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4"/>
    <p:sldMasterId id="2147483664" r:id="rId5"/>
    <p:sldMasterId id="2147483665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5143500" cx="6858000"/>
  <p:notesSz cx="6858000" cy="9144000"/>
  <p:embeddedFontLst>
    <p:embeddedFont>
      <p:font typeface="Encode Sans"/>
      <p:regular r:id="rId12"/>
      <p:bold r:id="rId13"/>
    </p:embeddedFont>
    <p:embeddedFont>
      <p:font typeface="Open Sans Light"/>
      <p:regular r:id="rId14"/>
      <p:bold r:id="rId15"/>
      <p:italic r:id="rId16"/>
      <p:boldItalic r:id="rId17"/>
    </p:embeddedFont>
    <p:embeddedFont>
      <p:font typeface="Encode Sans Condensed Thin"/>
      <p:bold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1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4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3.xml"/><Relationship Id="rId21" Type="http://schemas.openxmlformats.org/officeDocument/2006/relationships/font" Target="fonts/OpenSans-italic.fntdata"/><Relationship Id="rId13" Type="http://schemas.openxmlformats.org/officeDocument/2006/relationships/font" Target="fonts/EncodeSans-bold.fntdata"/><Relationship Id="rId12" Type="http://schemas.openxmlformats.org/officeDocument/2006/relationships/font" Target="fonts/Encode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font" Target="fonts/OpenSansLight-bold.fntdata"/><Relationship Id="rId14" Type="http://schemas.openxmlformats.org/officeDocument/2006/relationships/font" Target="fonts/OpenSansLight-regular.fntdata"/><Relationship Id="rId17" Type="http://schemas.openxmlformats.org/officeDocument/2006/relationships/font" Target="fonts/OpenSansLight-boldItalic.fntdata"/><Relationship Id="rId16" Type="http://schemas.openxmlformats.org/officeDocument/2006/relationships/font" Target="fonts/OpenSansLigh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regular.fntdata"/><Relationship Id="rId6" Type="http://schemas.openxmlformats.org/officeDocument/2006/relationships/slideMaster" Target="slideMasters/slideMaster3.xml"/><Relationship Id="rId18" Type="http://schemas.openxmlformats.org/officeDocument/2006/relationships/font" Target="fonts/EncodeSansCondensedThin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bg>
      <p:bgPr>
        <a:solidFill>
          <a:schemeClr val="dk1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061" y="3426449"/>
            <a:ext cx="1200150" cy="139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type="title"/>
          </p:nvPr>
        </p:nvSpPr>
        <p:spPr>
          <a:xfrm>
            <a:off x="345281" y="644993"/>
            <a:ext cx="522922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50"/>
              <a:buFont typeface="Encode Sans Condensed Thin"/>
              <a:buNone/>
              <a:defRPr b="1" i="0" sz="375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2"/>
          <p:cNvSpPr/>
          <p:nvPr>
            <p:ph idx="2" type="chart"/>
          </p:nvPr>
        </p:nvSpPr>
        <p:spPr>
          <a:xfrm>
            <a:off x="335942" y="1724978"/>
            <a:ext cx="6138497" cy="2961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1" sz="1800" u="none" cap="none" strike="noStrik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57" name="Google Shape;5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8781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2"/>
          <p:cNvSpPr txBox="1"/>
          <p:nvPr>
            <p:ph type="title"/>
          </p:nvPr>
        </p:nvSpPr>
        <p:spPr>
          <a:xfrm>
            <a:off x="345281" y="369733"/>
            <a:ext cx="6129158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7096" y="3426449"/>
            <a:ext cx="1198079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061" y="4599107"/>
            <a:ext cx="1812205" cy="2124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Logo_Purple_2685_HEX.png" id="63" name="Google Shape;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>
            <p:ph type="title"/>
          </p:nvPr>
        </p:nvSpPr>
        <p:spPr>
          <a:xfrm>
            <a:off x="345281" y="644993"/>
            <a:ext cx="526765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Encode Sans Condensed Thin"/>
              <a:buNone/>
              <a:defRPr b="1" i="0" sz="37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 Logo_Purple_2685_HEX.png" id="66" name="Google Shape;66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7096" y="3426449"/>
            <a:ext cx="1198079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6064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345281" y="644993"/>
            <a:ext cx="522922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Encode Sans Condensed Thin"/>
              <a:buNone/>
              <a:defRPr b="1" i="0" sz="37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35942" y="2320240"/>
            <a:ext cx="6147836" cy="2251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b="1" i="0" sz="15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erriweather Sans"/>
              <a:buChar char="&gt;"/>
              <a:defRPr b="1" i="0" sz="13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b="1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Char char="&gt;"/>
              <a:defRPr b="1" i="0" sz="10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idx="2" type="body"/>
          </p:nvPr>
        </p:nvSpPr>
        <p:spPr>
          <a:xfrm>
            <a:off x="345281" y="1730668"/>
            <a:ext cx="6138497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20"/>
              </a:spcBef>
              <a:spcAft>
                <a:spcPts val="0"/>
              </a:spcAft>
              <a:buClr>
                <a:srgbClr val="E8D3A2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73" name="Google Shape;7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6906" y="1363508"/>
            <a:ext cx="817571" cy="96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8781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>
            <p:ph type="title"/>
          </p:nvPr>
        </p:nvSpPr>
        <p:spPr>
          <a:xfrm>
            <a:off x="345281" y="369733"/>
            <a:ext cx="6138493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b="1" i="0" sz="15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erriweather Sans"/>
              <a:buChar char="&gt;"/>
              <a:defRPr b="1" i="0" sz="13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b="1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Char char="&gt;"/>
              <a:defRPr b="1" i="0" sz="10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78" name="Google Shape;78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6906" y="1363508"/>
            <a:ext cx="817571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>
            <p:ph type="title"/>
          </p:nvPr>
        </p:nvSpPr>
        <p:spPr>
          <a:xfrm>
            <a:off x="345281" y="36973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6906" y="1363508"/>
            <a:ext cx="817571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8"/>
          <p:cNvSpPr/>
          <p:nvPr>
            <p:ph idx="2" type="chart"/>
          </p:nvPr>
        </p:nvSpPr>
        <p:spPr>
          <a:xfrm>
            <a:off x="335942" y="1724978"/>
            <a:ext cx="6138497" cy="2961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1" sz="1800" u="none" cap="none" strike="noStrik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84" name="Google Shape;8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8781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>
            <p:ph type="title"/>
          </p:nvPr>
        </p:nvSpPr>
        <p:spPr>
          <a:xfrm>
            <a:off x="345281" y="381608"/>
            <a:ext cx="6129158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061" y="4675531"/>
            <a:ext cx="1905000" cy="172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6061" y="3426449"/>
            <a:ext cx="1200150" cy="13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/>
          <p:nvPr>
            <p:ph type="title"/>
          </p:nvPr>
        </p:nvSpPr>
        <p:spPr>
          <a:xfrm>
            <a:off x="345281" y="644993"/>
            <a:ext cx="526765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50"/>
              <a:buFont typeface="Encode Sans Condensed Thin"/>
              <a:buNone/>
              <a:defRPr b="1" i="0" sz="375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idx="1" type="body"/>
          </p:nvPr>
        </p:nvSpPr>
        <p:spPr>
          <a:xfrm>
            <a:off x="335942" y="2320240"/>
            <a:ext cx="6147836" cy="2251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–"/>
              <a:defRPr b="1" i="0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Merriweather Sans"/>
              <a:buChar char="&gt;"/>
              <a:defRPr b="1" i="0" sz="135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–"/>
              <a:defRPr b="1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marR="0" rtl="0" algn="l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Merriweather Sans"/>
              <a:buChar char="&gt;"/>
              <a:defRPr b="1" i="0" sz="105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4"/>
          <p:cNvSpPr txBox="1"/>
          <p:nvPr>
            <p:ph idx="2" type="body"/>
          </p:nvPr>
        </p:nvSpPr>
        <p:spPr>
          <a:xfrm>
            <a:off x="345281" y="1730668"/>
            <a:ext cx="6138497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20"/>
              </a:spcBef>
              <a:spcAft>
                <a:spcPts val="0"/>
              </a:spcAft>
              <a:buClr>
                <a:srgbClr val="E8D3A2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8778" y="4675531"/>
            <a:ext cx="1905000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>
            <p:ph type="title"/>
          </p:nvPr>
        </p:nvSpPr>
        <p:spPr>
          <a:xfrm>
            <a:off x="335942" y="371511"/>
            <a:ext cx="6147836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chemeClr val="dk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–"/>
              <a:defRPr b="1" i="0" sz="15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lt2"/>
              </a:buClr>
              <a:buSzPts val="1350"/>
              <a:buFont typeface="Merriweather Sans"/>
              <a:buChar char="&gt;"/>
              <a:defRPr b="1" i="0" sz="135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–"/>
              <a:defRPr b="1" i="0" sz="12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marR="0" rtl="0" algn="l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Merriweather Sans"/>
              <a:buChar char="&gt;"/>
              <a:defRPr b="1" i="0" sz="105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W_W Logo_White.png" id="24" name="Google Shape;2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/>
          <p:nvPr>
            <p:ph type="title"/>
          </p:nvPr>
        </p:nvSpPr>
        <p:spPr>
          <a:xfrm>
            <a:off x="335942" y="369733"/>
            <a:ext cx="6147836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chemeClr val="dk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>
            <p:ph idx="2" type="chart"/>
          </p:nvPr>
        </p:nvSpPr>
        <p:spPr>
          <a:xfrm>
            <a:off x="335942" y="1724978"/>
            <a:ext cx="6138497" cy="28281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1" sz="18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8" name="Google Shape;28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8778" y="4675531"/>
            <a:ext cx="1905000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6"/>
          <p:cNvSpPr txBox="1"/>
          <p:nvPr>
            <p:ph type="title"/>
          </p:nvPr>
        </p:nvSpPr>
        <p:spPr>
          <a:xfrm>
            <a:off x="345281" y="37062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lt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Logo_Purple_2685_HEX.png" id="34" name="Google Shape;3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8"/>
          <p:cNvSpPr txBox="1"/>
          <p:nvPr>
            <p:ph idx="1" type="body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b="1" i="0" sz="15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erriweather Sans"/>
              <a:buChar char="&gt;"/>
              <a:defRPr b="1" i="0" sz="13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b="1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Char char="&gt;"/>
              <a:defRPr b="1" i="0" sz="10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type="title"/>
          </p:nvPr>
        </p:nvSpPr>
        <p:spPr>
          <a:xfrm>
            <a:off x="345281" y="370623"/>
            <a:ext cx="6138497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6061" y="3426449"/>
            <a:ext cx="1200150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061" y="4599010"/>
            <a:ext cx="1818920" cy="2132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Logo_Purple_2685_HEX.png" id="40" name="Google Shape;4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/>
          <p:nvPr>
            <p:ph type="title"/>
          </p:nvPr>
        </p:nvSpPr>
        <p:spPr>
          <a:xfrm>
            <a:off x="345281" y="644993"/>
            <a:ext cx="526765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Encode Sans Condensed Thin"/>
              <a:buNone/>
              <a:defRPr b="1" i="0" sz="37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6061" y="3426449"/>
            <a:ext cx="1200150" cy="139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Logo_Purple_2685_HEX.png" id="44" name="Google Shape;4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2936" y="4219956"/>
            <a:ext cx="10287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6064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0"/>
          <p:cNvSpPr txBox="1"/>
          <p:nvPr>
            <p:ph type="title"/>
          </p:nvPr>
        </p:nvSpPr>
        <p:spPr>
          <a:xfrm>
            <a:off x="345282" y="644993"/>
            <a:ext cx="526765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0"/>
              <a:buFont typeface="Encode Sans Condensed Thin"/>
              <a:buNone/>
              <a:defRPr b="1" i="0" sz="37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6536" y="1364404"/>
            <a:ext cx="827836" cy="96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1774" y="1363508"/>
            <a:ext cx="827836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35942" y="2320240"/>
            <a:ext cx="6147836" cy="2251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b="1" i="0" sz="15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erriweather Sans"/>
              <a:buChar char="&gt;"/>
              <a:defRPr b="1" i="0" sz="13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b="1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Char char="&gt;"/>
              <a:defRPr b="1" i="0" sz="105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2" type="body"/>
          </p:nvPr>
        </p:nvSpPr>
        <p:spPr>
          <a:xfrm>
            <a:off x="345281" y="1730668"/>
            <a:ext cx="6138497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20"/>
              </a:spcBef>
              <a:spcAft>
                <a:spcPts val="0"/>
              </a:spcAft>
              <a:buClr>
                <a:srgbClr val="E8D3A2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52" name="Google Shape;52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8781" y="4675531"/>
            <a:ext cx="1904993" cy="172311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1"/>
          <p:cNvSpPr txBox="1"/>
          <p:nvPr>
            <p:ph type="title"/>
          </p:nvPr>
        </p:nvSpPr>
        <p:spPr>
          <a:xfrm>
            <a:off x="335942" y="369286"/>
            <a:ext cx="6147832" cy="993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Encode Sans Condensed Thin"/>
              <a:buNone/>
              <a:defRPr b="1" i="0" sz="2250" u="none" cap="none" strike="noStrike">
                <a:solidFill>
                  <a:schemeClr val="dk1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2CA9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  <p:sldLayoutId id="2147483659" r:id="rId2"/>
    <p:sldLayoutId id="2147483660" r:id="rId3"/>
    <p:sldLayoutId id="2147483661" r:id="rId4"/>
    <p:sldLayoutId id="214748366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45281" y="644993"/>
            <a:ext cx="5229225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Font typeface="Encode Sans Condensed Thin"/>
              <a:buNone/>
            </a:pPr>
            <a:r>
              <a:rPr b="0" lang="en-US">
                <a:latin typeface="Encode Sans"/>
                <a:ea typeface="Encode Sans"/>
                <a:cs typeface="Encode Sans"/>
                <a:sym typeface="Encode Sans"/>
              </a:rPr>
              <a:t>GCA Updates</a:t>
            </a:r>
            <a:br>
              <a:rPr lang="en-US"/>
            </a:br>
            <a:endParaRPr/>
          </a:p>
        </p:txBody>
      </p:sp>
      <p:sp>
        <p:nvSpPr>
          <p:cNvPr id="91" name="Google Shape;91;p19"/>
          <p:cNvSpPr txBox="1"/>
          <p:nvPr/>
        </p:nvSpPr>
        <p:spPr>
          <a:xfrm>
            <a:off x="432228" y="3594887"/>
            <a:ext cx="23340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Susan Wilbanks, Grant Analyst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35951" y="1730675"/>
            <a:ext cx="6512700" cy="23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erriweather Sans"/>
              <a:buChar char="&gt;"/>
            </a:pPr>
            <a:r>
              <a:rPr lang="en-US" sz="1200"/>
              <a:t>GCA expects to run out of 63- and 66- prefix budget numbers in March or April.</a:t>
            </a:r>
            <a:endParaRPr/>
          </a:p>
          <a:p>
            <a:pPr indent="-257175" lvl="0" marL="257175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erriweather Sans"/>
              <a:buChar char="&gt;"/>
            </a:pPr>
            <a:r>
              <a:rPr lang="en-US" sz="1200"/>
              <a:t>We will begin using the 68- prefix for non-federal grant/contract budgets until 63- and 66- numbers become available again after biennium crossover.</a:t>
            </a:r>
            <a:endParaRPr/>
          </a:p>
          <a:p>
            <a:pPr indent="-257175" lvl="0" marL="257175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erriweather Sans"/>
              <a:buChar char="&gt;"/>
            </a:pPr>
            <a:r>
              <a:rPr lang="en-US" sz="1200"/>
              <a:t>We also use 68- for gift budgets.</a:t>
            </a:r>
            <a:endParaRPr/>
          </a:p>
          <a:p>
            <a:pPr indent="-257175" lvl="0" marL="257175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erriweather Sans"/>
              <a:buChar char="&gt;"/>
            </a:pPr>
            <a:r>
              <a:rPr lang="en-US" sz="1200"/>
              <a:t>The easiest way to determine if a 68- budget is a gift or a grant is checking its type/class:</a:t>
            </a:r>
            <a:endParaRPr/>
          </a:p>
          <a:p>
            <a:pPr indent="-214312" lvl="1" marL="557213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Char char="–"/>
            </a:pPr>
            <a:r>
              <a:rPr lang="en-US" sz="900"/>
              <a:t>05/xx – Grant or Contract</a:t>
            </a:r>
            <a:endParaRPr/>
          </a:p>
          <a:p>
            <a:pPr indent="-214312" lvl="1" marL="557213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Char char="–"/>
            </a:pPr>
            <a:r>
              <a:rPr lang="en-US" sz="900"/>
              <a:t>06/xx – Gift or Endowment</a:t>
            </a:r>
            <a:endParaRPr/>
          </a:p>
        </p:txBody>
      </p:sp>
      <p:sp>
        <p:nvSpPr>
          <p:cNvPr id="97" name="Google Shape;97;p20"/>
          <p:cNvSpPr txBox="1"/>
          <p:nvPr>
            <p:ph type="title"/>
          </p:nvPr>
        </p:nvSpPr>
        <p:spPr>
          <a:xfrm>
            <a:off x="345275" y="776375"/>
            <a:ext cx="6512700" cy="588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Encode Sans Condensed Thin"/>
              <a:buNone/>
            </a:pPr>
            <a:r>
              <a:rPr lang="en-US"/>
              <a:t>68- Prefix for non-federal award budgets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35942" y="1730668"/>
            <a:ext cx="6147836" cy="2365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</a:pPr>
            <a:r>
              <a:rPr lang="en-US"/>
              <a:t>We’ve made several changes in how the FAD is calculated</a:t>
            </a:r>
            <a:endParaRPr/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</a:pPr>
            <a:r>
              <a:rPr lang="en-US"/>
              <a:t>Goal: to create a meaningful date for campus to finish spending on a budget and for the automatic status 3 process to begin.</a:t>
            </a:r>
            <a:endParaRPr/>
          </a:p>
        </p:txBody>
      </p:sp>
      <p:sp>
        <p:nvSpPr>
          <p:cNvPr id="103" name="Google Shape;103;p21"/>
          <p:cNvSpPr txBox="1"/>
          <p:nvPr>
            <p:ph type="title"/>
          </p:nvPr>
        </p:nvSpPr>
        <p:spPr>
          <a:xfrm>
            <a:off x="345275" y="370625"/>
            <a:ext cx="6512700" cy="99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Encode Sans Condensed Thin"/>
              <a:buNone/>
            </a:pPr>
            <a:r>
              <a:rPr lang="en-US" sz="1950"/>
              <a:t>Updates to the Final Action Date (FAD) calculation</a:t>
            </a:r>
            <a:endParaRPr sz="19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335942" y="1835884"/>
            <a:ext cx="6147836" cy="1879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Char char="&gt;"/>
            </a:pPr>
            <a:r>
              <a:rPr lang="en-US" sz="1050"/>
              <a:t>Sub budgets</a:t>
            </a:r>
            <a:endParaRPr/>
          </a:p>
          <a:p>
            <a:pPr indent="-214312" lvl="1" marL="557213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Char char="–"/>
            </a:pPr>
            <a:r>
              <a:rPr lang="en-US" sz="1050"/>
              <a:t>Sub budgets created to support separate year accountability now have FADs based on report due dates rather than following the parent budget</a:t>
            </a:r>
            <a:endParaRPr/>
          </a:p>
          <a:p>
            <a:pPr indent="-214312" lvl="1" marL="557213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Char char="–"/>
            </a:pPr>
            <a:r>
              <a:rPr lang="en-US" sz="1050"/>
              <a:t>Program income sub budgets now have a FAD of 69 days after their expiration date rather than following the parent budget</a:t>
            </a:r>
            <a:endParaRPr/>
          </a:p>
          <a:p>
            <a:pPr indent="-257175" lvl="0" marL="257175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Char char="&gt;"/>
            </a:pPr>
            <a:r>
              <a:rPr lang="en-US" sz="1050"/>
              <a:t>Corrected calculations for budgets with a quick final invoice/report due date</a:t>
            </a:r>
            <a:endParaRPr/>
          </a:p>
          <a:p>
            <a:pPr indent="-214312" lvl="1" marL="557213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Char char="–"/>
            </a:pPr>
            <a:r>
              <a:rPr lang="en-US" sz="1050"/>
              <a:t>Budgets with invoice/reports due same day as award end date will have FAD calculation of end date + 15 working days</a:t>
            </a:r>
            <a:endParaRPr/>
          </a:p>
          <a:p>
            <a:pPr indent="-214312" lvl="1" marL="557213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Char char="–"/>
            </a:pPr>
            <a:r>
              <a:rPr lang="en-US" sz="1050"/>
              <a:t>Budgets with invoice/reports due 30 days or less after the budget end date will have FAD calculation of end date + 15 working days.</a:t>
            </a:r>
            <a:endParaRPr/>
          </a:p>
          <a:p>
            <a:pPr indent="-257175" lvl="0" marL="257175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Char char="&gt;"/>
            </a:pPr>
            <a:r>
              <a:rPr lang="en-US" sz="1050"/>
              <a:t>Perennial budgets like gifts don’t have a FAD anymore</a:t>
            </a:r>
            <a:endParaRPr/>
          </a:p>
          <a:p>
            <a:pPr indent="-257175" lvl="0" marL="257175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Char char="&gt;"/>
            </a:pPr>
            <a:r>
              <a:rPr lang="en-US" sz="1050"/>
              <a:t>Cancelled budgets don’t have a FAD either</a:t>
            </a:r>
            <a:endParaRPr/>
          </a:p>
          <a:p>
            <a:pPr indent="-190500" lvl="0" marL="257175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Merriweather Sans"/>
              <a:buNone/>
            </a:pPr>
            <a:r>
              <a:t/>
            </a:r>
            <a:endParaRPr sz="1050"/>
          </a:p>
        </p:txBody>
      </p:sp>
      <p:sp>
        <p:nvSpPr>
          <p:cNvPr id="109" name="Google Shape;109;p22"/>
          <p:cNvSpPr txBox="1"/>
          <p:nvPr>
            <p:ph type="title"/>
          </p:nvPr>
        </p:nvSpPr>
        <p:spPr>
          <a:xfrm>
            <a:off x="345281" y="705052"/>
            <a:ext cx="6138600" cy="66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Encode Sans Condensed Thin"/>
              <a:buNone/>
            </a:pPr>
            <a:r>
              <a:rPr lang="en-US"/>
              <a:t>Summary of FAD updates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