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Open Sans Light"/>
      <p:regular r:id="rId13"/>
      <p:bold r:id="rId14"/>
      <p:italic r:id="rId15"/>
      <p:boldItalic r:id="rId16"/>
    </p:embeddedFont>
    <p:embeddedFont>
      <p:font typeface="Encode Sans Condensed Thin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  <p:embeddedFont>
      <p:font typeface="Encode Sans Condense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font" Target="fonts/OpenSansLight-regular.fntdata"/><Relationship Id="rId24" Type="http://schemas.openxmlformats.org/officeDocument/2006/relationships/font" Target="fonts/EncodeSansCondensed-bold.fntdata"/><Relationship Id="rId12" Type="http://schemas.openxmlformats.org/officeDocument/2006/relationships/slide" Target="slides/slide6.xml"/><Relationship Id="rId23" Type="http://schemas.openxmlformats.org/officeDocument/2006/relationships/font" Target="fonts/EncodeSans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Light-italic.fntdata"/><Relationship Id="rId14" Type="http://schemas.openxmlformats.org/officeDocument/2006/relationships/font" Target="fonts/OpenSansLight-bold.fntdata"/><Relationship Id="rId17" Type="http://schemas.openxmlformats.org/officeDocument/2006/relationships/font" Target="fonts/EncodeSansCondensedThin-regular.fntdata"/><Relationship Id="rId16" Type="http://schemas.openxmlformats.org/officeDocument/2006/relationships/font" Target="fonts/OpenSansLigh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ncodeSansCondensedThin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9" name="Google Shape;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671757" y="365069"/>
            <a:ext cx="8184662" cy="99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671756" y="371511"/>
            <a:ext cx="8064505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5" name="Google Shape;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lt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" name="Google Shape;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34" name="Google Shape;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" name="Google Shape;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Condensed Thin"/>
              <a:buNone/>
              <a:defRPr b="1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671756" y="371511"/>
            <a:ext cx="8184663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/>
          <p:nvPr>
            <p:ph type="title"/>
          </p:nvPr>
        </p:nvSpPr>
        <p:spPr>
          <a:xfrm>
            <a:off x="671756" y="371511"/>
            <a:ext cx="8116644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Condensed Thin"/>
              <a:buNone/>
              <a:defRPr b="1" i="0" sz="3000" u="none" cap="none" strike="noStrike">
                <a:solidFill>
                  <a:schemeClr val="dk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astra.admin.uw.edu/astra/uwnetid/BudgetAuthorizerLookup.aspx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671757" y="1179824"/>
            <a:ext cx="8040728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Encode Sans Condensed Thin"/>
              <a:buNone/>
            </a:pPr>
            <a:r>
              <a:rPr lang="en-US" sz="4000">
                <a:solidFill>
                  <a:srgbClr val="E8D3A2"/>
                </a:solidFill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STREAMLINING</a:t>
            </a:r>
            <a:br>
              <a:rPr lang="en-US" sz="4000">
                <a:solidFill>
                  <a:srgbClr val="E8D3A2"/>
                </a:solidFill>
              </a:rPr>
            </a:br>
            <a:r>
              <a:rPr b="0" lang="en-US" sz="32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Update &amp; ASTRA Prep Reminder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758825" y="4479525"/>
            <a:ext cx="47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March 11th, 2021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Chris Carlson - Program Lead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ORIS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endParaRPr b="0"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PROJECT TIMELINE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2027950" y="3118650"/>
            <a:ext cx="39456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DEVELOPMENT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2"/>
          <p:cNvSpPr/>
          <p:nvPr/>
        </p:nvSpPr>
        <p:spPr>
          <a:xfrm>
            <a:off x="6008122" y="3118650"/>
            <a:ext cx="19500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TESTING &amp; OUTREACH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900" y="1632450"/>
            <a:ext cx="1154824" cy="27272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/>
        </p:nvSpPr>
        <p:spPr>
          <a:xfrm>
            <a:off x="3056425" y="4003025"/>
            <a:ext cx="155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7/2020-3/2021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8039325" y="4044150"/>
            <a:ext cx="166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sng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April</a:t>
            </a: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May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156725" y="3118650"/>
            <a:ext cx="1844100" cy="92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ANALYSIS &amp; DESIGN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156725" y="4003025"/>
            <a:ext cx="160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3/2020-7/2020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6100500" y="4003025"/>
            <a:ext cx="148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3/2021-4/2021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671750" y="371500"/>
            <a:ext cx="8472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ADVANCE BUDGET REQUEST APPROVALS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71750" y="1676400"/>
            <a:ext cx="37431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Current</a:t>
            </a:r>
            <a:r>
              <a:rPr b="0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PI, Department Chair, and Dean must sign form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583050" y="1676400"/>
            <a:ext cx="4503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Future</a:t>
            </a:r>
            <a:r>
              <a:rPr b="0" i="0" lang="en-US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: PI and Fiscally Responsible Unit approve directly in SAGE</a:t>
            </a:r>
            <a:endParaRPr b="0" i="0" sz="16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25" y="2768400"/>
            <a:ext cx="3035600" cy="4008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76" name="Google Shape;76;p13"/>
          <p:cNvSpPr/>
          <p:nvPr/>
        </p:nvSpPr>
        <p:spPr>
          <a:xfrm>
            <a:off x="7162275" y="5521050"/>
            <a:ext cx="1903800" cy="138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3049" y="2678825"/>
            <a:ext cx="4297300" cy="3257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1153600" y="2021525"/>
            <a:ext cx="7419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b="0" lang="en-US" sz="1800">
                <a:solidFill>
                  <a:srgbClr val="151516"/>
                </a:solidFill>
              </a:rPr>
              <a:t>Units need to assign a new SAGE ASTRA role for their organization code(s) to approve Advance Budget requests: </a:t>
            </a:r>
            <a:r>
              <a:rPr lang="en-US" sz="1800">
                <a:solidFill>
                  <a:srgbClr val="151516"/>
                </a:solidFill>
              </a:rPr>
              <a:t>Advance Reviewer </a:t>
            </a:r>
            <a:endParaRPr sz="2000"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PREPARING FOR NEW PROCESS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00" y="2083325"/>
            <a:ext cx="537600" cy="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1153600" y="3046475"/>
            <a:ext cx="7052400" cy="264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ASTRA Authorizers for existing SAGE Division and Department Reviewers have been granted authority to assign the new Advance Reviewer role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Arial"/>
              <a:buChar char="–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To look up a unit’s ASTRA Authorizer visit the </a:t>
            </a:r>
            <a:r>
              <a:rPr b="0" i="0" lang="en-US" sz="1500" u="sng" cap="none" strike="noStrike">
                <a:solidFill>
                  <a:srgbClr val="0088D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ASTRA website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If an Advance Reviewer is not assigned, the Advance will blocked from routing for review. On-screen alerts will make you aware of the missing reviewer.</a:t>
            </a:r>
            <a:endParaRPr b="0" i="0" sz="1500" u="none" cap="none" strike="noStrike">
              <a:solidFill>
                <a:srgbClr val="15151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516"/>
              </a:buClr>
              <a:buSzPts val="1500"/>
              <a:buFont typeface="Open Sans"/>
              <a:buChar char="&gt;"/>
            </a:pPr>
            <a:r>
              <a:rPr b="0" i="0" lang="en-US" sz="15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Once a reviewer for the fiscally responsible unit is assigned, the alerts will disappear and you’ll be allowed to route for review.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59300" y="1736725"/>
            <a:ext cx="7227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4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May MRAM: Comprehensive overview and demo of new Advance Budget Request process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Resources and training will be available prior to release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Updates to guidance on GCA and Research websites</a:t>
            </a:r>
            <a:endParaRPr b="0" sz="2000">
              <a:solidFill>
                <a:srgbClr val="15151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sz="1100">
              <a:solidFill>
                <a:srgbClr val="151516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516"/>
              </a:buClr>
              <a:buSzPts val="2000"/>
              <a:buChar char="&gt;"/>
            </a:pPr>
            <a:r>
              <a:rPr b="0" lang="en-US" sz="2000">
                <a:solidFill>
                  <a:srgbClr val="151516"/>
                </a:solidFill>
              </a:rPr>
              <a:t>Email announcements to MRAM and SAGE contact lists</a:t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UPCOMING OUTREACH &amp; SUPPORT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Encode Sans Condensed"/>
                <a:ea typeface="Encode Sans Condensed"/>
                <a:cs typeface="Encode Sans Condensed"/>
                <a:sym typeface="Encode Sans Condensed"/>
              </a:rPr>
              <a:t>QUESTIONS?</a:t>
            </a:r>
            <a:endParaRPr>
              <a:latin typeface="Encode Sans Condensed"/>
              <a:ea typeface="Encode Sans Condensed"/>
              <a:cs typeface="Encode Sans Condensed"/>
              <a:sym typeface="Encode Sans Condensed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375" y="1892485"/>
            <a:ext cx="4613249" cy="30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758825" y="5432850"/>
            <a:ext cx="648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</a:pPr>
            <a:r>
              <a:rPr b="0" i="0" lang="en-US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rPr>
              <a:t>Contact Chris Carlson at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carlsc@uw.edu</a:t>
            </a:r>
            <a:r>
              <a:rPr b="0" i="0" lang="en-US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