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9144000"/>
  <p:notesSz cx="6858000" cy="9144000"/>
  <p:embeddedFontLst>
    <p:embeddedFont>
      <p:font typeface="Encode Sans"/>
      <p:regular r:id="rId27"/>
      <p:bold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EncodeSans-bold.fntdata"/><Relationship Id="rId27" Type="http://schemas.openxmlformats.org/officeDocument/2006/relationships/font" Target="fonts/Encode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Good morning!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6aef46b77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c6aef46b77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now for the fun part</a:t>
            </a:r>
            <a:r>
              <a:rPr lang="en-US"/>
              <a:t>! Today we are recognizing the second group of graduates from the CORE Certificate in Research Administration. CORE launched this certificate in the fall of 2019. Since then over 340 people have enrolled in the certificate program and as of Friday, February 26, this year, 55 of those enrollees have met all requirements to receive the certificate. We recognized the first 28 recipients in October and today we are going to take a moment to recognize the achievements the 27 people who have completed their certificate since October. Not all of them chose to include their names in today’s announcement but you all know who you are! Let’s give a shout out to some of our most recent graduates!</a:t>
            </a:r>
            <a:endParaRPr/>
          </a:p>
        </p:txBody>
      </p:sp>
      <p:sp>
        <p:nvSpPr>
          <p:cNvPr id="103" name="Google Shape;103;gc6aef46b77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a big thank you to all who support the ongoing professional development of our research administration staff!</a:t>
            </a:r>
            <a:endParaRPr/>
          </a:p>
        </p:txBody>
      </p:sp>
      <p:sp>
        <p:nvSpPr>
          <p:cNvPr id="308" name="Google Shape;30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Here’s who they are—let’s give them a hand!</a:t>
            </a:r>
            <a:endParaRPr/>
          </a:p>
        </p:txBody>
      </p:sp>
      <p:sp>
        <p:nvSpPr>
          <p:cNvPr id="116" name="Google Shape;11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6aef46b7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c6aef46b77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hyperlink" Target="https://www.washington.edu/research/training/core/" TargetMode="External"/><Relationship Id="rId5" Type="http://schemas.openxmlformats.org/officeDocument/2006/relationships/image" Target="../media/image3.png"/><Relationship Id="rId6" Type="http://schemas.openxmlformats.org/officeDocument/2006/relationships/hyperlink" Target="https://uwresearch.gosignmeup.com/public/course/browse" TargetMode="Externa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hyperlink" Target="http://drive.google.com/file/d/1mKdwlKrt_kyI4wa077gsNcWZjydzS5En/view" TargetMode="External"/><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b="29927" l="0" r="0" t="29927"/>
          <a:stretch/>
        </p:blipFill>
        <p:spPr>
          <a:xfrm>
            <a:off x="0" y="5562604"/>
            <a:ext cx="9143495" cy="1290935"/>
          </a:xfrm>
          <a:prstGeom prst="rect">
            <a:avLst/>
          </a:prstGeom>
          <a:noFill/>
          <a:ln>
            <a:noFill/>
          </a:ln>
        </p:spPr>
      </p:pic>
      <p:sp>
        <p:nvSpPr>
          <p:cNvPr id="90" name="Google Shape;90;p13"/>
          <p:cNvSpPr/>
          <p:nvPr/>
        </p:nvSpPr>
        <p:spPr>
          <a:xfrm>
            <a:off x="0" y="1066799"/>
            <a:ext cx="9143400" cy="57867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91" name="Google Shape;91;p13"/>
          <p:cNvSpPr/>
          <p:nvPr/>
        </p:nvSpPr>
        <p:spPr>
          <a:xfrm>
            <a:off x="6968200" y="1083675"/>
            <a:ext cx="2170800" cy="57867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92" name="Google Shape;92;p13"/>
          <p:cNvSpPr/>
          <p:nvPr/>
        </p:nvSpPr>
        <p:spPr>
          <a:xfrm>
            <a:off x="4" y="0"/>
            <a:ext cx="9153020" cy="11430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93" name="Google Shape;93;p13"/>
          <p:cNvSpPr txBox="1"/>
          <p:nvPr/>
        </p:nvSpPr>
        <p:spPr>
          <a:xfrm>
            <a:off x="191125" y="1167100"/>
            <a:ext cx="6777000" cy="5686500"/>
          </a:xfrm>
          <a:prstGeom prst="rect">
            <a:avLst/>
          </a:prstGeom>
          <a:noFill/>
          <a:ln>
            <a:noFill/>
          </a:ln>
        </p:spPr>
        <p:txBody>
          <a:bodyPr anchorCtr="0" anchor="t" bIns="0" lIns="0" spcFirstLastPara="1" rIns="0" wrap="square" tIns="0">
            <a:noAutofit/>
          </a:bodyPr>
          <a:lstStyle/>
          <a:p>
            <a:pPr indent="-406400" lvl="0" marL="457200" marR="0" rtl="0" algn="l">
              <a:lnSpc>
                <a:spcPct val="100000"/>
              </a:lnSpc>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Spring quarter schedule open --IMPORTANT--use link sent within the Zoom webinar invitation to assure attendance tracked</a:t>
            </a:r>
            <a:endParaRPr sz="2800">
              <a:solidFill>
                <a:schemeClr val="lt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chemeClr val="lt1"/>
              </a:solidFill>
              <a:latin typeface="Calibri"/>
              <a:ea typeface="Calibri"/>
              <a:cs typeface="Calibri"/>
              <a:sym typeface="Calibri"/>
            </a:endParaRPr>
          </a:p>
          <a:p>
            <a:pPr indent="-406400" lvl="0" marL="457200" marR="0" rtl="0" algn="l">
              <a:lnSpc>
                <a:spcPct val="100000"/>
              </a:lnSpc>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Classes being migrated to on-demand mode for Spring Quarter</a:t>
            </a:r>
            <a:endParaRPr sz="2800">
              <a:solidFill>
                <a:schemeClr val="lt1"/>
              </a:solidFill>
              <a:latin typeface="Calibri"/>
              <a:ea typeface="Calibri"/>
              <a:cs typeface="Calibri"/>
              <a:sym typeface="Calibri"/>
            </a:endParaRPr>
          </a:p>
          <a:p>
            <a:pPr indent="-406400" lvl="0" marL="914400" marR="0" rtl="0" algn="l">
              <a:lnSpc>
                <a:spcPct val="100000"/>
              </a:lnSpc>
              <a:spcBef>
                <a:spcPts val="100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Workshop on Preparing Sponsored Project Budgets</a:t>
            </a:r>
            <a:endParaRPr sz="2800">
              <a:solidFill>
                <a:schemeClr val="lt1"/>
              </a:solidFill>
              <a:latin typeface="Calibri"/>
              <a:ea typeface="Calibri"/>
              <a:cs typeface="Calibri"/>
              <a:sym typeface="Calibri"/>
            </a:endParaRPr>
          </a:p>
          <a:p>
            <a:pPr indent="-406400" lvl="0" marL="914400" marR="0" rtl="0" algn="l">
              <a:lnSpc>
                <a:spcPct val="100000"/>
              </a:lnSpc>
              <a:spcBef>
                <a:spcPts val="100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Introduction to Cost Share </a:t>
            </a:r>
            <a:endParaRPr sz="2800">
              <a:solidFill>
                <a:schemeClr val="lt1"/>
              </a:solidFill>
              <a:latin typeface="Calibri"/>
              <a:ea typeface="Calibri"/>
              <a:cs typeface="Calibri"/>
              <a:sym typeface="Calibri"/>
            </a:endParaRPr>
          </a:p>
          <a:p>
            <a:pPr indent="-406400" lvl="0" marL="457200" marR="0" rtl="0" algn="l">
              <a:lnSpc>
                <a:spcPct val="100000"/>
              </a:lnSpc>
              <a:spcBef>
                <a:spcPts val="10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60% of required courses for the certificate now on-demand</a:t>
            </a:r>
            <a:endParaRPr sz="2800">
              <a:solidFill>
                <a:schemeClr val="lt1"/>
              </a:solidFill>
              <a:latin typeface="Calibri"/>
              <a:ea typeface="Calibri"/>
              <a:cs typeface="Calibri"/>
              <a:sym typeface="Calibri"/>
            </a:endParaRPr>
          </a:p>
        </p:txBody>
      </p:sp>
      <p:sp>
        <p:nvSpPr>
          <p:cNvPr id="94" name="Google Shape;94;p13"/>
          <p:cNvSpPr txBox="1"/>
          <p:nvPr/>
        </p:nvSpPr>
        <p:spPr>
          <a:xfrm>
            <a:off x="7189825" y="3036325"/>
            <a:ext cx="1789500" cy="10062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US" sz="1850">
                <a:solidFill>
                  <a:srgbClr val="3F3F3F"/>
                </a:solidFill>
                <a:latin typeface="Calibri"/>
                <a:ea typeface="Calibri"/>
                <a:cs typeface="Calibri"/>
                <a:sym typeface="Calibri"/>
              </a:rPr>
              <a:t>CORE Home: </a:t>
            </a:r>
            <a:r>
              <a:rPr lang="en-US" sz="1100" u="sng">
                <a:solidFill>
                  <a:srgbClr val="1155CC"/>
                </a:solidFill>
                <a:latin typeface="Calibri"/>
                <a:ea typeface="Calibri"/>
                <a:cs typeface="Calibri"/>
                <a:sym typeface="Calibri"/>
                <a:hlinkClick r:id="rId4">
                  <a:extLst>
                    <a:ext uri="{A12FA001-AC4F-418D-AE19-62706E023703}">
                      <ahyp:hlinkClr val="tx"/>
                    </a:ext>
                  </a:extLst>
                </a:hlinkClick>
              </a:rPr>
              <a:t>https://www.washington.edu/research/training/core/</a:t>
            </a:r>
            <a:r>
              <a:rPr lang="en-US" sz="1100">
                <a:solidFill>
                  <a:srgbClr val="1155CC"/>
                </a:solidFill>
                <a:latin typeface="Calibri"/>
                <a:ea typeface="Calibri"/>
                <a:cs typeface="Calibri"/>
                <a:sym typeface="Calibri"/>
              </a:rPr>
              <a:t> </a:t>
            </a:r>
            <a:endParaRPr sz="1100">
              <a:solidFill>
                <a:srgbClr val="1155CC"/>
              </a:solidFill>
              <a:latin typeface="Calibri"/>
              <a:ea typeface="Calibri"/>
              <a:cs typeface="Calibri"/>
              <a:sym typeface="Calibri"/>
            </a:endParaRPr>
          </a:p>
        </p:txBody>
      </p:sp>
      <p:sp>
        <p:nvSpPr>
          <p:cNvPr id="95" name="Google Shape;95;p13"/>
          <p:cNvSpPr txBox="1"/>
          <p:nvPr/>
        </p:nvSpPr>
        <p:spPr>
          <a:xfrm>
            <a:off x="152392" y="3555534"/>
            <a:ext cx="737575" cy="338555"/>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050" u="none">
              <a:solidFill>
                <a:srgbClr val="595959"/>
              </a:solidFill>
              <a:latin typeface="Calibri"/>
              <a:ea typeface="Calibri"/>
              <a:cs typeface="Calibri"/>
              <a:sym typeface="Calibri"/>
            </a:endParaRPr>
          </a:p>
        </p:txBody>
      </p:sp>
      <p:pic>
        <p:nvPicPr>
          <p:cNvPr descr="C:\Users\hient2\Desktop\Untitled-1.png" id="96" name="Google Shape;96;p13"/>
          <p:cNvPicPr preferRelativeResize="0"/>
          <p:nvPr/>
        </p:nvPicPr>
        <p:blipFill rotWithShape="1">
          <a:blip r:embed="rId5">
            <a:alphaModFix/>
          </a:blip>
          <a:srcRect b="0" l="0" r="0" t="0"/>
          <a:stretch/>
        </p:blipFill>
        <p:spPr>
          <a:xfrm>
            <a:off x="6552843" y="152401"/>
            <a:ext cx="2768774" cy="1006187"/>
          </a:xfrm>
          <a:prstGeom prst="rect">
            <a:avLst/>
          </a:prstGeom>
          <a:noFill/>
          <a:ln>
            <a:noFill/>
          </a:ln>
        </p:spPr>
      </p:pic>
      <p:sp>
        <p:nvSpPr>
          <p:cNvPr id="97" name="Google Shape;97;p13"/>
          <p:cNvSpPr txBox="1"/>
          <p:nvPr/>
        </p:nvSpPr>
        <p:spPr>
          <a:xfrm>
            <a:off x="7095650" y="1981200"/>
            <a:ext cx="20343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50">
                <a:solidFill>
                  <a:srgbClr val="3F3F3F"/>
                </a:solidFill>
                <a:latin typeface="Calibri"/>
                <a:ea typeface="Calibri"/>
                <a:cs typeface="Calibri"/>
                <a:sym typeface="Calibri"/>
              </a:rPr>
              <a:t>CORE Registration:</a:t>
            </a:r>
            <a:endParaRPr sz="1900"/>
          </a:p>
          <a:p>
            <a:pPr indent="0" lvl="0" marL="0" marR="0" rtl="0" algn="l">
              <a:spcBef>
                <a:spcPts val="0"/>
              </a:spcBef>
              <a:spcAft>
                <a:spcPts val="0"/>
              </a:spcAft>
              <a:buNone/>
            </a:pPr>
            <a:r>
              <a:rPr lang="en-US" sz="1100" u="sng">
                <a:solidFill>
                  <a:srgbClr val="1155CC"/>
                </a:solidFill>
                <a:latin typeface="Calibri"/>
                <a:ea typeface="Calibri"/>
                <a:cs typeface="Calibri"/>
                <a:sym typeface="Calibri"/>
                <a:hlinkClick r:id="rId6">
                  <a:extLst>
                    <a:ext uri="{A12FA001-AC4F-418D-AE19-62706E023703}">
                      <ahyp:hlinkClr val="tx"/>
                    </a:ext>
                  </a:extLst>
                </a:hlinkClick>
              </a:rPr>
              <a:t>https://uwresearch.gosignmeup.com/public/course/browse</a:t>
            </a:r>
            <a:r>
              <a:rPr lang="en-US" sz="1100" u="sng">
                <a:solidFill>
                  <a:srgbClr val="1155CC"/>
                </a:solidFill>
                <a:latin typeface="Calibri"/>
                <a:ea typeface="Calibri"/>
                <a:cs typeface="Calibri"/>
                <a:sym typeface="Calibri"/>
              </a:rPr>
              <a:t> </a:t>
            </a:r>
            <a:endParaRPr sz="1100" u="sng">
              <a:solidFill>
                <a:srgbClr val="1155CC"/>
              </a:solidFill>
              <a:latin typeface="Calibri"/>
              <a:ea typeface="Calibri"/>
              <a:cs typeface="Calibri"/>
              <a:sym typeface="Calibri"/>
            </a:endParaRPr>
          </a:p>
        </p:txBody>
      </p:sp>
      <p:pic>
        <p:nvPicPr>
          <p:cNvPr id="98" name="Google Shape;98;p13"/>
          <p:cNvPicPr preferRelativeResize="0"/>
          <p:nvPr/>
        </p:nvPicPr>
        <p:blipFill rotWithShape="1">
          <a:blip r:embed="rId7">
            <a:alphaModFix/>
          </a:blip>
          <a:srcRect b="0" l="0" r="0" t="0"/>
          <a:stretch/>
        </p:blipFill>
        <p:spPr>
          <a:xfrm>
            <a:off x="7771972" y="5943600"/>
            <a:ext cx="1357945" cy="914400"/>
          </a:xfrm>
          <a:prstGeom prst="rect">
            <a:avLst/>
          </a:prstGeom>
          <a:noFill/>
          <a:ln>
            <a:noFill/>
          </a:ln>
        </p:spPr>
      </p:pic>
      <p:sp>
        <p:nvSpPr>
          <p:cNvPr id="99" name="Google Shape;99;p13"/>
          <p:cNvSpPr txBox="1"/>
          <p:nvPr/>
        </p:nvSpPr>
        <p:spPr>
          <a:xfrm>
            <a:off x="17666" y="225703"/>
            <a:ext cx="6885900" cy="738600"/>
          </a:xfrm>
          <a:prstGeom prst="rect">
            <a:avLst/>
          </a:prstGeom>
          <a:noFill/>
          <a:ln>
            <a:noFill/>
          </a:ln>
        </p:spPr>
        <p:txBody>
          <a:bodyPr anchorCtr="0" anchor="t" bIns="45700" lIns="91425" spcFirstLastPara="1" rIns="91425" wrap="square" tIns="45700">
            <a:noAutofit/>
          </a:bodyPr>
          <a:lstStyle/>
          <a:p>
            <a:pPr indent="0" lvl="0" marL="137156" marR="0" rtl="0" algn="l">
              <a:spcBef>
                <a:spcPts val="0"/>
              </a:spcBef>
              <a:spcAft>
                <a:spcPts val="0"/>
              </a:spcAft>
              <a:buNone/>
            </a:pPr>
            <a:r>
              <a:rPr b="1" lang="en-US" sz="4000">
                <a:solidFill>
                  <a:schemeClr val="lt1"/>
                </a:solidFill>
                <a:latin typeface="Calibri"/>
                <a:ea typeface="Calibri"/>
                <a:cs typeface="Calibri"/>
                <a:sym typeface="Calibri"/>
              </a:rPr>
              <a:t>Updates</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pic>
        <p:nvPicPr>
          <p:cNvPr descr="Graduates tossing caps into the air" id="189" name="Google Shape;189;p22"/>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90" name="Google Shape;190;p22"/>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91" name="Google Shape;191;p22"/>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92" name="Google Shape;192;p22"/>
          <p:cNvSpPr txBox="1"/>
          <p:nvPr>
            <p:ph type="ctrTitle"/>
          </p:nvPr>
        </p:nvSpPr>
        <p:spPr>
          <a:xfrm>
            <a:off x="0" y="1374225"/>
            <a:ext cx="9144000" cy="1729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Ruth L. Levy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Budget/Fiscal Analyst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Biostatistics Department</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School of Public Health</a:t>
            </a:r>
            <a:endParaRPr/>
          </a:p>
        </p:txBody>
      </p:sp>
      <p:sp>
        <p:nvSpPr>
          <p:cNvPr id="193" name="Google Shape;193;p22"/>
          <p:cNvSpPr txBox="1"/>
          <p:nvPr>
            <p:ph idx="1" type="subTitle"/>
          </p:nvPr>
        </p:nvSpPr>
        <p:spPr>
          <a:xfrm>
            <a:off x="0" y="3268178"/>
            <a:ext cx="1733100" cy="41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94" name="Google Shape;194;p22"/>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par>
                          <p:cTn fill="hold">
                            <p:stCondLst>
                              <p:cond delay="500"/>
                            </p:stCondLst>
                            <p:childTnLst>
                              <p:par>
                                <p:cTn fill="hold" nodeType="afterEffect" presetClass="entr" presetID="10" presetSubtype="0">
                                  <p:stCondLst>
                                    <p:cond delay="125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500"/>
                                        <p:tgtEl>
                                          <p:spTgt spid="19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pic>
        <p:nvPicPr>
          <p:cNvPr descr="Graduates tossing caps into the air" id="199" name="Google Shape;199;p23"/>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00" name="Google Shape;200;p23"/>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01" name="Google Shape;201;p23"/>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02" name="Google Shape;202;p23"/>
          <p:cNvSpPr txBox="1"/>
          <p:nvPr>
            <p:ph type="ctrTitle"/>
          </p:nvPr>
        </p:nvSpPr>
        <p:spPr>
          <a:xfrm>
            <a:off x="0" y="1393013"/>
            <a:ext cx="76008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Erik Luc</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&amp; Operations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Center on Reinventing Public Education</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UW Bothell</a:t>
            </a:r>
            <a:endParaRPr sz="3000">
              <a:solidFill>
                <a:schemeClr val="lt1"/>
              </a:solidFill>
              <a:latin typeface="Open Sans"/>
              <a:ea typeface="Open Sans"/>
              <a:cs typeface="Open Sans"/>
              <a:sym typeface="Open Sans"/>
            </a:endParaRPr>
          </a:p>
        </p:txBody>
      </p:sp>
      <p:sp>
        <p:nvSpPr>
          <p:cNvPr id="203" name="Google Shape;203;p23"/>
          <p:cNvSpPr txBox="1"/>
          <p:nvPr>
            <p:ph idx="1" type="subTitle"/>
          </p:nvPr>
        </p:nvSpPr>
        <p:spPr>
          <a:xfrm>
            <a:off x="0" y="3277497"/>
            <a:ext cx="1719900" cy="32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04" name="Google Shape;204;p23"/>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pic>
        <p:nvPicPr>
          <p:cNvPr descr="Graduates tossing caps into the air" id="209" name="Google Shape;209;p24"/>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10" name="Google Shape;210;p24"/>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11" name="Google Shape;211;p24"/>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12" name="Google Shape;212;p24"/>
          <p:cNvSpPr txBox="1"/>
          <p:nvPr>
            <p:ph type="ctrTitle"/>
          </p:nvPr>
        </p:nvSpPr>
        <p:spPr>
          <a:xfrm>
            <a:off x="0" y="1266500"/>
            <a:ext cx="9288600" cy="1912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Deborah Malarek</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&amp; Contracts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Cooperative Institute for Climate, Ocean, and Ecosystem Studies (CICOES)</a:t>
            </a:r>
            <a:endParaRPr/>
          </a:p>
        </p:txBody>
      </p:sp>
      <p:sp>
        <p:nvSpPr>
          <p:cNvPr id="213" name="Google Shape;213;p24"/>
          <p:cNvSpPr txBox="1"/>
          <p:nvPr>
            <p:ph idx="1" type="subTitle"/>
          </p:nvPr>
        </p:nvSpPr>
        <p:spPr>
          <a:xfrm>
            <a:off x="-3" y="3310561"/>
            <a:ext cx="1792200" cy="32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14" name="Google Shape;214;p24"/>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500"/>
                                        <p:tgtEl>
                                          <p:spTgt spid="21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pic>
        <p:nvPicPr>
          <p:cNvPr descr="Graduates tossing caps into the air" id="219" name="Google Shape;219;p25"/>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20" name="Google Shape;220;p25"/>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21" name="Google Shape;221;p25"/>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22" name="Google Shape;222;p25"/>
          <p:cNvSpPr txBox="1"/>
          <p:nvPr>
            <p:ph type="ctrTitle"/>
          </p:nvPr>
        </p:nvSpPr>
        <p:spPr>
          <a:xfrm>
            <a:off x="-3" y="1267702"/>
            <a:ext cx="75285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Courtney A. Miller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&amp; Contract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Washington National Primate Center</a:t>
            </a:r>
            <a:endParaRPr/>
          </a:p>
        </p:txBody>
      </p:sp>
      <p:sp>
        <p:nvSpPr>
          <p:cNvPr id="223" name="Google Shape;223;p25"/>
          <p:cNvSpPr txBox="1"/>
          <p:nvPr>
            <p:ph idx="1" type="subTitle"/>
          </p:nvPr>
        </p:nvSpPr>
        <p:spPr>
          <a:xfrm>
            <a:off x="3704" y="3269773"/>
            <a:ext cx="1660500" cy="33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24" name="Google Shape;224;p25"/>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500"/>
                                        <p:tgtEl>
                                          <p:spTgt spid="22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pic>
        <p:nvPicPr>
          <p:cNvPr descr="Graduates tossing caps into the air" id="229" name="Google Shape;229;p26"/>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30" name="Google Shape;230;p26"/>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31" name="Google Shape;231;p26"/>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32" name="Google Shape;232;p26"/>
          <p:cNvSpPr txBox="1"/>
          <p:nvPr>
            <p:ph type="ctrTitle"/>
          </p:nvPr>
        </p:nvSpPr>
        <p:spPr>
          <a:xfrm>
            <a:off x="0" y="1343908"/>
            <a:ext cx="85152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Mandy Morneault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Administrator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Bioethics &amp; Humanities</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233" name="Google Shape;233;p26"/>
          <p:cNvSpPr txBox="1"/>
          <p:nvPr>
            <p:ph idx="1" type="subTitle"/>
          </p:nvPr>
        </p:nvSpPr>
        <p:spPr>
          <a:xfrm>
            <a:off x="1" y="3290650"/>
            <a:ext cx="2213700" cy="31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34" name="Google Shape;234;p26"/>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pic>
        <p:nvPicPr>
          <p:cNvPr descr="Graduates tossing caps into the air" id="239" name="Google Shape;239;p27"/>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40" name="Google Shape;240;p27"/>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41" name="Google Shape;241;p27"/>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42" name="Google Shape;242;p27"/>
          <p:cNvSpPr txBox="1"/>
          <p:nvPr>
            <p:ph type="ctrTitle"/>
          </p:nvPr>
        </p:nvSpPr>
        <p:spPr>
          <a:xfrm>
            <a:off x="0" y="1241400"/>
            <a:ext cx="91440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Laura E. Pflum</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Program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Center for the Science of Synthesis Across Scales</a:t>
            </a:r>
            <a:endParaRPr/>
          </a:p>
        </p:txBody>
      </p:sp>
      <p:sp>
        <p:nvSpPr>
          <p:cNvPr id="243" name="Google Shape;243;p27"/>
          <p:cNvSpPr txBox="1"/>
          <p:nvPr>
            <p:ph idx="1" type="subTitle"/>
          </p:nvPr>
        </p:nvSpPr>
        <p:spPr>
          <a:xfrm>
            <a:off x="1" y="3264350"/>
            <a:ext cx="1898400" cy="34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44" name="Google Shape;244;p27"/>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500"/>
                                        <p:tgtEl>
                                          <p:spTgt spid="24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pic>
        <p:nvPicPr>
          <p:cNvPr descr="Graduates tossing caps into the air" id="249" name="Google Shape;249;p28"/>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50" name="Google Shape;250;p28"/>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51" name="Google Shape;251;p28"/>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52" name="Google Shape;252;p28"/>
          <p:cNvSpPr txBox="1"/>
          <p:nvPr>
            <p:ph type="ctrTitle"/>
          </p:nvPr>
        </p:nvSpPr>
        <p:spPr>
          <a:xfrm>
            <a:off x="0" y="1251825"/>
            <a:ext cx="89994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Mallory Shaw</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Research Development Coordinator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The Information School</a:t>
            </a:r>
            <a:endParaRPr/>
          </a:p>
        </p:txBody>
      </p:sp>
      <p:sp>
        <p:nvSpPr>
          <p:cNvPr id="253" name="Google Shape;253;p28"/>
          <p:cNvSpPr txBox="1"/>
          <p:nvPr>
            <p:ph idx="1" type="subTitle"/>
          </p:nvPr>
        </p:nvSpPr>
        <p:spPr>
          <a:xfrm>
            <a:off x="0" y="3232262"/>
            <a:ext cx="1700100" cy="36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54" name="Google Shape;254;p28"/>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500"/>
                                        <p:tgtEl>
                                          <p:spTgt spid="25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pic>
        <p:nvPicPr>
          <p:cNvPr descr="Graduates tossing caps into the air" id="259" name="Google Shape;259;p29"/>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60" name="Google Shape;260;p29"/>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61" name="Google Shape;261;p29"/>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62" name="Google Shape;262;p29"/>
          <p:cNvSpPr txBox="1"/>
          <p:nvPr>
            <p:ph type="ctrTitle"/>
          </p:nvPr>
        </p:nvSpPr>
        <p:spPr>
          <a:xfrm>
            <a:off x="0" y="1328251"/>
            <a:ext cx="8515500" cy="169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Lori T. Sommerfelt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&amp; Contracts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Medicine</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263" name="Google Shape;263;p29"/>
          <p:cNvSpPr txBox="1"/>
          <p:nvPr>
            <p:ph idx="1" type="subTitle"/>
          </p:nvPr>
        </p:nvSpPr>
        <p:spPr>
          <a:xfrm>
            <a:off x="0" y="3227609"/>
            <a:ext cx="1575000" cy="28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387"/>
              <a:buNone/>
            </a:pPr>
            <a:r>
              <a:rPr lang="en-US" sz="1387">
                <a:solidFill>
                  <a:schemeClr val="lt1"/>
                </a:solidFill>
                <a:latin typeface="Open Sans"/>
                <a:ea typeface="Open Sans"/>
                <a:cs typeface="Open Sans"/>
                <a:sym typeface="Open Sans"/>
              </a:rPr>
              <a:t>Congratulations!</a:t>
            </a:r>
            <a:endParaRPr/>
          </a:p>
        </p:txBody>
      </p:sp>
      <p:cxnSp>
        <p:nvCxnSpPr>
          <p:cNvPr id="264" name="Google Shape;264;p29"/>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500"/>
                                        <p:tgtEl>
                                          <p:spTgt spid="26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pic>
        <p:nvPicPr>
          <p:cNvPr descr="Graduates tossing caps into the air" id="269" name="Google Shape;269;p30"/>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70" name="Google Shape;270;p30"/>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71" name="Google Shape;271;p30"/>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72" name="Google Shape;272;p30"/>
          <p:cNvSpPr txBox="1"/>
          <p:nvPr>
            <p:ph type="ctrTitle"/>
          </p:nvPr>
        </p:nvSpPr>
        <p:spPr>
          <a:xfrm>
            <a:off x="0" y="1347948"/>
            <a:ext cx="7166700" cy="1669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Janeth M. Talty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Budget Fiscal Analyst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Microbiology</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School of Medicine</a:t>
            </a:r>
            <a:endParaRPr/>
          </a:p>
        </p:txBody>
      </p:sp>
      <p:sp>
        <p:nvSpPr>
          <p:cNvPr id="273" name="Google Shape;273;p30"/>
          <p:cNvSpPr txBox="1"/>
          <p:nvPr>
            <p:ph idx="1" type="subTitle"/>
          </p:nvPr>
        </p:nvSpPr>
        <p:spPr>
          <a:xfrm>
            <a:off x="-3" y="3264344"/>
            <a:ext cx="1654200" cy="34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74" name="Google Shape;274;p30"/>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73">
                                            <p:txEl>
                                              <p:pRg end="0" st="0"/>
                                            </p:txEl>
                                          </p:spTgt>
                                        </p:tgtEl>
                                        <p:attrNameLst>
                                          <p:attrName>style.visibility</p:attrName>
                                        </p:attrNameLst>
                                      </p:cBhvr>
                                      <p:to>
                                        <p:strVal val="visible"/>
                                      </p:to>
                                    </p:set>
                                    <p:animEffect filter="fade" transition="in">
                                      <p:cBhvr>
                                        <p:cTn dur="500"/>
                                        <p:tgtEl>
                                          <p:spTgt spid="27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pic>
        <p:nvPicPr>
          <p:cNvPr descr="Graduates tossing caps into the air" id="279" name="Google Shape;279;p31"/>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80" name="Google Shape;280;p31"/>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81" name="Google Shape;281;p31"/>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82" name="Google Shape;282;p31"/>
          <p:cNvSpPr txBox="1"/>
          <p:nvPr>
            <p:ph type="ctrTitle"/>
          </p:nvPr>
        </p:nvSpPr>
        <p:spPr>
          <a:xfrm>
            <a:off x="0" y="1542398"/>
            <a:ext cx="6568200" cy="1604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Gina Trenkamp</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Administrative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Office of Research</a:t>
            </a:r>
            <a:endParaRPr/>
          </a:p>
        </p:txBody>
      </p:sp>
      <p:sp>
        <p:nvSpPr>
          <p:cNvPr id="283" name="Google Shape;283;p31"/>
          <p:cNvSpPr txBox="1"/>
          <p:nvPr>
            <p:ph idx="1" type="subTitle"/>
          </p:nvPr>
        </p:nvSpPr>
        <p:spPr>
          <a:xfrm>
            <a:off x="-3" y="3297232"/>
            <a:ext cx="1700100" cy="30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84" name="Google Shape;284;p31"/>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500"/>
                                        <p:tgtEl>
                                          <p:spTgt spid="28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4"/>
          <p:cNvPicPr preferRelativeResize="0"/>
          <p:nvPr/>
        </p:nvPicPr>
        <p:blipFill rotWithShape="1">
          <a:blip r:embed="rId3">
            <a:alphaModFix/>
          </a:blip>
          <a:srcRect b="29924" l="0" r="0" t="29928"/>
          <a:stretch/>
        </p:blipFill>
        <p:spPr>
          <a:xfrm>
            <a:off x="0" y="5562604"/>
            <a:ext cx="9143493" cy="1290935"/>
          </a:xfrm>
          <a:prstGeom prst="rect">
            <a:avLst/>
          </a:prstGeom>
          <a:noFill/>
          <a:ln>
            <a:noFill/>
          </a:ln>
        </p:spPr>
      </p:pic>
      <p:sp>
        <p:nvSpPr>
          <p:cNvPr id="106" name="Google Shape;106;p14"/>
          <p:cNvSpPr/>
          <p:nvPr/>
        </p:nvSpPr>
        <p:spPr>
          <a:xfrm>
            <a:off x="0" y="1143004"/>
            <a:ext cx="9143400" cy="45036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07" name="Google Shape;107;p14"/>
          <p:cNvSpPr/>
          <p:nvPr/>
        </p:nvSpPr>
        <p:spPr>
          <a:xfrm>
            <a:off x="4" y="0"/>
            <a:ext cx="9153000" cy="1143000"/>
          </a:xfrm>
          <a:prstGeom prst="rect">
            <a:avLst/>
          </a:prstGeom>
          <a:solidFill>
            <a:srgbClr val="0B53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08" name="Google Shape;108;p14"/>
          <p:cNvSpPr txBox="1"/>
          <p:nvPr/>
        </p:nvSpPr>
        <p:spPr>
          <a:xfrm>
            <a:off x="191125" y="1167100"/>
            <a:ext cx="8938800" cy="4321800"/>
          </a:xfrm>
          <a:prstGeom prst="rect">
            <a:avLst/>
          </a:prstGeom>
          <a:no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None/>
            </a:pPr>
            <a:r>
              <a:rPr b="0" i="0" lang="en-US" sz="3400" u="none" cap="none" strike="noStrike">
                <a:solidFill>
                  <a:schemeClr val="lt1"/>
                </a:solidFill>
                <a:latin typeface="Calibri"/>
                <a:ea typeface="Calibri"/>
                <a:cs typeface="Calibri"/>
                <a:sym typeface="Calibri"/>
              </a:rPr>
              <a:t>Certificate in Research Administration </a:t>
            </a:r>
            <a:r>
              <a:rPr lang="en-US" sz="3400">
                <a:solidFill>
                  <a:schemeClr val="lt1"/>
                </a:solidFill>
                <a:latin typeface="Calibri"/>
                <a:ea typeface="Calibri"/>
                <a:cs typeface="Calibri"/>
                <a:sym typeface="Calibri"/>
              </a:rPr>
              <a:t>Graduates</a:t>
            </a:r>
            <a:endParaRPr sz="1600"/>
          </a:p>
          <a:p>
            <a:pPr indent="-257167" lvl="1" marL="600059" marR="0" rtl="0" algn="l">
              <a:lnSpc>
                <a:spcPct val="15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3</a:t>
            </a:r>
            <a:r>
              <a:rPr lang="en-US" sz="2800">
                <a:solidFill>
                  <a:schemeClr val="lt1"/>
                </a:solidFill>
                <a:latin typeface="Calibri"/>
                <a:ea typeface="Calibri"/>
                <a:cs typeface="Calibri"/>
                <a:sym typeface="Calibri"/>
              </a:rPr>
              <a:t>40</a:t>
            </a:r>
            <a:r>
              <a:rPr b="0" i="0" lang="en-US" sz="2800" u="none" cap="none" strike="noStrike">
                <a:solidFill>
                  <a:schemeClr val="lt1"/>
                </a:solidFill>
                <a:latin typeface="Calibri"/>
                <a:ea typeface="Calibri"/>
                <a:cs typeface="Calibri"/>
                <a:sym typeface="Calibri"/>
              </a:rPr>
              <a:t> enrolled in the certificate</a:t>
            </a:r>
            <a:endParaRPr/>
          </a:p>
          <a:p>
            <a:pPr indent="-257167" lvl="1" marL="600059" marR="0" rtl="0" algn="l">
              <a:lnSpc>
                <a:spcPct val="15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55</a:t>
            </a:r>
            <a:r>
              <a:rPr b="0" i="0" lang="en-US" sz="2800" u="none" cap="none" strike="noStrike">
                <a:solidFill>
                  <a:schemeClr val="lt1"/>
                </a:solidFill>
                <a:latin typeface="Calibri"/>
                <a:ea typeface="Calibri"/>
                <a:cs typeface="Calibri"/>
                <a:sym typeface="Calibri"/>
              </a:rPr>
              <a:t> graduates—CONGRATULATIONS!</a:t>
            </a:r>
            <a:endParaRPr b="0" i="0" sz="2800" u="none" cap="none" strike="noStrike">
              <a:solidFill>
                <a:schemeClr val="lt1"/>
              </a:solidFill>
              <a:latin typeface="Calibri"/>
              <a:ea typeface="Calibri"/>
              <a:cs typeface="Calibri"/>
              <a:sym typeface="Calibri"/>
            </a:endParaRPr>
          </a:p>
          <a:p>
            <a:pPr indent="-406400" lvl="2" marL="1371600" marR="0" rtl="0" algn="l">
              <a:lnSpc>
                <a:spcPct val="150000"/>
              </a:lnSpc>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28 as of October 2020</a:t>
            </a:r>
            <a:endParaRPr sz="2800">
              <a:solidFill>
                <a:schemeClr val="lt1"/>
              </a:solidFill>
              <a:latin typeface="Calibri"/>
              <a:ea typeface="Calibri"/>
              <a:cs typeface="Calibri"/>
              <a:sym typeface="Calibri"/>
            </a:endParaRPr>
          </a:p>
          <a:p>
            <a:pPr indent="-406400" lvl="2" marL="1371600" marR="0" rtl="0" algn="l">
              <a:lnSpc>
                <a:spcPct val="150000"/>
              </a:lnSpc>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27 as of February 2021</a:t>
            </a:r>
            <a:endParaRPr sz="2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Encode Sans"/>
              <a:ea typeface="Encode Sans"/>
              <a:cs typeface="Encode Sans"/>
              <a:sym typeface="Encode Sans"/>
            </a:endParaRPr>
          </a:p>
          <a:p>
            <a:pPr indent="0" lvl="0" marL="0" marR="0" rtl="0" algn="l">
              <a:spcBef>
                <a:spcPts val="0"/>
              </a:spcBef>
              <a:spcAft>
                <a:spcPts val="0"/>
              </a:spcAft>
              <a:buNone/>
            </a:pPr>
            <a:r>
              <a:t/>
            </a:r>
            <a:endParaRPr sz="3300">
              <a:solidFill>
                <a:schemeClr val="lt1"/>
              </a:solidFill>
              <a:latin typeface="Encode Sans"/>
              <a:ea typeface="Encode Sans"/>
              <a:cs typeface="Encode Sans"/>
              <a:sym typeface="Encode Sans"/>
            </a:endParaRPr>
          </a:p>
        </p:txBody>
      </p:sp>
      <p:sp>
        <p:nvSpPr>
          <p:cNvPr id="109" name="Google Shape;109;p14"/>
          <p:cNvSpPr txBox="1"/>
          <p:nvPr/>
        </p:nvSpPr>
        <p:spPr>
          <a:xfrm>
            <a:off x="152392" y="3555534"/>
            <a:ext cx="737700" cy="3387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050" u="none">
              <a:solidFill>
                <a:srgbClr val="595959"/>
              </a:solidFill>
              <a:latin typeface="Calibri"/>
              <a:ea typeface="Calibri"/>
              <a:cs typeface="Calibri"/>
              <a:sym typeface="Calibri"/>
            </a:endParaRPr>
          </a:p>
        </p:txBody>
      </p:sp>
      <p:pic>
        <p:nvPicPr>
          <p:cNvPr descr="C:\Users\hient2\Desktop\Untitled-1.png" id="110" name="Google Shape;110;p14"/>
          <p:cNvPicPr preferRelativeResize="0"/>
          <p:nvPr/>
        </p:nvPicPr>
        <p:blipFill rotWithShape="1">
          <a:blip r:embed="rId4">
            <a:alphaModFix/>
          </a:blip>
          <a:srcRect b="0" l="0" r="0" t="0"/>
          <a:stretch/>
        </p:blipFill>
        <p:spPr>
          <a:xfrm>
            <a:off x="6552843" y="152401"/>
            <a:ext cx="2768774" cy="1006187"/>
          </a:xfrm>
          <a:prstGeom prst="rect">
            <a:avLst/>
          </a:prstGeom>
          <a:noFill/>
          <a:ln>
            <a:noFill/>
          </a:ln>
        </p:spPr>
      </p:pic>
      <p:pic>
        <p:nvPicPr>
          <p:cNvPr id="111" name="Google Shape;111;p14"/>
          <p:cNvPicPr preferRelativeResize="0"/>
          <p:nvPr/>
        </p:nvPicPr>
        <p:blipFill rotWithShape="1">
          <a:blip r:embed="rId5">
            <a:alphaModFix/>
          </a:blip>
          <a:srcRect b="0" l="0" r="0" t="0"/>
          <a:stretch/>
        </p:blipFill>
        <p:spPr>
          <a:xfrm>
            <a:off x="7771972" y="5943600"/>
            <a:ext cx="1357945" cy="914400"/>
          </a:xfrm>
          <a:prstGeom prst="rect">
            <a:avLst/>
          </a:prstGeom>
          <a:noFill/>
          <a:ln>
            <a:noFill/>
          </a:ln>
        </p:spPr>
      </p:pic>
      <p:sp>
        <p:nvSpPr>
          <p:cNvPr id="112" name="Google Shape;112;p14"/>
          <p:cNvSpPr txBox="1"/>
          <p:nvPr/>
        </p:nvSpPr>
        <p:spPr>
          <a:xfrm>
            <a:off x="17666" y="225703"/>
            <a:ext cx="6885900" cy="738600"/>
          </a:xfrm>
          <a:prstGeom prst="rect">
            <a:avLst/>
          </a:prstGeom>
          <a:noFill/>
          <a:ln>
            <a:noFill/>
          </a:ln>
        </p:spPr>
        <p:txBody>
          <a:bodyPr anchorCtr="0" anchor="t" bIns="45700" lIns="91425" spcFirstLastPara="1" rIns="91425" wrap="square" tIns="45700">
            <a:noAutofit/>
          </a:bodyPr>
          <a:lstStyle/>
          <a:p>
            <a:pPr indent="0" lvl="0" marL="137156" marR="0" rtl="0" algn="l">
              <a:spcBef>
                <a:spcPts val="0"/>
              </a:spcBef>
              <a:spcAft>
                <a:spcPts val="0"/>
              </a:spcAft>
              <a:buNone/>
            </a:pPr>
            <a:r>
              <a:rPr b="1" lang="en-US" sz="4000">
                <a:solidFill>
                  <a:schemeClr val="lt1"/>
                </a:solidFill>
                <a:latin typeface="Calibri"/>
                <a:ea typeface="Calibri"/>
                <a:cs typeface="Calibri"/>
                <a:sym typeface="Calibri"/>
              </a:rPr>
              <a:t>Recognition!</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pic>
        <p:nvPicPr>
          <p:cNvPr descr="Graduates tossing caps into the air" id="289" name="Google Shape;289;p32"/>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290" name="Google Shape;290;p32"/>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291" name="Google Shape;291;p32"/>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292" name="Google Shape;292;p32"/>
          <p:cNvSpPr txBox="1"/>
          <p:nvPr>
            <p:ph type="ctrTitle"/>
          </p:nvPr>
        </p:nvSpPr>
        <p:spPr>
          <a:xfrm>
            <a:off x="0" y="1345324"/>
            <a:ext cx="8265300" cy="170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Sarah Verlinde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Project &amp; Fiscal Coordinator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Office of Sponsored Research</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UW Bothell</a:t>
            </a:r>
            <a:endParaRPr sz="3000">
              <a:solidFill>
                <a:schemeClr val="lt1"/>
              </a:solidFill>
              <a:latin typeface="Open Sans"/>
              <a:ea typeface="Open Sans"/>
              <a:cs typeface="Open Sans"/>
              <a:sym typeface="Open Sans"/>
            </a:endParaRPr>
          </a:p>
        </p:txBody>
      </p:sp>
      <p:sp>
        <p:nvSpPr>
          <p:cNvPr id="293" name="Google Shape;293;p32"/>
          <p:cNvSpPr txBox="1"/>
          <p:nvPr>
            <p:ph idx="1" type="subTitle"/>
          </p:nvPr>
        </p:nvSpPr>
        <p:spPr>
          <a:xfrm>
            <a:off x="0" y="3245825"/>
            <a:ext cx="1918200" cy="354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94" name="Google Shape;294;p32"/>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500"/>
                                        <p:tgtEl>
                                          <p:spTgt spid="29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pic>
        <p:nvPicPr>
          <p:cNvPr descr="Graduates tossing caps into the air" id="299" name="Google Shape;299;p33"/>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300" name="Google Shape;300;p33"/>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301" name="Google Shape;301;p33"/>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302" name="Google Shape;302;p33"/>
          <p:cNvSpPr txBox="1"/>
          <p:nvPr>
            <p:ph type="ctrTitle"/>
          </p:nvPr>
        </p:nvSpPr>
        <p:spPr>
          <a:xfrm>
            <a:off x="0" y="1367650"/>
            <a:ext cx="5285400" cy="163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Julia Yeh</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Administrator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Applied Physics Laboratory</a:t>
            </a:r>
            <a:endParaRPr/>
          </a:p>
        </p:txBody>
      </p:sp>
      <p:sp>
        <p:nvSpPr>
          <p:cNvPr id="303" name="Google Shape;303;p33"/>
          <p:cNvSpPr txBox="1"/>
          <p:nvPr>
            <p:ph idx="1" type="subTitle"/>
          </p:nvPr>
        </p:nvSpPr>
        <p:spPr>
          <a:xfrm>
            <a:off x="1" y="3258975"/>
            <a:ext cx="2016600" cy="354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304" name="Google Shape;304;p33"/>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500"/>
                                        <p:tgtEl>
                                          <p:spTgt spid="30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34"/>
          <p:cNvPicPr preferRelativeResize="0"/>
          <p:nvPr/>
        </p:nvPicPr>
        <p:blipFill rotWithShape="1">
          <a:blip r:embed="rId3">
            <a:alphaModFix/>
          </a:blip>
          <a:srcRect b="29927" l="0" r="0" t="29927"/>
          <a:stretch/>
        </p:blipFill>
        <p:spPr>
          <a:xfrm>
            <a:off x="0" y="5562604"/>
            <a:ext cx="9149948" cy="1290935"/>
          </a:xfrm>
          <a:prstGeom prst="rect">
            <a:avLst/>
          </a:prstGeom>
          <a:noFill/>
          <a:ln>
            <a:noFill/>
          </a:ln>
        </p:spPr>
      </p:pic>
      <p:sp>
        <p:nvSpPr>
          <p:cNvPr id="311" name="Google Shape;311;p34"/>
          <p:cNvSpPr/>
          <p:nvPr/>
        </p:nvSpPr>
        <p:spPr>
          <a:xfrm>
            <a:off x="0" y="1066804"/>
            <a:ext cx="9149948" cy="4503488"/>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34"/>
          <p:cNvSpPr/>
          <p:nvPr/>
        </p:nvSpPr>
        <p:spPr>
          <a:xfrm>
            <a:off x="4" y="0"/>
            <a:ext cx="9159480" cy="11430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3" name="Google Shape;313;p34"/>
          <p:cNvSpPr txBox="1"/>
          <p:nvPr/>
        </p:nvSpPr>
        <p:spPr>
          <a:xfrm>
            <a:off x="491732" y="1482203"/>
            <a:ext cx="8346994" cy="313932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700">
                <a:solidFill>
                  <a:schemeClr val="lt1"/>
                </a:solidFill>
                <a:latin typeface="Encode Sans"/>
                <a:ea typeface="Encode Sans"/>
                <a:cs typeface="Encode Sans"/>
                <a:sym typeface="Encode Sans"/>
              </a:rPr>
              <a:t>Thanks to the staff and their supervisors </a:t>
            </a:r>
            <a:endParaRPr sz="2700">
              <a:solidFill>
                <a:schemeClr val="lt1"/>
              </a:solidFill>
              <a:latin typeface="Encode Sans"/>
              <a:ea typeface="Encode Sans"/>
              <a:cs typeface="Encode Sans"/>
              <a:sym typeface="Encode Sans"/>
            </a:endParaRPr>
          </a:p>
          <a:p>
            <a:pPr indent="0" lvl="0" marL="0" marR="0" rtl="0" algn="ctr">
              <a:spcBef>
                <a:spcPts val="0"/>
              </a:spcBef>
              <a:spcAft>
                <a:spcPts val="0"/>
              </a:spcAft>
              <a:buNone/>
            </a:pPr>
            <a:r>
              <a:rPr lang="en-US" sz="2700">
                <a:solidFill>
                  <a:schemeClr val="lt1"/>
                </a:solidFill>
                <a:latin typeface="Encode Sans"/>
                <a:ea typeface="Encode Sans"/>
                <a:cs typeface="Encode Sans"/>
                <a:sym typeface="Encode Sans"/>
              </a:rPr>
              <a:t>who support this important training!</a:t>
            </a:r>
            <a:endParaRPr sz="2700">
              <a:solidFill>
                <a:schemeClr val="lt1"/>
              </a:solidFill>
              <a:latin typeface="Encode Sans"/>
              <a:ea typeface="Encode Sans"/>
              <a:cs typeface="Encode Sans"/>
              <a:sym typeface="Encode Sans"/>
            </a:endParaRPr>
          </a:p>
          <a:p>
            <a:pPr indent="0" lvl="0" marL="0" marR="0" rtl="0" algn="ctr">
              <a:spcBef>
                <a:spcPts val="0"/>
              </a:spcBef>
              <a:spcAft>
                <a:spcPts val="0"/>
              </a:spcAft>
              <a:buNone/>
            </a:pPr>
            <a:r>
              <a:t/>
            </a:r>
            <a:endParaRPr sz="2700">
              <a:solidFill>
                <a:schemeClr val="lt1"/>
              </a:solidFill>
              <a:latin typeface="Encode Sans"/>
              <a:ea typeface="Encode Sans"/>
              <a:cs typeface="Encode Sans"/>
              <a:sym typeface="Encode Sans"/>
            </a:endParaRPr>
          </a:p>
          <a:p>
            <a:pPr indent="0" lvl="0" marL="0" marR="0" rtl="0" algn="ctr">
              <a:spcBef>
                <a:spcPts val="0"/>
              </a:spcBef>
              <a:spcAft>
                <a:spcPts val="0"/>
              </a:spcAft>
              <a:buNone/>
            </a:pPr>
            <a:r>
              <a:rPr lang="en-US" sz="2700">
                <a:solidFill>
                  <a:schemeClr val="lt1"/>
                </a:solidFill>
                <a:latin typeface="Encode Sans"/>
                <a:ea typeface="Encode Sans"/>
                <a:cs typeface="Encode Sans"/>
                <a:sym typeface="Encode Sans"/>
              </a:rPr>
              <a:t> You help make the UW an </a:t>
            </a:r>
            <a:endParaRPr sz="2700">
              <a:solidFill>
                <a:schemeClr val="lt1"/>
              </a:solidFill>
              <a:latin typeface="Encode Sans"/>
              <a:ea typeface="Encode Sans"/>
              <a:cs typeface="Encode Sans"/>
              <a:sym typeface="Encode Sans"/>
            </a:endParaRPr>
          </a:p>
          <a:p>
            <a:pPr indent="0" lvl="0" marL="0" marR="0" rtl="0" algn="ctr">
              <a:spcBef>
                <a:spcPts val="0"/>
              </a:spcBef>
              <a:spcAft>
                <a:spcPts val="0"/>
              </a:spcAft>
              <a:buNone/>
            </a:pPr>
            <a:r>
              <a:rPr lang="en-US" sz="2700">
                <a:solidFill>
                  <a:schemeClr val="lt1"/>
                </a:solidFill>
                <a:latin typeface="Encode Sans"/>
                <a:ea typeface="Encode Sans"/>
                <a:cs typeface="Encode Sans"/>
                <a:sym typeface="Encode Sans"/>
              </a:rPr>
              <a:t>effectively managed research enterprise.</a:t>
            </a:r>
            <a:endParaRPr/>
          </a:p>
          <a:p>
            <a:pPr indent="0" lvl="0" marL="0" marR="0" rtl="0" algn="ctr">
              <a:spcBef>
                <a:spcPts val="0"/>
              </a:spcBef>
              <a:spcAft>
                <a:spcPts val="0"/>
              </a:spcAft>
              <a:buNone/>
            </a:pPr>
            <a:r>
              <a:t/>
            </a:r>
            <a:endParaRPr sz="4500">
              <a:solidFill>
                <a:schemeClr val="lt1"/>
              </a:solidFill>
              <a:latin typeface="Encode Sans"/>
              <a:ea typeface="Encode Sans"/>
              <a:cs typeface="Encode Sans"/>
              <a:sym typeface="Encode Sans"/>
            </a:endParaRPr>
          </a:p>
        </p:txBody>
      </p:sp>
      <p:pic>
        <p:nvPicPr>
          <p:cNvPr descr="C:\Users\hient2\Desktop\Untitled-1.png" id="314" name="Google Shape;314;p34"/>
          <p:cNvPicPr preferRelativeResize="0"/>
          <p:nvPr/>
        </p:nvPicPr>
        <p:blipFill rotWithShape="1">
          <a:blip r:embed="rId4">
            <a:alphaModFix/>
          </a:blip>
          <a:srcRect b="0" l="0" r="0" t="0"/>
          <a:stretch/>
        </p:blipFill>
        <p:spPr>
          <a:xfrm>
            <a:off x="6557468" y="152401"/>
            <a:ext cx="2770728" cy="1006187"/>
          </a:xfrm>
          <a:prstGeom prst="rect">
            <a:avLst/>
          </a:prstGeom>
          <a:noFill/>
          <a:ln>
            <a:noFill/>
          </a:ln>
        </p:spPr>
      </p:pic>
      <p:pic>
        <p:nvPicPr>
          <p:cNvPr id="315" name="Google Shape;315;p34"/>
          <p:cNvPicPr preferRelativeResize="0"/>
          <p:nvPr/>
        </p:nvPicPr>
        <p:blipFill rotWithShape="1">
          <a:blip r:embed="rId5">
            <a:alphaModFix/>
          </a:blip>
          <a:srcRect b="0" l="0" r="0" t="0"/>
          <a:stretch/>
        </p:blipFill>
        <p:spPr>
          <a:xfrm>
            <a:off x="7777457" y="5943600"/>
            <a:ext cx="1358903" cy="914400"/>
          </a:xfrm>
          <a:prstGeom prst="rect">
            <a:avLst/>
          </a:prstGeom>
          <a:noFill/>
          <a:ln>
            <a:noFill/>
          </a:ln>
        </p:spPr>
      </p:pic>
      <p:sp>
        <p:nvSpPr>
          <p:cNvPr id="316" name="Google Shape;316;p34"/>
          <p:cNvSpPr txBox="1"/>
          <p:nvPr/>
        </p:nvSpPr>
        <p:spPr>
          <a:xfrm>
            <a:off x="17678" y="225703"/>
            <a:ext cx="6890700" cy="738600"/>
          </a:xfrm>
          <a:prstGeom prst="rect">
            <a:avLst/>
          </a:prstGeom>
          <a:noFill/>
          <a:ln>
            <a:noFill/>
          </a:ln>
        </p:spPr>
        <p:txBody>
          <a:bodyPr anchorCtr="0" anchor="t" bIns="45700" lIns="91425" spcFirstLastPara="1" rIns="91425" wrap="square" tIns="45700">
            <a:noAutofit/>
          </a:bodyPr>
          <a:lstStyle/>
          <a:p>
            <a:pPr indent="0" lvl="0" marL="137156" marR="0" rtl="0" algn="l">
              <a:spcBef>
                <a:spcPts val="0"/>
              </a:spcBef>
              <a:spcAft>
                <a:spcPts val="0"/>
              </a:spcAft>
              <a:buNone/>
            </a:pPr>
            <a:r>
              <a:rPr b="1" lang="en-US" sz="3600">
                <a:solidFill>
                  <a:schemeClr val="lt1"/>
                </a:solidFill>
                <a:latin typeface="Calibri"/>
                <a:ea typeface="Calibri"/>
                <a:cs typeface="Calibri"/>
                <a:sym typeface="Calibri"/>
              </a:rPr>
              <a:t>Thank You!</a:t>
            </a:r>
            <a:endParaRPr sz="2000"/>
          </a:p>
        </p:txBody>
      </p:sp>
      <p:sp>
        <p:nvSpPr>
          <p:cNvPr id="317" name="Google Shape;317;p34"/>
          <p:cNvSpPr txBox="1"/>
          <p:nvPr/>
        </p:nvSpPr>
        <p:spPr>
          <a:xfrm>
            <a:off x="152499" y="3555534"/>
            <a:ext cx="738096" cy="338555"/>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050">
              <a:solidFill>
                <a:srgbClr val="59595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pic>
        <p:nvPicPr>
          <p:cNvPr descr="Graduates tossing caps into the air" id="118" name="Google Shape;118;p15"/>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pic>
        <p:nvPicPr>
          <p:cNvPr descr="Blue fireworks explosion in the sky" id="119" name="Google Shape;119;p15"/>
          <p:cNvPicPr preferRelativeResize="0"/>
          <p:nvPr/>
        </p:nvPicPr>
        <p:blipFill rotWithShape="1">
          <a:blip r:embed="rId4">
            <a:alphaModFix/>
          </a:blip>
          <a:srcRect b="13923" l="0" r="-1" t="13924"/>
          <a:stretch/>
        </p:blipFill>
        <p:spPr>
          <a:xfrm>
            <a:off x="0" y="0"/>
            <a:ext cx="9143997" cy="3681401"/>
          </a:xfrm>
          <a:prstGeom prst="rect">
            <a:avLst/>
          </a:prstGeom>
          <a:noFill/>
          <a:ln>
            <a:noFill/>
          </a:ln>
        </p:spPr>
      </p:pic>
      <p:sp>
        <p:nvSpPr>
          <p:cNvPr id="120" name="Google Shape;120;p15"/>
          <p:cNvSpPr/>
          <p:nvPr/>
        </p:nvSpPr>
        <p:spPr>
          <a:xfrm>
            <a:off x="0" y="0"/>
            <a:ext cx="9144000" cy="3663220"/>
          </a:xfrm>
          <a:prstGeom prst="rect">
            <a:avLst/>
          </a:prstGeom>
          <a:solidFill>
            <a:schemeClr val="dk1">
              <a:alpha val="49803"/>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5"/>
          <p:cNvSpPr txBox="1"/>
          <p:nvPr>
            <p:ph type="ctrTitle"/>
          </p:nvPr>
        </p:nvSpPr>
        <p:spPr>
          <a:xfrm>
            <a:off x="3705" y="1252897"/>
            <a:ext cx="6863972"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925"/>
              <a:buFont typeface="Open Sans"/>
              <a:buNone/>
            </a:pPr>
            <a:r>
              <a:rPr lang="en-US" sz="2925">
                <a:solidFill>
                  <a:schemeClr val="lt1"/>
                </a:solidFill>
                <a:latin typeface="Open Sans"/>
                <a:ea typeface="Open Sans"/>
                <a:cs typeface="Open Sans"/>
                <a:sym typeface="Open Sans"/>
              </a:rPr>
              <a:t>Certificate in Research Administration Program Graduates </a:t>
            </a:r>
            <a:endParaRPr/>
          </a:p>
        </p:txBody>
      </p:sp>
      <p:cxnSp>
        <p:nvCxnSpPr>
          <p:cNvPr id="122" name="Google Shape;122;p15"/>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pic>
        <p:nvPicPr>
          <p:cNvPr id="123" name="Google Shape;123;p15" title="Graduation Music.mp3">
            <a:hlinkClick r:id="rId5"/>
          </p:cNvPr>
          <p:cNvPicPr preferRelativeResize="0"/>
          <p:nvPr/>
        </p:nvPicPr>
        <p:blipFill>
          <a:blip r:embed="rId6">
            <a:alphaModFix/>
          </a:blip>
          <a:stretch>
            <a:fillRect/>
          </a:stretch>
        </p:blipFill>
        <p:spPr>
          <a:xfrm>
            <a:off x="3700" y="320040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pic>
        <p:nvPicPr>
          <p:cNvPr descr="Graduates tossing caps into the air" id="129" name="Google Shape;129;p16"/>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30" name="Google Shape;130;p16"/>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31" name="Google Shape;131;p16"/>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32" name="Google Shape;132;p16"/>
          <p:cNvSpPr txBox="1"/>
          <p:nvPr>
            <p:ph type="ctrTitle"/>
          </p:nvPr>
        </p:nvSpPr>
        <p:spPr>
          <a:xfrm>
            <a:off x="0" y="1238350"/>
            <a:ext cx="91440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Mirelle Aziz</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Program Operations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Laboratory Medicine &amp; Pathology</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133" name="Google Shape;133;p16"/>
          <p:cNvSpPr txBox="1"/>
          <p:nvPr>
            <p:ph idx="1" type="subTitle"/>
          </p:nvPr>
        </p:nvSpPr>
        <p:spPr>
          <a:xfrm>
            <a:off x="-2881" y="3244374"/>
            <a:ext cx="1884305" cy="432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34" name="Google Shape;134;p16"/>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500"/>
                                        <p:tgtEl>
                                          <p:spTgt spid="13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pic>
        <p:nvPicPr>
          <p:cNvPr descr="Graduates tossing caps into the air" id="139" name="Google Shape;139;p17"/>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40" name="Google Shape;140;p17"/>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41" name="Google Shape;141;p17"/>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42" name="Google Shape;142;p17"/>
          <p:cNvSpPr txBox="1"/>
          <p:nvPr>
            <p:ph type="ctrTitle"/>
          </p:nvPr>
        </p:nvSpPr>
        <p:spPr>
          <a:xfrm>
            <a:off x="0" y="1148250"/>
            <a:ext cx="9288600" cy="1856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Susan Carpenter-Brandt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Human Centered Design &amp; Engineering</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College of Engineering</a:t>
            </a:r>
            <a:endParaRPr sz="3000">
              <a:solidFill>
                <a:schemeClr val="lt1"/>
              </a:solidFill>
              <a:latin typeface="Open Sans"/>
              <a:ea typeface="Open Sans"/>
              <a:cs typeface="Open Sans"/>
              <a:sym typeface="Open Sans"/>
            </a:endParaRPr>
          </a:p>
        </p:txBody>
      </p:sp>
      <p:sp>
        <p:nvSpPr>
          <p:cNvPr id="143" name="Google Shape;143;p17"/>
          <p:cNvSpPr txBox="1"/>
          <p:nvPr/>
        </p:nvSpPr>
        <p:spPr>
          <a:xfrm>
            <a:off x="56328" y="3200851"/>
            <a:ext cx="2325000" cy="3276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1500"/>
              <a:buFont typeface="Arial"/>
              <a:buNone/>
            </a:pPr>
            <a:r>
              <a:rPr lang="en-US" sz="1500">
                <a:solidFill>
                  <a:schemeClr val="lt1"/>
                </a:solidFill>
                <a:latin typeface="Open Sans"/>
                <a:ea typeface="Open Sans"/>
                <a:cs typeface="Open Sans"/>
                <a:sym typeface="Open Sans"/>
              </a:rPr>
              <a:t>Congratulations!</a:t>
            </a:r>
            <a:endParaRPr/>
          </a:p>
        </p:txBody>
      </p:sp>
      <p:cxnSp>
        <p:nvCxnSpPr>
          <p:cNvPr id="144" name="Google Shape;144;p17"/>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pic>
        <p:nvPicPr>
          <p:cNvPr descr="Graduates tossing caps into the air" id="149" name="Google Shape;149;p18"/>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150" name="Google Shape;150;p18"/>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51" name="Google Shape;151;p18"/>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152" name="Google Shape;152;p18"/>
          <p:cNvSpPr txBox="1"/>
          <p:nvPr>
            <p:ph type="ctrTitle"/>
          </p:nvPr>
        </p:nvSpPr>
        <p:spPr>
          <a:xfrm>
            <a:off x="0" y="1453050"/>
            <a:ext cx="9288600" cy="1856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Gerald Cofer</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Financial Analyst</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Institute for Health Metrics and Evaluation (IHME)</a:t>
            </a:r>
            <a:br>
              <a:rPr lang="en-US" sz="3000">
                <a:solidFill>
                  <a:schemeClr val="lt1"/>
                </a:solidFill>
                <a:latin typeface="Open Sans"/>
                <a:ea typeface="Open Sans"/>
                <a:cs typeface="Open Sans"/>
                <a:sym typeface="Open Sans"/>
              </a:rPr>
            </a:br>
            <a:endParaRPr sz="3000">
              <a:solidFill>
                <a:schemeClr val="lt1"/>
              </a:solidFill>
              <a:latin typeface="Open Sans"/>
              <a:ea typeface="Open Sans"/>
              <a:cs typeface="Open Sans"/>
              <a:sym typeface="Open Sans"/>
            </a:endParaRPr>
          </a:p>
        </p:txBody>
      </p:sp>
      <p:sp>
        <p:nvSpPr>
          <p:cNvPr id="153" name="Google Shape;153;p18"/>
          <p:cNvSpPr txBox="1"/>
          <p:nvPr/>
        </p:nvSpPr>
        <p:spPr>
          <a:xfrm>
            <a:off x="56328" y="3200851"/>
            <a:ext cx="2325000" cy="3276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1500"/>
              <a:buFont typeface="Arial"/>
              <a:buNone/>
            </a:pPr>
            <a:r>
              <a:rPr lang="en-US" sz="1500">
                <a:solidFill>
                  <a:schemeClr val="lt1"/>
                </a:solidFill>
                <a:latin typeface="Open Sans"/>
                <a:ea typeface="Open Sans"/>
                <a:cs typeface="Open Sans"/>
                <a:sym typeface="Open Sans"/>
              </a:rPr>
              <a:t>Congratulations!</a:t>
            </a:r>
            <a:endParaRPr/>
          </a:p>
        </p:txBody>
      </p:sp>
      <p:cxnSp>
        <p:nvCxnSpPr>
          <p:cNvPr id="154" name="Google Shape;154;p18"/>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500"/>
                                        <p:tgtEl>
                                          <p:spTgt spid="15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pic>
        <p:nvPicPr>
          <p:cNvPr descr="Graduates tossing caps into the air" id="159" name="Google Shape;159;p19"/>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60" name="Google Shape;160;p19"/>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61" name="Google Shape;161;p19"/>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62" name="Google Shape;162;p19"/>
          <p:cNvSpPr txBox="1"/>
          <p:nvPr>
            <p:ph type="ctrTitle"/>
          </p:nvPr>
        </p:nvSpPr>
        <p:spPr>
          <a:xfrm>
            <a:off x="0" y="801425"/>
            <a:ext cx="8999400" cy="210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Susie Hawkey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Operations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Accessible Technology Services, UW IT</a:t>
            </a:r>
            <a:endParaRPr sz="3000">
              <a:solidFill>
                <a:schemeClr val="lt1"/>
              </a:solidFill>
              <a:latin typeface="Open Sans"/>
              <a:ea typeface="Open Sans"/>
              <a:cs typeface="Open Sans"/>
              <a:sym typeface="Open Sans"/>
            </a:endParaRPr>
          </a:p>
        </p:txBody>
      </p:sp>
      <p:sp>
        <p:nvSpPr>
          <p:cNvPr id="163" name="Google Shape;163;p19"/>
          <p:cNvSpPr txBox="1"/>
          <p:nvPr>
            <p:ph idx="1" type="subTitle"/>
          </p:nvPr>
        </p:nvSpPr>
        <p:spPr>
          <a:xfrm>
            <a:off x="0" y="3139756"/>
            <a:ext cx="2476500" cy="49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64" name="Google Shape;164;p19"/>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500"/>
                                        <p:tgtEl>
                                          <p:spTgt spid="16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pic>
        <p:nvPicPr>
          <p:cNvPr descr="Graduates tossing caps into the air" id="169" name="Google Shape;169;p20"/>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70" name="Google Shape;170;p20"/>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71" name="Google Shape;171;p20"/>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72" name="Google Shape;172;p20"/>
          <p:cNvSpPr txBox="1"/>
          <p:nvPr>
            <p:ph type="ctrTitle"/>
          </p:nvPr>
        </p:nvSpPr>
        <p:spPr>
          <a:xfrm>
            <a:off x="0" y="1380150"/>
            <a:ext cx="9288600" cy="1588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Alexander T. Huynh</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Program Operations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Polar Science Center</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Applied Physics Laboratory</a:t>
            </a:r>
            <a:endParaRPr/>
          </a:p>
        </p:txBody>
      </p:sp>
      <p:sp>
        <p:nvSpPr>
          <p:cNvPr id="173" name="Google Shape;173;p20"/>
          <p:cNvSpPr txBox="1"/>
          <p:nvPr>
            <p:ph idx="1" type="subTitle"/>
          </p:nvPr>
        </p:nvSpPr>
        <p:spPr>
          <a:xfrm>
            <a:off x="-3" y="3260276"/>
            <a:ext cx="1877700" cy="34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74" name="Google Shape;174;p20"/>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pic>
        <p:nvPicPr>
          <p:cNvPr descr="Graduates tossing caps into the air" id="179" name="Google Shape;179;p21"/>
          <p:cNvPicPr preferRelativeResize="0"/>
          <p:nvPr/>
        </p:nvPicPr>
        <p:blipFill rotWithShape="1">
          <a:blip r:embed="rId3">
            <a:alphaModFix/>
          </a:blip>
          <a:srcRect b="18825" l="0" r="0" t="18825"/>
          <a:stretch/>
        </p:blipFill>
        <p:spPr>
          <a:xfrm>
            <a:off x="3" y="3176600"/>
            <a:ext cx="9143997" cy="3681400"/>
          </a:xfrm>
          <a:prstGeom prst="rect">
            <a:avLst/>
          </a:prstGeom>
          <a:noFill/>
          <a:ln>
            <a:noFill/>
          </a:ln>
        </p:spPr>
      </p:pic>
      <p:sp>
        <p:nvSpPr>
          <p:cNvPr id="180" name="Google Shape;180;p21"/>
          <p:cNvSpPr/>
          <p:nvPr/>
        </p:nvSpPr>
        <p:spPr>
          <a:xfrm>
            <a:off x="-4" y="2510"/>
            <a:ext cx="9144000" cy="366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181" name="Google Shape;181;p21"/>
          <p:cNvPicPr preferRelativeResize="0"/>
          <p:nvPr/>
        </p:nvPicPr>
        <p:blipFill rotWithShape="1">
          <a:blip r:embed="rId4">
            <a:alphaModFix/>
          </a:blip>
          <a:srcRect b="13923" l="0" r="-1" t="13924"/>
          <a:stretch/>
        </p:blipFill>
        <p:spPr>
          <a:xfrm>
            <a:off x="144722" y="0"/>
            <a:ext cx="9144000" cy="3681400"/>
          </a:xfrm>
          <a:prstGeom prst="rect">
            <a:avLst/>
          </a:prstGeom>
          <a:noFill/>
          <a:ln>
            <a:noFill/>
          </a:ln>
        </p:spPr>
      </p:pic>
      <p:sp>
        <p:nvSpPr>
          <p:cNvPr id="182" name="Google Shape;182;p21"/>
          <p:cNvSpPr txBox="1"/>
          <p:nvPr>
            <p:ph type="ctrTitle"/>
          </p:nvPr>
        </p:nvSpPr>
        <p:spPr>
          <a:xfrm>
            <a:off x="0" y="1230975"/>
            <a:ext cx="92886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Lindsey A. Hwang</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&amp; Contracts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Mechanical Engineering</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College of Engineering</a:t>
            </a:r>
            <a:endParaRPr/>
          </a:p>
        </p:txBody>
      </p:sp>
      <p:sp>
        <p:nvSpPr>
          <p:cNvPr id="183" name="Google Shape;183;p21"/>
          <p:cNvSpPr txBox="1"/>
          <p:nvPr>
            <p:ph idx="1" type="subTitle"/>
          </p:nvPr>
        </p:nvSpPr>
        <p:spPr>
          <a:xfrm>
            <a:off x="0" y="3244833"/>
            <a:ext cx="1730100" cy="284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84" name="Google Shape;184;p21"/>
          <p:cNvCxnSpPr/>
          <p:nvPr/>
        </p:nvCxnSpPr>
        <p:spPr>
          <a:xfrm>
            <a:off x="144722" y="3672310"/>
            <a:ext cx="8999275"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500"/>
                                        <p:tgtEl>
                                          <p:spTgt spid="183">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