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9144000"/>
  <p:notesSz cx="7010400" cy="9296400"/>
  <p:embeddedFontLst>
    <p:embeddedFont>
      <p:font typeface="Nunito Sans Light"/>
      <p:regular r:id="rId19"/>
      <p:bold r:id="rId20"/>
      <p:italic r:id="rId21"/>
      <p:boldItalic r:id="rId22"/>
    </p:embeddedFont>
    <p:embeddedFont>
      <p:font typeface="Nunito ExtraLight"/>
      <p:regular r:id="rId23"/>
      <p:bold r:id="rId24"/>
      <p:italic r:id="rId25"/>
      <p:boldItalic r:id="rId26"/>
    </p:embeddedFont>
    <p:embeddedFont>
      <p:font typeface="Encode Sans"/>
      <p:regular r:id="rId27"/>
      <p:bold r:id="rId28"/>
    </p:embeddedFont>
    <p:embeddedFont>
      <p:font typeface="Nunito Light"/>
      <p:regular r:id="rId29"/>
      <p:bold r:id="rId30"/>
      <p:italic r:id="rId31"/>
      <p:boldItalic r:id="rId32"/>
    </p:embeddedFont>
    <p:embeddedFont>
      <p:font typeface="Open Sans"/>
      <p:regular r:id="rId33"/>
      <p:bold r:id="rId34"/>
      <p:italic r:id="rId35"/>
      <p:boldItalic r:id="rId36"/>
    </p:embeddedFont>
    <p:embeddedFont>
      <p:font typeface="Encode Sans Condensed Thin"/>
      <p:regular r:id="rId37"/>
      <p:bold r:id="rId38"/>
    </p:embeddedFont>
    <p:embeddedFont>
      <p:font typeface="Encode Sans Condensed"/>
      <p:regular r:id="rId39"/>
      <p:bold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EncodeSansCondensed-bold.fntdata"/><Relationship Id="rId20" Type="http://schemas.openxmlformats.org/officeDocument/2006/relationships/font" Target="fonts/NunitoSansLight-bold.fntdata"/><Relationship Id="rId22" Type="http://schemas.openxmlformats.org/officeDocument/2006/relationships/font" Target="fonts/NunitoSansLight-boldItalic.fntdata"/><Relationship Id="rId21" Type="http://schemas.openxmlformats.org/officeDocument/2006/relationships/font" Target="fonts/NunitoSansLight-italic.fntdata"/><Relationship Id="rId24" Type="http://schemas.openxmlformats.org/officeDocument/2006/relationships/font" Target="fonts/NunitoExtraLight-bold.fntdata"/><Relationship Id="rId23" Type="http://schemas.openxmlformats.org/officeDocument/2006/relationships/font" Target="fonts/NunitoExtraLigh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ExtraLight-boldItalic.fntdata"/><Relationship Id="rId25" Type="http://schemas.openxmlformats.org/officeDocument/2006/relationships/font" Target="fonts/NunitoExtraLight-italic.fntdata"/><Relationship Id="rId28" Type="http://schemas.openxmlformats.org/officeDocument/2006/relationships/font" Target="fonts/EncodeSans-bold.fntdata"/><Relationship Id="rId27" Type="http://schemas.openxmlformats.org/officeDocument/2006/relationships/font" Target="fonts/EncodeSa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unitoLight-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Light-italic.fntdata"/><Relationship Id="rId30" Type="http://schemas.openxmlformats.org/officeDocument/2006/relationships/font" Target="fonts/NunitoLight-bold.fntdata"/><Relationship Id="rId11" Type="http://schemas.openxmlformats.org/officeDocument/2006/relationships/slide" Target="slides/slide6.xml"/><Relationship Id="rId33" Type="http://schemas.openxmlformats.org/officeDocument/2006/relationships/font" Target="fonts/OpenSans-regular.fntdata"/><Relationship Id="rId10" Type="http://schemas.openxmlformats.org/officeDocument/2006/relationships/slide" Target="slides/slide5.xml"/><Relationship Id="rId32" Type="http://schemas.openxmlformats.org/officeDocument/2006/relationships/font" Target="fonts/NunitoLight-boldItalic.fntdata"/><Relationship Id="rId13" Type="http://schemas.openxmlformats.org/officeDocument/2006/relationships/slide" Target="slides/slide8.xml"/><Relationship Id="rId35" Type="http://schemas.openxmlformats.org/officeDocument/2006/relationships/font" Target="fonts/OpenSans-italic.fntdata"/><Relationship Id="rId12" Type="http://schemas.openxmlformats.org/officeDocument/2006/relationships/slide" Target="slides/slide7.xml"/><Relationship Id="rId34" Type="http://schemas.openxmlformats.org/officeDocument/2006/relationships/font" Target="fonts/OpenSans-bold.fntdata"/><Relationship Id="rId15" Type="http://schemas.openxmlformats.org/officeDocument/2006/relationships/slide" Target="slides/slide10.xml"/><Relationship Id="rId37" Type="http://schemas.openxmlformats.org/officeDocument/2006/relationships/font" Target="fonts/EncodeSansCondensedThin-regular.fntdata"/><Relationship Id="rId14" Type="http://schemas.openxmlformats.org/officeDocument/2006/relationships/slide" Target="slides/slide9.xml"/><Relationship Id="rId36" Type="http://schemas.openxmlformats.org/officeDocument/2006/relationships/font" Target="fonts/OpenSans-boldItalic.fntdata"/><Relationship Id="rId17" Type="http://schemas.openxmlformats.org/officeDocument/2006/relationships/slide" Target="slides/slide12.xml"/><Relationship Id="rId39" Type="http://schemas.openxmlformats.org/officeDocument/2006/relationships/font" Target="fonts/EncodeSansCondensed-regular.fntdata"/><Relationship Id="rId16" Type="http://schemas.openxmlformats.org/officeDocument/2006/relationships/slide" Target="slides/slide11.xml"/><Relationship Id="rId38" Type="http://schemas.openxmlformats.org/officeDocument/2006/relationships/font" Target="fonts/EncodeSansCondensedThin-bold.fntdata"/><Relationship Id="rId19" Type="http://schemas.openxmlformats.org/officeDocument/2006/relationships/font" Target="fonts/NunitoSansLight-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7d15fb9272_0_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g7d15fb9272_0_0: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rPr lang="en-US"/>
              <a:t>CAROLINE</a:t>
            </a:r>
            <a:endParaRPr/>
          </a:p>
          <a:p>
            <a:pPr indent="0" lvl="0" marL="0" rtl="0" algn="l">
              <a:lnSpc>
                <a:spcPct val="100000"/>
              </a:lnSpc>
              <a:spcBef>
                <a:spcPts val="0"/>
              </a:spcBef>
              <a:spcAft>
                <a:spcPts val="0"/>
              </a:spcAft>
              <a:buSzPts val="1100"/>
              <a:buNone/>
            </a:pPr>
            <a:r>
              <a:rPr lang="en-US">
                <a:solidFill>
                  <a:schemeClr val="dk1"/>
                </a:solidFill>
              </a:rPr>
              <a:t>Thank you for the opportunity to present to this group. I will provide a brief overview of this relatively new administrative policy statement. </a:t>
            </a:r>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US">
                <a:solidFill>
                  <a:schemeClr val="dk1"/>
                </a:solidFill>
              </a:rPr>
              <a:t>Note that though the policy title refers to youth programs, research is also included. I hope you can forgive the misnomer. Also, I may use the term minors or youth, and in both cases I am referring to individuals under the age of 18. </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5: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15: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rPr lang="en-US"/>
              <a:t>We are happy to support researchers in the registration process.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We have developed a written tutorial that will walk them through the process. This is located on the web page for researchers.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Again we welcome questions by e-mail and phone and are happy to set up a brief zoom meeting- whatever best fits your needs.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6: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16: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rPr lang="en-US"/>
              <a:t>Our general inbox and main office number are listed here.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Again we’re happy to consult on the specifics of APS 10.13 or any other topic that relates to the safety of youth.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6e699442b5_0_36: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g6e699442b5_0_36: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rPr lang="en-US"/>
              <a:t>We have been doing outreach throughout the University about APS 10.13 since fall of 2019. All unit deans, VPs and administrators have received information, including quarterly compliance reports as well. If our outreach hasn’t yet reached you and you would like us provide a brief presentation on these requirements to your group, we are very happy to do so.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Additionally, the requirements are mentioned in a couple of places, including at the point of IRB application.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And as I mentioned, soon we will be automatically initiating registrations for new IRB applications.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8: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18: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158750" rtl="0" algn="l">
              <a:lnSpc>
                <a:spcPct val="100000"/>
              </a:lnSpc>
              <a:spcBef>
                <a:spcPts val="0"/>
              </a:spcBef>
              <a:spcAft>
                <a:spcPts val="0"/>
              </a:spcAft>
              <a:buSzPts val="1100"/>
              <a:buNone/>
            </a:pPr>
            <a:r>
              <a:rPr lang="en-US"/>
              <a:t>Please don’t hesitate to contact us with any questions or to request a presentation to your research group or department. </a:t>
            </a:r>
            <a:endParaRPr/>
          </a:p>
          <a:p>
            <a:pPr indent="0" lvl="0" marL="158750" rtl="0" algn="l">
              <a:lnSpc>
                <a:spcPct val="100000"/>
              </a:lnSpc>
              <a:spcBef>
                <a:spcPts val="0"/>
              </a:spcBef>
              <a:spcAft>
                <a:spcPts val="0"/>
              </a:spcAft>
              <a:buSzPts val="1100"/>
              <a:buNone/>
            </a:pPr>
            <a:r>
              <a:rPr lang="en-US"/>
              <a:t>Thank you for your time!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1: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90000"/>
              </a:lnSpc>
              <a:spcBef>
                <a:spcPts val="1019"/>
              </a:spcBef>
              <a:spcAft>
                <a:spcPts val="0"/>
              </a:spcAft>
              <a:buClr>
                <a:schemeClr val="dk1"/>
              </a:buClr>
              <a:buSzPts val="1100"/>
              <a:buNone/>
            </a:pPr>
            <a:r>
              <a:rPr lang="en-US" sz="1200">
                <a:latin typeface="Open Sans"/>
                <a:ea typeface="Open Sans"/>
                <a:cs typeface="Open Sans"/>
                <a:sym typeface="Open Sans"/>
              </a:rPr>
              <a:t>First, a brief introduction to our office. We were established in 2016 and serve as a central resource for questions and concerns regarding the safety of youth who engage with the University. In our last tally, we estimate that the University engages with over 320,000 youth on an annual basis. These numbers mostly do not include research subjects, so the number will likely continue to rise as we receive more registrations. </a:t>
            </a:r>
            <a:endParaRPr/>
          </a:p>
          <a:p>
            <a:pPr indent="0" lvl="0" marL="0" rtl="0" algn="l">
              <a:lnSpc>
                <a:spcPct val="90000"/>
              </a:lnSpc>
              <a:spcBef>
                <a:spcPts val="1019"/>
              </a:spcBef>
              <a:spcAft>
                <a:spcPts val="0"/>
              </a:spcAft>
              <a:buClr>
                <a:schemeClr val="dk1"/>
              </a:buClr>
              <a:buSzPts val="1100"/>
              <a:buNone/>
            </a:pPr>
            <a:r>
              <a:rPr lang="en-US" sz="1200">
                <a:latin typeface="Open Sans"/>
                <a:ea typeface="Open Sans"/>
                <a:cs typeface="Open Sans"/>
                <a:sym typeface="Open Sans"/>
              </a:rPr>
              <a:t>We are the primary policy administrator for this policy as well as EO 56, reporting suspected child abuse or neglect. We also partner with others to address policy concerns when there are intersections with minors. </a:t>
            </a:r>
            <a:endParaRPr sz="1200">
              <a:latin typeface="Open Sans"/>
              <a:ea typeface="Open Sans"/>
              <a:cs typeface="Open Sans"/>
              <a:sym typeface="Open Sans"/>
            </a:endParaRPr>
          </a:p>
          <a:p>
            <a:pPr indent="0" lvl="0" marL="0" rtl="0" algn="l">
              <a:lnSpc>
                <a:spcPct val="90000"/>
              </a:lnSpc>
              <a:spcBef>
                <a:spcPts val="1019"/>
              </a:spcBef>
              <a:spcAft>
                <a:spcPts val="0"/>
              </a:spcAft>
              <a:buClr>
                <a:schemeClr val="dk1"/>
              </a:buClr>
              <a:buSzPts val="1100"/>
              <a:buNone/>
            </a:pPr>
            <a:r>
              <a:rPr lang="en-US" sz="1200">
                <a:latin typeface="Open Sans"/>
                <a:ea typeface="Open Sans"/>
                <a:cs typeface="Open Sans"/>
                <a:sym typeface="Open Sans"/>
              </a:rPr>
              <a:t>We are available to consult with departments on policy compliance and have developed </a:t>
            </a:r>
            <a:r>
              <a:rPr lang="en-US" sz="1200">
                <a:solidFill>
                  <a:schemeClr val="dk1"/>
                </a:solidFill>
                <a:latin typeface="Open Sans"/>
                <a:ea typeface="Open Sans"/>
                <a:cs typeface="Open Sans"/>
                <a:sym typeface="Open Sans"/>
              </a:rPr>
              <a:t>educational resources to support effective compliance with policies. </a:t>
            </a:r>
            <a:endParaRPr sz="1200">
              <a:solidFill>
                <a:schemeClr val="dk1"/>
              </a:solidFill>
              <a:latin typeface="Open Sans"/>
              <a:ea typeface="Open Sans"/>
              <a:cs typeface="Open Sans"/>
              <a:sym typeface="Open Sans"/>
            </a:endParaRPr>
          </a:p>
          <a:p>
            <a:pPr indent="0" lvl="0" marL="0" rtl="0" algn="l">
              <a:lnSpc>
                <a:spcPct val="90000"/>
              </a:lnSpc>
              <a:spcBef>
                <a:spcPts val="1019"/>
              </a:spcBef>
              <a:spcAft>
                <a:spcPts val="0"/>
              </a:spcAft>
              <a:buClr>
                <a:schemeClr val="dk1"/>
              </a:buClr>
              <a:buSzPts val="1100"/>
              <a:buNone/>
            </a:pPr>
            <a:r>
              <a:rPr lang="en-US" sz="1200">
                <a:latin typeface="Open Sans"/>
                <a:ea typeface="Open Sans"/>
                <a:cs typeface="Open Sans"/>
                <a:sym typeface="Open Sans"/>
              </a:rPr>
              <a:t>We also consult on risk mitigation strategies, triage incidents and discuss best practices with anyone in the UW system. </a:t>
            </a:r>
            <a:endParaRPr sz="1200">
              <a:latin typeface="Open Sans"/>
              <a:ea typeface="Open Sans"/>
              <a:cs typeface="Open Sans"/>
              <a:sym typeface="Open Sans"/>
            </a:endParaRPr>
          </a:p>
          <a:p>
            <a:pPr indent="0" lvl="0" marL="0" rtl="0" algn="l">
              <a:lnSpc>
                <a:spcPct val="90000"/>
              </a:lnSpc>
              <a:spcBef>
                <a:spcPts val="1019"/>
              </a:spcBef>
              <a:spcAft>
                <a:spcPts val="0"/>
              </a:spcAft>
              <a:buClr>
                <a:schemeClr val="dk1"/>
              </a:buClr>
              <a:buSzPts val="1100"/>
              <a:buNone/>
            </a:pPr>
            <a:r>
              <a:rPr lang="en-US" sz="1200">
                <a:latin typeface="Open Sans"/>
                <a:ea typeface="Open Sans"/>
                <a:cs typeface="Open Sans"/>
                <a:sym typeface="Open Sans"/>
              </a:rPr>
              <a:t>We regularly convene meetings among youth programs to support best practices and policy compliance. </a:t>
            </a:r>
            <a:endParaRPr sz="1200">
              <a:latin typeface="Open Sans"/>
              <a:ea typeface="Open Sans"/>
              <a:cs typeface="Open Sans"/>
              <a:sym typeface="Open Sans"/>
            </a:endParaRPr>
          </a:p>
          <a:p>
            <a:pPr indent="0" lvl="0" marL="0" rtl="0" algn="l">
              <a:lnSpc>
                <a:spcPct val="90000"/>
              </a:lnSpc>
              <a:spcBef>
                <a:spcPts val="1019"/>
              </a:spcBef>
              <a:spcAft>
                <a:spcPts val="0"/>
              </a:spcAft>
              <a:buSzPts val="1100"/>
              <a:buNone/>
            </a:pPr>
            <a:r>
              <a:rPr lang="en-US" sz="1200">
                <a:latin typeface="Open Sans"/>
                <a:ea typeface="Open Sans"/>
                <a:cs typeface="Open Sans"/>
                <a:sym typeface="Open Sans"/>
              </a:rPr>
              <a:t>We also bring health, safety and risk management stakeholders together to raise awareness of youth on campus. </a:t>
            </a:r>
            <a:endParaRPr sz="1200">
              <a:latin typeface="Open Sans"/>
              <a:ea typeface="Open Sans"/>
              <a:cs typeface="Open Sans"/>
              <a:sym typeface="Open Sans"/>
            </a:endParaRPr>
          </a:p>
          <a:p>
            <a:pPr indent="0" lvl="0" marL="0" rtl="0" algn="l">
              <a:lnSpc>
                <a:spcPct val="90000"/>
              </a:lnSpc>
              <a:spcBef>
                <a:spcPts val="1019"/>
              </a:spcBef>
              <a:spcAft>
                <a:spcPts val="0"/>
              </a:spcAft>
              <a:buSzPts val="1100"/>
              <a:buNone/>
            </a:pPr>
            <a:r>
              <a:rPr lang="en-US" sz="1200">
                <a:latin typeface="Open Sans"/>
                <a:ea typeface="Open Sans"/>
                <a:cs typeface="Open Sans"/>
                <a:sym typeface="Open Sans"/>
              </a:rPr>
              <a:t>Over the past year of the pandemic we have worked closely with EH&amp;S to develop COVID-19 prevention protocols for youth programs, and also worked closely with the Privacy Office and UW IT to develop guidelines for virtual engagement with minors.</a:t>
            </a:r>
            <a:endParaRPr sz="1200">
              <a:latin typeface="Open Sans"/>
              <a:ea typeface="Open Sans"/>
              <a:cs typeface="Open Sans"/>
              <a:sym typeface="Open Sans"/>
            </a:endParaRPr>
          </a:p>
          <a:p>
            <a:pPr indent="0" lvl="0" marL="0" rtl="0" algn="l">
              <a:lnSpc>
                <a:spcPct val="90000"/>
              </a:lnSpc>
              <a:spcBef>
                <a:spcPts val="1019"/>
              </a:spcBef>
              <a:spcAft>
                <a:spcPts val="0"/>
              </a:spcAft>
              <a:buClr>
                <a:schemeClr val="dk1"/>
              </a:buClr>
              <a:buSzPts val="1100"/>
              <a:buNone/>
            </a:pPr>
            <a:r>
              <a:t/>
            </a:r>
            <a:endParaRPr sz="1200">
              <a:latin typeface="Open Sans"/>
              <a:ea typeface="Open Sans"/>
              <a:cs typeface="Open Sans"/>
              <a:sym typeface="Open Sans"/>
            </a:endParaRPr>
          </a:p>
          <a:p>
            <a:pPr indent="0" lvl="0" marL="0" rtl="0" algn="l">
              <a:lnSpc>
                <a:spcPct val="90000"/>
              </a:lnSpc>
              <a:spcBef>
                <a:spcPts val="1019"/>
              </a:spcBef>
              <a:spcAft>
                <a:spcPts val="0"/>
              </a:spcAft>
              <a:buClr>
                <a:schemeClr val="dk1"/>
              </a:buClr>
              <a:buSzPts val="1100"/>
              <a:buNone/>
            </a:pPr>
            <a:r>
              <a:t/>
            </a:r>
            <a:endParaRPr sz="1200">
              <a:latin typeface="Open Sans"/>
              <a:ea typeface="Open Sans"/>
              <a:cs typeface="Open Sans"/>
              <a:sym typeface="Open Sans"/>
            </a:endParaRPr>
          </a:p>
          <a:p>
            <a:pPr indent="0" lvl="0" marL="0" rtl="0" algn="l">
              <a:lnSpc>
                <a:spcPct val="100000"/>
              </a:lnSpc>
              <a:spcBef>
                <a:spcPts val="0"/>
              </a:spcBef>
              <a:spcAft>
                <a:spcPts val="0"/>
              </a:spcAft>
              <a:buSzPts val="1100"/>
              <a:buNone/>
            </a:pPr>
            <a:r>
              <a:t/>
            </a:r>
            <a:endParaRP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7d15fb9272_0_132: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g7d15fb9272_0_132: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Clr>
                <a:schemeClr val="dk1"/>
              </a:buClr>
              <a:buSzPts val="1100"/>
              <a:buNone/>
            </a:pPr>
            <a:r>
              <a:rPr lang="en-US" sz="1200">
                <a:solidFill>
                  <a:schemeClr val="dk1"/>
                </a:solidFill>
              </a:rPr>
              <a:t>Despite the many ways in which UW departments interact with youth, there are historically few University standards that speak specifically to this population. </a:t>
            </a:r>
            <a:endParaRPr sz="1200">
              <a:solidFill>
                <a:schemeClr val="dk1"/>
              </a:solidFill>
            </a:endParaRPr>
          </a:p>
          <a:p>
            <a:pPr indent="0" lvl="0" marL="0" rtl="0" algn="l">
              <a:lnSpc>
                <a:spcPct val="100000"/>
              </a:lnSpc>
              <a:spcBef>
                <a:spcPts val="0"/>
              </a:spcBef>
              <a:spcAft>
                <a:spcPts val="0"/>
              </a:spcAft>
              <a:buClr>
                <a:schemeClr val="dk1"/>
              </a:buClr>
              <a:buSzPts val="1100"/>
              <a:buNone/>
            </a:pPr>
            <a:r>
              <a:t/>
            </a:r>
            <a:endParaRPr sz="1200">
              <a:solidFill>
                <a:schemeClr val="dk1"/>
              </a:solidFill>
            </a:endParaRPr>
          </a:p>
          <a:p>
            <a:pPr indent="0" lvl="0" marL="0" rtl="0" algn="l">
              <a:lnSpc>
                <a:spcPct val="100000"/>
              </a:lnSpc>
              <a:spcBef>
                <a:spcPts val="0"/>
              </a:spcBef>
              <a:spcAft>
                <a:spcPts val="0"/>
              </a:spcAft>
              <a:buClr>
                <a:schemeClr val="dk1"/>
              </a:buClr>
              <a:buSzPts val="1100"/>
              <a:buNone/>
            </a:pPr>
            <a:r>
              <a:rPr lang="en-US" sz="1200">
                <a:solidFill>
                  <a:schemeClr val="dk1"/>
                </a:solidFill>
              </a:rPr>
              <a:t>Basic requirements that have been in place, such as background screenings and lab safety regulations were not well understood or consistently implemented. </a:t>
            </a:r>
            <a:endParaRPr sz="1200">
              <a:solidFill>
                <a:schemeClr val="dk1"/>
              </a:solidFill>
            </a:endParaRPr>
          </a:p>
          <a:p>
            <a:pPr indent="0" lvl="0" marL="0" rtl="0" algn="l">
              <a:lnSpc>
                <a:spcPct val="100000"/>
              </a:lnSpc>
              <a:spcBef>
                <a:spcPts val="0"/>
              </a:spcBef>
              <a:spcAft>
                <a:spcPts val="0"/>
              </a:spcAft>
              <a:buClr>
                <a:schemeClr val="dk1"/>
              </a:buClr>
              <a:buSzPts val="1100"/>
              <a:buNone/>
            </a:pPr>
            <a:r>
              <a:t/>
            </a:r>
            <a:endParaRPr sz="1200">
              <a:solidFill>
                <a:schemeClr val="dk1"/>
              </a:solidFill>
            </a:endParaRPr>
          </a:p>
          <a:p>
            <a:pPr indent="0" lvl="0" marL="0" rtl="0" algn="l">
              <a:lnSpc>
                <a:spcPct val="100000"/>
              </a:lnSpc>
              <a:spcBef>
                <a:spcPts val="0"/>
              </a:spcBef>
              <a:spcAft>
                <a:spcPts val="0"/>
              </a:spcAft>
              <a:buClr>
                <a:schemeClr val="dk1"/>
              </a:buClr>
              <a:buSzPts val="1100"/>
              <a:buNone/>
            </a:pPr>
            <a:r>
              <a:rPr lang="en-US" sz="1200">
                <a:solidFill>
                  <a:schemeClr val="dk1"/>
                </a:solidFill>
              </a:rPr>
              <a:t>With the adoption of APS 10.13 in September of 2019, for first time we now have University requirements for what would generally be regarded in most youth centered settings as minimum standards for safe operations. </a:t>
            </a:r>
            <a:endParaRPr sz="12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6e699442b5_0_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g6e699442b5_0_0: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Clr>
                <a:schemeClr val="dk1"/>
              </a:buClr>
              <a:buSzPts val="1100"/>
              <a:buNone/>
            </a:pPr>
            <a:r>
              <a:rPr lang="en-US" sz="1200">
                <a:solidFill>
                  <a:schemeClr val="dk1"/>
                </a:solidFill>
              </a:rPr>
              <a:t>The requirements of APS 10.13 apply to UW led research that includes youth as a human subject population. </a:t>
            </a:r>
            <a:endParaRPr sz="1200">
              <a:solidFill>
                <a:schemeClr val="dk1"/>
              </a:solidFill>
            </a:endParaRPr>
          </a:p>
          <a:p>
            <a:pPr indent="0" lvl="0" marL="0" rtl="0" algn="l">
              <a:lnSpc>
                <a:spcPct val="100000"/>
              </a:lnSpc>
              <a:spcBef>
                <a:spcPts val="0"/>
              </a:spcBef>
              <a:spcAft>
                <a:spcPts val="0"/>
              </a:spcAft>
              <a:buClr>
                <a:schemeClr val="dk1"/>
              </a:buClr>
              <a:buSzPts val="1100"/>
              <a:buNone/>
            </a:pPr>
            <a:r>
              <a:t/>
            </a:r>
            <a:endParaRPr sz="1200">
              <a:solidFill>
                <a:schemeClr val="dk1"/>
              </a:solidFill>
            </a:endParaRPr>
          </a:p>
          <a:p>
            <a:pPr indent="0" lvl="0" marL="0" rtl="0" algn="l">
              <a:lnSpc>
                <a:spcPct val="100000"/>
              </a:lnSpc>
              <a:spcBef>
                <a:spcPts val="0"/>
              </a:spcBef>
              <a:spcAft>
                <a:spcPts val="0"/>
              </a:spcAft>
              <a:buClr>
                <a:schemeClr val="dk1"/>
              </a:buClr>
              <a:buSzPts val="1100"/>
              <a:buNone/>
            </a:pPr>
            <a:r>
              <a:rPr lang="en-US" sz="1200">
                <a:solidFill>
                  <a:schemeClr val="dk1"/>
                </a:solidFill>
              </a:rPr>
              <a:t>This may also include research that is deemed exempt from IRB review, and student led research. The main criteria for applicability is whether there is a study team at UW, or contracted by UW, that is responsible for interacting with minors as subjects. If the answer is yes, it is likely that they should follow the requirements of APS 10.13.</a:t>
            </a:r>
            <a:endParaRPr sz="1200">
              <a:solidFill>
                <a:schemeClr val="dk1"/>
              </a:solidFill>
            </a:endParaRPr>
          </a:p>
          <a:p>
            <a:pPr indent="0" lvl="0" marL="0" rtl="0" algn="l">
              <a:lnSpc>
                <a:spcPct val="100000"/>
              </a:lnSpc>
              <a:spcBef>
                <a:spcPts val="0"/>
              </a:spcBef>
              <a:spcAft>
                <a:spcPts val="0"/>
              </a:spcAft>
              <a:buClr>
                <a:schemeClr val="dk1"/>
              </a:buClr>
              <a:buSzPts val="1100"/>
              <a:buNone/>
            </a:pPr>
            <a:r>
              <a:t/>
            </a:r>
            <a:endParaRPr sz="1200">
              <a:solidFill>
                <a:schemeClr val="dk1"/>
              </a:solidFill>
            </a:endParaRPr>
          </a:p>
          <a:p>
            <a:pPr indent="0" lvl="0" marL="0" rtl="0" algn="l">
              <a:lnSpc>
                <a:spcPct val="100000"/>
              </a:lnSpc>
              <a:spcBef>
                <a:spcPts val="0"/>
              </a:spcBef>
              <a:spcAft>
                <a:spcPts val="0"/>
              </a:spcAft>
              <a:buClr>
                <a:schemeClr val="dk1"/>
              </a:buClr>
              <a:buSzPts val="1100"/>
              <a:buNone/>
            </a:pPr>
            <a:r>
              <a:rPr lang="en-US" sz="1200">
                <a:solidFill>
                  <a:schemeClr val="dk1"/>
                </a:solidFill>
              </a:rPr>
              <a:t>Whether the research occurs on or off campus does not affect applicability. Also, virtual interactions, meaning contact with minors by phone, e-mail, or other online platforms, prompt the same level of adherence to the policy as an in-person interaction would.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7d15fb9272_0_28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g7d15fb9272_0_280: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rPr lang="en-US" sz="1200">
                <a:solidFill>
                  <a:schemeClr val="dk1"/>
                </a:solidFill>
              </a:rPr>
              <a:t>Third Party led research, meaning research which is designed and conducted by a non-UW entity with no UW PI or co-investigator </a:t>
            </a:r>
            <a:r>
              <a:rPr lang="en-US" sz="1200">
                <a:solidFill>
                  <a:schemeClr val="dk1"/>
                </a:solidFill>
              </a:rPr>
              <a:t>is</a:t>
            </a:r>
            <a:r>
              <a:rPr lang="en-US" sz="1200">
                <a:solidFill>
                  <a:schemeClr val="dk1"/>
                </a:solidFill>
              </a:rPr>
              <a:t> exempted from this policy. </a:t>
            </a:r>
            <a:endParaRPr sz="1200">
              <a:solidFill>
                <a:schemeClr val="dk1"/>
              </a:solidFill>
            </a:endParaRPr>
          </a:p>
          <a:p>
            <a:pPr indent="0" lvl="0" marL="0" rtl="0" algn="l">
              <a:lnSpc>
                <a:spcPct val="100000"/>
              </a:lnSpc>
              <a:spcBef>
                <a:spcPts val="0"/>
              </a:spcBef>
              <a:spcAft>
                <a:spcPts val="0"/>
              </a:spcAft>
              <a:buSzPts val="1100"/>
              <a:buNone/>
            </a:pPr>
            <a:r>
              <a:t/>
            </a:r>
            <a:endParaRPr sz="1200">
              <a:solidFill>
                <a:schemeClr val="dk1"/>
              </a:solidFill>
            </a:endParaRPr>
          </a:p>
          <a:p>
            <a:pPr indent="0" lvl="0" marL="0" rtl="0" algn="l">
              <a:lnSpc>
                <a:spcPct val="100000"/>
              </a:lnSpc>
              <a:spcBef>
                <a:spcPts val="0"/>
              </a:spcBef>
              <a:spcAft>
                <a:spcPts val="0"/>
              </a:spcAft>
              <a:buSzPts val="1100"/>
              <a:buNone/>
            </a:pPr>
            <a:r>
              <a:rPr lang="en-US" sz="1200">
                <a:solidFill>
                  <a:schemeClr val="dk1"/>
                </a:solidFill>
              </a:rPr>
              <a:t>There may be occasional instances of external IRB approved research that does involve UW staff interacting with minor human subjects, and in these cases policy adherence should occur. </a:t>
            </a:r>
            <a:endParaRPr sz="1200">
              <a:solidFill>
                <a:schemeClr val="dk1"/>
              </a:solidFill>
            </a:endParaRPr>
          </a:p>
          <a:p>
            <a:pPr indent="0" lvl="0" marL="0" rtl="0" algn="l">
              <a:lnSpc>
                <a:spcPct val="100000"/>
              </a:lnSpc>
              <a:spcBef>
                <a:spcPts val="0"/>
              </a:spcBef>
              <a:spcAft>
                <a:spcPts val="0"/>
              </a:spcAft>
              <a:buSzPts val="1100"/>
              <a:buNone/>
            </a:pPr>
            <a:r>
              <a:t/>
            </a:r>
            <a:endParaRPr sz="1200">
              <a:solidFill>
                <a:schemeClr val="dk1"/>
              </a:solidFill>
            </a:endParaRPr>
          </a:p>
          <a:p>
            <a:pPr indent="0" lvl="0" marL="0" rtl="0" algn="l">
              <a:lnSpc>
                <a:spcPct val="100000"/>
              </a:lnSpc>
              <a:spcBef>
                <a:spcPts val="0"/>
              </a:spcBef>
              <a:spcAft>
                <a:spcPts val="0"/>
              </a:spcAft>
              <a:buSzPts val="1100"/>
              <a:buNone/>
            </a:pPr>
            <a:r>
              <a:rPr lang="en-US" sz="1200">
                <a:solidFill>
                  <a:schemeClr val="dk1"/>
                </a:solidFill>
              </a:rPr>
              <a:t>Retrospective research that does not involve any current or future interactions with youth is exempt from the requirements. </a:t>
            </a:r>
            <a:endParaRPr sz="12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7d15fb9272_0_207: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g7d15fb9272_0_207: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rPr lang="en-US"/>
              <a:t>CAROLINE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There are six components of APS 10.13, five of which apply to Research. The sixth component, Privacy, is already thoroughly addressed by existing IRB protocols so the University felt it appropriate to exempt researchers from this additional requirement.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These requirements do require additional steps to be taken by research teams. Screening, training and conduct requirements are in place for personnel who may have unsupervised access to minors or other supervisory, custodial or caregiving responsibilities. We refer to these individuals as “authorized personnel.”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4: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14: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rPr lang="en-US"/>
              <a:t>Most of the required policy actions are taken prior to the start of the study. </a:t>
            </a:r>
            <a:endParaRPr/>
          </a:p>
          <a:p>
            <a:pPr indent="0" lvl="0" marL="0" rtl="0" algn="l">
              <a:lnSpc>
                <a:spcPct val="100000"/>
              </a:lnSpc>
              <a:spcBef>
                <a:spcPts val="0"/>
              </a:spcBef>
              <a:spcAft>
                <a:spcPts val="0"/>
              </a:spcAft>
              <a:buSzPts val="1100"/>
              <a:buNone/>
            </a:pPr>
            <a:br>
              <a:rPr lang="en-US"/>
            </a:br>
            <a:r>
              <a:rPr lang="en-US"/>
              <a:t>The first step is that the study must be registered in the Youth Program Registration System. In YPRS (as we fondly refer to it) there is a specific form for registering a research study. </a:t>
            </a:r>
            <a:r>
              <a:rPr lang="en-US">
                <a:solidFill>
                  <a:schemeClr val="dk1"/>
                </a:solidFill>
              </a:rPr>
              <a:t>The PI (or, if they delegate this, the study coordinator) will provide a few details about the study and must include names of authorized personnel who will need to complete required screenings, online trainings, and a conduct attestation. Any identified authorized personnel will automatically receive instructions with links to complete the required steps. The expectation is that all of these actions are completed by authorized personnel prior to beginning any unsupervised interactions with minor subjects.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We are working on a process to have YPRS initiate the registration automatically using information from Zipline so that there is a form started for any new study that is submitted for IRB approval. Once this is implemented, the PI will receive an e-mail notification requesting that they complete the registration, including a link to access the form. We hope to have this feature live by mid-May.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During the study, what is expected is likely already practiced by researchers assuming they are following other university policies and regulations. Specifics will differ depending on the nature of the study, such as whether parents are present, where the research protocols take place, etc.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We welcome folks to reach out to us with any specific questions about the requirements.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6e699442b5_0_21: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g6e699442b5_0_21: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rPr lang="en-US"/>
              <a:t>Our office is available to assist research groups with understanding and implementing the requirements. </a:t>
            </a:r>
            <a:endParaRPr/>
          </a:p>
          <a:p>
            <a:pPr indent="0" lvl="0" marL="0" rtl="0" algn="l">
              <a:lnSpc>
                <a:spcPct val="100000"/>
              </a:lnSpc>
              <a:spcBef>
                <a:spcPts val="0"/>
              </a:spcBef>
              <a:spcAft>
                <a:spcPts val="0"/>
              </a:spcAft>
              <a:buSzPts val="1100"/>
              <a:buNone/>
            </a:pPr>
            <a:br>
              <a:rPr lang="en-US"/>
            </a:br>
            <a:r>
              <a:rPr lang="en-US"/>
              <a:t>We have developed an array of resources on our website including a specific page for research.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&lt;include link in chat&gt;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7: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p17: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rPr lang="en-US"/>
              <a:t>We have developed a set of FAQs for researchers which can be found on the research landing page.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The most frequent questions we get are whether a certain study is in or out of scope.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We recommend reviewing these FAQs and then contacting us if your question is not answered.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&lt;Add FAQ link to chat&gt;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143000" y="2078181"/>
            <a:ext cx="6858000" cy="15240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accent1"/>
              </a:buClr>
              <a:buSzPts val="4400"/>
              <a:buFont typeface="Encode Sans"/>
              <a:buNone/>
              <a:defRPr sz="4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 type="subTitle"/>
          </p:nvPr>
        </p:nvSpPr>
        <p:spPr>
          <a:xfrm>
            <a:off x="1143000" y="3727622"/>
            <a:ext cx="6858000" cy="16557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7" name="Google Shape;17;p2"/>
          <p:cNvPicPr preferRelativeResize="0"/>
          <p:nvPr/>
        </p:nvPicPr>
        <p:blipFill rotWithShape="1">
          <a:blip r:embed="rId2">
            <a:alphaModFix/>
          </a:blip>
          <a:srcRect b="0" l="0" r="0" t="0"/>
          <a:stretch/>
        </p:blipFill>
        <p:spPr>
          <a:xfrm>
            <a:off x="3446286" y="413896"/>
            <a:ext cx="2251428" cy="124821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1" name="Shape 81"/>
        <p:cNvGrpSpPr/>
        <p:nvPr/>
      </p:nvGrpSpPr>
      <p:grpSpPr>
        <a:xfrm>
          <a:off x="0" y="0"/>
          <a:ext cx="0" cy="0"/>
          <a:chOff x="0" y="0"/>
          <a:chExt cx="0" cy="0"/>
        </a:xfrm>
      </p:grpSpPr>
      <p:sp>
        <p:nvSpPr>
          <p:cNvPr id="82" name="Google Shape;82;p11"/>
          <p:cNvSpPr txBox="1"/>
          <p:nvPr>
            <p:ph type="title"/>
          </p:nvPr>
        </p:nvSpPr>
        <p:spPr>
          <a:xfrm>
            <a:off x="629841" y="727076"/>
            <a:ext cx="2949300" cy="133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3200"/>
              <a:buFont typeface="Encode Sans"/>
              <a:buNone/>
              <a:defRPr sz="32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1"/>
          <p:cNvSpPr/>
          <p:nvPr>
            <p:ph idx="2" type="pic"/>
          </p:nvPr>
        </p:nvSpPr>
        <p:spPr>
          <a:xfrm>
            <a:off x="3885009" y="727076"/>
            <a:ext cx="4629000" cy="4873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Open Sans"/>
                <a:ea typeface="Open Sans"/>
                <a:cs typeface="Open Sans"/>
                <a:sym typeface="Open Sans"/>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Open Sans"/>
                <a:ea typeface="Open Sans"/>
                <a:cs typeface="Open Sans"/>
                <a:sym typeface="Open Sans"/>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Open Sans"/>
                <a:ea typeface="Open Sans"/>
                <a:cs typeface="Open Sans"/>
                <a:sym typeface="Open Sans"/>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Open Sans"/>
                <a:ea typeface="Open Sans"/>
                <a:cs typeface="Open Sans"/>
                <a:sym typeface="Open Sans"/>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Open Sans"/>
                <a:ea typeface="Open Sans"/>
                <a:cs typeface="Open Sans"/>
                <a:sym typeface="Open Sans"/>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4" name="Google Shape;84;p11"/>
          <p:cNvSpPr txBox="1"/>
          <p:nvPr>
            <p:ph idx="1" type="body"/>
          </p:nvPr>
        </p:nvSpPr>
        <p:spPr>
          <a:xfrm>
            <a:off x="629841" y="2057400"/>
            <a:ext cx="2949300" cy="35433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5" name="Google Shape;85;p11"/>
          <p:cNvSpPr txBox="1"/>
          <p:nvPr>
            <p:ph idx="10" type="dt"/>
          </p:nvPr>
        </p:nvSpPr>
        <p:spPr>
          <a:xfrm>
            <a:off x="4108450" y="6356350"/>
            <a:ext cx="35814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1"/>
          <p:cNvSpPr txBox="1"/>
          <p:nvPr>
            <p:ph idx="11" type="ftr"/>
          </p:nvPr>
        </p:nvSpPr>
        <p:spPr>
          <a:xfrm>
            <a:off x="4260850" y="5818188"/>
            <a:ext cx="4254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1"/>
          <p:cNvSpPr txBox="1"/>
          <p:nvPr>
            <p:ph idx="12" type="sldNum"/>
          </p:nvPr>
        </p:nvSpPr>
        <p:spPr>
          <a:xfrm>
            <a:off x="7886700" y="6356350"/>
            <a:ext cx="6285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88" name="Google Shape;88;p11"/>
          <p:cNvSpPr/>
          <p:nvPr/>
        </p:nvSpPr>
        <p:spPr>
          <a:xfrm>
            <a:off x="-247995" y="5818188"/>
            <a:ext cx="4254600" cy="903300"/>
          </a:xfrm>
          <a:prstGeom prst="parallelogram">
            <a:avLst>
              <a:gd fmla="val 28749" name="adj"/>
            </a:avLst>
          </a:prstGeom>
          <a:solidFill>
            <a:schemeClr val="accent1"/>
          </a:solidFill>
          <a:ln cap="flat" cmpd="sng" w="12700">
            <a:solidFill>
              <a:srgbClr val="25005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9" name="Google Shape;89;p11"/>
          <p:cNvPicPr preferRelativeResize="0"/>
          <p:nvPr/>
        </p:nvPicPr>
        <p:blipFill rotWithShape="1">
          <a:blip r:embed="rId2">
            <a:alphaModFix/>
          </a:blip>
          <a:srcRect b="0" l="0" r="0" t="0"/>
          <a:stretch/>
        </p:blipFill>
        <p:spPr>
          <a:xfrm>
            <a:off x="0" y="5773738"/>
            <a:ext cx="3975274" cy="74536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0" name="Shape 90"/>
        <p:cNvGrpSpPr/>
        <p:nvPr/>
      </p:nvGrpSpPr>
      <p:grpSpPr>
        <a:xfrm>
          <a:off x="0" y="0"/>
          <a:ext cx="0" cy="0"/>
          <a:chOff x="0" y="0"/>
          <a:chExt cx="0" cy="0"/>
        </a:xfrm>
      </p:grpSpPr>
      <p:sp>
        <p:nvSpPr>
          <p:cNvPr id="91" name="Google Shape;91;p12"/>
          <p:cNvSpPr txBox="1"/>
          <p:nvPr>
            <p:ph type="title"/>
          </p:nvPr>
        </p:nvSpPr>
        <p:spPr>
          <a:xfrm>
            <a:off x="628650" y="365125"/>
            <a:ext cx="78867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3600"/>
              <a:buFont typeface="Encode Sans"/>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2"/>
          <p:cNvSpPr txBox="1"/>
          <p:nvPr>
            <p:ph idx="1" type="body"/>
          </p:nvPr>
        </p:nvSpPr>
        <p:spPr>
          <a:xfrm rot="5400000">
            <a:off x="2684400" y="-230125"/>
            <a:ext cx="3775200"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12"/>
          <p:cNvSpPr txBox="1"/>
          <p:nvPr>
            <p:ph idx="10" type="dt"/>
          </p:nvPr>
        </p:nvSpPr>
        <p:spPr>
          <a:xfrm>
            <a:off x="4108450" y="6356350"/>
            <a:ext cx="35814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2"/>
          <p:cNvSpPr txBox="1"/>
          <p:nvPr>
            <p:ph idx="11" type="ftr"/>
          </p:nvPr>
        </p:nvSpPr>
        <p:spPr>
          <a:xfrm>
            <a:off x="4260850" y="5818188"/>
            <a:ext cx="4254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2"/>
          <p:cNvSpPr txBox="1"/>
          <p:nvPr>
            <p:ph idx="12" type="sldNum"/>
          </p:nvPr>
        </p:nvSpPr>
        <p:spPr>
          <a:xfrm>
            <a:off x="7886700" y="6356350"/>
            <a:ext cx="6285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96" name="Google Shape;96;p12"/>
          <p:cNvSpPr/>
          <p:nvPr/>
        </p:nvSpPr>
        <p:spPr>
          <a:xfrm>
            <a:off x="-247995" y="5818188"/>
            <a:ext cx="4254600" cy="903300"/>
          </a:xfrm>
          <a:prstGeom prst="parallelogram">
            <a:avLst>
              <a:gd fmla="val 28749" name="adj"/>
            </a:avLst>
          </a:prstGeom>
          <a:solidFill>
            <a:schemeClr val="accent1"/>
          </a:solidFill>
          <a:ln cap="flat" cmpd="sng" w="12700">
            <a:solidFill>
              <a:srgbClr val="25005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7" name="Google Shape;97;p12"/>
          <p:cNvPicPr preferRelativeResize="0"/>
          <p:nvPr/>
        </p:nvPicPr>
        <p:blipFill rotWithShape="1">
          <a:blip r:embed="rId2">
            <a:alphaModFix/>
          </a:blip>
          <a:srcRect b="0" l="0" r="0" t="0"/>
          <a:stretch/>
        </p:blipFill>
        <p:spPr>
          <a:xfrm>
            <a:off x="0" y="5773738"/>
            <a:ext cx="3975274" cy="74536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8" name="Shape 98"/>
        <p:cNvGrpSpPr/>
        <p:nvPr/>
      </p:nvGrpSpPr>
      <p:grpSpPr>
        <a:xfrm>
          <a:off x="0" y="0"/>
          <a:ext cx="0" cy="0"/>
          <a:chOff x="0" y="0"/>
          <a:chExt cx="0" cy="0"/>
        </a:xfrm>
      </p:grpSpPr>
      <p:sp>
        <p:nvSpPr>
          <p:cNvPr id="99" name="Google Shape;99;p13"/>
          <p:cNvSpPr txBox="1"/>
          <p:nvPr>
            <p:ph type="title"/>
          </p:nvPr>
        </p:nvSpPr>
        <p:spPr>
          <a:xfrm rot="5400000">
            <a:off x="4186956" y="2474125"/>
            <a:ext cx="5811900" cy="1593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3600"/>
              <a:buFont typeface="Encode Sans"/>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13"/>
          <p:cNvSpPr txBox="1"/>
          <p:nvPr>
            <p:ph idx="1" type="body"/>
          </p:nvPr>
        </p:nvSpPr>
        <p:spPr>
          <a:xfrm rot="5400000">
            <a:off x="465901" y="527875"/>
            <a:ext cx="5811900" cy="54864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13"/>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3"/>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3"/>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04" name="Google Shape;104;p13"/>
          <p:cNvPicPr preferRelativeResize="0"/>
          <p:nvPr/>
        </p:nvPicPr>
        <p:blipFill rotWithShape="1">
          <a:blip r:embed="rId2">
            <a:alphaModFix/>
          </a:blip>
          <a:srcRect b="0" l="0" r="0" t="0"/>
          <a:stretch/>
        </p:blipFill>
        <p:spPr>
          <a:xfrm rot="5400000">
            <a:off x="7522611" y="2529035"/>
            <a:ext cx="1671671" cy="92679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 name="Shape 18"/>
        <p:cNvGrpSpPr/>
        <p:nvPr/>
      </p:nvGrpSpPr>
      <p:grpSpPr>
        <a:xfrm>
          <a:off x="0" y="0"/>
          <a:ext cx="0" cy="0"/>
          <a:chOff x="0" y="0"/>
          <a:chExt cx="0" cy="0"/>
        </a:xfrm>
      </p:grpSpPr>
      <p:sp>
        <p:nvSpPr>
          <p:cNvPr id="19" name="Google Shape;19;p3"/>
          <p:cNvSpPr/>
          <p:nvPr/>
        </p:nvSpPr>
        <p:spPr>
          <a:xfrm>
            <a:off x="3497579" y="0"/>
            <a:ext cx="5646300"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 name="Google Shape;20;p3"/>
          <p:cNvSpPr txBox="1"/>
          <p:nvPr>
            <p:ph type="title"/>
          </p:nvPr>
        </p:nvSpPr>
        <p:spPr>
          <a:xfrm>
            <a:off x="629842" y="2155365"/>
            <a:ext cx="2506200" cy="21174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3600"/>
              <a:buFont typeface="Encode Sans"/>
              <a:buNone/>
              <a:defRPr sz="36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 type="body"/>
          </p:nvPr>
        </p:nvSpPr>
        <p:spPr>
          <a:xfrm>
            <a:off x="3887391" y="987426"/>
            <a:ext cx="4629000" cy="4694100"/>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accent6"/>
              </a:buClr>
              <a:buSzPts val="3200"/>
              <a:buChar char="•"/>
              <a:defRPr sz="3200">
                <a:solidFill>
                  <a:schemeClr val="accent6"/>
                </a:solidFill>
              </a:defRPr>
            </a:lvl1pPr>
            <a:lvl2pPr indent="-406400" lvl="1" marL="914400" algn="l">
              <a:lnSpc>
                <a:spcPct val="90000"/>
              </a:lnSpc>
              <a:spcBef>
                <a:spcPts val="500"/>
              </a:spcBef>
              <a:spcAft>
                <a:spcPts val="0"/>
              </a:spcAft>
              <a:buClr>
                <a:schemeClr val="accent6"/>
              </a:buClr>
              <a:buSzPts val="2800"/>
              <a:buChar char="•"/>
              <a:defRPr sz="2800">
                <a:solidFill>
                  <a:schemeClr val="accent6"/>
                </a:solidFill>
              </a:defRPr>
            </a:lvl2pPr>
            <a:lvl3pPr indent="-381000" lvl="2" marL="1371600" algn="l">
              <a:lnSpc>
                <a:spcPct val="90000"/>
              </a:lnSpc>
              <a:spcBef>
                <a:spcPts val="500"/>
              </a:spcBef>
              <a:spcAft>
                <a:spcPts val="0"/>
              </a:spcAft>
              <a:buClr>
                <a:schemeClr val="accent6"/>
              </a:buClr>
              <a:buSzPts val="2400"/>
              <a:buChar char="•"/>
              <a:defRPr sz="2400">
                <a:solidFill>
                  <a:schemeClr val="accent6"/>
                </a:solidFill>
              </a:defRPr>
            </a:lvl3pPr>
            <a:lvl4pPr indent="-355600" lvl="3" marL="1828800" algn="l">
              <a:lnSpc>
                <a:spcPct val="90000"/>
              </a:lnSpc>
              <a:spcBef>
                <a:spcPts val="500"/>
              </a:spcBef>
              <a:spcAft>
                <a:spcPts val="0"/>
              </a:spcAft>
              <a:buClr>
                <a:schemeClr val="accent6"/>
              </a:buClr>
              <a:buSzPts val="2000"/>
              <a:buChar char="•"/>
              <a:defRPr sz="2000">
                <a:solidFill>
                  <a:schemeClr val="accent6"/>
                </a:solidFill>
              </a:defRPr>
            </a:lvl4pPr>
            <a:lvl5pPr indent="-355600" lvl="4" marL="2286000" algn="l">
              <a:lnSpc>
                <a:spcPct val="90000"/>
              </a:lnSpc>
              <a:spcBef>
                <a:spcPts val="500"/>
              </a:spcBef>
              <a:spcAft>
                <a:spcPts val="0"/>
              </a:spcAft>
              <a:buClr>
                <a:schemeClr val="accent6"/>
              </a:buClr>
              <a:buSzPts val="2000"/>
              <a:buChar char="•"/>
              <a:defRPr sz="2000">
                <a:solidFill>
                  <a:schemeClr val="accent6"/>
                </a:solidFill>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2" name="Google Shape;22;p3"/>
          <p:cNvSpPr txBox="1"/>
          <p:nvPr>
            <p:ph idx="2" type="body"/>
          </p:nvPr>
        </p:nvSpPr>
        <p:spPr>
          <a:xfrm>
            <a:off x="629842" y="4447309"/>
            <a:ext cx="2506200" cy="12345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3"/>
              </a:buClr>
              <a:buSzPts val="2400"/>
              <a:buNone/>
              <a:defRPr sz="2400">
                <a:solidFill>
                  <a:schemeClr val="accent3"/>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3" name="Google Shape;23;p3"/>
          <p:cNvSpPr txBox="1"/>
          <p:nvPr>
            <p:ph idx="10" type="dt"/>
          </p:nvPr>
        </p:nvSpPr>
        <p:spPr>
          <a:xfrm>
            <a:off x="4108450" y="6356350"/>
            <a:ext cx="35814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
          <p:cNvSpPr txBox="1"/>
          <p:nvPr>
            <p:ph idx="11" type="ftr"/>
          </p:nvPr>
        </p:nvSpPr>
        <p:spPr>
          <a:xfrm>
            <a:off x="4260850" y="5818188"/>
            <a:ext cx="4254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
          <p:cNvSpPr txBox="1"/>
          <p:nvPr>
            <p:ph idx="12" type="sldNum"/>
          </p:nvPr>
        </p:nvSpPr>
        <p:spPr>
          <a:xfrm>
            <a:off x="7886700" y="6356350"/>
            <a:ext cx="6285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6" name="Google Shape;26;p3"/>
          <p:cNvPicPr preferRelativeResize="0"/>
          <p:nvPr/>
        </p:nvPicPr>
        <p:blipFill rotWithShape="1">
          <a:blip r:embed="rId2">
            <a:alphaModFix/>
          </a:blip>
          <a:srcRect b="0" l="0" r="0" t="0"/>
          <a:stretch/>
        </p:blipFill>
        <p:spPr>
          <a:xfrm>
            <a:off x="1092921" y="987425"/>
            <a:ext cx="1579977" cy="87595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sp>
        <p:nvSpPr>
          <p:cNvPr id="28" name="Google Shape;28;p4"/>
          <p:cNvSpPr txBox="1"/>
          <p:nvPr>
            <p:ph type="title"/>
          </p:nvPr>
        </p:nvSpPr>
        <p:spPr>
          <a:xfrm>
            <a:off x="311700" y="593367"/>
            <a:ext cx="8520600" cy="763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3600"/>
              <a:buFont typeface="Encode Sans Condensed Thin"/>
              <a:buNone/>
              <a:defRPr>
                <a:solidFill>
                  <a:schemeClr val="accent1"/>
                </a:solidFill>
                <a:latin typeface="Encode Sans Condensed Thin"/>
                <a:ea typeface="Encode Sans Condensed Thin"/>
                <a:cs typeface="Encode Sans Condensed Thin"/>
                <a:sym typeface="Encode Sans Condensed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 type="body"/>
          </p:nvPr>
        </p:nvSpPr>
        <p:spPr>
          <a:xfrm>
            <a:off x="311700" y="1536633"/>
            <a:ext cx="3999900" cy="45552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SzPts val="2800"/>
              <a:buFont typeface="Open Sans"/>
              <a:buChar char="•"/>
              <a:defRPr>
                <a:latin typeface="Open Sans"/>
                <a:ea typeface="Open Sans"/>
                <a:cs typeface="Open Sans"/>
                <a:sym typeface="Open Sans"/>
              </a:defRPr>
            </a:lvl1pPr>
            <a:lvl2pPr indent="-381000" lvl="1" marL="914400" algn="l">
              <a:lnSpc>
                <a:spcPct val="90000"/>
              </a:lnSpc>
              <a:spcBef>
                <a:spcPts val="500"/>
              </a:spcBef>
              <a:spcAft>
                <a:spcPts val="0"/>
              </a:spcAft>
              <a:buSzPts val="2400"/>
              <a:buFont typeface="Open Sans"/>
              <a:buChar char="•"/>
              <a:defRPr>
                <a:latin typeface="Open Sans"/>
                <a:ea typeface="Open Sans"/>
                <a:cs typeface="Open Sans"/>
                <a:sym typeface="Open Sans"/>
              </a:defRPr>
            </a:lvl2pPr>
            <a:lvl3pPr indent="-355600" lvl="2" marL="1371600" algn="l">
              <a:lnSpc>
                <a:spcPct val="90000"/>
              </a:lnSpc>
              <a:spcBef>
                <a:spcPts val="500"/>
              </a:spcBef>
              <a:spcAft>
                <a:spcPts val="0"/>
              </a:spcAft>
              <a:buSzPts val="2000"/>
              <a:buFont typeface="Open Sans"/>
              <a:buChar char="•"/>
              <a:defRPr>
                <a:latin typeface="Open Sans"/>
                <a:ea typeface="Open Sans"/>
                <a:cs typeface="Open Sans"/>
                <a:sym typeface="Open Sans"/>
              </a:defRPr>
            </a:lvl3pPr>
            <a:lvl4pPr indent="-342900" lvl="3" marL="1828800" algn="l">
              <a:lnSpc>
                <a:spcPct val="90000"/>
              </a:lnSpc>
              <a:spcBef>
                <a:spcPts val="500"/>
              </a:spcBef>
              <a:spcAft>
                <a:spcPts val="0"/>
              </a:spcAft>
              <a:buSzPts val="1800"/>
              <a:buFont typeface="Open Sans"/>
              <a:buChar char="•"/>
              <a:defRPr>
                <a:latin typeface="Open Sans"/>
                <a:ea typeface="Open Sans"/>
                <a:cs typeface="Open Sans"/>
                <a:sym typeface="Open Sans"/>
              </a:defRPr>
            </a:lvl4pPr>
            <a:lvl5pPr indent="-342900" lvl="4" marL="2286000" algn="l">
              <a:lnSpc>
                <a:spcPct val="90000"/>
              </a:lnSpc>
              <a:spcBef>
                <a:spcPts val="500"/>
              </a:spcBef>
              <a:spcAft>
                <a:spcPts val="0"/>
              </a:spcAft>
              <a:buSzPts val="1800"/>
              <a:buFont typeface="Open Sans"/>
              <a:buChar char="•"/>
              <a:defRPr>
                <a:latin typeface="Open Sans"/>
                <a:ea typeface="Open Sans"/>
                <a:cs typeface="Open Sans"/>
                <a:sym typeface="Open Sans"/>
              </a:defRPr>
            </a:lvl5pPr>
            <a:lvl6pPr indent="-342900" lvl="5" marL="2743200" algn="l">
              <a:lnSpc>
                <a:spcPct val="90000"/>
              </a:lnSpc>
              <a:spcBef>
                <a:spcPts val="500"/>
              </a:spcBef>
              <a:spcAft>
                <a:spcPts val="0"/>
              </a:spcAft>
              <a:buSzPts val="1800"/>
              <a:buFont typeface="Open Sans"/>
              <a:buChar char="•"/>
              <a:defRPr>
                <a:latin typeface="Open Sans"/>
                <a:ea typeface="Open Sans"/>
                <a:cs typeface="Open Sans"/>
                <a:sym typeface="Open Sans"/>
              </a:defRPr>
            </a:lvl6pPr>
            <a:lvl7pPr indent="-342900" lvl="6" marL="3200400" algn="l">
              <a:lnSpc>
                <a:spcPct val="90000"/>
              </a:lnSpc>
              <a:spcBef>
                <a:spcPts val="500"/>
              </a:spcBef>
              <a:spcAft>
                <a:spcPts val="0"/>
              </a:spcAft>
              <a:buSzPts val="1800"/>
              <a:buFont typeface="Open Sans"/>
              <a:buChar char="•"/>
              <a:defRPr>
                <a:latin typeface="Open Sans"/>
                <a:ea typeface="Open Sans"/>
                <a:cs typeface="Open Sans"/>
                <a:sym typeface="Open Sans"/>
              </a:defRPr>
            </a:lvl7pPr>
            <a:lvl8pPr indent="-342900" lvl="7" marL="3657600" algn="l">
              <a:lnSpc>
                <a:spcPct val="90000"/>
              </a:lnSpc>
              <a:spcBef>
                <a:spcPts val="500"/>
              </a:spcBef>
              <a:spcAft>
                <a:spcPts val="0"/>
              </a:spcAft>
              <a:buSzPts val="1800"/>
              <a:buFont typeface="Open Sans"/>
              <a:buChar char="•"/>
              <a:defRPr>
                <a:latin typeface="Open Sans"/>
                <a:ea typeface="Open Sans"/>
                <a:cs typeface="Open Sans"/>
                <a:sym typeface="Open Sans"/>
              </a:defRPr>
            </a:lvl8pPr>
            <a:lvl9pPr indent="-342900" lvl="8" marL="4114800" algn="l">
              <a:lnSpc>
                <a:spcPct val="90000"/>
              </a:lnSpc>
              <a:spcBef>
                <a:spcPts val="500"/>
              </a:spcBef>
              <a:spcAft>
                <a:spcPts val="0"/>
              </a:spcAft>
              <a:buSzPts val="1800"/>
              <a:buFont typeface="Open Sans"/>
              <a:buChar char="•"/>
              <a:defRPr>
                <a:latin typeface="Open Sans"/>
                <a:ea typeface="Open Sans"/>
                <a:cs typeface="Open Sans"/>
                <a:sym typeface="Open Sans"/>
              </a:defRPr>
            </a:lvl9pPr>
          </a:lstStyle>
          <a:p/>
        </p:txBody>
      </p:sp>
      <p:sp>
        <p:nvSpPr>
          <p:cNvPr id="30" name="Google Shape;30;p4"/>
          <p:cNvSpPr txBox="1"/>
          <p:nvPr>
            <p:ph idx="2" type="body"/>
          </p:nvPr>
        </p:nvSpPr>
        <p:spPr>
          <a:xfrm>
            <a:off x="4832400" y="1536633"/>
            <a:ext cx="3999900" cy="45552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SzPts val="2800"/>
              <a:buFont typeface="Open Sans"/>
              <a:buChar char="•"/>
              <a:defRPr>
                <a:latin typeface="Open Sans"/>
                <a:ea typeface="Open Sans"/>
                <a:cs typeface="Open Sans"/>
                <a:sym typeface="Open Sans"/>
              </a:defRPr>
            </a:lvl1pPr>
            <a:lvl2pPr indent="-381000" lvl="1" marL="914400" algn="l">
              <a:lnSpc>
                <a:spcPct val="90000"/>
              </a:lnSpc>
              <a:spcBef>
                <a:spcPts val="500"/>
              </a:spcBef>
              <a:spcAft>
                <a:spcPts val="0"/>
              </a:spcAft>
              <a:buSzPts val="2400"/>
              <a:buFont typeface="Open Sans"/>
              <a:buChar char="•"/>
              <a:defRPr>
                <a:latin typeface="Open Sans"/>
                <a:ea typeface="Open Sans"/>
                <a:cs typeface="Open Sans"/>
                <a:sym typeface="Open Sans"/>
              </a:defRPr>
            </a:lvl2pPr>
            <a:lvl3pPr indent="-355600" lvl="2" marL="1371600" algn="l">
              <a:lnSpc>
                <a:spcPct val="90000"/>
              </a:lnSpc>
              <a:spcBef>
                <a:spcPts val="500"/>
              </a:spcBef>
              <a:spcAft>
                <a:spcPts val="0"/>
              </a:spcAft>
              <a:buSzPts val="2000"/>
              <a:buFont typeface="Open Sans"/>
              <a:buChar char="•"/>
              <a:defRPr>
                <a:latin typeface="Open Sans"/>
                <a:ea typeface="Open Sans"/>
                <a:cs typeface="Open Sans"/>
                <a:sym typeface="Open Sans"/>
              </a:defRPr>
            </a:lvl3pPr>
            <a:lvl4pPr indent="-342900" lvl="3" marL="1828800" algn="l">
              <a:lnSpc>
                <a:spcPct val="90000"/>
              </a:lnSpc>
              <a:spcBef>
                <a:spcPts val="500"/>
              </a:spcBef>
              <a:spcAft>
                <a:spcPts val="0"/>
              </a:spcAft>
              <a:buSzPts val="1800"/>
              <a:buFont typeface="Open Sans"/>
              <a:buChar char="•"/>
              <a:defRPr>
                <a:latin typeface="Open Sans"/>
                <a:ea typeface="Open Sans"/>
                <a:cs typeface="Open Sans"/>
                <a:sym typeface="Open Sans"/>
              </a:defRPr>
            </a:lvl4pPr>
            <a:lvl5pPr indent="-342900" lvl="4" marL="2286000" algn="l">
              <a:lnSpc>
                <a:spcPct val="90000"/>
              </a:lnSpc>
              <a:spcBef>
                <a:spcPts val="500"/>
              </a:spcBef>
              <a:spcAft>
                <a:spcPts val="0"/>
              </a:spcAft>
              <a:buSzPts val="1800"/>
              <a:buFont typeface="Open Sans"/>
              <a:buChar char="•"/>
              <a:defRPr>
                <a:latin typeface="Open Sans"/>
                <a:ea typeface="Open Sans"/>
                <a:cs typeface="Open Sans"/>
                <a:sym typeface="Open Sans"/>
              </a:defRPr>
            </a:lvl5pPr>
            <a:lvl6pPr indent="-342900" lvl="5" marL="2743200" algn="l">
              <a:lnSpc>
                <a:spcPct val="90000"/>
              </a:lnSpc>
              <a:spcBef>
                <a:spcPts val="500"/>
              </a:spcBef>
              <a:spcAft>
                <a:spcPts val="0"/>
              </a:spcAft>
              <a:buSzPts val="1800"/>
              <a:buFont typeface="Open Sans"/>
              <a:buChar char="•"/>
              <a:defRPr>
                <a:latin typeface="Open Sans"/>
                <a:ea typeface="Open Sans"/>
                <a:cs typeface="Open Sans"/>
                <a:sym typeface="Open Sans"/>
              </a:defRPr>
            </a:lvl6pPr>
            <a:lvl7pPr indent="-342900" lvl="6" marL="3200400" algn="l">
              <a:lnSpc>
                <a:spcPct val="90000"/>
              </a:lnSpc>
              <a:spcBef>
                <a:spcPts val="500"/>
              </a:spcBef>
              <a:spcAft>
                <a:spcPts val="0"/>
              </a:spcAft>
              <a:buSzPts val="1800"/>
              <a:buFont typeface="Open Sans"/>
              <a:buChar char="•"/>
              <a:defRPr>
                <a:latin typeface="Open Sans"/>
                <a:ea typeface="Open Sans"/>
                <a:cs typeface="Open Sans"/>
                <a:sym typeface="Open Sans"/>
              </a:defRPr>
            </a:lvl7pPr>
            <a:lvl8pPr indent="-342900" lvl="7" marL="3657600" algn="l">
              <a:lnSpc>
                <a:spcPct val="90000"/>
              </a:lnSpc>
              <a:spcBef>
                <a:spcPts val="500"/>
              </a:spcBef>
              <a:spcAft>
                <a:spcPts val="0"/>
              </a:spcAft>
              <a:buSzPts val="1800"/>
              <a:buFont typeface="Open Sans"/>
              <a:buChar char="•"/>
              <a:defRPr>
                <a:latin typeface="Open Sans"/>
                <a:ea typeface="Open Sans"/>
                <a:cs typeface="Open Sans"/>
                <a:sym typeface="Open Sans"/>
              </a:defRPr>
            </a:lvl8pPr>
            <a:lvl9pPr indent="-342900" lvl="8" marL="4114800" algn="l">
              <a:lnSpc>
                <a:spcPct val="90000"/>
              </a:lnSpc>
              <a:spcBef>
                <a:spcPts val="500"/>
              </a:spcBef>
              <a:spcAft>
                <a:spcPts val="0"/>
              </a:spcAft>
              <a:buSzPts val="1800"/>
              <a:buFont typeface="Open Sans"/>
              <a:buChar char="•"/>
              <a:defRPr>
                <a:latin typeface="Open Sans"/>
                <a:ea typeface="Open Sans"/>
                <a:cs typeface="Open Sans"/>
                <a:sym typeface="Open Sans"/>
              </a:defRPr>
            </a:lvl9pPr>
          </a:lstStyle>
          <a:p/>
        </p:txBody>
      </p:sp>
      <p:sp>
        <p:nvSpPr>
          <p:cNvPr id="31" name="Google Shape;31;p4"/>
          <p:cNvSpPr txBox="1"/>
          <p:nvPr>
            <p:ph idx="12" type="sldNum"/>
          </p:nvPr>
        </p:nvSpPr>
        <p:spPr>
          <a:xfrm>
            <a:off x="8472458" y="6217622"/>
            <a:ext cx="548700" cy="52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Nunito Sans Light"/>
                <a:ea typeface="Nunito Sans Light"/>
                <a:cs typeface="Nunito Sans Light"/>
                <a:sym typeface="Nunito Sans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Nunito Sans Light"/>
                <a:ea typeface="Nunito Sans Light"/>
                <a:cs typeface="Nunito Sans Light"/>
                <a:sym typeface="Nunito Sans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Nunito Sans Light"/>
                <a:ea typeface="Nunito Sans Light"/>
                <a:cs typeface="Nunito Sans Light"/>
                <a:sym typeface="Nunito Sans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Nunito Sans Light"/>
                <a:ea typeface="Nunito Sans Light"/>
                <a:cs typeface="Nunito Sans Light"/>
                <a:sym typeface="Nunito Sans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Nunito Sans Light"/>
                <a:ea typeface="Nunito Sans Light"/>
                <a:cs typeface="Nunito Sans Light"/>
                <a:sym typeface="Nunito Sans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Nunito Sans Light"/>
                <a:ea typeface="Nunito Sans Light"/>
                <a:cs typeface="Nunito Sans Light"/>
                <a:sym typeface="Nunito Sans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Nunito Sans Light"/>
                <a:ea typeface="Nunito Sans Light"/>
                <a:cs typeface="Nunito Sans Light"/>
                <a:sym typeface="Nunito Sans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Nunito Sans Light"/>
                <a:ea typeface="Nunito Sans Light"/>
                <a:cs typeface="Nunito Sans Light"/>
                <a:sym typeface="Nunito Sans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Nunito Sans Light"/>
                <a:ea typeface="Nunito Sans Light"/>
                <a:cs typeface="Nunito Sans Light"/>
                <a:sym typeface="Nunito Sans Light"/>
              </a:defRPr>
            </a:lvl9pPr>
          </a:lstStyle>
          <a:p>
            <a:pPr indent="0" lvl="0" marL="0" rtl="0" algn="r">
              <a:spcBef>
                <a:spcPts val="0"/>
              </a:spcBef>
              <a:spcAft>
                <a:spcPts val="0"/>
              </a:spcAft>
              <a:buNone/>
            </a:pPr>
            <a:fld id="{00000000-1234-1234-1234-123412341234}" type="slidenum">
              <a:rPr lang="en-US"/>
              <a:t>‹#›</a:t>
            </a:fld>
            <a:endParaRPr/>
          </a:p>
        </p:txBody>
      </p:sp>
      <p:sp>
        <p:nvSpPr>
          <p:cNvPr id="32" name="Google Shape;32;p4"/>
          <p:cNvSpPr/>
          <p:nvPr/>
        </p:nvSpPr>
        <p:spPr>
          <a:xfrm>
            <a:off x="-605600" y="5867233"/>
            <a:ext cx="4586400" cy="853500"/>
          </a:xfrm>
          <a:prstGeom prst="parallelogram">
            <a:avLst>
              <a:gd fmla="val 31649" name="adj"/>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 name="Google Shape;33;p4"/>
          <p:cNvPicPr preferRelativeResize="0"/>
          <p:nvPr/>
        </p:nvPicPr>
        <p:blipFill rotWithShape="1">
          <a:blip r:embed="rId2">
            <a:alphaModFix/>
          </a:blip>
          <a:srcRect b="0" l="0" r="0" t="0"/>
          <a:stretch/>
        </p:blipFill>
        <p:spPr>
          <a:xfrm>
            <a:off x="0" y="5806749"/>
            <a:ext cx="3898291" cy="7309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4" name="Shape 34"/>
        <p:cNvGrpSpPr/>
        <p:nvPr/>
      </p:nvGrpSpPr>
      <p:grpSpPr>
        <a:xfrm>
          <a:off x="0" y="0"/>
          <a:ext cx="0" cy="0"/>
          <a:chOff x="0" y="0"/>
          <a:chExt cx="0" cy="0"/>
        </a:xfrm>
      </p:grpSpPr>
      <p:sp>
        <p:nvSpPr>
          <p:cNvPr id="35" name="Google Shape;35;p5"/>
          <p:cNvSpPr txBox="1"/>
          <p:nvPr>
            <p:ph type="title"/>
          </p:nvPr>
        </p:nvSpPr>
        <p:spPr>
          <a:xfrm>
            <a:off x="311700" y="593367"/>
            <a:ext cx="8520600" cy="763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36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
          <p:cNvSpPr txBox="1"/>
          <p:nvPr>
            <p:ph idx="1" type="body"/>
          </p:nvPr>
        </p:nvSpPr>
        <p:spPr>
          <a:xfrm>
            <a:off x="311700" y="1536633"/>
            <a:ext cx="8520600" cy="45552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SzPts val="2800"/>
              <a:buFont typeface="Open Sans"/>
              <a:buChar char="•"/>
              <a:defRPr>
                <a:latin typeface="Open Sans"/>
                <a:ea typeface="Open Sans"/>
                <a:cs typeface="Open Sans"/>
                <a:sym typeface="Open Sans"/>
              </a:defRPr>
            </a:lvl1pPr>
            <a:lvl2pPr indent="-381000" lvl="1" marL="914400" algn="l">
              <a:lnSpc>
                <a:spcPct val="90000"/>
              </a:lnSpc>
              <a:spcBef>
                <a:spcPts val="500"/>
              </a:spcBef>
              <a:spcAft>
                <a:spcPts val="0"/>
              </a:spcAft>
              <a:buSzPts val="2400"/>
              <a:buFont typeface="Open Sans"/>
              <a:buChar char="•"/>
              <a:defRPr>
                <a:latin typeface="Open Sans"/>
                <a:ea typeface="Open Sans"/>
                <a:cs typeface="Open Sans"/>
                <a:sym typeface="Open Sans"/>
              </a:defRPr>
            </a:lvl2pPr>
            <a:lvl3pPr indent="-355600" lvl="2" marL="1371600" algn="l">
              <a:lnSpc>
                <a:spcPct val="90000"/>
              </a:lnSpc>
              <a:spcBef>
                <a:spcPts val="500"/>
              </a:spcBef>
              <a:spcAft>
                <a:spcPts val="0"/>
              </a:spcAft>
              <a:buSzPts val="2000"/>
              <a:buFont typeface="Open Sans"/>
              <a:buChar char="•"/>
              <a:defRPr>
                <a:latin typeface="Open Sans"/>
                <a:ea typeface="Open Sans"/>
                <a:cs typeface="Open Sans"/>
                <a:sym typeface="Open Sans"/>
              </a:defRPr>
            </a:lvl3pPr>
            <a:lvl4pPr indent="-342900" lvl="3" marL="1828800" algn="l">
              <a:lnSpc>
                <a:spcPct val="90000"/>
              </a:lnSpc>
              <a:spcBef>
                <a:spcPts val="500"/>
              </a:spcBef>
              <a:spcAft>
                <a:spcPts val="0"/>
              </a:spcAft>
              <a:buSzPts val="1800"/>
              <a:buFont typeface="Open Sans"/>
              <a:buChar char="•"/>
              <a:defRPr>
                <a:latin typeface="Open Sans"/>
                <a:ea typeface="Open Sans"/>
                <a:cs typeface="Open Sans"/>
                <a:sym typeface="Open Sans"/>
              </a:defRPr>
            </a:lvl4pPr>
            <a:lvl5pPr indent="-342900" lvl="4" marL="2286000" algn="l">
              <a:lnSpc>
                <a:spcPct val="90000"/>
              </a:lnSpc>
              <a:spcBef>
                <a:spcPts val="500"/>
              </a:spcBef>
              <a:spcAft>
                <a:spcPts val="0"/>
              </a:spcAft>
              <a:buSzPts val="1800"/>
              <a:buFont typeface="Open Sans"/>
              <a:buChar char="•"/>
              <a:defRPr>
                <a:latin typeface="Open Sans"/>
                <a:ea typeface="Open Sans"/>
                <a:cs typeface="Open Sans"/>
                <a:sym typeface="Open Sans"/>
              </a:defRPr>
            </a:lvl5pPr>
            <a:lvl6pPr indent="-342900" lvl="5" marL="2743200" algn="l">
              <a:lnSpc>
                <a:spcPct val="90000"/>
              </a:lnSpc>
              <a:spcBef>
                <a:spcPts val="500"/>
              </a:spcBef>
              <a:spcAft>
                <a:spcPts val="0"/>
              </a:spcAft>
              <a:buSzPts val="1800"/>
              <a:buFont typeface="Open Sans"/>
              <a:buChar char="•"/>
              <a:defRPr>
                <a:latin typeface="Open Sans"/>
                <a:ea typeface="Open Sans"/>
                <a:cs typeface="Open Sans"/>
                <a:sym typeface="Open Sans"/>
              </a:defRPr>
            </a:lvl6pPr>
            <a:lvl7pPr indent="-342900" lvl="6" marL="3200400" algn="l">
              <a:lnSpc>
                <a:spcPct val="90000"/>
              </a:lnSpc>
              <a:spcBef>
                <a:spcPts val="500"/>
              </a:spcBef>
              <a:spcAft>
                <a:spcPts val="0"/>
              </a:spcAft>
              <a:buSzPts val="1800"/>
              <a:buFont typeface="Open Sans"/>
              <a:buChar char="•"/>
              <a:defRPr>
                <a:latin typeface="Open Sans"/>
                <a:ea typeface="Open Sans"/>
                <a:cs typeface="Open Sans"/>
                <a:sym typeface="Open Sans"/>
              </a:defRPr>
            </a:lvl7pPr>
            <a:lvl8pPr indent="-342900" lvl="7" marL="3657600" algn="l">
              <a:lnSpc>
                <a:spcPct val="90000"/>
              </a:lnSpc>
              <a:spcBef>
                <a:spcPts val="500"/>
              </a:spcBef>
              <a:spcAft>
                <a:spcPts val="0"/>
              </a:spcAft>
              <a:buSzPts val="1800"/>
              <a:buFont typeface="Open Sans"/>
              <a:buChar char="•"/>
              <a:defRPr>
                <a:latin typeface="Open Sans"/>
                <a:ea typeface="Open Sans"/>
                <a:cs typeface="Open Sans"/>
                <a:sym typeface="Open Sans"/>
              </a:defRPr>
            </a:lvl8pPr>
            <a:lvl9pPr indent="-342900" lvl="8" marL="4114800" algn="l">
              <a:lnSpc>
                <a:spcPct val="90000"/>
              </a:lnSpc>
              <a:spcBef>
                <a:spcPts val="500"/>
              </a:spcBef>
              <a:spcAft>
                <a:spcPts val="0"/>
              </a:spcAft>
              <a:buSzPts val="1800"/>
              <a:buFont typeface="Open Sans"/>
              <a:buChar char="•"/>
              <a:defRPr>
                <a:latin typeface="Open Sans"/>
                <a:ea typeface="Open Sans"/>
                <a:cs typeface="Open Sans"/>
                <a:sym typeface="Open Sans"/>
              </a:defRPr>
            </a:lvl9pPr>
          </a:lstStyle>
          <a:p/>
        </p:txBody>
      </p:sp>
      <p:sp>
        <p:nvSpPr>
          <p:cNvPr id="37" name="Google Shape;37;p5"/>
          <p:cNvSpPr txBox="1"/>
          <p:nvPr>
            <p:ph idx="12" type="sldNum"/>
          </p:nvPr>
        </p:nvSpPr>
        <p:spPr>
          <a:xfrm>
            <a:off x="8472458" y="6217622"/>
            <a:ext cx="548700" cy="52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Nunito Sans Light"/>
                <a:ea typeface="Nunito Sans Light"/>
                <a:cs typeface="Nunito Sans Light"/>
                <a:sym typeface="Nunito Sans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Nunito Sans Light"/>
                <a:ea typeface="Nunito Sans Light"/>
                <a:cs typeface="Nunito Sans Light"/>
                <a:sym typeface="Nunito Sans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Nunito Sans Light"/>
                <a:ea typeface="Nunito Sans Light"/>
                <a:cs typeface="Nunito Sans Light"/>
                <a:sym typeface="Nunito Sans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Nunito Sans Light"/>
                <a:ea typeface="Nunito Sans Light"/>
                <a:cs typeface="Nunito Sans Light"/>
                <a:sym typeface="Nunito Sans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Nunito Sans Light"/>
                <a:ea typeface="Nunito Sans Light"/>
                <a:cs typeface="Nunito Sans Light"/>
                <a:sym typeface="Nunito Sans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Nunito Sans Light"/>
                <a:ea typeface="Nunito Sans Light"/>
                <a:cs typeface="Nunito Sans Light"/>
                <a:sym typeface="Nunito Sans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Nunito Sans Light"/>
                <a:ea typeface="Nunito Sans Light"/>
                <a:cs typeface="Nunito Sans Light"/>
                <a:sym typeface="Nunito Sans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Nunito Sans Light"/>
                <a:ea typeface="Nunito Sans Light"/>
                <a:cs typeface="Nunito Sans Light"/>
                <a:sym typeface="Nunito Sans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Nunito Sans Light"/>
                <a:ea typeface="Nunito Sans Light"/>
                <a:cs typeface="Nunito Sans Light"/>
                <a:sym typeface="Nunito Sans Light"/>
              </a:defRPr>
            </a:lvl9pPr>
          </a:lstStyle>
          <a:p>
            <a:pPr indent="0" lvl="0" marL="0" rtl="0" algn="r">
              <a:spcBef>
                <a:spcPts val="0"/>
              </a:spcBef>
              <a:spcAft>
                <a:spcPts val="0"/>
              </a:spcAft>
              <a:buNone/>
            </a:pPr>
            <a:fld id="{00000000-1234-1234-1234-123412341234}" type="slidenum">
              <a:rPr lang="en-US"/>
              <a:t>‹#›</a:t>
            </a:fld>
            <a:endParaRPr/>
          </a:p>
        </p:txBody>
      </p:sp>
      <p:sp>
        <p:nvSpPr>
          <p:cNvPr id="38" name="Google Shape;38;p5"/>
          <p:cNvSpPr/>
          <p:nvPr/>
        </p:nvSpPr>
        <p:spPr>
          <a:xfrm>
            <a:off x="-605600" y="5867233"/>
            <a:ext cx="4586400" cy="853500"/>
          </a:xfrm>
          <a:prstGeom prst="parallelogram">
            <a:avLst>
              <a:gd fmla="val 31649" name="adj"/>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9" name="Google Shape;39;p5"/>
          <p:cNvPicPr preferRelativeResize="0"/>
          <p:nvPr/>
        </p:nvPicPr>
        <p:blipFill rotWithShape="1">
          <a:blip r:embed="rId2">
            <a:alphaModFix/>
          </a:blip>
          <a:srcRect b="0" l="0" r="0" t="0"/>
          <a:stretch/>
        </p:blipFill>
        <p:spPr>
          <a:xfrm>
            <a:off x="0" y="5806749"/>
            <a:ext cx="3898291" cy="7309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0" name="Shape 40"/>
        <p:cNvGrpSpPr/>
        <p:nvPr/>
      </p:nvGrpSpPr>
      <p:grpSpPr>
        <a:xfrm>
          <a:off x="0" y="0"/>
          <a:ext cx="0" cy="0"/>
          <a:chOff x="0" y="0"/>
          <a:chExt cx="0" cy="0"/>
        </a:xfrm>
      </p:grpSpPr>
      <p:sp>
        <p:nvSpPr>
          <p:cNvPr id="41" name="Google Shape;41;p6"/>
          <p:cNvSpPr txBox="1"/>
          <p:nvPr>
            <p:ph type="title"/>
          </p:nvPr>
        </p:nvSpPr>
        <p:spPr>
          <a:xfrm>
            <a:off x="628650" y="365125"/>
            <a:ext cx="78867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3600"/>
              <a:buFont typeface="Encode Sans"/>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
          <p:cNvSpPr txBox="1"/>
          <p:nvPr>
            <p:ph idx="1" type="body"/>
          </p:nvPr>
        </p:nvSpPr>
        <p:spPr>
          <a:xfrm>
            <a:off x="628650" y="1825625"/>
            <a:ext cx="7886700" cy="3775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6"/>
          <p:cNvSpPr txBox="1"/>
          <p:nvPr>
            <p:ph idx="10" type="dt"/>
          </p:nvPr>
        </p:nvSpPr>
        <p:spPr>
          <a:xfrm>
            <a:off x="4108450" y="6356350"/>
            <a:ext cx="35814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
          <p:cNvSpPr txBox="1"/>
          <p:nvPr>
            <p:ph idx="11" type="ftr"/>
          </p:nvPr>
        </p:nvSpPr>
        <p:spPr>
          <a:xfrm>
            <a:off x="4260850" y="5818188"/>
            <a:ext cx="4254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6"/>
          <p:cNvSpPr txBox="1"/>
          <p:nvPr>
            <p:ph idx="12" type="sldNum"/>
          </p:nvPr>
        </p:nvSpPr>
        <p:spPr>
          <a:xfrm>
            <a:off x="7886700" y="6356350"/>
            <a:ext cx="6285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6" name="Google Shape;46;p6"/>
          <p:cNvSpPr/>
          <p:nvPr/>
        </p:nvSpPr>
        <p:spPr>
          <a:xfrm>
            <a:off x="-247995" y="5818188"/>
            <a:ext cx="4254600" cy="903300"/>
          </a:xfrm>
          <a:prstGeom prst="parallelogram">
            <a:avLst>
              <a:gd fmla="val 28749" name="adj"/>
            </a:avLst>
          </a:prstGeom>
          <a:solidFill>
            <a:schemeClr val="accent1"/>
          </a:solidFill>
          <a:ln cap="flat" cmpd="sng" w="12700">
            <a:solidFill>
              <a:srgbClr val="25005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7" name="Google Shape;47;p6"/>
          <p:cNvPicPr preferRelativeResize="0"/>
          <p:nvPr/>
        </p:nvPicPr>
        <p:blipFill rotWithShape="1">
          <a:blip r:embed="rId2">
            <a:alphaModFix/>
          </a:blip>
          <a:srcRect b="0" l="0" r="0" t="0"/>
          <a:stretch/>
        </p:blipFill>
        <p:spPr>
          <a:xfrm>
            <a:off x="0" y="5773738"/>
            <a:ext cx="3975274" cy="74536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 name="Shape 48"/>
        <p:cNvGrpSpPr/>
        <p:nvPr/>
      </p:nvGrpSpPr>
      <p:grpSpPr>
        <a:xfrm>
          <a:off x="0" y="0"/>
          <a:ext cx="0" cy="0"/>
          <a:chOff x="0" y="0"/>
          <a:chExt cx="0" cy="0"/>
        </a:xfrm>
      </p:grpSpPr>
      <p:sp>
        <p:nvSpPr>
          <p:cNvPr id="49" name="Google Shape;49;p7"/>
          <p:cNvSpPr txBox="1"/>
          <p:nvPr>
            <p:ph type="title"/>
          </p:nvPr>
        </p:nvSpPr>
        <p:spPr>
          <a:xfrm>
            <a:off x="613064" y="371474"/>
            <a:ext cx="78867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3600"/>
              <a:buFont typeface="Encode Sans"/>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7"/>
          <p:cNvSpPr txBox="1"/>
          <p:nvPr>
            <p:ph idx="1" type="body"/>
          </p:nvPr>
        </p:nvSpPr>
        <p:spPr>
          <a:xfrm>
            <a:off x="613064" y="1825624"/>
            <a:ext cx="3901800" cy="3819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7"/>
          <p:cNvSpPr txBox="1"/>
          <p:nvPr>
            <p:ph idx="2" type="body"/>
          </p:nvPr>
        </p:nvSpPr>
        <p:spPr>
          <a:xfrm>
            <a:off x="4613563" y="1825624"/>
            <a:ext cx="3901800" cy="3819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7"/>
          <p:cNvSpPr txBox="1"/>
          <p:nvPr>
            <p:ph idx="10" type="dt"/>
          </p:nvPr>
        </p:nvSpPr>
        <p:spPr>
          <a:xfrm>
            <a:off x="4108450" y="6356350"/>
            <a:ext cx="35814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7"/>
          <p:cNvSpPr txBox="1"/>
          <p:nvPr>
            <p:ph idx="11" type="ftr"/>
          </p:nvPr>
        </p:nvSpPr>
        <p:spPr>
          <a:xfrm>
            <a:off x="4260850" y="5818188"/>
            <a:ext cx="4254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7"/>
          <p:cNvSpPr txBox="1"/>
          <p:nvPr>
            <p:ph idx="12" type="sldNum"/>
          </p:nvPr>
        </p:nvSpPr>
        <p:spPr>
          <a:xfrm>
            <a:off x="7886700" y="6356350"/>
            <a:ext cx="6285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5" name="Google Shape;55;p7"/>
          <p:cNvSpPr/>
          <p:nvPr/>
        </p:nvSpPr>
        <p:spPr>
          <a:xfrm>
            <a:off x="-247995" y="5818188"/>
            <a:ext cx="4254600" cy="903300"/>
          </a:xfrm>
          <a:prstGeom prst="parallelogram">
            <a:avLst>
              <a:gd fmla="val 28749" name="adj"/>
            </a:avLst>
          </a:prstGeom>
          <a:solidFill>
            <a:schemeClr val="accent1"/>
          </a:solidFill>
          <a:ln cap="flat" cmpd="sng" w="12700">
            <a:solidFill>
              <a:srgbClr val="25005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6" name="Google Shape;56;p7"/>
          <p:cNvPicPr preferRelativeResize="0"/>
          <p:nvPr/>
        </p:nvPicPr>
        <p:blipFill rotWithShape="1">
          <a:blip r:embed="rId2">
            <a:alphaModFix/>
          </a:blip>
          <a:srcRect b="0" l="0" r="0" t="0"/>
          <a:stretch/>
        </p:blipFill>
        <p:spPr>
          <a:xfrm>
            <a:off x="0" y="5773738"/>
            <a:ext cx="3975274" cy="74536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1"/>
        </a:solidFill>
      </p:bgPr>
    </p:bg>
    <p:spTree>
      <p:nvGrpSpPr>
        <p:cNvPr id="57" name="Shape 57"/>
        <p:cNvGrpSpPr/>
        <p:nvPr/>
      </p:nvGrpSpPr>
      <p:grpSpPr>
        <a:xfrm>
          <a:off x="0" y="0"/>
          <a:ext cx="0" cy="0"/>
          <a:chOff x="0" y="0"/>
          <a:chExt cx="0" cy="0"/>
        </a:xfrm>
      </p:grpSpPr>
      <p:sp>
        <p:nvSpPr>
          <p:cNvPr id="58" name="Google Shape;58;p8"/>
          <p:cNvSpPr txBox="1"/>
          <p:nvPr>
            <p:ph type="title"/>
          </p:nvPr>
        </p:nvSpPr>
        <p:spPr>
          <a:xfrm>
            <a:off x="628650" y="2476660"/>
            <a:ext cx="7886700" cy="144840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4400"/>
              <a:buFont typeface="Encode Sans"/>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8"/>
          <p:cNvSpPr txBox="1"/>
          <p:nvPr>
            <p:ph idx="1" type="body"/>
          </p:nvPr>
        </p:nvSpPr>
        <p:spPr>
          <a:xfrm>
            <a:off x="628650" y="4137245"/>
            <a:ext cx="7886700" cy="8754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2"/>
              </a:buClr>
              <a:buSzPts val="2400"/>
              <a:buNone/>
              <a:defRPr sz="2400">
                <a:solidFill>
                  <a:schemeClr val="accent2"/>
                </a:solidFill>
                <a:latin typeface="Arial"/>
                <a:ea typeface="Arial"/>
                <a:cs typeface="Arial"/>
                <a:sym typeface="Aria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0" name="Google Shape;60;p8"/>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8"/>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8"/>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3" name="Google Shape;63;p8"/>
          <p:cNvPicPr preferRelativeResize="0"/>
          <p:nvPr/>
        </p:nvPicPr>
        <p:blipFill rotWithShape="1">
          <a:blip r:embed="rId2">
            <a:alphaModFix/>
          </a:blip>
          <a:srcRect b="0" l="0" r="0" t="0"/>
          <a:stretch/>
        </p:blipFill>
        <p:spPr>
          <a:xfrm>
            <a:off x="3618964" y="684329"/>
            <a:ext cx="1906071" cy="105892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4" name="Shape 64"/>
        <p:cNvGrpSpPr/>
        <p:nvPr/>
      </p:nvGrpSpPr>
      <p:grpSpPr>
        <a:xfrm>
          <a:off x="0" y="0"/>
          <a:ext cx="0" cy="0"/>
          <a:chOff x="0" y="0"/>
          <a:chExt cx="0" cy="0"/>
        </a:xfrm>
      </p:grpSpPr>
      <p:sp>
        <p:nvSpPr>
          <p:cNvPr id="65" name="Google Shape;65;p9"/>
          <p:cNvSpPr txBox="1"/>
          <p:nvPr>
            <p:ph type="title"/>
          </p:nvPr>
        </p:nvSpPr>
        <p:spPr>
          <a:xfrm>
            <a:off x="629841" y="365125"/>
            <a:ext cx="78867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3600"/>
              <a:buFont typeface="Encode Sans"/>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9"/>
          <p:cNvSpPr txBox="1"/>
          <p:nvPr>
            <p:ph idx="1" type="body"/>
          </p:nvPr>
        </p:nvSpPr>
        <p:spPr>
          <a:xfrm>
            <a:off x="629841" y="1681163"/>
            <a:ext cx="3868200" cy="823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accent3"/>
              </a:buClr>
              <a:buSzPts val="2400"/>
              <a:buNone/>
              <a:defRPr b="1" sz="2400">
                <a:solidFill>
                  <a:schemeClr val="accent3"/>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7" name="Google Shape;67;p9"/>
          <p:cNvSpPr txBox="1"/>
          <p:nvPr>
            <p:ph idx="2" type="body"/>
          </p:nvPr>
        </p:nvSpPr>
        <p:spPr>
          <a:xfrm>
            <a:off x="629841" y="2505075"/>
            <a:ext cx="3868200" cy="31401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9"/>
          <p:cNvSpPr txBox="1"/>
          <p:nvPr>
            <p:ph idx="3" type="body"/>
          </p:nvPr>
        </p:nvSpPr>
        <p:spPr>
          <a:xfrm>
            <a:off x="4629150" y="1681163"/>
            <a:ext cx="3887400" cy="823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accent3"/>
              </a:buClr>
              <a:buSzPts val="2400"/>
              <a:buNone/>
              <a:defRPr b="1" sz="2400">
                <a:solidFill>
                  <a:schemeClr val="accent3"/>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9" name="Google Shape;69;p9"/>
          <p:cNvSpPr txBox="1"/>
          <p:nvPr>
            <p:ph idx="4" type="body"/>
          </p:nvPr>
        </p:nvSpPr>
        <p:spPr>
          <a:xfrm>
            <a:off x="4629150" y="2505075"/>
            <a:ext cx="3887400" cy="31401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9"/>
          <p:cNvSpPr txBox="1"/>
          <p:nvPr>
            <p:ph idx="10" type="dt"/>
          </p:nvPr>
        </p:nvSpPr>
        <p:spPr>
          <a:xfrm>
            <a:off x="4108450" y="6356350"/>
            <a:ext cx="35814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9"/>
          <p:cNvSpPr txBox="1"/>
          <p:nvPr>
            <p:ph idx="11" type="ftr"/>
          </p:nvPr>
        </p:nvSpPr>
        <p:spPr>
          <a:xfrm>
            <a:off x="4260850" y="5818188"/>
            <a:ext cx="4254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9"/>
          <p:cNvSpPr txBox="1"/>
          <p:nvPr>
            <p:ph idx="12" type="sldNum"/>
          </p:nvPr>
        </p:nvSpPr>
        <p:spPr>
          <a:xfrm>
            <a:off x="7886700" y="6356350"/>
            <a:ext cx="6285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73" name="Google Shape;73;p9"/>
          <p:cNvSpPr/>
          <p:nvPr/>
        </p:nvSpPr>
        <p:spPr>
          <a:xfrm>
            <a:off x="-247995" y="5818188"/>
            <a:ext cx="4254600" cy="903300"/>
          </a:xfrm>
          <a:prstGeom prst="parallelogram">
            <a:avLst>
              <a:gd fmla="val 28749" name="adj"/>
            </a:avLst>
          </a:prstGeom>
          <a:solidFill>
            <a:schemeClr val="accent1"/>
          </a:solidFill>
          <a:ln cap="flat" cmpd="sng" w="12700">
            <a:solidFill>
              <a:srgbClr val="25005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74" name="Google Shape;74;p9"/>
          <p:cNvPicPr preferRelativeResize="0"/>
          <p:nvPr/>
        </p:nvPicPr>
        <p:blipFill rotWithShape="1">
          <a:blip r:embed="rId2">
            <a:alphaModFix/>
          </a:blip>
          <a:srcRect b="0" l="0" r="0" t="0"/>
          <a:stretch/>
        </p:blipFill>
        <p:spPr>
          <a:xfrm>
            <a:off x="0" y="5773738"/>
            <a:ext cx="3975274" cy="74536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5" name="Shape 75"/>
        <p:cNvGrpSpPr/>
        <p:nvPr/>
      </p:nvGrpSpPr>
      <p:grpSpPr>
        <a:xfrm>
          <a:off x="0" y="0"/>
          <a:ext cx="0" cy="0"/>
          <a:chOff x="0" y="0"/>
          <a:chExt cx="0" cy="0"/>
        </a:xfrm>
      </p:grpSpPr>
      <p:sp>
        <p:nvSpPr>
          <p:cNvPr id="76" name="Google Shape;76;p10"/>
          <p:cNvSpPr txBox="1"/>
          <p:nvPr>
            <p:ph idx="10" type="dt"/>
          </p:nvPr>
        </p:nvSpPr>
        <p:spPr>
          <a:xfrm>
            <a:off x="4108450" y="6356350"/>
            <a:ext cx="35814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0"/>
          <p:cNvSpPr txBox="1"/>
          <p:nvPr>
            <p:ph idx="11" type="ftr"/>
          </p:nvPr>
        </p:nvSpPr>
        <p:spPr>
          <a:xfrm>
            <a:off x="4260850" y="5818188"/>
            <a:ext cx="4254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0"/>
          <p:cNvSpPr txBox="1"/>
          <p:nvPr>
            <p:ph idx="12" type="sldNum"/>
          </p:nvPr>
        </p:nvSpPr>
        <p:spPr>
          <a:xfrm>
            <a:off x="7886700" y="6356350"/>
            <a:ext cx="6285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79" name="Google Shape;79;p10"/>
          <p:cNvSpPr/>
          <p:nvPr/>
        </p:nvSpPr>
        <p:spPr>
          <a:xfrm>
            <a:off x="-247995" y="5818188"/>
            <a:ext cx="4254600" cy="903300"/>
          </a:xfrm>
          <a:prstGeom prst="parallelogram">
            <a:avLst>
              <a:gd fmla="val 28749" name="adj"/>
            </a:avLst>
          </a:prstGeom>
          <a:solidFill>
            <a:schemeClr val="accent1"/>
          </a:solidFill>
          <a:ln cap="flat" cmpd="sng" w="12700">
            <a:solidFill>
              <a:srgbClr val="25005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0" name="Google Shape;80;p10"/>
          <p:cNvPicPr preferRelativeResize="0"/>
          <p:nvPr/>
        </p:nvPicPr>
        <p:blipFill rotWithShape="1">
          <a:blip r:embed="rId2">
            <a:alphaModFix/>
          </a:blip>
          <a:srcRect b="0" l="0" r="0" t="0"/>
          <a:stretch/>
        </p:blipFill>
        <p:spPr>
          <a:xfrm>
            <a:off x="0" y="5773738"/>
            <a:ext cx="3975274" cy="74536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365125"/>
            <a:ext cx="78867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accent1"/>
              </a:buClr>
              <a:buSzPts val="3600"/>
              <a:buFont typeface="Encode Sans"/>
              <a:buNone/>
              <a:defRPr b="1" i="0" sz="3600" u="none" cap="none" strike="noStrike">
                <a:solidFill>
                  <a:schemeClr val="accent1"/>
                </a:solidFill>
                <a:latin typeface="Encode Sans"/>
                <a:ea typeface="Encode Sans"/>
                <a:cs typeface="Encode Sans"/>
                <a:sym typeface="Encode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hyperlink" Target="mailto:uwminors@uw.edu"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4"/>
          <p:cNvSpPr txBox="1"/>
          <p:nvPr>
            <p:ph type="ctrTitle"/>
          </p:nvPr>
        </p:nvSpPr>
        <p:spPr>
          <a:xfrm>
            <a:off x="151025" y="2566633"/>
            <a:ext cx="8830200" cy="32373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4400"/>
              <a:buNone/>
            </a:pPr>
            <a:r>
              <a:rPr lang="en-US" sz="4000">
                <a:latin typeface="Nunito Light"/>
                <a:ea typeface="Nunito Light"/>
                <a:cs typeface="Nunito Light"/>
                <a:sym typeface="Nunito Light"/>
              </a:rPr>
              <a:t>OVERVIEW OF</a:t>
            </a:r>
            <a:endParaRPr sz="4000">
              <a:latin typeface="Nunito Light"/>
              <a:ea typeface="Nunito Light"/>
              <a:cs typeface="Nunito Light"/>
              <a:sym typeface="Nunito Light"/>
            </a:endParaRPr>
          </a:p>
          <a:p>
            <a:pPr indent="0" lvl="0" marL="0" rtl="0" algn="ctr">
              <a:lnSpc>
                <a:spcPct val="90000"/>
              </a:lnSpc>
              <a:spcBef>
                <a:spcPts val="0"/>
              </a:spcBef>
              <a:spcAft>
                <a:spcPts val="0"/>
              </a:spcAft>
              <a:buSzPts val="4400"/>
              <a:buNone/>
            </a:pPr>
            <a:r>
              <a:rPr lang="en-US" sz="4800"/>
              <a:t>ADMINISTRATIVE </a:t>
            </a:r>
            <a:endParaRPr sz="4800"/>
          </a:p>
          <a:p>
            <a:pPr indent="0" lvl="0" marL="0" rtl="0" algn="ctr">
              <a:lnSpc>
                <a:spcPct val="90000"/>
              </a:lnSpc>
              <a:spcBef>
                <a:spcPts val="0"/>
              </a:spcBef>
              <a:spcAft>
                <a:spcPts val="0"/>
              </a:spcAft>
              <a:buSzPts val="4400"/>
              <a:buNone/>
            </a:pPr>
            <a:r>
              <a:rPr lang="en-US" sz="4800"/>
              <a:t>POLICY STATEMENT 10.13 </a:t>
            </a:r>
            <a:endParaRPr sz="4800"/>
          </a:p>
          <a:p>
            <a:pPr indent="0" lvl="0" marL="0" rtl="0" algn="ctr">
              <a:lnSpc>
                <a:spcPct val="90000"/>
              </a:lnSpc>
              <a:spcBef>
                <a:spcPts val="0"/>
              </a:spcBef>
              <a:spcAft>
                <a:spcPts val="0"/>
              </a:spcAft>
              <a:buSzPts val="4400"/>
              <a:buNone/>
            </a:pPr>
            <a:r>
              <a:rPr i="1" lang="en-US" sz="2500">
                <a:solidFill>
                  <a:schemeClr val="accent3"/>
                </a:solidFill>
                <a:latin typeface="Nunito ExtraLight"/>
                <a:ea typeface="Nunito ExtraLight"/>
                <a:cs typeface="Nunito ExtraLight"/>
                <a:sym typeface="Nunito ExtraLight"/>
              </a:rPr>
              <a:t>REQUIREMENTS FOR UNIVERSITY </a:t>
            </a:r>
            <a:endParaRPr i="1" sz="2500">
              <a:solidFill>
                <a:schemeClr val="accent3"/>
              </a:solidFill>
              <a:latin typeface="Nunito ExtraLight"/>
              <a:ea typeface="Nunito ExtraLight"/>
              <a:cs typeface="Nunito ExtraLight"/>
              <a:sym typeface="Nunito ExtraLight"/>
            </a:endParaRPr>
          </a:p>
          <a:p>
            <a:pPr indent="0" lvl="0" marL="0" rtl="0" algn="ctr">
              <a:lnSpc>
                <a:spcPct val="90000"/>
              </a:lnSpc>
              <a:spcBef>
                <a:spcPts val="0"/>
              </a:spcBef>
              <a:spcAft>
                <a:spcPts val="0"/>
              </a:spcAft>
              <a:buSzPts val="4400"/>
              <a:buNone/>
            </a:pPr>
            <a:r>
              <a:rPr i="1" lang="en-US" sz="2500">
                <a:solidFill>
                  <a:schemeClr val="accent3"/>
                </a:solidFill>
                <a:latin typeface="Nunito ExtraLight"/>
                <a:ea typeface="Nunito ExtraLight"/>
                <a:cs typeface="Nunito ExtraLight"/>
                <a:sym typeface="Nunito ExtraLight"/>
              </a:rPr>
              <a:t>&amp; THIRD PARTY LED YOUTH PROGRAMS</a:t>
            </a:r>
            <a:br>
              <a:rPr i="1" lang="en-US" sz="2500">
                <a:solidFill>
                  <a:schemeClr val="accent3"/>
                </a:solidFill>
                <a:latin typeface="Nunito ExtraLight"/>
                <a:ea typeface="Nunito ExtraLight"/>
                <a:cs typeface="Nunito ExtraLight"/>
                <a:sym typeface="Nunito ExtraLight"/>
              </a:rPr>
            </a:br>
            <a:r>
              <a:rPr i="1" lang="en-US" sz="2500">
                <a:solidFill>
                  <a:schemeClr val="accent3"/>
                </a:solidFill>
                <a:latin typeface="Nunito ExtraLight"/>
                <a:ea typeface="Nunito ExtraLight"/>
                <a:cs typeface="Nunito ExtraLight"/>
                <a:sym typeface="Nunito ExtraLight"/>
              </a:rPr>
              <a:t>(AND RESEARCH)</a:t>
            </a:r>
            <a:endParaRPr i="1" sz="2500">
              <a:solidFill>
                <a:schemeClr val="accent3"/>
              </a:solidFill>
              <a:latin typeface="Nunito ExtraLight"/>
              <a:ea typeface="Nunito ExtraLight"/>
              <a:cs typeface="Nunito ExtraLight"/>
              <a:sym typeface="Nunito Extra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3"/>
          <p:cNvSpPr txBox="1"/>
          <p:nvPr>
            <p:ph idx="1" type="body"/>
          </p:nvPr>
        </p:nvSpPr>
        <p:spPr>
          <a:xfrm>
            <a:off x="613064" y="1825624"/>
            <a:ext cx="3901800" cy="38196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SzPts val="1800"/>
              <a:buChar char="•"/>
            </a:pPr>
            <a:r>
              <a:rPr lang="en-US"/>
              <a:t>Web-based resources</a:t>
            </a:r>
            <a:endParaRPr/>
          </a:p>
          <a:p>
            <a:pPr indent="-342900" lvl="0" marL="457200" rtl="0" algn="l">
              <a:lnSpc>
                <a:spcPct val="90000"/>
              </a:lnSpc>
              <a:spcBef>
                <a:spcPts val="1000"/>
              </a:spcBef>
              <a:spcAft>
                <a:spcPts val="0"/>
              </a:spcAft>
              <a:buSzPts val="1800"/>
              <a:buChar char="•"/>
            </a:pPr>
            <a:r>
              <a:rPr lang="en-US"/>
              <a:t>FAQs</a:t>
            </a:r>
            <a:endParaRPr/>
          </a:p>
          <a:p>
            <a:pPr indent="-342900" lvl="0" marL="457200" rtl="0" algn="l">
              <a:lnSpc>
                <a:spcPct val="90000"/>
              </a:lnSpc>
              <a:spcBef>
                <a:spcPts val="1000"/>
              </a:spcBef>
              <a:spcAft>
                <a:spcPts val="0"/>
              </a:spcAft>
              <a:buSzPts val="1800"/>
              <a:buChar char="•"/>
            </a:pPr>
            <a:r>
              <a:rPr b="1" lang="en-US"/>
              <a:t>Registration Support</a:t>
            </a:r>
            <a:endParaRPr b="1"/>
          </a:p>
          <a:p>
            <a:pPr indent="-342900" lvl="0" marL="457200" rtl="0" algn="l">
              <a:lnSpc>
                <a:spcPct val="90000"/>
              </a:lnSpc>
              <a:spcBef>
                <a:spcPts val="1000"/>
              </a:spcBef>
              <a:spcAft>
                <a:spcPts val="0"/>
              </a:spcAft>
              <a:buSzPts val="1800"/>
              <a:buChar char="•"/>
            </a:pPr>
            <a:r>
              <a:rPr lang="en-US"/>
              <a:t>Consultation</a:t>
            </a:r>
            <a:endParaRPr/>
          </a:p>
          <a:p>
            <a:pPr indent="0" lvl="0" marL="114300" rtl="0" algn="l">
              <a:lnSpc>
                <a:spcPct val="90000"/>
              </a:lnSpc>
              <a:spcBef>
                <a:spcPts val="1000"/>
              </a:spcBef>
              <a:spcAft>
                <a:spcPts val="0"/>
              </a:spcAft>
              <a:buSzPts val="1800"/>
              <a:buNone/>
            </a:pPr>
            <a:r>
              <a:t/>
            </a:r>
            <a:endParaRPr/>
          </a:p>
          <a:p>
            <a:pPr indent="0" lvl="0" marL="114300" rtl="0" algn="l">
              <a:lnSpc>
                <a:spcPct val="90000"/>
              </a:lnSpc>
              <a:spcBef>
                <a:spcPts val="1000"/>
              </a:spcBef>
              <a:spcAft>
                <a:spcPts val="0"/>
              </a:spcAft>
              <a:buSzPts val="1800"/>
              <a:buNone/>
            </a:pPr>
            <a:r>
              <a:rPr lang="en-US" sz="2000"/>
              <a:t>https://apps.ideal-logic.com/uwypds</a:t>
            </a:r>
            <a:endParaRPr sz="2000"/>
          </a:p>
        </p:txBody>
      </p:sp>
      <p:grpSp>
        <p:nvGrpSpPr>
          <p:cNvPr id="168" name="Google Shape;168;p23"/>
          <p:cNvGrpSpPr/>
          <p:nvPr/>
        </p:nvGrpSpPr>
        <p:grpSpPr>
          <a:xfrm>
            <a:off x="4280344" y="1991808"/>
            <a:ext cx="4535530" cy="3099745"/>
            <a:chOff x="5652500" y="1363383"/>
            <a:chExt cx="6047374" cy="3099745"/>
          </a:xfrm>
        </p:grpSpPr>
        <p:pic>
          <p:nvPicPr>
            <p:cNvPr id="169" name="Google Shape;169;p23"/>
            <p:cNvPicPr preferRelativeResize="0"/>
            <p:nvPr/>
          </p:nvPicPr>
          <p:blipFill rotWithShape="1">
            <a:blip r:embed="rId3">
              <a:alphaModFix/>
            </a:blip>
            <a:srcRect b="66748" l="0" r="0" t="0"/>
            <a:stretch/>
          </p:blipFill>
          <p:spPr>
            <a:xfrm>
              <a:off x="5652500" y="1363383"/>
              <a:ext cx="6047374" cy="1806050"/>
            </a:xfrm>
            <a:prstGeom prst="rect">
              <a:avLst/>
            </a:prstGeom>
            <a:noFill/>
            <a:ln>
              <a:noFill/>
            </a:ln>
          </p:spPr>
        </p:pic>
        <p:pic>
          <p:nvPicPr>
            <p:cNvPr id="170" name="Google Shape;170;p23"/>
            <p:cNvPicPr preferRelativeResize="0"/>
            <p:nvPr/>
          </p:nvPicPr>
          <p:blipFill rotWithShape="1">
            <a:blip r:embed="rId3">
              <a:alphaModFix/>
            </a:blip>
            <a:srcRect b="0" l="0" r="0" t="73203"/>
            <a:stretch/>
          </p:blipFill>
          <p:spPr>
            <a:xfrm>
              <a:off x="5652500" y="3007652"/>
              <a:ext cx="6047374" cy="1455476"/>
            </a:xfrm>
            <a:prstGeom prst="rect">
              <a:avLst/>
            </a:prstGeom>
            <a:noFill/>
            <a:ln>
              <a:noFill/>
            </a:ln>
          </p:spPr>
        </p:pic>
      </p:grpSp>
      <p:sp>
        <p:nvSpPr>
          <p:cNvPr id="171" name="Google Shape;171;p23"/>
          <p:cNvSpPr txBox="1"/>
          <p:nvPr>
            <p:ph type="title"/>
          </p:nvPr>
        </p:nvSpPr>
        <p:spPr>
          <a:xfrm>
            <a:off x="311700" y="593367"/>
            <a:ext cx="8520600" cy="763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t>Support from the Office for YPDS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4"/>
          <p:cNvSpPr txBox="1"/>
          <p:nvPr>
            <p:ph idx="1" type="body"/>
          </p:nvPr>
        </p:nvSpPr>
        <p:spPr>
          <a:xfrm>
            <a:off x="613064" y="1825624"/>
            <a:ext cx="3901800" cy="38196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SzPts val="1800"/>
              <a:buChar char="•"/>
            </a:pPr>
            <a:r>
              <a:rPr lang="en-US"/>
              <a:t>Web-based resources</a:t>
            </a:r>
            <a:endParaRPr/>
          </a:p>
          <a:p>
            <a:pPr indent="-342900" lvl="0" marL="457200" rtl="0" algn="l">
              <a:lnSpc>
                <a:spcPct val="90000"/>
              </a:lnSpc>
              <a:spcBef>
                <a:spcPts val="1000"/>
              </a:spcBef>
              <a:spcAft>
                <a:spcPts val="0"/>
              </a:spcAft>
              <a:buSzPts val="1800"/>
              <a:buChar char="•"/>
            </a:pPr>
            <a:r>
              <a:rPr lang="en-US"/>
              <a:t>FAQs</a:t>
            </a:r>
            <a:endParaRPr/>
          </a:p>
          <a:p>
            <a:pPr indent="-342900" lvl="0" marL="457200" rtl="0" algn="l">
              <a:lnSpc>
                <a:spcPct val="90000"/>
              </a:lnSpc>
              <a:spcBef>
                <a:spcPts val="1000"/>
              </a:spcBef>
              <a:spcAft>
                <a:spcPts val="0"/>
              </a:spcAft>
              <a:buSzPts val="1800"/>
              <a:buChar char="•"/>
            </a:pPr>
            <a:r>
              <a:rPr lang="en-US"/>
              <a:t>Registration Support</a:t>
            </a:r>
            <a:endParaRPr/>
          </a:p>
          <a:p>
            <a:pPr indent="-342900" lvl="0" marL="457200" rtl="0" algn="l">
              <a:lnSpc>
                <a:spcPct val="90000"/>
              </a:lnSpc>
              <a:spcBef>
                <a:spcPts val="1000"/>
              </a:spcBef>
              <a:spcAft>
                <a:spcPts val="0"/>
              </a:spcAft>
              <a:buSzPts val="1800"/>
              <a:buChar char="•"/>
            </a:pPr>
            <a:r>
              <a:rPr b="1" lang="en-US"/>
              <a:t>Consultation</a:t>
            </a:r>
            <a:endParaRPr b="1"/>
          </a:p>
          <a:p>
            <a:pPr indent="0" lvl="0" marL="114300" rtl="0" algn="l">
              <a:lnSpc>
                <a:spcPct val="90000"/>
              </a:lnSpc>
              <a:spcBef>
                <a:spcPts val="1000"/>
              </a:spcBef>
              <a:spcAft>
                <a:spcPts val="0"/>
              </a:spcAft>
              <a:buSzPts val="1800"/>
              <a:buNone/>
            </a:pPr>
            <a:r>
              <a:t/>
            </a:r>
            <a:endParaRPr/>
          </a:p>
        </p:txBody>
      </p:sp>
      <p:sp>
        <p:nvSpPr>
          <p:cNvPr id="177" name="Google Shape;177;p24"/>
          <p:cNvSpPr txBox="1"/>
          <p:nvPr>
            <p:ph idx="2" type="body"/>
          </p:nvPr>
        </p:nvSpPr>
        <p:spPr>
          <a:xfrm>
            <a:off x="4613569" y="2349750"/>
            <a:ext cx="3901800" cy="2103900"/>
          </a:xfrm>
          <a:prstGeom prst="rect">
            <a:avLst/>
          </a:prstGeom>
          <a:noFill/>
          <a:ln cap="flat" cmpd="sng" w="1905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114300" rtl="0" algn="l">
              <a:lnSpc>
                <a:spcPct val="90000"/>
              </a:lnSpc>
              <a:spcBef>
                <a:spcPts val="1000"/>
              </a:spcBef>
              <a:spcAft>
                <a:spcPts val="0"/>
              </a:spcAft>
              <a:buSzPts val="1800"/>
              <a:buNone/>
            </a:pPr>
            <a:r>
              <a:t/>
            </a:r>
            <a:endParaRPr/>
          </a:p>
          <a:p>
            <a:pPr indent="0" lvl="0" marL="114300" rtl="0" algn="l">
              <a:lnSpc>
                <a:spcPct val="90000"/>
              </a:lnSpc>
              <a:spcBef>
                <a:spcPts val="1000"/>
              </a:spcBef>
              <a:spcAft>
                <a:spcPts val="0"/>
              </a:spcAft>
              <a:buSzPts val="1800"/>
              <a:buNone/>
            </a:pPr>
            <a:r>
              <a:rPr lang="en-US"/>
              <a:t>Contact </a:t>
            </a:r>
            <a:r>
              <a:rPr lang="en-US" u="sng">
                <a:solidFill>
                  <a:schemeClr val="hlink"/>
                </a:solidFill>
                <a:hlinkClick r:id="rId3"/>
              </a:rPr>
              <a:t>uwminors@uw.edu</a:t>
            </a:r>
            <a:r>
              <a:rPr lang="en-US"/>
              <a:t> </a:t>
            </a:r>
            <a:endParaRPr/>
          </a:p>
          <a:p>
            <a:pPr indent="0" lvl="0" marL="114300" rtl="0" algn="l">
              <a:lnSpc>
                <a:spcPct val="90000"/>
              </a:lnSpc>
              <a:spcBef>
                <a:spcPts val="1000"/>
              </a:spcBef>
              <a:spcAft>
                <a:spcPts val="0"/>
              </a:spcAft>
              <a:buSzPts val="1800"/>
              <a:buNone/>
            </a:pPr>
            <a:r>
              <a:rPr lang="en-US"/>
              <a:t>Call 206-616-5706</a:t>
            </a:r>
            <a:endParaRPr/>
          </a:p>
        </p:txBody>
      </p:sp>
      <p:sp>
        <p:nvSpPr>
          <p:cNvPr id="178" name="Google Shape;178;p24"/>
          <p:cNvSpPr txBox="1"/>
          <p:nvPr>
            <p:ph type="title"/>
          </p:nvPr>
        </p:nvSpPr>
        <p:spPr>
          <a:xfrm>
            <a:off x="311700" y="593367"/>
            <a:ext cx="8520600" cy="763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t>Support from the Office for YPDS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5"/>
          <p:cNvSpPr txBox="1"/>
          <p:nvPr>
            <p:ph idx="1" type="body"/>
          </p:nvPr>
        </p:nvSpPr>
        <p:spPr>
          <a:xfrm>
            <a:off x="1679060" y="1541396"/>
            <a:ext cx="6717900" cy="3775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US"/>
              <a:t>From departmental administration</a:t>
            </a:r>
            <a:endParaRPr/>
          </a:p>
          <a:p>
            <a:pPr indent="0" lvl="1" marL="457200" rtl="0" algn="l">
              <a:lnSpc>
                <a:spcPct val="90000"/>
              </a:lnSpc>
              <a:spcBef>
                <a:spcPts val="1000"/>
              </a:spcBef>
              <a:spcAft>
                <a:spcPts val="0"/>
              </a:spcAft>
              <a:buSzPts val="1800"/>
              <a:buNone/>
            </a:pPr>
            <a:r>
              <a:rPr lang="en-US"/>
              <a:t>Quarterly YPRS compliance reports</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US"/>
              <a:t>During IRB review</a:t>
            </a:r>
            <a:endParaRPr/>
          </a:p>
          <a:p>
            <a:pPr indent="0" lvl="1" marL="457200" rtl="0" algn="l">
              <a:lnSpc>
                <a:spcPct val="90000"/>
              </a:lnSpc>
              <a:spcBef>
                <a:spcPts val="1000"/>
              </a:spcBef>
              <a:spcAft>
                <a:spcPts val="0"/>
              </a:spcAft>
              <a:buSzPts val="1800"/>
              <a:buNone/>
            </a:pPr>
            <a:r>
              <a:rPr lang="en-US"/>
              <a:t>Zipline question</a:t>
            </a:r>
            <a:endParaRPr/>
          </a:p>
          <a:p>
            <a:pPr indent="0" lvl="1" marL="457200" rtl="0" algn="l">
              <a:lnSpc>
                <a:spcPct val="90000"/>
              </a:lnSpc>
              <a:spcBef>
                <a:spcPts val="1000"/>
              </a:spcBef>
              <a:spcAft>
                <a:spcPts val="0"/>
              </a:spcAft>
              <a:buSzPts val="1800"/>
              <a:buNone/>
            </a:pPr>
            <a:r>
              <a:rPr lang="en-US"/>
              <a:t>IRB Protocol 6.4</a:t>
            </a:r>
            <a:endParaRPr/>
          </a:p>
          <a:p>
            <a:pPr indent="0" lvl="1" marL="457200" rtl="0" algn="l">
              <a:lnSpc>
                <a:spcPct val="90000"/>
              </a:lnSpc>
              <a:spcBef>
                <a:spcPts val="1000"/>
              </a:spcBef>
              <a:spcAft>
                <a:spcPts val="0"/>
              </a:spcAft>
              <a:buSzPts val="1800"/>
              <a:buNone/>
            </a:pPr>
            <a:r>
              <a:rPr lang="en-US"/>
              <a:t>YPRS auto-registration trigger (coming soon)</a:t>
            </a:r>
            <a:endParaRPr/>
          </a:p>
        </p:txBody>
      </p:sp>
      <p:sp>
        <p:nvSpPr>
          <p:cNvPr id="184" name="Google Shape;184;p25"/>
          <p:cNvSpPr/>
          <p:nvPr/>
        </p:nvSpPr>
        <p:spPr>
          <a:xfrm>
            <a:off x="747209" y="2091760"/>
            <a:ext cx="805500" cy="348300"/>
          </a:xfrm>
          <a:prstGeom prst="rightArrow">
            <a:avLst>
              <a:gd fmla="val 50000" name="adj1"/>
              <a:gd fmla="val 50000" name="adj2"/>
            </a:avLst>
          </a:prstGeom>
          <a:solidFill>
            <a:schemeClr val="accent1"/>
          </a:solidFill>
          <a:ln cap="flat" cmpd="sng" w="25400">
            <a:solidFill>
              <a:srgbClr val="25005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5" name="Google Shape;185;p25"/>
          <p:cNvSpPr/>
          <p:nvPr/>
        </p:nvSpPr>
        <p:spPr>
          <a:xfrm>
            <a:off x="747209" y="3554962"/>
            <a:ext cx="805500" cy="348300"/>
          </a:xfrm>
          <a:prstGeom prst="rightArrow">
            <a:avLst>
              <a:gd fmla="val 50000" name="adj1"/>
              <a:gd fmla="val 50000" name="adj2"/>
            </a:avLst>
          </a:prstGeom>
          <a:solidFill>
            <a:schemeClr val="accent1"/>
          </a:solidFill>
          <a:ln cap="flat" cmpd="sng" w="25400">
            <a:solidFill>
              <a:srgbClr val="25005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6" name="Google Shape;186;p25"/>
          <p:cNvSpPr txBox="1"/>
          <p:nvPr>
            <p:ph type="title"/>
          </p:nvPr>
        </p:nvSpPr>
        <p:spPr>
          <a:xfrm>
            <a:off x="311738" y="594360"/>
            <a:ext cx="8520600" cy="763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t>How do researchers become aware of APS 10.13?</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6"/>
          <p:cNvSpPr txBox="1"/>
          <p:nvPr>
            <p:ph type="title"/>
          </p:nvPr>
        </p:nvSpPr>
        <p:spPr>
          <a:xfrm>
            <a:off x="628650" y="2704747"/>
            <a:ext cx="7886700" cy="14484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Encode Sans"/>
              <a:buNone/>
            </a:pPr>
            <a:r>
              <a:rPr lang="en-US"/>
              <a:t>Contact information</a:t>
            </a:r>
            <a:endParaRPr/>
          </a:p>
        </p:txBody>
      </p:sp>
      <p:sp>
        <p:nvSpPr>
          <p:cNvPr id="192" name="Google Shape;192;p26"/>
          <p:cNvSpPr txBox="1"/>
          <p:nvPr>
            <p:ph idx="1" type="body"/>
          </p:nvPr>
        </p:nvSpPr>
        <p:spPr>
          <a:xfrm>
            <a:off x="628650" y="4191895"/>
            <a:ext cx="7886700" cy="875400"/>
          </a:xfrm>
          <a:prstGeom prst="rect">
            <a:avLst/>
          </a:prstGeom>
          <a:noFill/>
          <a:ln>
            <a:noFill/>
          </a:ln>
        </p:spPr>
        <p:txBody>
          <a:bodyPr anchorCtr="0" anchor="t" bIns="45700" lIns="91425" spcFirstLastPara="1" rIns="91425" wrap="square" tIns="45700">
            <a:noAutofit/>
          </a:bodyPr>
          <a:lstStyle/>
          <a:p>
            <a:pPr indent="-228600" lvl="0" marL="457200" rtl="0" algn="ctr">
              <a:lnSpc>
                <a:spcPct val="90000"/>
              </a:lnSpc>
              <a:spcBef>
                <a:spcPts val="1000"/>
              </a:spcBef>
              <a:spcAft>
                <a:spcPts val="0"/>
              </a:spcAft>
              <a:buClr>
                <a:schemeClr val="accent2"/>
              </a:buClr>
              <a:buSzPts val="2400"/>
              <a:buNone/>
            </a:pPr>
            <a:r>
              <a:rPr lang="en-US"/>
              <a:t>Caroline Shelton 	cshelton@uw.edu</a:t>
            </a:r>
            <a:endParaRPr/>
          </a:p>
          <a:p>
            <a:pPr indent="-228600" lvl="0" marL="457200" rtl="0" algn="ctr">
              <a:lnSpc>
                <a:spcPct val="90000"/>
              </a:lnSpc>
              <a:spcBef>
                <a:spcPts val="1000"/>
              </a:spcBef>
              <a:spcAft>
                <a:spcPts val="0"/>
              </a:spcAft>
              <a:buClr>
                <a:schemeClr val="accent2"/>
              </a:buClr>
              <a:buSzPts val="2400"/>
              <a:buNone/>
            </a:pPr>
            <a:r>
              <a:rPr lang="en-US"/>
              <a:t>Laura Harrington laurah13@uw.edu </a:t>
            </a:r>
            <a:endParaRPr/>
          </a:p>
          <a:p>
            <a:pPr indent="-228600" lvl="0" marL="457200" rtl="0" algn="ctr">
              <a:lnSpc>
                <a:spcPct val="90000"/>
              </a:lnSpc>
              <a:spcBef>
                <a:spcPts val="1000"/>
              </a:spcBef>
              <a:spcAft>
                <a:spcPts val="0"/>
              </a:spcAft>
              <a:buClr>
                <a:schemeClr val="accent2"/>
              </a:buClr>
              <a:buSzPts val="2400"/>
              <a:buNone/>
            </a:pPr>
            <a:r>
              <a:rPr lang="en-US"/>
              <a:t>General inbox 	 uwminors@uw.edu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5"/>
          <p:cNvSpPr txBox="1"/>
          <p:nvPr>
            <p:ph type="title"/>
          </p:nvPr>
        </p:nvSpPr>
        <p:spPr>
          <a:xfrm>
            <a:off x="629850" y="2155375"/>
            <a:ext cx="2638500" cy="2117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600"/>
              <a:buNone/>
            </a:pPr>
            <a:r>
              <a:rPr lang="en-US"/>
              <a:t>Office Operations</a:t>
            </a:r>
            <a:endParaRPr/>
          </a:p>
        </p:txBody>
      </p:sp>
      <p:sp>
        <p:nvSpPr>
          <p:cNvPr id="115" name="Google Shape;115;p15"/>
          <p:cNvSpPr txBox="1"/>
          <p:nvPr>
            <p:ph idx="1" type="body"/>
          </p:nvPr>
        </p:nvSpPr>
        <p:spPr>
          <a:xfrm>
            <a:off x="3887391" y="532751"/>
            <a:ext cx="4629000" cy="4694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3200"/>
              <a:buNone/>
            </a:pPr>
            <a:r>
              <a:rPr lang="en-US"/>
              <a:t>Policy Administrator</a:t>
            </a:r>
            <a:endParaRPr/>
          </a:p>
          <a:p>
            <a:pPr indent="-342900" lvl="0" marL="457200" rtl="0" algn="l">
              <a:lnSpc>
                <a:spcPct val="90000"/>
              </a:lnSpc>
              <a:spcBef>
                <a:spcPts val="1000"/>
              </a:spcBef>
              <a:spcAft>
                <a:spcPts val="0"/>
              </a:spcAft>
              <a:buSzPts val="1800"/>
              <a:buChar char="•"/>
            </a:pPr>
            <a:r>
              <a:rPr lang="en-US" sz="1800"/>
              <a:t>Primary: EO 56, APS 10.13 </a:t>
            </a:r>
            <a:endParaRPr sz="1800"/>
          </a:p>
          <a:p>
            <a:pPr indent="-342900" lvl="0" marL="457200" rtl="0" algn="l">
              <a:lnSpc>
                <a:spcPct val="90000"/>
              </a:lnSpc>
              <a:spcBef>
                <a:spcPts val="0"/>
              </a:spcBef>
              <a:spcAft>
                <a:spcPts val="0"/>
              </a:spcAft>
              <a:buSzPts val="1800"/>
              <a:buChar char="•"/>
            </a:pPr>
            <a:r>
              <a:rPr lang="en-US" sz="1800"/>
              <a:t>Policy partner for: APS 10.9, APS 44.3, EO 31, EO 51, EO 54, EO 55.</a:t>
            </a:r>
            <a:endParaRPr sz="1800"/>
          </a:p>
          <a:p>
            <a:pPr indent="0" lvl="0" marL="0" rtl="0" algn="l">
              <a:lnSpc>
                <a:spcPct val="90000"/>
              </a:lnSpc>
              <a:spcBef>
                <a:spcPts val="1000"/>
              </a:spcBef>
              <a:spcAft>
                <a:spcPts val="0"/>
              </a:spcAft>
              <a:buSzPts val="3200"/>
              <a:buNone/>
            </a:pPr>
            <a:r>
              <a:rPr lang="en-US"/>
              <a:t>University Consultant</a:t>
            </a:r>
            <a:endParaRPr/>
          </a:p>
          <a:p>
            <a:pPr indent="-342900" lvl="0" marL="457200" rtl="0" algn="l">
              <a:lnSpc>
                <a:spcPct val="90000"/>
              </a:lnSpc>
              <a:spcBef>
                <a:spcPts val="1000"/>
              </a:spcBef>
              <a:spcAft>
                <a:spcPts val="0"/>
              </a:spcAft>
              <a:buSzPts val="1800"/>
              <a:buChar char="•"/>
            </a:pPr>
            <a:r>
              <a:rPr lang="en-US" sz="1800"/>
              <a:t>Risk mitigation, triage behaviors of concern or incidents involving minors</a:t>
            </a:r>
            <a:endParaRPr sz="1800"/>
          </a:p>
          <a:p>
            <a:pPr indent="-342900" lvl="0" marL="457200" rtl="0" algn="l">
              <a:lnSpc>
                <a:spcPct val="90000"/>
              </a:lnSpc>
              <a:spcBef>
                <a:spcPts val="0"/>
              </a:spcBef>
              <a:spcAft>
                <a:spcPts val="0"/>
              </a:spcAft>
              <a:buSzPts val="1800"/>
              <a:buChar char="•"/>
            </a:pPr>
            <a:r>
              <a:rPr lang="en-US" sz="1800"/>
              <a:t>Policy compliance strategies, general programming best practices </a:t>
            </a:r>
            <a:endParaRPr sz="1800"/>
          </a:p>
          <a:p>
            <a:pPr indent="0" lvl="0" marL="0" rtl="0" algn="l">
              <a:lnSpc>
                <a:spcPct val="90000"/>
              </a:lnSpc>
              <a:spcBef>
                <a:spcPts val="1000"/>
              </a:spcBef>
              <a:spcAft>
                <a:spcPts val="0"/>
              </a:spcAft>
              <a:buSzPts val="3200"/>
              <a:buNone/>
            </a:pPr>
            <a:r>
              <a:rPr lang="en-US"/>
              <a:t>Convener</a:t>
            </a:r>
            <a:endParaRPr/>
          </a:p>
          <a:p>
            <a:pPr indent="-342900" lvl="0" marL="457200" rtl="0" algn="l">
              <a:lnSpc>
                <a:spcPct val="90000"/>
              </a:lnSpc>
              <a:spcBef>
                <a:spcPts val="1000"/>
              </a:spcBef>
              <a:spcAft>
                <a:spcPts val="0"/>
              </a:spcAft>
              <a:buSzPts val="1800"/>
              <a:buChar char="•"/>
            </a:pPr>
            <a:r>
              <a:rPr lang="en-US" sz="1800"/>
              <a:t>Coordinate efforts among youth program providers, health, safety and risk SMEs to raise awareness of youth on campus</a:t>
            </a:r>
            <a:endParaRPr sz="1800"/>
          </a:p>
          <a:p>
            <a:pPr indent="0" lvl="0" marL="0" rtl="0" algn="l">
              <a:lnSpc>
                <a:spcPct val="90000"/>
              </a:lnSpc>
              <a:spcBef>
                <a:spcPts val="1000"/>
              </a:spcBef>
              <a:spcAft>
                <a:spcPts val="0"/>
              </a:spcAft>
              <a:buSzPts val="3200"/>
              <a:buNone/>
            </a:pPr>
            <a:r>
              <a:rPr lang="en-US"/>
              <a:t>Youth Safety Champion</a:t>
            </a:r>
            <a:endParaRPr/>
          </a:p>
          <a:p>
            <a:pPr indent="-342900" lvl="0" marL="457200" rtl="0" algn="l">
              <a:lnSpc>
                <a:spcPct val="90000"/>
              </a:lnSpc>
              <a:spcBef>
                <a:spcPts val="1000"/>
              </a:spcBef>
              <a:spcAft>
                <a:spcPts val="0"/>
              </a:spcAft>
              <a:buSzPts val="1800"/>
              <a:buChar char="•"/>
            </a:pPr>
            <a:r>
              <a:rPr lang="en-US" sz="1800"/>
              <a:t>Focus on youth safety in adult-oriented University setting</a:t>
            </a:r>
            <a:endParaRPr sz="1800"/>
          </a:p>
        </p:txBody>
      </p:sp>
      <p:sp>
        <p:nvSpPr>
          <p:cNvPr id="116" name="Google Shape;116;p15"/>
          <p:cNvSpPr txBox="1"/>
          <p:nvPr/>
        </p:nvSpPr>
        <p:spPr>
          <a:xfrm>
            <a:off x="617951" y="5181600"/>
            <a:ext cx="26385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Open Sans"/>
                <a:ea typeface="Open Sans"/>
                <a:cs typeface="Open Sans"/>
                <a:sym typeface="Open Sans"/>
              </a:rPr>
              <a:t>https://www.uw.edu/youth</a:t>
            </a:r>
            <a:endParaRPr b="0" i="0" sz="1500" u="none" cap="none" strike="noStrike">
              <a:solidFill>
                <a:srgbClr val="000000"/>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6"/>
          <p:cNvSpPr txBox="1"/>
          <p:nvPr>
            <p:ph type="title"/>
          </p:nvPr>
        </p:nvSpPr>
        <p:spPr>
          <a:xfrm>
            <a:off x="311700" y="593367"/>
            <a:ext cx="8520600" cy="763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latin typeface="Encode Sans Condensed"/>
                <a:ea typeface="Encode Sans Condensed"/>
                <a:cs typeface="Encode Sans Condensed"/>
                <a:sym typeface="Encode Sans Condensed"/>
              </a:rPr>
              <a:t>APS 10.13</a:t>
            </a:r>
            <a:endParaRPr>
              <a:latin typeface="Encode Sans Condensed"/>
              <a:ea typeface="Encode Sans Condensed"/>
              <a:cs typeface="Encode Sans Condensed"/>
              <a:sym typeface="Encode Sans Condensed"/>
            </a:endParaRPr>
          </a:p>
        </p:txBody>
      </p:sp>
      <p:sp>
        <p:nvSpPr>
          <p:cNvPr id="122" name="Google Shape;122;p16"/>
          <p:cNvSpPr txBox="1"/>
          <p:nvPr>
            <p:ph idx="1" type="body"/>
          </p:nvPr>
        </p:nvSpPr>
        <p:spPr>
          <a:xfrm>
            <a:off x="311700" y="1444752"/>
            <a:ext cx="3999900" cy="4555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Clr>
                <a:schemeClr val="dk1"/>
              </a:buClr>
              <a:buSzPts val="1500"/>
              <a:buFont typeface="Arial"/>
              <a:buNone/>
            </a:pPr>
            <a:r>
              <a:rPr lang="en-US" sz="2400">
                <a:solidFill>
                  <a:srgbClr val="434343"/>
                </a:solidFill>
              </a:rPr>
              <a:t>Establishes minimum standards to safeguard the well-being of youth (persons under age 18) participating in UW led activities, events, programs, or research. </a:t>
            </a:r>
            <a:endParaRPr sz="2400">
              <a:solidFill>
                <a:srgbClr val="434343"/>
              </a:solidFill>
            </a:endParaRPr>
          </a:p>
          <a:p>
            <a:pPr indent="0" lvl="0" marL="0" rtl="0" algn="l">
              <a:lnSpc>
                <a:spcPct val="90000"/>
              </a:lnSpc>
              <a:spcBef>
                <a:spcPts val="1000"/>
              </a:spcBef>
              <a:spcAft>
                <a:spcPts val="0"/>
              </a:spcAft>
              <a:buSzPts val="2800"/>
              <a:buNone/>
            </a:pPr>
            <a:r>
              <a:t/>
            </a:r>
            <a:endParaRPr/>
          </a:p>
          <a:p>
            <a:pPr indent="-381000" lvl="0" marL="457200" rtl="0" algn="l">
              <a:lnSpc>
                <a:spcPct val="90000"/>
              </a:lnSpc>
              <a:spcBef>
                <a:spcPts val="1000"/>
              </a:spcBef>
              <a:spcAft>
                <a:spcPts val="0"/>
              </a:spcAft>
              <a:buClr>
                <a:srgbClr val="434343"/>
              </a:buClr>
              <a:buSzPts val="2400"/>
              <a:buChar char="-"/>
            </a:pPr>
            <a:r>
              <a:rPr lang="en-US" sz="2400">
                <a:solidFill>
                  <a:srgbClr val="434343"/>
                </a:solidFill>
              </a:rPr>
              <a:t>regardless of location</a:t>
            </a:r>
            <a:endParaRPr sz="2400">
              <a:solidFill>
                <a:srgbClr val="434343"/>
              </a:solidFill>
            </a:endParaRPr>
          </a:p>
          <a:p>
            <a:pPr indent="-381000" lvl="0" marL="457200" rtl="0" algn="l">
              <a:lnSpc>
                <a:spcPct val="90000"/>
              </a:lnSpc>
              <a:spcBef>
                <a:spcPts val="0"/>
              </a:spcBef>
              <a:spcAft>
                <a:spcPts val="0"/>
              </a:spcAft>
              <a:buClr>
                <a:srgbClr val="434343"/>
              </a:buClr>
              <a:buSzPts val="2400"/>
              <a:buChar char="-"/>
            </a:pPr>
            <a:r>
              <a:rPr lang="en-US" sz="2400">
                <a:solidFill>
                  <a:srgbClr val="434343"/>
                </a:solidFill>
              </a:rPr>
              <a:t>inclusive of virtual interactions</a:t>
            </a:r>
            <a:endParaRPr sz="2400">
              <a:solidFill>
                <a:srgbClr val="434343"/>
              </a:solidFill>
            </a:endParaRPr>
          </a:p>
        </p:txBody>
      </p:sp>
      <p:pic>
        <p:nvPicPr>
          <p:cNvPr id="123" name="Google Shape;123;p16"/>
          <p:cNvPicPr preferRelativeResize="0"/>
          <p:nvPr/>
        </p:nvPicPr>
        <p:blipFill rotWithShape="1">
          <a:blip r:embed="rId3">
            <a:alphaModFix/>
          </a:blip>
          <a:srcRect b="0" l="0" r="0" t="3818"/>
          <a:stretch/>
        </p:blipFill>
        <p:spPr>
          <a:xfrm>
            <a:off x="4759825" y="613583"/>
            <a:ext cx="3872425" cy="563083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7"/>
          <p:cNvSpPr txBox="1"/>
          <p:nvPr>
            <p:ph type="title"/>
          </p:nvPr>
        </p:nvSpPr>
        <p:spPr>
          <a:xfrm>
            <a:off x="311700" y="593367"/>
            <a:ext cx="8520600" cy="763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latin typeface="Encode Sans Condensed"/>
                <a:ea typeface="Encode Sans Condensed"/>
                <a:cs typeface="Encode Sans Condensed"/>
                <a:sym typeface="Encode Sans Condensed"/>
              </a:rPr>
              <a:t>APS 10.13</a:t>
            </a:r>
            <a:endParaRPr>
              <a:latin typeface="Encode Sans Condensed"/>
              <a:ea typeface="Encode Sans Condensed"/>
              <a:cs typeface="Encode Sans Condensed"/>
              <a:sym typeface="Encode Sans Condensed"/>
            </a:endParaRPr>
          </a:p>
        </p:txBody>
      </p:sp>
      <p:sp>
        <p:nvSpPr>
          <p:cNvPr id="129" name="Google Shape;129;p17"/>
          <p:cNvSpPr txBox="1"/>
          <p:nvPr>
            <p:ph idx="1" type="body"/>
          </p:nvPr>
        </p:nvSpPr>
        <p:spPr>
          <a:xfrm>
            <a:off x="311700" y="1448584"/>
            <a:ext cx="3999900" cy="4555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lang="en-US" sz="2400">
                <a:solidFill>
                  <a:srgbClr val="434343"/>
                </a:solidFill>
              </a:rPr>
              <a:t>This policy applies to current and future UW led research that includes youth as a primary human subject population. </a:t>
            </a:r>
            <a:endParaRPr sz="2400">
              <a:solidFill>
                <a:srgbClr val="434343"/>
              </a:solidFill>
            </a:endParaRPr>
          </a:p>
          <a:p>
            <a:pPr indent="0" lvl="0" marL="0" rtl="0" algn="l">
              <a:lnSpc>
                <a:spcPct val="90000"/>
              </a:lnSpc>
              <a:spcBef>
                <a:spcPts val="1000"/>
              </a:spcBef>
              <a:spcAft>
                <a:spcPts val="0"/>
              </a:spcAft>
              <a:buSzPts val="2800"/>
              <a:buNone/>
            </a:pPr>
            <a:r>
              <a:rPr lang="en-US" sz="2400">
                <a:solidFill>
                  <a:srgbClr val="434343"/>
                </a:solidFill>
              </a:rPr>
              <a:t>Also including: </a:t>
            </a:r>
            <a:endParaRPr sz="2400">
              <a:solidFill>
                <a:srgbClr val="434343"/>
              </a:solidFill>
            </a:endParaRPr>
          </a:p>
          <a:p>
            <a:pPr indent="-342900" lvl="0" marL="457200" rtl="0" algn="l">
              <a:lnSpc>
                <a:spcPct val="90000"/>
              </a:lnSpc>
              <a:spcBef>
                <a:spcPts val="1000"/>
              </a:spcBef>
              <a:spcAft>
                <a:spcPts val="0"/>
              </a:spcAft>
              <a:buClr>
                <a:srgbClr val="434343"/>
              </a:buClr>
              <a:buSzPts val="1800"/>
              <a:buChar char="•"/>
            </a:pPr>
            <a:r>
              <a:rPr lang="en-US" sz="1800">
                <a:solidFill>
                  <a:srgbClr val="434343"/>
                </a:solidFill>
              </a:rPr>
              <a:t>exempt research</a:t>
            </a:r>
            <a:endParaRPr sz="1800">
              <a:solidFill>
                <a:srgbClr val="434343"/>
              </a:solidFill>
            </a:endParaRPr>
          </a:p>
          <a:p>
            <a:pPr indent="-342900" lvl="0" marL="457200" rtl="0" algn="l">
              <a:lnSpc>
                <a:spcPct val="90000"/>
              </a:lnSpc>
              <a:spcBef>
                <a:spcPts val="0"/>
              </a:spcBef>
              <a:spcAft>
                <a:spcPts val="0"/>
              </a:spcAft>
              <a:buClr>
                <a:srgbClr val="434343"/>
              </a:buClr>
              <a:buSzPts val="1800"/>
              <a:buChar char="•"/>
            </a:pPr>
            <a:r>
              <a:rPr lang="en-US" sz="1800">
                <a:solidFill>
                  <a:srgbClr val="434343"/>
                </a:solidFill>
              </a:rPr>
              <a:t>student led research</a:t>
            </a:r>
            <a:endParaRPr sz="1800">
              <a:solidFill>
                <a:srgbClr val="434343"/>
              </a:solidFill>
            </a:endParaRPr>
          </a:p>
          <a:p>
            <a:pPr indent="-342900" lvl="0" marL="457200" rtl="0" algn="l">
              <a:lnSpc>
                <a:spcPct val="90000"/>
              </a:lnSpc>
              <a:spcBef>
                <a:spcPts val="0"/>
              </a:spcBef>
              <a:spcAft>
                <a:spcPts val="0"/>
              </a:spcAft>
              <a:buClr>
                <a:srgbClr val="434343"/>
              </a:buClr>
              <a:buSzPts val="1800"/>
              <a:buChar char="•"/>
            </a:pPr>
            <a:r>
              <a:rPr lang="en-US" sz="1800">
                <a:solidFill>
                  <a:srgbClr val="434343"/>
                </a:solidFill>
              </a:rPr>
              <a:t>research occurring on or off campus locally or internationally</a:t>
            </a:r>
            <a:endParaRPr sz="1800">
              <a:solidFill>
                <a:srgbClr val="434343"/>
              </a:solidFill>
            </a:endParaRPr>
          </a:p>
          <a:p>
            <a:pPr indent="-342900" lvl="0" marL="457200" rtl="0" algn="l">
              <a:lnSpc>
                <a:spcPct val="90000"/>
              </a:lnSpc>
              <a:spcBef>
                <a:spcPts val="0"/>
              </a:spcBef>
              <a:spcAft>
                <a:spcPts val="0"/>
              </a:spcAft>
              <a:buClr>
                <a:srgbClr val="434343"/>
              </a:buClr>
              <a:buSzPts val="1800"/>
              <a:buChar char="•"/>
            </a:pPr>
            <a:r>
              <a:rPr lang="en-US" sz="1800">
                <a:solidFill>
                  <a:srgbClr val="434343"/>
                </a:solidFill>
              </a:rPr>
              <a:t>research that involves virtual interactions with youth</a:t>
            </a:r>
            <a:endParaRPr sz="1800">
              <a:solidFill>
                <a:srgbClr val="434343"/>
              </a:solidFill>
            </a:endParaRPr>
          </a:p>
          <a:p>
            <a:pPr indent="0" lvl="0" marL="457200" rtl="0" algn="l">
              <a:lnSpc>
                <a:spcPct val="90000"/>
              </a:lnSpc>
              <a:spcBef>
                <a:spcPts val="1000"/>
              </a:spcBef>
              <a:spcAft>
                <a:spcPts val="0"/>
              </a:spcAft>
              <a:buSzPts val="2800"/>
              <a:buNone/>
            </a:pPr>
            <a:r>
              <a:t/>
            </a:r>
            <a:endParaRPr sz="2400">
              <a:solidFill>
                <a:srgbClr val="434343"/>
              </a:solidFill>
            </a:endParaRPr>
          </a:p>
          <a:p>
            <a:pPr indent="0" lvl="0" marL="0" rtl="0" algn="l">
              <a:lnSpc>
                <a:spcPct val="90000"/>
              </a:lnSpc>
              <a:spcBef>
                <a:spcPts val="1000"/>
              </a:spcBef>
              <a:spcAft>
                <a:spcPts val="0"/>
              </a:spcAft>
              <a:buSzPts val="2800"/>
              <a:buNone/>
            </a:pPr>
            <a:r>
              <a:t/>
            </a:r>
            <a:endParaRPr sz="2400">
              <a:solidFill>
                <a:srgbClr val="434343"/>
              </a:solidFill>
            </a:endParaRPr>
          </a:p>
          <a:p>
            <a:pPr indent="0" lvl="0" marL="0" rtl="0" algn="l">
              <a:lnSpc>
                <a:spcPct val="90000"/>
              </a:lnSpc>
              <a:spcBef>
                <a:spcPts val="1000"/>
              </a:spcBef>
              <a:spcAft>
                <a:spcPts val="0"/>
              </a:spcAft>
              <a:buSzPts val="2800"/>
              <a:buNone/>
            </a:pPr>
            <a:r>
              <a:t/>
            </a:r>
            <a:endParaRPr sz="2400">
              <a:solidFill>
                <a:srgbClr val="434343"/>
              </a:solidFill>
            </a:endParaRPr>
          </a:p>
          <a:p>
            <a:pPr indent="0" lvl="0" marL="0" rtl="0" algn="l">
              <a:lnSpc>
                <a:spcPct val="90000"/>
              </a:lnSpc>
              <a:spcBef>
                <a:spcPts val="1000"/>
              </a:spcBef>
              <a:spcAft>
                <a:spcPts val="0"/>
              </a:spcAft>
              <a:buSzPts val="2800"/>
              <a:buNone/>
            </a:pPr>
            <a:r>
              <a:t/>
            </a:r>
            <a:endParaRPr sz="2400">
              <a:solidFill>
                <a:srgbClr val="434343"/>
              </a:solidFill>
            </a:endParaRPr>
          </a:p>
        </p:txBody>
      </p:sp>
      <p:pic>
        <p:nvPicPr>
          <p:cNvPr id="130" name="Google Shape;130;p17"/>
          <p:cNvPicPr preferRelativeResize="0"/>
          <p:nvPr/>
        </p:nvPicPr>
        <p:blipFill rotWithShape="1">
          <a:blip r:embed="rId3">
            <a:alphaModFix/>
          </a:blip>
          <a:srcRect b="0" l="0" r="0" t="3818"/>
          <a:stretch/>
        </p:blipFill>
        <p:spPr>
          <a:xfrm>
            <a:off x="4759825" y="613583"/>
            <a:ext cx="3872425" cy="563083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8"/>
          <p:cNvSpPr txBox="1"/>
          <p:nvPr>
            <p:ph type="title"/>
          </p:nvPr>
        </p:nvSpPr>
        <p:spPr>
          <a:xfrm>
            <a:off x="311700" y="593367"/>
            <a:ext cx="8520600" cy="763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latin typeface="Encode Sans Condensed"/>
                <a:ea typeface="Encode Sans Condensed"/>
                <a:cs typeface="Encode Sans Condensed"/>
                <a:sym typeface="Encode Sans Condensed"/>
              </a:rPr>
              <a:t>APS 10.13 exceptions</a:t>
            </a:r>
            <a:endParaRPr>
              <a:latin typeface="Encode Sans Condensed"/>
              <a:ea typeface="Encode Sans Condensed"/>
              <a:cs typeface="Encode Sans Condensed"/>
              <a:sym typeface="Encode Sans Condensed"/>
            </a:endParaRPr>
          </a:p>
        </p:txBody>
      </p:sp>
      <p:sp>
        <p:nvSpPr>
          <p:cNvPr id="136" name="Google Shape;136;p18"/>
          <p:cNvSpPr txBox="1"/>
          <p:nvPr>
            <p:ph idx="1" type="body"/>
          </p:nvPr>
        </p:nvSpPr>
        <p:spPr>
          <a:xfrm>
            <a:off x="311700" y="1384233"/>
            <a:ext cx="3999900" cy="45552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1000"/>
              </a:spcBef>
              <a:spcAft>
                <a:spcPts val="0"/>
              </a:spcAft>
              <a:buClr>
                <a:srgbClr val="434343"/>
              </a:buClr>
              <a:buSzPts val="2400"/>
              <a:buFont typeface="Arial"/>
              <a:buAutoNum type="arabicPeriod"/>
            </a:pPr>
            <a:r>
              <a:rPr lang="en-US" sz="2400">
                <a:solidFill>
                  <a:srgbClr val="434343"/>
                </a:solidFill>
              </a:rPr>
              <a:t>Third party led </a:t>
            </a:r>
            <a:r>
              <a:rPr lang="en-US" sz="2400">
                <a:solidFill>
                  <a:srgbClr val="434343"/>
                </a:solidFill>
              </a:rPr>
              <a:t>research</a:t>
            </a:r>
            <a:r>
              <a:rPr lang="en-US" sz="2400">
                <a:solidFill>
                  <a:srgbClr val="434343"/>
                </a:solidFill>
              </a:rPr>
              <a:t> involving no UW staff interactions with youth</a:t>
            </a:r>
            <a:endParaRPr sz="2400">
              <a:solidFill>
                <a:srgbClr val="434343"/>
              </a:solidFill>
            </a:endParaRPr>
          </a:p>
          <a:p>
            <a:pPr indent="-381000" lvl="0" marL="457200" rtl="0" algn="l">
              <a:lnSpc>
                <a:spcPct val="100000"/>
              </a:lnSpc>
              <a:spcBef>
                <a:spcPts val="1000"/>
              </a:spcBef>
              <a:spcAft>
                <a:spcPts val="0"/>
              </a:spcAft>
              <a:buClr>
                <a:srgbClr val="434343"/>
              </a:buClr>
              <a:buSzPts val="2400"/>
              <a:buFont typeface="Arial"/>
              <a:buAutoNum type="arabicPeriod"/>
            </a:pPr>
            <a:r>
              <a:rPr lang="en-US" sz="2400">
                <a:solidFill>
                  <a:srgbClr val="434343"/>
                </a:solidFill>
              </a:rPr>
              <a:t>Retrospective research that does not involve in-person or virtual interactions with youth</a:t>
            </a:r>
            <a:endParaRPr sz="2000">
              <a:solidFill>
                <a:srgbClr val="434343"/>
              </a:solidFill>
            </a:endParaRPr>
          </a:p>
          <a:p>
            <a:pPr indent="0" lvl="1" marL="0" rtl="0" algn="l">
              <a:lnSpc>
                <a:spcPct val="100000"/>
              </a:lnSpc>
              <a:spcBef>
                <a:spcPts val="1000"/>
              </a:spcBef>
              <a:spcAft>
                <a:spcPts val="0"/>
              </a:spcAft>
              <a:buSzPts val="1500"/>
              <a:buFont typeface="Arial"/>
              <a:buNone/>
            </a:pPr>
            <a:r>
              <a:t/>
            </a:r>
            <a:endParaRPr sz="2000">
              <a:solidFill>
                <a:srgbClr val="434343"/>
              </a:solidFill>
            </a:endParaRPr>
          </a:p>
          <a:p>
            <a:pPr indent="0" lvl="1" marL="0" rtl="0" algn="l">
              <a:lnSpc>
                <a:spcPct val="100000"/>
              </a:lnSpc>
              <a:spcBef>
                <a:spcPts val="1000"/>
              </a:spcBef>
              <a:spcAft>
                <a:spcPts val="0"/>
              </a:spcAft>
              <a:buSzPts val="1500"/>
              <a:buFont typeface="Arial"/>
              <a:buNone/>
            </a:pPr>
            <a:r>
              <a:rPr lang="en-US" sz="2000">
                <a:solidFill>
                  <a:srgbClr val="434343"/>
                </a:solidFill>
              </a:rPr>
              <a:t>are </a:t>
            </a:r>
            <a:r>
              <a:rPr b="1" lang="en-US" sz="2000">
                <a:solidFill>
                  <a:srgbClr val="434343"/>
                </a:solidFill>
              </a:rPr>
              <a:t>not </a:t>
            </a:r>
            <a:r>
              <a:rPr lang="en-US" sz="2000">
                <a:solidFill>
                  <a:srgbClr val="434343"/>
                </a:solidFill>
              </a:rPr>
              <a:t>subject to the requirements of this policy.</a:t>
            </a:r>
            <a:endParaRPr sz="2000">
              <a:solidFill>
                <a:srgbClr val="434343"/>
              </a:solidFill>
            </a:endParaRPr>
          </a:p>
          <a:p>
            <a:pPr indent="0" lvl="0" marL="0" rtl="0" algn="l">
              <a:lnSpc>
                <a:spcPct val="90000"/>
              </a:lnSpc>
              <a:spcBef>
                <a:spcPts val="1000"/>
              </a:spcBef>
              <a:spcAft>
                <a:spcPts val="0"/>
              </a:spcAft>
              <a:buSzPts val="2800"/>
              <a:buNone/>
            </a:pPr>
            <a:r>
              <a:t/>
            </a:r>
            <a:endParaRPr sz="2400">
              <a:solidFill>
                <a:srgbClr val="434343"/>
              </a:solidFill>
            </a:endParaRPr>
          </a:p>
        </p:txBody>
      </p:sp>
      <p:pic>
        <p:nvPicPr>
          <p:cNvPr id="137" name="Google Shape;137;p18"/>
          <p:cNvPicPr preferRelativeResize="0"/>
          <p:nvPr/>
        </p:nvPicPr>
        <p:blipFill rotWithShape="1">
          <a:blip r:embed="rId3">
            <a:alphaModFix/>
          </a:blip>
          <a:srcRect b="0" l="0" r="0" t="3818"/>
          <a:stretch/>
        </p:blipFill>
        <p:spPr>
          <a:xfrm>
            <a:off x="4759825" y="613583"/>
            <a:ext cx="3872425" cy="563083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9"/>
          <p:cNvSpPr txBox="1"/>
          <p:nvPr>
            <p:ph type="title"/>
          </p:nvPr>
        </p:nvSpPr>
        <p:spPr>
          <a:xfrm>
            <a:off x="311700" y="593367"/>
            <a:ext cx="8520600" cy="763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t>Overview of Requirements	</a:t>
            </a:r>
            <a:endParaRPr/>
          </a:p>
        </p:txBody>
      </p:sp>
      <p:sp>
        <p:nvSpPr>
          <p:cNvPr id="143" name="Google Shape;143;p19"/>
          <p:cNvSpPr txBox="1"/>
          <p:nvPr>
            <p:ph idx="1" type="body"/>
          </p:nvPr>
        </p:nvSpPr>
        <p:spPr>
          <a:xfrm>
            <a:off x="311700" y="1444752"/>
            <a:ext cx="8386200" cy="4223100"/>
          </a:xfrm>
          <a:prstGeom prst="rect">
            <a:avLst/>
          </a:prstGeom>
          <a:noFill/>
          <a:ln>
            <a:noFill/>
          </a:ln>
        </p:spPr>
        <p:txBody>
          <a:bodyPr anchorCtr="0" anchor="t" bIns="45700" lIns="91425" spcFirstLastPara="1" rIns="91425" wrap="square" tIns="45700">
            <a:noAutofit/>
          </a:bodyPr>
          <a:lstStyle/>
          <a:p>
            <a:pPr indent="-330200" lvl="0" marL="990600" rtl="0" algn="l">
              <a:lnSpc>
                <a:spcPct val="100000"/>
              </a:lnSpc>
              <a:spcBef>
                <a:spcPts val="1000"/>
              </a:spcBef>
              <a:spcAft>
                <a:spcPts val="0"/>
              </a:spcAft>
              <a:buClr>
                <a:srgbClr val="434343"/>
              </a:buClr>
              <a:buSzPts val="2400"/>
              <a:buFont typeface="Open Sans"/>
              <a:buAutoNum type="arabicPeriod"/>
            </a:pPr>
            <a:r>
              <a:rPr lang="en-US" sz="2400">
                <a:solidFill>
                  <a:srgbClr val="434343"/>
                </a:solidFill>
              </a:rPr>
              <a:t>Registration of research into the UW Youth Program Registration System</a:t>
            </a:r>
            <a:endParaRPr sz="2400">
              <a:solidFill>
                <a:srgbClr val="434343"/>
              </a:solidFill>
            </a:endParaRPr>
          </a:p>
          <a:p>
            <a:pPr indent="-330200" lvl="0" marL="990600" rtl="0" algn="l">
              <a:lnSpc>
                <a:spcPct val="100000"/>
              </a:lnSpc>
              <a:spcBef>
                <a:spcPts val="1000"/>
              </a:spcBef>
              <a:spcAft>
                <a:spcPts val="0"/>
              </a:spcAft>
              <a:buClr>
                <a:srgbClr val="434343"/>
              </a:buClr>
              <a:buSzPts val="2400"/>
              <a:buFont typeface="Open Sans"/>
              <a:buAutoNum type="arabicPeriod"/>
            </a:pPr>
            <a:r>
              <a:rPr lang="en-US" sz="2400">
                <a:solidFill>
                  <a:srgbClr val="434343"/>
                </a:solidFill>
              </a:rPr>
              <a:t>Meet screening, training, and conduct requirements </a:t>
            </a:r>
            <a:endParaRPr sz="2400">
              <a:solidFill>
                <a:srgbClr val="434343"/>
              </a:solidFill>
            </a:endParaRPr>
          </a:p>
          <a:p>
            <a:pPr indent="-330200" lvl="0" marL="990600" rtl="0" algn="l">
              <a:lnSpc>
                <a:spcPct val="100000"/>
              </a:lnSpc>
              <a:spcBef>
                <a:spcPts val="1000"/>
              </a:spcBef>
              <a:spcAft>
                <a:spcPts val="0"/>
              </a:spcAft>
              <a:buClr>
                <a:srgbClr val="434343"/>
              </a:buClr>
              <a:buSzPts val="2400"/>
              <a:buFont typeface="Open Sans"/>
              <a:buAutoNum type="arabicPeriod"/>
            </a:pPr>
            <a:r>
              <a:rPr lang="en-US" sz="2400">
                <a:solidFill>
                  <a:srgbClr val="434343"/>
                </a:solidFill>
              </a:rPr>
              <a:t>Report behaviors of concern</a:t>
            </a:r>
            <a:endParaRPr sz="2400">
              <a:solidFill>
                <a:srgbClr val="434343"/>
              </a:solidFill>
            </a:endParaRPr>
          </a:p>
          <a:p>
            <a:pPr indent="-330200" lvl="0" marL="990600" rtl="0" algn="l">
              <a:lnSpc>
                <a:spcPct val="100000"/>
              </a:lnSpc>
              <a:spcBef>
                <a:spcPts val="1000"/>
              </a:spcBef>
              <a:spcAft>
                <a:spcPts val="0"/>
              </a:spcAft>
              <a:buClr>
                <a:srgbClr val="434343"/>
              </a:buClr>
              <a:buSzPts val="2400"/>
              <a:buFont typeface="Open Sans"/>
              <a:buAutoNum type="arabicPeriod"/>
            </a:pPr>
            <a:r>
              <a:rPr lang="en-US" sz="2400">
                <a:solidFill>
                  <a:srgbClr val="434343"/>
                </a:solidFill>
              </a:rPr>
              <a:t>Maintain safe environments</a:t>
            </a:r>
            <a:endParaRPr sz="2400">
              <a:solidFill>
                <a:srgbClr val="434343"/>
              </a:solidFill>
            </a:endParaRPr>
          </a:p>
          <a:p>
            <a:pPr indent="-330200" lvl="0" marL="990600" rtl="0" algn="l">
              <a:lnSpc>
                <a:spcPct val="100000"/>
              </a:lnSpc>
              <a:spcBef>
                <a:spcPts val="1000"/>
              </a:spcBef>
              <a:spcAft>
                <a:spcPts val="0"/>
              </a:spcAft>
              <a:buClr>
                <a:srgbClr val="434343"/>
              </a:buClr>
              <a:buSzPts val="2400"/>
              <a:buFont typeface="Open Sans"/>
              <a:buAutoNum type="arabicPeriod"/>
            </a:pPr>
            <a:r>
              <a:rPr lang="en-US" sz="2400">
                <a:solidFill>
                  <a:srgbClr val="434343"/>
                </a:solidFill>
              </a:rPr>
              <a:t>Emergency and safety planning and response</a:t>
            </a:r>
            <a:endParaRPr sz="2400">
              <a:solidFill>
                <a:srgbClr val="434343"/>
              </a:solidFill>
            </a:endParaRPr>
          </a:p>
          <a:p>
            <a:pPr indent="-330200" lvl="0" marL="990600" rtl="0" algn="l">
              <a:lnSpc>
                <a:spcPct val="100000"/>
              </a:lnSpc>
              <a:spcBef>
                <a:spcPts val="1000"/>
              </a:spcBef>
              <a:spcAft>
                <a:spcPts val="0"/>
              </a:spcAft>
              <a:buClr>
                <a:srgbClr val="B7B7B7"/>
              </a:buClr>
              <a:buSzPts val="2400"/>
              <a:buFont typeface="Open Sans"/>
              <a:buAutoNum type="arabicPeriod"/>
            </a:pPr>
            <a:r>
              <a:rPr lang="en-US" sz="2400">
                <a:solidFill>
                  <a:srgbClr val="B7B7B7"/>
                </a:solidFill>
              </a:rPr>
              <a:t>Standards for data privacy (Research is exempt from this requirement)</a:t>
            </a:r>
            <a:endParaRPr sz="2400">
              <a:solidFill>
                <a:srgbClr val="B7B7B7"/>
              </a:solidFill>
            </a:endParaRPr>
          </a:p>
          <a:p>
            <a:pPr indent="0" lvl="0" marL="0" rtl="0" algn="l">
              <a:lnSpc>
                <a:spcPct val="90000"/>
              </a:lnSpc>
              <a:spcBef>
                <a:spcPts val="1000"/>
              </a:spcBef>
              <a:spcAft>
                <a:spcPts val="0"/>
              </a:spcAft>
              <a:buSzPts val="28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20"/>
          <p:cNvPicPr preferRelativeResize="0"/>
          <p:nvPr/>
        </p:nvPicPr>
        <p:blipFill rotWithShape="1">
          <a:blip r:embed="rId3">
            <a:alphaModFix/>
          </a:blip>
          <a:srcRect b="0" l="0" r="0" t="0"/>
          <a:stretch/>
        </p:blipFill>
        <p:spPr>
          <a:xfrm>
            <a:off x="954978" y="326801"/>
            <a:ext cx="7393726" cy="5270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1"/>
          <p:cNvSpPr txBox="1"/>
          <p:nvPr>
            <p:ph idx="1" type="body"/>
          </p:nvPr>
        </p:nvSpPr>
        <p:spPr>
          <a:xfrm>
            <a:off x="613076" y="1825625"/>
            <a:ext cx="4332600" cy="38196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SzPts val="1800"/>
              <a:buChar char="•"/>
            </a:pPr>
            <a:r>
              <a:rPr b="1" lang="en-US"/>
              <a:t>Web-based resources</a:t>
            </a:r>
            <a:endParaRPr b="1"/>
          </a:p>
          <a:p>
            <a:pPr indent="-342900" lvl="0" marL="457200" rtl="0" algn="l">
              <a:lnSpc>
                <a:spcPct val="90000"/>
              </a:lnSpc>
              <a:spcBef>
                <a:spcPts val="1000"/>
              </a:spcBef>
              <a:spcAft>
                <a:spcPts val="0"/>
              </a:spcAft>
              <a:buSzPts val="1800"/>
              <a:buChar char="•"/>
            </a:pPr>
            <a:r>
              <a:rPr lang="en-US"/>
              <a:t>FAQs</a:t>
            </a:r>
            <a:endParaRPr/>
          </a:p>
          <a:p>
            <a:pPr indent="-342900" lvl="0" marL="457200" rtl="0" algn="l">
              <a:lnSpc>
                <a:spcPct val="90000"/>
              </a:lnSpc>
              <a:spcBef>
                <a:spcPts val="1000"/>
              </a:spcBef>
              <a:spcAft>
                <a:spcPts val="0"/>
              </a:spcAft>
              <a:buSzPts val="1800"/>
              <a:buChar char="•"/>
            </a:pPr>
            <a:r>
              <a:rPr lang="en-US"/>
              <a:t>Registration Support</a:t>
            </a:r>
            <a:endParaRPr/>
          </a:p>
          <a:p>
            <a:pPr indent="-342900" lvl="0" marL="457200" rtl="0" algn="l">
              <a:lnSpc>
                <a:spcPct val="90000"/>
              </a:lnSpc>
              <a:spcBef>
                <a:spcPts val="1000"/>
              </a:spcBef>
              <a:spcAft>
                <a:spcPts val="0"/>
              </a:spcAft>
              <a:buSzPts val="1800"/>
              <a:buChar char="•"/>
            </a:pPr>
            <a:r>
              <a:rPr lang="en-US"/>
              <a:t>Consultation</a:t>
            </a:r>
            <a:endParaRPr b="1"/>
          </a:p>
          <a:p>
            <a:pPr indent="0" lvl="1" marL="571500" rtl="0" algn="l">
              <a:lnSpc>
                <a:spcPct val="90000"/>
              </a:lnSpc>
              <a:spcBef>
                <a:spcPts val="500"/>
              </a:spcBef>
              <a:spcAft>
                <a:spcPts val="0"/>
              </a:spcAft>
              <a:buSzPts val="1800"/>
              <a:buNone/>
            </a:pPr>
            <a:r>
              <a:t/>
            </a:r>
            <a:endParaRPr sz="2000"/>
          </a:p>
          <a:p>
            <a:pPr indent="0" lvl="0" marL="114300" rtl="0" algn="l">
              <a:lnSpc>
                <a:spcPct val="90000"/>
              </a:lnSpc>
              <a:spcBef>
                <a:spcPts val="1000"/>
              </a:spcBef>
              <a:spcAft>
                <a:spcPts val="0"/>
              </a:spcAft>
              <a:buSzPts val="1800"/>
              <a:buNone/>
            </a:pPr>
            <a:r>
              <a:rPr lang="en-US" sz="2000"/>
              <a:t>https://www.uw.edu/youth/policy/protecting-youth-at-uw-aps-10-13/aps-10-13-info-for-researchers/</a:t>
            </a:r>
            <a:endParaRPr sz="2000"/>
          </a:p>
        </p:txBody>
      </p:sp>
      <p:pic>
        <p:nvPicPr>
          <p:cNvPr id="154" name="Google Shape;154;p21"/>
          <p:cNvPicPr preferRelativeResize="0"/>
          <p:nvPr/>
        </p:nvPicPr>
        <p:blipFill rotWithShape="1">
          <a:blip r:embed="rId3">
            <a:alphaModFix/>
          </a:blip>
          <a:srcRect b="0" l="0" r="0" t="0"/>
          <a:stretch/>
        </p:blipFill>
        <p:spPr>
          <a:xfrm>
            <a:off x="5269312" y="1825626"/>
            <a:ext cx="3218399" cy="3354562"/>
          </a:xfrm>
          <a:prstGeom prst="rect">
            <a:avLst/>
          </a:prstGeom>
          <a:noFill/>
          <a:ln>
            <a:noFill/>
          </a:ln>
        </p:spPr>
      </p:pic>
      <p:sp>
        <p:nvSpPr>
          <p:cNvPr id="155" name="Google Shape;155;p21"/>
          <p:cNvSpPr txBox="1"/>
          <p:nvPr>
            <p:ph type="title"/>
          </p:nvPr>
        </p:nvSpPr>
        <p:spPr>
          <a:xfrm>
            <a:off x="311700" y="593367"/>
            <a:ext cx="8520600" cy="763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t>Support from the Office for YPDS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2"/>
          <p:cNvSpPr txBox="1"/>
          <p:nvPr>
            <p:ph idx="1" type="body"/>
          </p:nvPr>
        </p:nvSpPr>
        <p:spPr>
          <a:xfrm>
            <a:off x="613064" y="1444624"/>
            <a:ext cx="3604500" cy="38196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Clr>
                <a:schemeClr val="dk1"/>
              </a:buClr>
              <a:buSzPts val="1800"/>
              <a:buChar char="•"/>
            </a:pPr>
            <a:r>
              <a:rPr lang="en-US"/>
              <a:t>Web-based resources</a:t>
            </a:r>
            <a:endParaRPr/>
          </a:p>
          <a:p>
            <a:pPr indent="-342900" lvl="0" marL="457200" rtl="0" algn="l">
              <a:lnSpc>
                <a:spcPct val="90000"/>
              </a:lnSpc>
              <a:spcBef>
                <a:spcPts val="1000"/>
              </a:spcBef>
              <a:spcAft>
                <a:spcPts val="0"/>
              </a:spcAft>
              <a:buClr>
                <a:schemeClr val="dk1"/>
              </a:buClr>
              <a:buSzPts val="1800"/>
              <a:buChar char="•"/>
            </a:pPr>
            <a:r>
              <a:rPr b="1" lang="en-US"/>
              <a:t>FAQs</a:t>
            </a:r>
            <a:endParaRPr/>
          </a:p>
          <a:p>
            <a:pPr indent="-342900" lvl="0" marL="457200" rtl="0" algn="l">
              <a:lnSpc>
                <a:spcPct val="90000"/>
              </a:lnSpc>
              <a:spcBef>
                <a:spcPts val="1000"/>
              </a:spcBef>
              <a:spcAft>
                <a:spcPts val="0"/>
              </a:spcAft>
              <a:buSzPts val="1800"/>
              <a:buChar char="•"/>
            </a:pPr>
            <a:r>
              <a:rPr lang="en-US"/>
              <a:t>Registration Support</a:t>
            </a:r>
            <a:endParaRPr/>
          </a:p>
          <a:p>
            <a:pPr indent="-342900" lvl="0" marL="457200" rtl="0" algn="l">
              <a:lnSpc>
                <a:spcPct val="90000"/>
              </a:lnSpc>
              <a:spcBef>
                <a:spcPts val="1000"/>
              </a:spcBef>
              <a:spcAft>
                <a:spcPts val="0"/>
              </a:spcAft>
              <a:buSzPts val="1800"/>
              <a:buChar char="•"/>
            </a:pPr>
            <a:r>
              <a:rPr lang="en-US"/>
              <a:t>Consultation</a:t>
            </a:r>
            <a:endParaRPr/>
          </a:p>
          <a:p>
            <a:pPr indent="0" lvl="0" marL="457200" rtl="0" algn="l">
              <a:lnSpc>
                <a:spcPct val="90000"/>
              </a:lnSpc>
              <a:spcBef>
                <a:spcPts val="1000"/>
              </a:spcBef>
              <a:spcAft>
                <a:spcPts val="0"/>
              </a:spcAft>
              <a:buSzPts val="1800"/>
              <a:buNone/>
            </a:pPr>
            <a:r>
              <a:t/>
            </a:r>
            <a:endParaRPr sz="1800"/>
          </a:p>
          <a:p>
            <a:pPr indent="0" lvl="0" marL="114300" rtl="0" algn="l">
              <a:lnSpc>
                <a:spcPct val="90000"/>
              </a:lnSpc>
              <a:spcBef>
                <a:spcPts val="1000"/>
              </a:spcBef>
              <a:spcAft>
                <a:spcPts val="0"/>
              </a:spcAft>
              <a:buSzPts val="1800"/>
              <a:buNone/>
            </a:pPr>
            <a:r>
              <a:rPr lang="en-US" sz="1800"/>
              <a:t>https://www.uw.edu/youth/policy/protecting-youth-at-uw-aps-10-13/youth-program-faqs/#researchers</a:t>
            </a:r>
            <a:endParaRPr/>
          </a:p>
        </p:txBody>
      </p:sp>
      <p:pic>
        <p:nvPicPr>
          <p:cNvPr id="161" name="Google Shape;161;p22"/>
          <p:cNvPicPr preferRelativeResize="0"/>
          <p:nvPr/>
        </p:nvPicPr>
        <p:blipFill rotWithShape="1">
          <a:blip r:embed="rId3">
            <a:alphaModFix/>
          </a:blip>
          <a:srcRect b="0" l="0" r="0" t="0"/>
          <a:stretch/>
        </p:blipFill>
        <p:spPr>
          <a:xfrm>
            <a:off x="4401882" y="1356876"/>
            <a:ext cx="4532058" cy="3727051"/>
          </a:xfrm>
          <a:prstGeom prst="rect">
            <a:avLst/>
          </a:prstGeom>
          <a:noFill/>
          <a:ln>
            <a:noFill/>
          </a:ln>
        </p:spPr>
      </p:pic>
      <p:sp>
        <p:nvSpPr>
          <p:cNvPr id="162" name="Google Shape;162;p22"/>
          <p:cNvSpPr txBox="1"/>
          <p:nvPr>
            <p:ph type="title"/>
          </p:nvPr>
        </p:nvSpPr>
        <p:spPr>
          <a:xfrm>
            <a:off x="311700" y="593367"/>
            <a:ext cx="8520600" cy="763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t>Support from the Office for YPDS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Go Huskies">
      <a:dk1>
        <a:srgbClr val="000000"/>
      </a:dk1>
      <a:lt1>
        <a:srgbClr val="FFFFFF"/>
      </a:lt1>
      <a:dk2>
        <a:srgbClr val="3F3F3F"/>
      </a:dk2>
      <a:lt2>
        <a:srgbClr val="BFBFBF"/>
      </a:lt2>
      <a:accent1>
        <a:srgbClr val="33006F"/>
      </a:accent1>
      <a:accent2>
        <a:srgbClr val="E8D3A2"/>
      </a:accent2>
      <a:accent3>
        <a:srgbClr val="917B4C"/>
      </a:accent3>
      <a:accent4>
        <a:srgbClr val="3F3F3F"/>
      </a:accent4>
      <a:accent5>
        <a:srgbClr val="BFBFBF"/>
      </a:accent5>
      <a:accent6>
        <a:srgbClr val="FFFFFF"/>
      </a:accent6>
      <a:hlink>
        <a:srgbClr val="33006F"/>
      </a:hlink>
      <a:folHlink>
        <a:srgbClr val="917B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