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Encode Sans"/>
      <p:regular r:id="rId9"/>
      <p:bold r:id="rId10"/>
    </p:embeddedFont>
    <p:embeddedFont>
      <p:font typeface="Open Sans Light"/>
      <p:regular r:id="rId11"/>
      <p:bold r:id="rId12"/>
      <p:italic r:id="rId13"/>
      <p:boldItalic r:id="rId14"/>
    </p:embeddedFont>
    <p:embeddedFont>
      <p:font typeface="Encode Sans Condensed Thin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font" Target="fonts/EncodeSans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ncodeSans-regular.fntdata"/><Relationship Id="rId15" Type="http://schemas.openxmlformats.org/officeDocument/2006/relationships/font" Target="fonts/EncodeSansCondensedThin-bold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>
                <a:solidFill>
                  <a:srgbClr val="3D3D3D"/>
                </a:solidFill>
                <a:latin typeface="Encode Sans"/>
                <a:ea typeface="Encode Sans"/>
                <a:cs typeface="Encode Sans"/>
                <a:sym typeface="Encode Sans"/>
              </a:rPr>
              <a:t>Description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Concerns about improper foreign influence on federally-funded research at US universities have led to increased scrutiny and compliance enforcement. This video provides context and guidance for researchers engaged in international research collaborations in the form of a question-and-answer conversation between a principal investigator and UW subject matter experts.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Some of the questions asked and answered here (and more):</a:t>
            </a:r>
            <a:endParaRPr/>
          </a:p>
          <a:p>
            <a:pPr indent="-76200" lvl="0" marL="0" rtl="0" algn="l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Arial"/>
              <a:buChar char="•"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How would I recognize a “foreign talent recruitment program”?</a:t>
            </a:r>
            <a:endParaRPr/>
          </a:p>
          <a:p>
            <a:pPr indent="-76200" lvl="0" marL="0" rtl="0" algn="l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Arial"/>
              <a:buChar char="•"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What qualifies as a “foreign component”?</a:t>
            </a:r>
            <a:endParaRPr/>
          </a:p>
          <a:p>
            <a:pPr indent="-76200" lvl="0" marL="0" rtl="0" algn="l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Arial"/>
              <a:buChar char="•"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When am I required to disclose or seek approval for international travel related to research?</a:t>
            </a:r>
            <a:endParaRPr/>
          </a:p>
          <a:p>
            <a:pPr indent="-76200" lvl="0" marL="0" rtl="0" algn="l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Arial"/>
              <a:buChar char="•"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Under what circumstances does an international graduate student or postdoctoral scholar need to be identified as Key Personnel or Other Support?</a:t>
            </a:r>
            <a:endParaRPr/>
          </a:p>
          <a:p>
            <a:pPr indent="-76200" lvl="0" marL="0" rtl="0" algn="l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Arial"/>
              <a:buChar char="•"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What export control regulations might apply to my international collaborations?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>
                <a:solidFill>
                  <a:srgbClr val="3D3D3D"/>
                </a:solidFill>
                <a:latin typeface="Encode Sans"/>
                <a:ea typeface="Encode Sans"/>
                <a:cs typeface="Encode Sans"/>
                <a:sym typeface="Encode Sans"/>
              </a:rPr>
              <a:t>Audience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rPr>
              <a:t>Researchers &amp; Research Administrators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ashington.edu/research/research-administration-learning/foreign-influence-and-sponsored-research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Foreign Interest in Sponsored Research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April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Melissa Petersen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Resource!</a:t>
            </a:r>
            <a:endParaRPr/>
          </a:p>
        </p:txBody>
      </p:sp>
      <p:sp>
        <p:nvSpPr>
          <p:cNvPr id="65" name="Google Shape;65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  <p:pic>
        <p:nvPicPr>
          <p:cNvPr descr="A picture containing text, wall, television, person&#10;&#10;Description automatically generated" id="66" name="Google Shape;66;p1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1680" y="1723786"/>
            <a:ext cx="7080640" cy="3960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