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6" r:id="rId4"/>
    <p:sldMasterId id="214748365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6858000" cx="9144000"/>
  <p:notesSz cx="6858000" cy="9144000"/>
  <p:embeddedFontLst>
    <p:embeddedFont>
      <p:font typeface="Open Sans Light"/>
      <p:regular r:id="rId23"/>
      <p:bold r:id="rId24"/>
      <p:italic r:id="rId25"/>
      <p:boldItalic r:id="rId26"/>
    </p:embeddedFont>
    <p:embeddedFont>
      <p:font typeface="Encode Sans Condensed Thin"/>
      <p:bold r:id="rId27"/>
    </p:embeddedFont>
    <p:embeddedFont>
      <p:font typeface="Open Sans"/>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88">
          <p15:clr>
            <a:srgbClr val="A4A3A4"/>
          </p15:clr>
        </p15:guide>
        <p15:guide id="2" pos="47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88" orient="horz"/>
        <p:guide pos="47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OpenSansLight-bold.fntdata"/><Relationship Id="rId23" Type="http://schemas.openxmlformats.org/officeDocument/2006/relationships/font" Target="fonts/OpenSansLigh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OpenSansLight-boldItalic.fntdata"/><Relationship Id="rId25" Type="http://schemas.openxmlformats.org/officeDocument/2006/relationships/font" Target="fonts/OpenSansLight-italic.fntdata"/><Relationship Id="rId28" Type="http://schemas.openxmlformats.org/officeDocument/2006/relationships/font" Target="fonts/OpenSans-regular.fntdata"/><Relationship Id="rId27" Type="http://schemas.openxmlformats.org/officeDocument/2006/relationships/font" Target="fonts/EncodeSansCondensedThin-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OpenSans-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OpenSans-boldItalic.fntdata"/><Relationship Id="rId30" Type="http://schemas.openxmlformats.org/officeDocument/2006/relationships/font" Target="fonts/OpenSans-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 name="Shape 49"/>
        <p:cNvGrpSpPr/>
        <p:nvPr/>
      </p:nvGrpSpPr>
      <p:grpSpPr>
        <a:xfrm>
          <a:off x="0" y="0"/>
          <a:ext cx="0" cy="0"/>
          <a:chOff x="0" y="0"/>
          <a:chExt cx="0" cy="0"/>
        </a:xfrm>
      </p:grpSpPr>
      <p:sp>
        <p:nvSpPr>
          <p:cNvPr id="50" name="Google Shape;50;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cad8bb17a5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cad8bb17a5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UW part of these conversations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Other Support includes all resources made available to a researcher in support of and/or related to all of their research endeavors, regardless of whether or not they have monetary value and regardless of whether they are based at the institution the researcher identifies for the current grant.</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cece4b5a34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Other Support includes all resources made available to a researcher in support of and/or related to all of their research endeavors, regardless of whether or not they have monetary value and regardless of whether they are based at the institution the researcher identifies for the current grant.</a:t>
            </a:r>
            <a:endParaRPr/>
          </a:p>
        </p:txBody>
      </p:sp>
      <p:sp>
        <p:nvSpPr>
          <p:cNvPr id="118" name="Google Shape;118;gcece4b5a34_2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cad8bb17a5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cad8bb17a5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If space, equipment or other resources provided by UW, that is not considered Other Support. That should be listed in Facilities and Other Resources.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cad07bd3f6_0_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cad07bd3f6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 If space, equipment or other resources provided by UW, that is not considered Other Support. That should be listed in Facilities and Other Resources.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If in-kind contribution is a gift, that is not reportable as OS</a:t>
            </a:r>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cad8bb17a5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cad8bb17a5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cad8bb17a5_0_6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cad8bb17a5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cad8bb17a5_0_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cad8bb17a5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ad8bb17a5_0_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ad8bb17a5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ad8bb17a5_0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ad8bb17a5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ad8bb17a5_0_2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ad8bb17a5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We will proceed with submission if senior/KP says there is no contract or does not wish to provide contract. If provided, and needs translation, KP must take care of translation services.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cad8bb17a5_0_4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cad8bb17a5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ad8bb17a5_0_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ad8bb17a5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Question posed to NIH on how far back to go</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cad8bb17a5_0_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cad8bb17a5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bg>
      <p:bgPr>
        <a:solidFill>
          <a:srgbClr val="4B2E83"/>
        </a:solidFill>
      </p:bgPr>
    </p:bg>
    <p:spTree>
      <p:nvGrpSpPr>
        <p:cNvPr id="6" name="Shape 6"/>
        <p:cNvGrpSpPr/>
        <p:nvPr/>
      </p:nvGrpSpPr>
      <p:grpSpPr>
        <a:xfrm>
          <a:off x="0" y="0"/>
          <a:ext cx="0" cy="0"/>
          <a:chOff x="0" y="0"/>
          <a:chExt cx="0" cy="0"/>
        </a:xfrm>
      </p:grpSpPr>
      <p:pic>
        <p:nvPicPr>
          <p:cNvPr descr="UW_W Logo_White.png" id="7" name="Google Shape;7;p2"/>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pic>
        <p:nvPicPr>
          <p:cNvPr id="8" name="Google Shape;8;p2"/>
          <p:cNvPicPr preferRelativeResize="0"/>
          <p:nvPr/>
        </p:nvPicPr>
        <p:blipFill rotWithShape="1">
          <a:blip r:embed="rId3">
            <a:alphaModFix/>
          </a:blip>
          <a:srcRect b="0" l="0" r="0" t="0"/>
          <a:stretch/>
        </p:blipFill>
        <p:spPr>
          <a:xfrm>
            <a:off x="677334" y="6354234"/>
            <a:ext cx="2540000" cy="266700"/>
          </a:xfrm>
          <a:prstGeom prst="rect">
            <a:avLst/>
          </a:prstGeom>
          <a:noFill/>
          <a:ln>
            <a:noFill/>
          </a:ln>
        </p:spPr>
      </p:pic>
      <p:sp>
        <p:nvSpPr>
          <p:cNvPr id="9" name="Google Shape;9;p2"/>
          <p:cNvSpPr txBox="1"/>
          <p:nvPr>
            <p:ph idx="1" type="body"/>
          </p:nvPr>
        </p:nvSpPr>
        <p:spPr>
          <a:xfrm>
            <a:off x="671757" y="1179824"/>
            <a:ext cx="6972300" cy="2641756"/>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100000"/>
              </a:lnSpc>
              <a:spcBef>
                <a:spcPts val="1000"/>
              </a:spcBef>
              <a:spcAft>
                <a:spcPts val="0"/>
              </a:spcAft>
              <a:buClr>
                <a:schemeClr val="accent3"/>
              </a:buClr>
              <a:buSzPts val="5000"/>
              <a:buFont typeface="Arial"/>
              <a:buNone/>
              <a:defRPr b="0" i="0" sz="5000" u="none" cap="none" strike="noStrike">
                <a:solidFill>
                  <a:schemeClr val="accent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10" name="Google Shape;10;p2"/>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11" name="Shape 11"/>
        <p:cNvGrpSpPr/>
        <p:nvPr/>
      </p:nvGrpSpPr>
      <p:grpSpPr>
        <a:xfrm>
          <a:off x="0" y="0"/>
          <a:ext cx="0" cy="0"/>
          <a:chOff x="0" y="0"/>
          <a:chExt cx="0" cy="0"/>
        </a:xfrm>
      </p:grpSpPr>
      <p:sp>
        <p:nvSpPr>
          <p:cNvPr id="12" name="Google Shape;12;p3"/>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3" name="Google Shape;13;p3"/>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14" name="Google Shape;14;p3"/>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FFFFFF"/>
              </a:buClr>
              <a:buSzPts val="2400"/>
              <a:buFont typeface="Arial"/>
              <a:buNone/>
              <a:defRPr b="0" i="0" sz="2400" u="none" cap="none" strike="noStrike">
                <a:solidFill>
                  <a:srgbClr val="FFFFFF"/>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id="15" name="Google Shape;15;p3"/>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pic>
        <p:nvPicPr>
          <p:cNvPr descr="Bar_RtAngle_7502_RGB.png" id="16" name="Google Shape;16;p3"/>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bg>
      <p:bgPr>
        <a:solidFill>
          <a:srgbClr val="4B2E83"/>
        </a:solidFill>
      </p:bgPr>
    </p:bg>
    <p:spTree>
      <p:nvGrpSpPr>
        <p:cNvPr id="17" name="Shape 17"/>
        <p:cNvGrpSpPr/>
        <p:nvPr/>
      </p:nvGrpSpPr>
      <p:grpSpPr>
        <a:xfrm>
          <a:off x="0" y="0"/>
          <a:ext cx="0" cy="0"/>
          <a:chOff x="0" y="0"/>
          <a:chExt cx="0" cy="0"/>
        </a:xfrm>
      </p:grpSpPr>
      <p:pic>
        <p:nvPicPr>
          <p:cNvPr descr="UW_W Logo_White.png" id="18" name="Google Shape;18;p4"/>
          <p:cNvPicPr preferRelativeResize="0"/>
          <p:nvPr/>
        </p:nvPicPr>
        <p:blipFill rotWithShape="1">
          <a:blip r:embed="rId2">
            <a:alphaModFix/>
          </a:blip>
          <a:srcRect b="0" l="0" r="0" t="0"/>
          <a:stretch/>
        </p:blipFill>
        <p:spPr>
          <a:xfrm>
            <a:off x="7445815" y="5945854"/>
            <a:ext cx="1371600" cy="923544"/>
          </a:xfrm>
          <a:prstGeom prst="rect">
            <a:avLst/>
          </a:prstGeom>
          <a:noFill/>
          <a:ln>
            <a:noFill/>
          </a:ln>
        </p:spPr>
      </p:pic>
      <p:sp>
        <p:nvSpPr>
          <p:cNvPr id="19" name="Google Shape;19;p4"/>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0" name="Google Shape;20;p4"/>
          <p:cNvSpPr txBox="1"/>
          <p:nvPr>
            <p:ph idx="2" type="body"/>
          </p:nvPr>
        </p:nvSpPr>
        <p:spPr>
          <a:xfrm>
            <a:off x="659305" y="1736725"/>
            <a:ext cx="8076956"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FFFFFF"/>
              </a:buClr>
              <a:buSzPts val="2400"/>
              <a:buFont typeface="Merriweather Sans"/>
              <a:buChar char="&gt;"/>
              <a:defRPr b="1" i="0" sz="2400" u="none" cap="none" strike="noStrike">
                <a:solidFill>
                  <a:srgbClr val="FFFFFF"/>
                </a:solidFill>
                <a:latin typeface="Open Sans"/>
                <a:ea typeface="Open Sans"/>
                <a:cs typeface="Open Sans"/>
                <a:sym typeface="Open Sans"/>
              </a:defRPr>
            </a:lvl1pPr>
            <a:lvl2pPr indent="-355600" lvl="1" marL="914400" marR="0" rtl="0" algn="l">
              <a:spcBef>
                <a:spcPts val="400"/>
              </a:spcBef>
              <a:spcAft>
                <a:spcPts val="0"/>
              </a:spcAft>
              <a:buClr>
                <a:srgbClr val="FFFFFF"/>
              </a:buClr>
              <a:buSzPts val="2000"/>
              <a:buFont typeface="Arial"/>
              <a:buChar char="–"/>
              <a:defRPr b="1" i="0" sz="2000" u="none" cap="none" strike="noStrike">
                <a:solidFill>
                  <a:srgbClr val="FFFFFF"/>
                </a:solidFill>
                <a:latin typeface="Open Sans"/>
                <a:ea typeface="Open Sans"/>
                <a:cs typeface="Open Sans"/>
                <a:sym typeface="Open Sans"/>
              </a:defRPr>
            </a:lvl2pPr>
            <a:lvl3pPr indent="-342900" lvl="2" marL="1371600" marR="0" rtl="0" algn="l">
              <a:spcBef>
                <a:spcPts val="360"/>
              </a:spcBef>
              <a:spcAft>
                <a:spcPts val="0"/>
              </a:spcAft>
              <a:buClr>
                <a:srgbClr val="FFFFFF"/>
              </a:buClr>
              <a:buSzPts val="1800"/>
              <a:buFont typeface="Merriweather Sans"/>
              <a:buChar char="&gt;"/>
              <a:defRPr b="1" i="0" sz="1800" u="none" cap="none" strike="noStrike">
                <a:solidFill>
                  <a:srgbClr val="FFFFFF"/>
                </a:solidFill>
                <a:latin typeface="Open Sans"/>
                <a:ea typeface="Open Sans"/>
                <a:cs typeface="Open Sans"/>
                <a:sym typeface="Open Sans"/>
              </a:defRPr>
            </a:lvl3pPr>
            <a:lvl4pPr indent="-330200" lvl="3" marL="1828800" marR="0" rtl="0" algn="l">
              <a:spcBef>
                <a:spcPts val="320"/>
              </a:spcBef>
              <a:spcAft>
                <a:spcPts val="0"/>
              </a:spcAft>
              <a:buClr>
                <a:srgbClr val="FFFFFF"/>
              </a:buClr>
              <a:buSzPts val="1600"/>
              <a:buFont typeface="Arial"/>
              <a:buChar char="–"/>
              <a:defRPr b="1" i="0" sz="1600" u="none" cap="none" strike="noStrike">
                <a:solidFill>
                  <a:srgbClr val="FFFFFF"/>
                </a:solidFill>
                <a:latin typeface="Open Sans"/>
                <a:ea typeface="Open Sans"/>
                <a:cs typeface="Open Sans"/>
                <a:sym typeface="Open Sans"/>
              </a:defRPr>
            </a:lvl4pPr>
            <a:lvl5pPr indent="-317500" lvl="4" marL="2286000" marR="0" rtl="0" algn="l">
              <a:spcBef>
                <a:spcPts val="280"/>
              </a:spcBef>
              <a:spcAft>
                <a:spcPts val="0"/>
              </a:spcAft>
              <a:buClr>
                <a:srgbClr val="FFFFFF"/>
              </a:buClr>
              <a:buSzPts val="1400"/>
              <a:buFont typeface="Merriweather Sans"/>
              <a:buChar char="&gt;"/>
              <a:defRPr b="1" i="0" sz="1400" u="none" cap="none" strike="noStrike">
                <a:solidFill>
                  <a:srgbClr val="FFFFFF"/>
                </a:solidFill>
                <a:latin typeface="Open Sans"/>
                <a:ea typeface="Open Sans"/>
                <a:cs typeface="Open Sans"/>
                <a:sym typeface="Open Sans"/>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21" name="Google Shape;21;p4"/>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bg>
      <p:bgPr>
        <a:solidFill>
          <a:srgbClr val="4B2E83"/>
        </a:solidFill>
      </p:bgPr>
    </p:bg>
    <p:spTree>
      <p:nvGrpSpPr>
        <p:cNvPr id="22" name="Shape 22"/>
        <p:cNvGrpSpPr/>
        <p:nvPr/>
      </p:nvGrpSpPr>
      <p:grpSpPr>
        <a:xfrm>
          <a:off x="0" y="0"/>
          <a:ext cx="0" cy="0"/>
          <a:chOff x="0" y="0"/>
          <a:chExt cx="0" cy="0"/>
        </a:xfrm>
      </p:grpSpPr>
      <p:pic>
        <p:nvPicPr>
          <p:cNvPr id="23" name="Google Shape;23;p5"/>
          <p:cNvPicPr preferRelativeResize="0"/>
          <p:nvPr/>
        </p:nvPicPr>
        <p:blipFill rotWithShape="1">
          <a:blip r:embed="rId2">
            <a:alphaModFix/>
          </a:blip>
          <a:srcRect b="0" l="0" r="0" t="0"/>
          <a:stretch/>
        </p:blipFill>
        <p:spPr>
          <a:xfrm>
            <a:off x="6248401" y="6354234"/>
            <a:ext cx="2540000" cy="266700"/>
          </a:xfrm>
          <a:prstGeom prst="rect">
            <a:avLst/>
          </a:prstGeom>
          <a:noFill/>
          <a:ln>
            <a:noFill/>
          </a:ln>
        </p:spPr>
      </p:pic>
      <p:sp>
        <p:nvSpPr>
          <p:cNvPr id="24" name="Google Shape;24;p5"/>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FFFFFF"/>
              </a:buClr>
              <a:buSzPts val="2400"/>
              <a:buFont typeface="Arial"/>
              <a:buNone/>
              <a:defRPr b="0" i="1" sz="2400" u="none" cap="none" strike="noStrike">
                <a:solidFill>
                  <a:srgbClr val="FFFFFF"/>
                </a:solidFill>
                <a:latin typeface="Open Sans Light"/>
                <a:ea typeface="Open Sans Light"/>
                <a:cs typeface="Open Sans Light"/>
                <a:sym typeface="Open Sans Light"/>
              </a:defRPr>
            </a:lvl1pPr>
            <a:lvl2pPr lvl="1" marR="0" rtl="0" algn="l">
              <a:spcBef>
                <a:spcPts val="56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2pPr>
            <a:lvl3pPr lvl="2" marR="0" rtl="0" algn="l">
              <a:spcBef>
                <a:spcPts val="48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3pPr>
            <a:lvl4pPr lvl="3"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4pPr>
            <a:lvl5pPr lvl="4"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5pPr>
            <a:lvl6pPr lvl="5"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lvl="6"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lvl="7"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lvl="8"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sp>
        <p:nvSpPr>
          <p:cNvPr id="25" name="Google Shape;25;p5"/>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FFFFFF"/>
              </a:buClr>
              <a:buSzPts val="3000"/>
              <a:buFont typeface="Arial"/>
              <a:buNone/>
              <a:defRPr b="0" i="0" sz="3000" u="none" cap="none" strike="noStrike">
                <a:solidFill>
                  <a:srgbClr val="FFFFFF"/>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6pPr>
            <a:lvl7pPr indent="-355600" lvl="6" marL="32004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7pPr>
            <a:lvl8pPr indent="-355600" lvl="7" marL="36576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8pPr>
            <a:lvl9pPr indent="-355600" lvl="8" marL="4114800" marR="0" rtl="0" algn="l">
              <a:spcBef>
                <a:spcPts val="4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9pPr>
          </a:lstStyle>
          <a:p/>
        </p:txBody>
      </p:sp>
      <p:pic>
        <p:nvPicPr>
          <p:cNvPr descr="Bar_RtAngle_7502_RGB.png" id="26" name="Google Shape;26;p5"/>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Content">
  <p:cSld name="Header + Content">
    <p:spTree>
      <p:nvGrpSpPr>
        <p:cNvPr id="28" name="Shape 28"/>
        <p:cNvGrpSpPr/>
        <p:nvPr/>
      </p:nvGrpSpPr>
      <p:grpSpPr>
        <a:xfrm>
          <a:off x="0" y="0"/>
          <a:ext cx="0" cy="0"/>
          <a:chOff x="0" y="0"/>
          <a:chExt cx="0" cy="0"/>
        </a:xfrm>
      </p:grpSpPr>
      <p:sp>
        <p:nvSpPr>
          <p:cNvPr id="29" name="Google Shape;29;p7"/>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0" name="Google Shape;30;p7"/>
          <p:cNvSpPr txBox="1"/>
          <p:nvPr>
            <p:ph idx="2" type="body"/>
          </p:nvPr>
        </p:nvSpPr>
        <p:spPr>
          <a:xfrm>
            <a:off x="659305" y="1736725"/>
            <a:ext cx="8196210" cy="4015497"/>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1" name="Google Shape;31;p7"/>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Bar_RtAngle_7502_RGB.png" id="32" name="Google Shape;32;p7"/>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3" name="Shape 33"/>
        <p:cNvGrpSpPr/>
        <p:nvPr/>
      </p:nvGrpSpPr>
      <p:grpSpPr>
        <a:xfrm>
          <a:off x="0" y="0"/>
          <a:ext cx="0" cy="0"/>
          <a:chOff x="0" y="0"/>
          <a:chExt cx="0" cy="0"/>
        </a:xfrm>
      </p:grpSpPr>
      <p:sp>
        <p:nvSpPr>
          <p:cNvPr id="34" name="Google Shape;34;p8"/>
          <p:cNvSpPr txBox="1"/>
          <p:nvPr>
            <p:ph idx="1" type="body"/>
          </p:nvPr>
        </p:nvSpPr>
        <p:spPr>
          <a:xfrm>
            <a:off x="671757" y="1167124"/>
            <a:ext cx="6972300" cy="2641756"/>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100000"/>
              </a:lnSpc>
              <a:spcBef>
                <a:spcPts val="1000"/>
              </a:spcBef>
              <a:spcAft>
                <a:spcPts val="0"/>
              </a:spcAft>
              <a:buClr>
                <a:srgbClr val="4B2E83"/>
              </a:buClr>
              <a:buSzPts val="5000"/>
              <a:buFont typeface="Arial"/>
              <a:buNone/>
              <a:defRPr b="0" i="0" sz="5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 Logo_Purple_2685_HEX.png" id="35" name="Google Shape;35;p8"/>
          <p:cNvPicPr preferRelativeResize="0"/>
          <p:nvPr/>
        </p:nvPicPr>
        <p:blipFill rotWithShape="1">
          <a:blip r:embed="rId2">
            <a:alphaModFix/>
          </a:blip>
          <a:srcRect b="0" l="0" r="0" t="0"/>
          <a:stretch/>
        </p:blipFill>
        <p:spPr>
          <a:xfrm>
            <a:off x="7448139" y="5949410"/>
            <a:ext cx="1371600" cy="923544"/>
          </a:xfrm>
          <a:prstGeom prst="rect">
            <a:avLst/>
          </a:prstGeom>
          <a:noFill/>
          <a:ln>
            <a:noFill/>
          </a:ln>
        </p:spPr>
      </p:pic>
      <p:pic>
        <p:nvPicPr>
          <p:cNvPr descr="Wordmark_center_Purple_HEX.png" id="36" name="Google Shape;36;p8"/>
          <p:cNvPicPr preferRelativeResize="0"/>
          <p:nvPr/>
        </p:nvPicPr>
        <p:blipFill rotWithShape="1">
          <a:blip r:embed="rId3">
            <a:alphaModFix/>
          </a:blip>
          <a:srcRect b="0" l="0" r="0" t="0"/>
          <a:stretch/>
        </p:blipFill>
        <p:spPr>
          <a:xfrm>
            <a:off x="792039" y="6487457"/>
            <a:ext cx="2425295" cy="163374"/>
          </a:xfrm>
          <a:prstGeom prst="rect">
            <a:avLst/>
          </a:prstGeom>
          <a:noFill/>
          <a:ln>
            <a:noFill/>
          </a:ln>
        </p:spPr>
      </p:pic>
      <p:pic>
        <p:nvPicPr>
          <p:cNvPr descr="Bar_RtAngle_7502_RGB.png" id="37" name="Google Shape;37;p8"/>
          <p:cNvPicPr preferRelativeResize="0"/>
          <p:nvPr/>
        </p:nvPicPr>
        <p:blipFill rotWithShape="1">
          <a:blip r:embed="rId4">
            <a:alphaModFix/>
          </a:blip>
          <a:srcRect b="0" l="0" r="0" t="0"/>
          <a:stretch/>
        </p:blipFill>
        <p:spPr>
          <a:xfrm>
            <a:off x="813587" y="4006085"/>
            <a:ext cx="2284303" cy="11277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Subheader + Content">
  <p:cSld name="Header + Subheader + Content">
    <p:spTree>
      <p:nvGrpSpPr>
        <p:cNvPr id="38" name="Shape 38"/>
        <p:cNvGrpSpPr/>
        <p:nvPr/>
      </p:nvGrpSpPr>
      <p:grpSpPr>
        <a:xfrm>
          <a:off x="0" y="0"/>
          <a:ext cx="0" cy="0"/>
          <a:chOff x="0" y="0"/>
          <a:chExt cx="0" cy="0"/>
        </a:xfrm>
      </p:grpSpPr>
      <p:sp>
        <p:nvSpPr>
          <p:cNvPr id="39" name="Google Shape;39;p9"/>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0" name="Google Shape;40;p9"/>
          <p:cNvSpPr txBox="1"/>
          <p:nvPr>
            <p:ph idx="2" type="body"/>
          </p:nvPr>
        </p:nvSpPr>
        <p:spPr>
          <a:xfrm>
            <a:off x="659305" y="2320239"/>
            <a:ext cx="8197114" cy="3810086"/>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rgbClr val="4B2E83"/>
              </a:buClr>
              <a:buSzPts val="2400"/>
              <a:buFont typeface="Merriweather Sans"/>
              <a:buChar char="&gt;"/>
              <a:defRPr b="1" i="0" sz="2400" u="none" cap="none" strike="noStrike">
                <a:solidFill>
                  <a:srgbClr val="4B2E83"/>
                </a:solidFill>
                <a:latin typeface="Open Sans"/>
                <a:ea typeface="Open Sans"/>
                <a:cs typeface="Open Sans"/>
                <a:sym typeface="Open Sans"/>
              </a:defRPr>
            </a:lvl1pPr>
            <a:lvl2pPr indent="-355600" lvl="1" marL="914400" marR="0" rtl="0" algn="l">
              <a:spcBef>
                <a:spcPts val="400"/>
              </a:spcBef>
              <a:spcAft>
                <a:spcPts val="0"/>
              </a:spcAft>
              <a:buClr>
                <a:srgbClr val="4B2E83"/>
              </a:buClr>
              <a:buSzPts val="2000"/>
              <a:buFont typeface="Arial"/>
              <a:buChar char="–"/>
              <a:defRPr b="1" i="0" sz="2000" u="none" cap="none" strike="noStrike">
                <a:solidFill>
                  <a:srgbClr val="4B2E83"/>
                </a:solidFill>
                <a:latin typeface="Open Sans"/>
                <a:ea typeface="Open Sans"/>
                <a:cs typeface="Open Sans"/>
                <a:sym typeface="Open Sans"/>
              </a:defRPr>
            </a:lvl2pPr>
            <a:lvl3pPr indent="-342900" lvl="2" marL="1371600" marR="0" rtl="0" algn="l">
              <a:spcBef>
                <a:spcPts val="360"/>
              </a:spcBef>
              <a:spcAft>
                <a:spcPts val="0"/>
              </a:spcAft>
              <a:buClr>
                <a:srgbClr val="4B2E83"/>
              </a:buClr>
              <a:buSzPts val="1800"/>
              <a:buFont typeface="Merriweather Sans"/>
              <a:buChar char="&gt;"/>
              <a:defRPr b="1" i="0" sz="1800" u="none" cap="none" strike="noStrike">
                <a:solidFill>
                  <a:srgbClr val="4B2E83"/>
                </a:solidFill>
                <a:latin typeface="Open Sans"/>
                <a:ea typeface="Open Sans"/>
                <a:cs typeface="Open Sans"/>
                <a:sym typeface="Open Sans"/>
              </a:defRPr>
            </a:lvl3pPr>
            <a:lvl4pPr indent="-330200" lvl="3" marL="1828800" marR="0" rtl="0" algn="l">
              <a:spcBef>
                <a:spcPts val="320"/>
              </a:spcBef>
              <a:spcAft>
                <a:spcPts val="0"/>
              </a:spcAft>
              <a:buClr>
                <a:srgbClr val="4B2E83"/>
              </a:buClr>
              <a:buSzPts val="1600"/>
              <a:buFont typeface="Arial"/>
              <a:buChar char="–"/>
              <a:defRPr b="1" i="0" sz="1600" u="none" cap="none" strike="noStrike">
                <a:solidFill>
                  <a:srgbClr val="4B2E83"/>
                </a:solidFill>
                <a:latin typeface="Open Sans"/>
                <a:ea typeface="Open Sans"/>
                <a:cs typeface="Open Sans"/>
                <a:sym typeface="Open Sans"/>
              </a:defRPr>
            </a:lvl4pPr>
            <a:lvl5pPr indent="-317500" lvl="4" marL="2286000" marR="0" rtl="0" algn="l">
              <a:spcBef>
                <a:spcPts val="280"/>
              </a:spcBef>
              <a:spcAft>
                <a:spcPts val="0"/>
              </a:spcAft>
              <a:buClr>
                <a:srgbClr val="4B2E83"/>
              </a:buClr>
              <a:buSzPts val="1400"/>
              <a:buFont typeface="Merriweather Sans"/>
              <a:buChar char="&gt;"/>
              <a:defRPr b="1" i="0" sz="1400" u="none" cap="none" strike="noStrike">
                <a:solidFill>
                  <a:srgbClr val="4B2E83"/>
                </a:solidFill>
                <a:latin typeface="Open Sans"/>
                <a:ea typeface="Open Sans"/>
                <a:cs typeface="Open Sans"/>
                <a:sym typeface="Open Sans"/>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1" name="Google Shape;41;p9"/>
          <p:cNvSpPr txBox="1"/>
          <p:nvPr>
            <p:ph idx="3" type="body"/>
          </p:nvPr>
        </p:nvSpPr>
        <p:spPr>
          <a:xfrm>
            <a:off x="671757" y="1730667"/>
            <a:ext cx="8184662" cy="411171"/>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480"/>
              </a:spcBef>
              <a:spcAft>
                <a:spcPts val="0"/>
              </a:spcAft>
              <a:buClr>
                <a:srgbClr val="4B2E83"/>
              </a:buClr>
              <a:buSzPts val="2400"/>
              <a:buFont typeface="Arial"/>
              <a:buNone/>
              <a:defRPr b="0" i="0" sz="2400" u="none" cap="none" strike="noStrike">
                <a:solidFill>
                  <a:srgbClr val="4B2E83"/>
                </a:solidFill>
                <a:latin typeface="Arial"/>
                <a:ea typeface="Arial"/>
                <a:cs typeface="Arial"/>
                <a:sym typeface="Arial"/>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42" name="Google Shape;42;p9"/>
          <p:cNvPicPr preferRelativeResize="0"/>
          <p:nvPr/>
        </p:nvPicPr>
        <p:blipFill rotWithShape="1">
          <a:blip r:embed="rId2">
            <a:alphaModFix/>
          </a:blip>
          <a:srcRect b="0" l="0" r="0" t="0"/>
          <a:stretch/>
        </p:blipFill>
        <p:spPr>
          <a:xfrm>
            <a:off x="6382155" y="6487457"/>
            <a:ext cx="2425295" cy="163374"/>
          </a:xfrm>
          <a:prstGeom prst="rect">
            <a:avLst/>
          </a:prstGeom>
          <a:noFill/>
          <a:ln>
            <a:noFill/>
          </a:ln>
        </p:spPr>
      </p:pic>
      <p:pic>
        <p:nvPicPr>
          <p:cNvPr descr="Bar_RtAngle_7502_RGB.png" id="43" name="Google Shape;43;p9"/>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eader + Graphic">
  <p:cSld name="Header + Graphic">
    <p:spTree>
      <p:nvGrpSpPr>
        <p:cNvPr id="44" name="Shape 44"/>
        <p:cNvGrpSpPr/>
        <p:nvPr/>
      </p:nvGrpSpPr>
      <p:grpSpPr>
        <a:xfrm>
          <a:off x="0" y="0"/>
          <a:ext cx="0" cy="0"/>
          <a:chOff x="0" y="0"/>
          <a:chExt cx="0" cy="0"/>
        </a:xfrm>
      </p:grpSpPr>
      <p:sp>
        <p:nvSpPr>
          <p:cNvPr id="45" name="Google Shape;45;p10"/>
          <p:cNvSpPr/>
          <p:nvPr>
            <p:ph idx="2" type="chart"/>
          </p:nvPr>
        </p:nvSpPr>
        <p:spPr>
          <a:xfrm>
            <a:off x="766763" y="1736725"/>
            <a:ext cx="8021637" cy="4432300"/>
          </a:xfrm>
          <a:prstGeom prst="rect">
            <a:avLst/>
          </a:prstGeom>
          <a:noFill/>
          <a:ln>
            <a:noFill/>
          </a:ln>
        </p:spPr>
        <p:txBody>
          <a:bodyPr anchorCtr="0" anchor="t" bIns="45700" lIns="91425" spcFirstLastPara="1" rIns="91425" wrap="square" tIns="45700">
            <a:noAutofit/>
          </a:bodyPr>
          <a:lstStyle>
            <a:lvl1pPr lvl="0" marR="0" rtl="0" algn="l">
              <a:spcBef>
                <a:spcPts val="480"/>
              </a:spcBef>
              <a:spcAft>
                <a:spcPts val="0"/>
              </a:spcAft>
              <a:buClr>
                <a:srgbClr val="999999"/>
              </a:buClr>
              <a:buSzPts val="2400"/>
              <a:buFont typeface="Arial"/>
              <a:buNone/>
              <a:defRPr b="0" i="1" sz="2400" u="none" cap="none" strike="noStrike">
                <a:solidFill>
                  <a:srgbClr val="999999"/>
                </a:solidFill>
                <a:latin typeface="Open Sans Light"/>
                <a:ea typeface="Open Sans Light"/>
                <a:cs typeface="Open Sans Light"/>
                <a:sym typeface="Open Sans Light"/>
              </a:defRPr>
            </a:lvl1pPr>
            <a:lvl2pPr lvl="1"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46" name="Google Shape;46;p10"/>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lvl1pPr indent="-228600" lvl="0" marL="457200" marR="0" rtl="0" algn="l">
              <a:lnSpc>
                <a:spcPct val="90000"/>
              </a:lnSpc>
              <a:spcBef>
                <a:spcPts val="600"/>
              </a:spcBef>
              <a:spcAft>
                <a:spcPts val="0"/>
              </a:spcAft>
              <a:buClr>
                <a:srgbClr val="4B2E83"/>
              </a:buClr>
              <a:buSzPts val="3000"/>
              <a:buFont typeface="Arial"/>
              <a:buNone/>
              <a:defRPr b="0" i="0" sz="3000" u="none" cap="none" strike="noStrike">
                <a:solidFill>
                  <a:srgbClr val="4B2E83"/>
                </a:solidFill>
                <a:latin typeface="Encode Sans Condensed Thin"/>
                <a:ea typeface="Encode Sans Condensed Thin"/>
                <a:cs typeface="Encode Sans Condensed Thin"/>
                <a:sym typeface="Encode Sans Condensed Thin"/>
              </a:defRPr>
            </a:lvl1pPr>
            <a:lvl2pPr indent="-228600" lvl="1" marL="914400" marR="0" rtl="0" algn="l">
              <a:spcBef>
                <a:spcPts val="560"/>
              </a:spcBef>
              <a:spcAft>
                <a:spcPts val="0"/>
              </a:spcAft>
              <a:buClr>
                <a:srgbClr val="E8D3A2"/>
              </a:buClr>
              <a:buSzPts val="2800"/>
              <a:buFont typeface="Arial"/>
              <a:buNone/>
              <a:defRPr b="0" i="0" sz="2800" u="none" cap="none" strike="noStrike">
                <a:solidFill>
                  <a:srgbClr val="E8D3A2"/>
                </a:solidFill>
                <a:latin typeface="Encode Sans Condensed Thin"/>
                <a:ea typeface="Encode Sans Condensed Thin"/>
                <a:cs typeface="Encode Sans Condensed Thin"/>
                <a:sym typeface="Encode Sans Condensed Thin"/>
              </a:defRPr>
            </a:lvl2pPr>
            <a:lvl3pPr indent="-228600" lvl="2" marL="1371600" marR="0" rtl="0" algn="l">
              <a:spcBef>
                <a:spcPts val="480"/>
              </a:spcBef>
              <a:spcAft>
                <a:spcPts val="0"/>
              </a:spcAft>
              <a:buClr>
                <a:srgbClr val="E8D3A2"/>
              </a:buClr>
              <a:buSzPts val="2400"/>
              <a:buFont typeface="Arial"/>
              <a:buNone/>
              <a:defRPr b="0" i="0" sz="2400" u="none" cap="none" strike="noStrike">
                <a:solidFill>
                  <a:srgbClr val="E8D3A2"/>
                </a:solidFill>
                <a:latin typeface="Encode Sans Condensed Thin"/>
                <a:ea typeface="Encode Sans Condensed Thin"/>
                <a:cs typeface="Encode Sans Condensed Thin"/>
                <a:sym typeface="Encode Sans Condensed Thin"/>
              </a:defRPr>
            </a:lvl3pPr>
            <a:lvl4pPr indent="-228600" lvl="3" marL="18288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4pPr>
            <a:lvl5pPr indent="-228600" lvl="4" marL="2286000" marR="0" rtl="0" algn="l">
              <a:spcBef>
                <a:spcPts val="400"/>
              </a:spcBef>
              <a:spcAft>
                <a:spcPts val="0"/>
              </a:spcAft>
              <a:buClr>
                <a:srgbClr val="E8D3A2"/>
              </a:buClr>
              <a:buSzPts val="2000"/>
              <a:buFont typeface="Arial"/>
              <a:buNone/>
              <a:defRPr b="0" i="0" sz="2000" u="none" cap="none" strike="noStrike">
                <a:solidFill>
                  <a:srgbClr val="E8D3A2"/>
                </a:solidFill>
                <a:latin typeface="Encode Sans Condensed Thin"/>
                <a:ea typeface="Encode Sans Condensed Thin"/>
                <a:cs typeface="Encode Sans Condensed Thin"/>
                <a:sym typeface="Encode Sans Condensed Thin"/>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Wordmark_center_Purple_HEX.png" id="47" name="Google Shape;47;p10"/>
          <p:cNvPicPr preferRelativeResize="0"/>
          <p:nvPr/>
        </p:nvPicPr>
        <p:blipFill rotWithShape="1">
          <a:blip r:embed="rId2">
            <a:alphaModFix/>
          </a:blip>
          <a:srcRect b="0" l="0" r="0" t="0"/>
          <a:stretch/>
        </p:blipFill>
        <p:spPr>
          <a:xfrm>
            <a:off x="6363105" y="6487457"/>
            <a:ext cx="2425295" cy="163374"/>
          </a:xfrm>
          <a:prstGeom prst="rect">
            <a:avLst/>
          </a:prstGeom>
          <a:noFill/>
          <a:ln>
            <a:noFill/>
          </a:ln>
        </p:spPr>
      </p:pic>
      <p:pic>
        <p:nvPicPr>
          <p:cNvPr descr="Bar_RtAngle_7502_RGB.png" id="48" name="Google Shape;48;p10"/>
          <p:cNvPicPr preferRelativeResize="0"/>
          <p:nvPr/>
        </p:nvPicPr>
        <p:blipFill rotWithShape="1">
          <a:blip r:embed="rId3">
            <a:alphaModFix/>
          </a:blip>
          <a:srcRect b="0" l="0" r="0" t="0"/>
          <a:stretch/>
        </p:blipFill>
        <p:spPr>
          <a:xfrm>
            <a:off x="784225" y="1437805"/>
            <a:ext cx="1358184" cy="670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B2E83"/>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27" name="Shape 27"/>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2" r:id="rId1"/>
    <p:sldLayoutId id="2147483653" r:id="rId2"/>
    <p:sldLayoutId id="2147483654" r:id="rId3"/>
    <p:sldLayoutId id="2147483655"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hyperlink" Target="mailto:ospweb@uw.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hyperlink" Target="https://www.washington.edu/research/myresearch-lifecycle/plan-and-propose/sponsor-requirements/federal/cpos/" TargetMode="External"/><Relationship Id="rId4" Type="http://schemas.openxmlformats.org/officeDocument/2006/relationships/hyperlink" Target="https://grants.nih.gov/grants/forms/othersupport.htm" TargetMode="External"/><Relationship Id="rId5" Type="http://schemas.openxmlformats.org/officeDocument/2006/relationships/hyperlink" Target="https://grants.nih.gov/grants/guide/notice-files/NOT-OD-19-114.html" TargetMode="External"/><Relationship Id="rId6" Type="http://schemas.openxmlformats.org/officeDocument/2006/relationships/hyperlink" Target="https://grants.nih.gov/grants/guide/notice-files/NOT-OD-21-073.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 name="Shape 52"/>
        <p:cNvGrpSpPr/>
        <p:nvPr/>
      </p:nvGrpSpPr>
      <p:grpSpPr>
        <a:xfrm>
          <a:off x="0" y="0"/>
          <a:ext cx="0" cy="0"/>
          <a:chOff x="0" y="0"/>
          <a:chExt cx="0" cy="0"/>
        </a:xfrm>
      </p:grpSpPr>
      <p:sp>
        <p:nvSpPr>
          <p:cNvPr id="53" name="Google Shape;53;p11"/>
          <p:cNvSpPr txBox="1"/>
          <p:nvPr>
            <p:ph idx="1" type="body"/>
          </p:nvPr>
        </p:nvSpPr>
        <p:spPr>
          <a:xfrm>
            <a:off x="614104" y="2133838"/>
            <a:ext cx="6972300" cy="15930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chemeClr val="accent3"/>
              </a:buClr>
              <a:buSzPts val="2750"/>
              <a:buFont typeface="Arial"/>
              <a:buNone/>
            </a:pPr>
            <a:r>
              <a:rPr lang="en-US" sz="4250">
                <a:latin typeface="Open Sans"/>
                <a:ea typeface="Open Sans"/>
                <a:cs typeface="Open Sans"/>
                <a:sym typeface="Open Sans"/>
              </a:rPr>
              <a:t>NIH: </a:t>
            </a:r>
            <a:r>
              <a:rPr lang="en-US" sz="4250">
                <a:latin typeface="Open Sans"/>
                <a:ea typeface="Open Sans"/>
                <a:cs typeface="Open Sans"/>
                <a:sym typeface="Open Sans"/>
              </a:rPr>
              <a:t>Biographical Sketch and Other Support Format Changes May 25, 2021</a:t>
            </a:r>
            <a:endParaRPr sz="4250">
              <a:latin typeface="Open Sans"/>
              <a:ea typeface="Open Sans"/>
              <a:cs typeface="Open Sans"/>
              <a:sym typeface="Open Sans"/>
            </a:endParaRPr>
          </a:p>
        </p:txBody>
      </p:sp>
      <p:sp>
        <p:nvSpPr>
          <p:cNvPr id="54" name="Google Shape;54;p11"/>
          <p:cNvSpPr txBox="1"/>
          <p:nvPr/>
        </p:nvSpPr>
        <p:spPr>
          <a:xfrm>
            <a:off x="692029" y="4308049"/>
            <a:ext cx="6656731" cy="1812601"/>
          </a:xfrm>
          <a:prstGeom prst="rect">
            <a:avLst/>
          </a:prstGeom>
          <a:noFill/>
          <a:ln>
            <a:noFill/>
          </a:ln>
        </p:spPr>
        <p:txBody>
          <a:bodyPr anchorCtr="0" anchor="b" bIns="45700" lIns="91425" spcFirstLastPara="1" rIns="91425" wrap="square" tIns="45700">
            <a:noAutofit/>
          </a:bodyPr>
          <a:lstStyle/>
          <a:p>
            <a:pPr indent="0" lvl="0" marL="0" marR="0" rtl="0" algn="l">
              <a:lnSpc>
                <a:spcPct val="150000"/>
              </a:lnSpc>
              <a:spcBef>
                <a:spcPts val="0"/>
              </a:spcBef>
              <a:spcAft>
                <a:spcPts val="0"/>
              </a:spcAft>
              <a:buClr>
                <a:schemeClr val="lt2"/>
              </a:buClr>
              <a:buSzPts val="2000"/>
              <a:buFont typeface="Arial"/>
              <a:buNone/>
            </a:pPr>
            <a:r>
              <a:rPr b="0" i="0" lang="en-US" sz="2000" u="none" cap="none" strike="noStrike">
                <a:solidFill>
                  <a:schemeClr val="lt2"/>
                </a:solidFill>
                <a:latin typeface="Arial"/>
                <a:ea typeface="Arial"/>
                <a:cs typeface="Arial"/>
                <a:sym typeface="Arial"/>
              </a:rPr>
              <a:t>MRAM</a:t>
            </a:r>
            <a:endParaRPr/>
          </a:p>
          <a:p>
            <a:pPr indent="0" lvl="0" marL="0" marR="0" rtl="0" algn="l">
              <a:lnSpc>
                <a:spcPct val="150000"/>
              </a:lnSpc>
              <a:spcBef>
                <a:spcPts val="320"/>
              </a:spcBef>
              <a:spcAft>
                <a:spcPts val="0"/>
              </a:spcAft>
              <a:buClr>
                <a:schemeClr val="lt2"/>
              </a:buClr>
              <a:buSzPts val="1600"/>
              <a:buFont typeface="Arial"/>
              <a:buNone/>
            </a:pPr>
            <a:r>
              <a:rPr lang="en-US" sz="1600">
                <a:solidFill>
                  <a:schemeClr val="lt2"/>
                </a:solidFill>
              </a:rPr>
              <a:t>April 2021</a:t>
            </a:r>
            <a:endParaRPr/>
          </a:p>
          <a:p>
            <a:pPr indent="0" lvl="0" marL="0" marR="0" rtl="0" algn="l">
              <a:lnSpc>
                <a:spcPct val="150000"/>
              </a:lnSpc>
              <a:spcBef>
                <a:spcPts val="320"/>
              </a:spcBef>
              <a:spcAft>
                <a:spcPts val="0"/>
              </a:spcAft>
              <a:buClr>
                <a:schemeClr val="lt2"/>
              </a:buClr>
              <a:buSzPts val="1600"/>
              <a:buFont typeface="Arial"/>
              <a:buNone/>
            </a:pPr>
            <a:r>
              <a:rPr lang="en-US" sz="1600">
                <a:solidFill>
                  <a:schemeClr val="lt2"/>
                </a:solidFill>
              </a:rPr>
              <a:t>Carol Rhodes</a:t>
            </a:r>
            <a:endParaRPr/>
          </a:p>
          <a:p>
            <a:pPr indent="0" lvl="0" marL="0" marR="0" rtl="0" algn="l">
              <a:lnSpc>
                <a:spcPct val="150000"/>
              </a:lnSpc>
              <a:spcBef>
                <a:spcPts val="320"/>
              </a:spcBef>
              <a:spcAft>
                <a:spcPts val="0"/>
              </a:spcAft>
              <a:buClr>
                <a:schemeClr val="lt2"/>
              </a:buClr>
              <a:buSzPts val="1600"/>
              <a:buFont typeface="Arial"/>
              <a:buNone/>
            </a:pPr>
            <a:r>
              <a:rPr lang="en-US" sz="1600">
                <a:solidFill>
                  <a:schemeClr val="lt2"/>
                </a:solidFill>
              </a:rPr>
              <a:t>Office of Sponsored Programs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idx="1" type="body"/>
          </p:nvPr>
        </p:nvSpPr>
        <p:spPr>
          <a:xfrm>
            <a:off x="671757" y="371510"/>
            <a:ext cx="8184600" cy="9921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NOT-OD-21-073 - National Response</a:t>
            </a:r>
            <a:endParaRPr>
              <a:latin typeface="Open Sans"/>
              <a:ea typeface="Open Sans"/>
              <a:cs typeface="Open Sans"/>
              <a:sym typeface="Open Sans"/>
            </a:endParaRPr>
          </a:p>
        </p:txBody>
      </p:sp>
      <p:sp>
        <p:nvSpPr>
          <p:cNvPr id="109" name="Google Shape;109;p20"/>
          <p:cNvSpPr txBox="1"/>
          <p:nvPr>
            <p:ph idx="2" type="body"/>
          </p:nvPr>
        </p:nvSpPr>
        <p:spPr>
          <a:xfrm>
            <a:off x="659300" y="1530400"/>
            <a:ext cx="8196300" cy="4221900"/>
          </a:xfrm>
          <a:prstGeom prst="rect">
            <a:avLst/>
          </a:prstGeom>
        </p:spPr>
        <p:txBody>
          <a:bodyPr anchorCtr="0" anchor="t" bIns="45700" lIns="91425" spcFirstLastPara="1" rIns="91425" wrap="square" tIns="45700">
            <a:noAutofit/>
          </a:bodyPr>
          <a:lstStyle/>
          <a:p>
            <a:pPr indent="0" lvl="0" marL="0" rtl="0" algn="l">
              <a:spcBef>
                <a:spcPts val="480"/>
              </a:spcBef>
              <a:spcAft>
                <a:spcPts val="0"/>
              </a:spcAft>
              <a:buNone/>
            </a:pPr>
            <a:r>
              <a:rPr b="0" lang="en-US" sz="2300"/>
              <a:t>Council on Governmental Relations (COGR) letter to NIH:</a:t>
            </a:r>
            <a:endParaRPr b="0" sz="2300"/>
          </a:p>
          <a:p>
            <a:pPr indent="-368300" lvl="0" marL="457200" marR="0" rtl="0" algn="l">
              <a:lnSpc>
                <a:spcPct val="115000"/>
              </a:lnSpc>
              <a:spcBef>
                <a:spcPts val="480"/>
              </a:spcBef>
              <a:spcAft>
                <a:spcPts val="0"/>
              </a:spcAft>
              <a:buClr>
                <a:schemeClr val="dk2"/>
              </a:buClr>
              <a:buSzPts val="2200"/>
              <a:buFont typeface="Calibri"/>
              <a:buChar char="&gt;"/>
            </a:pPr>
            <a:r>
              <a:rPr b="0" lang="en-US" sz="2000"/>
              <a:t>Asks</a:t>
            </a:r>
            <a:r>
              <a:rPr b="0" lang="en-US" sz="2000"/>
              <a:t> for an extension</a:t>
            </a:r>
            <a:endParaRPr b="0" sz="2000"/>
          </a:p>
          <a:p>
            <a:pPr indent="-368300" lvl="0" marL="457200" marR="0" rtl="0" algn="l">
              <a:lnSpc>
                <a:spcPct val="115000"/>
              </a:lnSpc>
              <a:spcBef>
                <a:spcPts val="0"/>
              </a:spcBef>
              <a:spcAft>
                <a:spcPts val="0"/>
              </a:spcAft>
              <a:buClr>
                <a:schemeClr val="dk2"/>
              </a:buClr>
              <a:buSzPts val="2200"/>
              <a:buFont typeface="Calibri"/>
              <a:buChar char="&gt;"/>
            </a:pPr>
            <a:r>
              <a:rPr b="0" lang="en-US" sz="2000"/>
              <a:t>Requested specificity on definitions</a:t>
            </a:r>
            <a:endParaRPr b="0" sz="2000"/>
          </a:p>
          <a:p>
            <a:pPr indent="-368300" lvl="0" marL="457200" marR="0" rtl="0" algn="l">
              <a:lnSpc>
                <a:spcPct val="115000"/>
              </a:lnSpc>
              <a:spcBef>
                <a:spcPts val="0"/>
              </a:spcBef>
              <a:spcAft>
                <a:spcPts val="0"/>
              </a:spcAft>
              <a:buClr>
                <a:schemeClr val="dk2"/>
              </a:buClr>
              <a:buSzPts val="2200"/>
              <a:buFont typeface="Calibri"/>
              <a:buChar char="&gt;"/>
            </a:pPr>
            <a:r>
              <a:rPr b="0" lang="en-US" sz="2000"/>
              <a:t>Clarification on how far back to report appointments in Section B of Biosketch</a:t>
            </a:r>
            <a:endParaRPr b="0" sz="2000"/>
          </a:p>
          <a:p>
            <a:pPr indent="0" lvl="0" marL="457200" rtl="0" algn="l">
              <a:spcBef>
                <a:spcPts val="480"/>
              </a:spcBef>
              <a:spcAft>
                <a:spcPts val="0"/>
              </a:spcAft>
              <a:buNone/>
            </a:pPr>
            <a:r>
              <a:t/>
            </a:r>
            <a:endParaRPr b="0" sz="2100"/>
          </a:p>
          <a:p>
            <a:pPr indent="0" lvl="0" marL="0" rtl="0" algn="l">
              <a:spcBef>
                <a:spcPts val="480"/>
              </a:spcBef>
              <a:spcAft>
                <a:spcPts val="0"/>
              </a:spcAft>
              <a:buNone/>
            </a:pPr>
            <a:r>
              <a:rPr b="0" lang="en-US" sz="2300"/>
              <a:t>COGR will send more questions</a:t>
            </a:r>
            <a:endParaRPr b="0" sz="2300"/>
          </a:p>
          <a:p>
            <a:pPr indent="-368300" lvl="0" marL="457200" marR="0" rtl="0" algn="l">
              <a:lnSpc>
                <a:spcPct val="115000"/>
              </a:lnSpc>
              <a:spcBef>
                <a:spcPts val="480"/>
              </a:spcBef>
              <a:spcAft>
                <a:spcPts val="0"/>
              </a:spcAft>
              <a:buClr>
                <a:schemeClr val="dk2"/>
              </a:buClr>
              <a:buSzPts val="2200"/>
              <a:buFont typeface="Calibri"/>
              <a:buChar char="&gt;"/>
            </a:pPr>
            <a:r>
              <a:rPr b="0" lang="en-US" sz="2000"/>
              <a:t>UW contributing to these </a:t>
            </a:r>
            <a:endParaRPr b="0" sz="2000"/>
          </a:p>
          <a:p>
            <a:pPr indent="-368300" lvl="0" marL="457200" marR="0" rtl="0" algn="l">
              <a:lnSpc>
                <a:spcPct val="115000"/>
              </a:lnSpc>
              <a:spcBef>
                <a:spcPts val="0"/>
              </a:spcBef>
              <a:spcAft>
                <a:spcPts val="0"/>
              </a:spcAft>
              <a:buClr>
                <a:schemeClr val="dk2"/>
              </a:buClr>
              <a:buSzPts val="2200"/>
              <a:buFont typeface="Calibri"/>
              <a:buChar char="&gt;"/>
            </a:pPr>
            <a:r>
              <a:rPr b="0" lang="en-US" sz="2000"/>
              <a:t>Want to submit questions? email </a:t>
            </a:r>
            <a:r>
              <a:rPr b="0" lang="en-US" sz="2000" u="sng">
                <a:hlinkClick r:id="rId3"/>
              </a:rPr>
              <a:t>ospweb@uw.edu</a:t>
            </a:r>
            <a:endParaRPr b="0" sz="2000" u="sng"/>
          </a:p>
          <a:p>
            <a:pPr indent="0" lvl="0" marL="457200" rtl="0" algn="l">
              <a:spcBef>
                <a:spcPts val="480"/>
              </a:spcBef>
              <a:spcAft>
                <a:spcPts val="0"/>
              </a:spcAft>
              <a:buNone/>
            </a:pPr>
            <a:r>
              <a:t/>
            </a:r>
            <a:endParaRPr b="0" sz="2100"/>
          </a:p>
          <a:p>
            <a:pPr indent="0" lvl="0" marL="457200" rtl="0" algn="l">
              <a:spcBef>
                <a:spcPts val="480"/>
              </a:spcBef>
              <a:spcAft>
                <a:spcPts val="0"/>
              </a:spcAft>
              <a:buNone/>
            </a:pPr>
            <a:r>
              <a:t/>
            </a:r>
            <a:endParaRPr b="0" sz="2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idx="1" type="body"/>
          </p:nvPr>
        </p:nvSpPr>
        <p:spPr>
          <a:xfrm>
            <a:off x="671757" y="371510"/>
            <a:ext cx="8184662" cy="99199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4B2E83"/>
              </a:buClr>
              <a:buSzPts val="3000"/>
              <a:buNone/>
            </a:pPr>
            <a:r>
              <a:rPr lang="en-US">
                <a:latin typeface="Open Sans"/>
                <a:ea typeface="Open Sans"/>
                <a:cs typeface="Open Sans"/>
                <a:sym typeface="Open Sans"/>
              </a:rPr>
              <a:t>Recap: NIH Defines Other Support</a:t>
            </a:r>
            <a:endParaRPr>
              <a:latin typeface="Open Sans"/>
              <a:ea typeface="Open Sans"/>
              <a:cs typeface="Open Sans"/>
              <a:sym typeface="Open Sans"/>
            </a:endParaRPr>
          </a:p>
        </p:txBody>
      </p:sp>
      <p:sp>
        <p:nvSpPr>
          <p:cNvPr id="115" name="Google Shape;115;p21"/>
          <p:cNvSpPr txBox="1"/>
          <p:nvPr>
            <p:ph idx="2" type="body"/>
          </p:nvPr>
        </p:nvSpPr>
        <p:spPr>
          <a:xfrm>
            <a:off x="735500" y="1277250"/>
            <a:ext cx="8196300" cy="4855800"/>
          </a:xfrm>
          <a:prstGeom prst="rect">
            <a:avLst/>
          </a:prstGeom>
          <a:noFill/>
          <a:ln>
            <a:noFill/>
          </a:ln>
        </p:spPr>
        <p:txBody>
          <a:bodyPr anchorCtr="0" anchor="ctr" bIns="45700" lIns="91425" spcFirstLastPara="1" rIns="91425" wrap="square" tIns="45700">
            <a:noAutofit/>
          </a:bodyPr>
          <a:lstStyle/>
          <a:p>
            <a:pPr indent="0" lvl="0" marL="0" marR="0" rtl="0" algn="l">
              <a:lnSpc>
                <a:spcPct val="115000"/>
              </a:lnSpc>
              <a:spcBef>
                <a:spcPts val="480"/>
              </a:spcBef>
              <a:spcAft>
                <a:spcPts val="0"/>
              </a:spcAft>
              <a:buNone/>
            </a:pPr>
            <a:r>
              <a:rPr b="0" lang="en-US" sz="2600">
                <a:solidFill>
                  <a:srgbClr val="351C75"/>
                </a:solidFill>
              </a:rPr>
              <a:t>NIH </a:t>
            </a:r>
            <a:r>
              <a:rPr b="0" lang="en-US" sz="2600">
                <a:solidFill>
                  <a:srgbClr val="351C75"/>
                </a:solidFill>
              </a:rPr>
              <a:t>Other Support: “All resources made available to a researcher in support of and/or related to all of their research endeavors, regardless of whether or not they have monetary value and regardless of whether they are based at the institution the researcher identifies for the current grant.”</a:t>
            </a:r>
            <a:endParaRPr b="0" sz="2600">
              <a:solidFill>
                <a:srgbClr val="351C75"/>
              </a:solidFill>
            </a:endParaRPr>
          </a:p>
          <a:p>
            <a:pPr indent="0" lvl="0" marL="0" rtl="0" algn="l">
              <a:spcBef>
                <a:spcPts val="480"/>
              </a:spcBef>
              <a:spcAft>
                <a:spcPts val="0"/>
              </a:spcAft>
              <a:buNone/>
            </a:pPr>
            <a:r>
              <a:t/>
            </a:r>
            <a:endParaRPr b="0" sz="1350">
              <a:solidFill>
                <a:srgbClr val="000000"/>
              </a:solidFill>
              <a:highlight>
                <a:srgbClr val="FFFFFF"/>
              </a:highlight>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idx="1" type="body"/>
          </p:nvPr>
        </p:nvSpPr>
        <p:spPr>
          <a:xfrm>
            <a:off x="671757" y="371510"/>
            <a:ext cx="8184600" cy="992100"/>
          </a:xfrm>
          <a:prstGeom prst="rect">
            <a:avLst/>
          </a:prstGeom>
          <a:noFill/>
          <a:ln>
            <a:noFill/>
          </a:ln>
        </p:spPr>
        <p:txBody>
          <a:bodyPr anchorCtr="0" anchor="b" bIns="45700" lIns="91425" spcFirstLastPara="1" rIns="91425" wrap="square" tIns="45700">
            <a:noAutofit/>
          </a:bodyPr>
          <a:lstStyle/>
          <a:p>
            <a:pPr indent="0" lvl="0" marL="0" rtl="0" algn="l">
              <a:lnSpc>
                <a:spcPct val="95000"/>
              </a:lnSpc>
              <a:spcBef>
                <a:spcPts val="0"/>
              </a:spcBef>
              <a:spcAft>
                <a:spcPts val="0"/>
              </a:spcAft>
              <a:buClr>
                <a:srgbClr val="4B2E83"/>
              </a:buClr>
              <a:buSzPts val="975"/>
              <a:buNone/>
            </a:pPr>
            <a:r>
              <a:rPr lang="en-US" sz="2869">
                <a:latin typeface="Open Sans"/>
                <a:ea typeface="Open Sans"/>
                <a:cs typeface="Open Sans"/>
                <a:sym typeface="Open Sans"/>
              </a:rPr>
              <a:t>Recap: </a:t>
            </a:r>
            <a:endParaRPr sz="2869">
              <a:latin typeface="Open Sans"/>
              <a:ea typeface="Open Sans"/>
              <a:cs typeface="Open Sans"/>
              <a:sym typeface="Open Sans"/>
            </a:endParaRPr>
          </a:p>
          <a:p>
            <a:pPr indent="0" lvl="0" marL="0" rtl="0" algn="l">
              <a:lnSpc>
                <a:spcPct val="95000"/>
              </a:lnSpc>
              <a:spcBef>
                <a:spcPts val="0"/>
              </a:spcBef>
              <a:spcAft>
                <a:spcPts val="0"/>
              </a:spcAft>
              <a:buClr>
                <a:srgbClr val="4B2E83"/>
              </a:buClr>
              <a:buSzPts val="975"/>
              <a:buNone/>
            </a:pPr>
            <a:r>
              <a:rPr lang="en-US" sz="2463">
                <a:latin typeface="Open Sans"/>
                <a:ea typeface="Open Sans"/>
                <a:cs typeface="Open Sans"/>
                <a:sym typeface="Open Sans"/>
              </a:rPr>
              <a:t>What Do I Report as Other Support? Examples</a:t>
            </a:r>
            <a:endParaRPr sz="2463">
              <a:latin typeface="Open Sans"/>
              <a:ea typeface="Open Sans"/>
              <a:cs typeface="Open Sans"/>
              <a:sym typeface="Open Sans"/>
            </a:endParaRPr>
          </a:p>
          <a:p>
            <a:pPr indent="0" lvl="0" marL="0" rtl="0" algn="l">
              <a:lnSpc>
                <a:spcPct val="80000"/>
              </a:lnSpc>
              <a:spcBef>
                <a:spcPts val="480"/>
              </a:spcBef>
              <a:spcAft>
                <a:spcPts val="0"/>
              </a:spcAft>
              <a:buSzPts val="358"/>
              <a:buNone/>
            </a:pPr>
            <a:r>
              <a:t/>
            </a:r>
            <a:endParaRPr sz="1375">
              <a:latin typeface="Open Sans"/>
              <a:ea typeface="Open Sans"/>
              <a:cs typeface="Open Sans"/>
              <a:sym typeface="Open Sans"/>
            </a:endParaRPr>
          </a:p>
        </p:txBody>
      </p:sp>
      <p:sp>
        <p:nvSpPr>
          <p:cNvPr id="121" name="Google Shape;121;p22"/>
          <p:cNvSpPr txBox="1"/>
          <p:nvPr>
            <p:ph idx="2" type="body"/>
          </p:nvPr>
        </p:nvSpPr>
        <p:spPr>
          <a:xfrm>
            <a:off x="735500" y="1201050"/>
            <a:ext cx="8196300" cy="4855800"/>
          </a:xfrm>
          <a:prstGeom prst="rect">
            <a:avLst/>
          </a:prstGeom>
          <a:noFill/>
          <a:ln>
            <a:noFill/>
          </a:ln>
        </p:spPr>
        <p:txBody>
          <a:bodyPr anchorCtr="0" anchor="ctr" bIns="45700" lIns="91425" spcFirstLastPara="1" rIns="91425" wrap="square" tIns="45700">
            <a:noAutofit/>
          </a:bodyPr>
          <a:lstStyle/>
          <a:p>
            <a:pPr indent="0" lvl="0" marL="0" marR="0" rtl="0" algn="l">
              <a:lnSpc>
                <a:spcPct val="115000"/>
              </a:lnSpc>
              <a:spcBef>
                <a:spcPts val="480"/>
              </a:spcBef>
              <a:spcAft>
                <a:spcPts val="0"/>
              </a:spcAft>
              <a:buNone/>
            </a:pPr>
            <a:r>
              <a:rPr b="0" lang="en-US" sz="2800"/>
              <a:t>Other Support </a:t>
            </a:r>
            <a:r>
              <a:rPr b="0" lang="en-US" sz="2800"/>
              <a:t>Examples:</a:t>
            </a:r>
            <a:endParaRPr b="0" sz="2800"/>
          </a:p>
          <a:p>
            <a:pPr indent="-381000" lvl="0" marL="457200" marR="0" rtl="0" algn="l">
              <a:lnSpc>
                <a:spcPct val="115000"/>
              </a:lnSpc>
              <a:spcBef>
                <a:spcPts val="480"/>
              </a:spcBef>
              <a:spcAft>
                <a:spcPts val="0"/>
              </a:spcAft>
              <a:buSzPts val="2400"/>
              <a:buChar char="&gt;"/>
            </a:pPr>
            <a:r>
              <a:rPr b="0" lang="en-US"/>
              <a:t>Grants and contracts, processed by the UW or through another institution</a:t>
            </a:r>
            <a:endParaRPr b="0"/>
          </a:p>
          <a:p>
            <a:pPr indent="-381000" lvl="0" marL="457200" marR="0" rtl="0" algn="l">
              <a:lnSpc>
                <a:spcPct val="115000"/>
              </a:lnSpc>
              <a:spcBef>
                <a:spcPts val="0"/>
              </a:spcBef>
              <a:spcAft>
                <a:spcPts val="0"/>
              </a:spcAft>
              <a:buSzPts val="2400"/>
              <a:buChar char="&gt;"/>
            </a:pPr>
            <a:r>
              <a:rPr b="0" lang="en-US"/>
              <a:t> Domestic or international positions held by the Senior/Key Personnel, whether compensated or not</a:t>
            </a:r>
            <a:endParaRPr b="0"/>
          </a:p>
          <a:p>
            <a:pPr indent="-381000" lvl="0" marL="457200" marR="0" rtl="0" algn="l">
              <a:lnSpc>
                <a:spcPct val="115000"/>
              </a:lnSpc>
              <a:spcBef>
                <a:spcPts val="0"/>
              </a:spcBef>
              <a:spcAft>
                <a:spcPts val="0"/>
              </a:spcAft>
              <a:buSzPts val="2400"/>
              <a:buChar char="&gt;"/>
            </a:pPr>
            <a:r>
              <a:rPr b="0" lang="en-US"/>
              <a:t>Affiliations (even if described as honorary or adjunct) with foreign entities or governments</a:t>
            </a:r>
            <a:endParaRPr b="0"/>
          </a:p>
          <a:p>
            <a:pPr indent="-374650" lvl="0" marL="457200" marR="0" rtl="0" algn="l">
              <a:lnSpc>
                <a:spcPct val="115000"/>
              </a:lnSpc>
              <a:spcBef>
                <a:spcPts val="0"/>
              </a:spcBef>
              <a:spcAft>
                <a:spcPts val="0"/>
              </a:spcAft>
              <a:buSzPts val="2300"/>
              <a:buChar char="&gt;"/>
            </a:pPr>
            <a:r>
              <a:rPr b="0" lang="en-US"/>
              <a:t>Consulting related to Senior/Key Personnel research</a:t>
            </a:r>
            <a:r>
              <a:rPr b="0" lang="en-US" sz="2600"/>
              <a:t> </a:t>
            </a:r>
            <a:endParaRPr b="0" sz="2250">
              <a:solidFill>
                <a:srgbClr val="000000"/>
              </a:solidFill>
              <a:highlight>
                <a:srgbClr val="FFFFFF"/>
              </a:highlight>
              <a:latin typeface="Arial"/>
              <a:ea typeface="Arial"/>
              <a:cs typeface="Arial"/>
              <a:sym typeface="Arial"/>
            </a:endParaRPr>
          </a:p>
          <a:p>
            <a:pPr indent="0" lvl="0" marL="0" rtl="0" algn="l">
              <a:spcBef>
                <a:spcPts val="480"/>
              </a:spcBef>
              <a:spcAft>
                <a:spcPts val="0"/>
              </a:spcAft>
              <a:buNone/>
            </a:pPr>
            <a:r>
              <a:t/>
            </a:r>
            <a:endParaRPr b="0" sz="1350">
              <a:solidFill>
                <a:srgbClr val="000000"/>
              </a:solidFill>
              <a:highlight>
                <a:srgbClr val="FFFFFF"/>
              </a:highlight>
              <a:latin typeface="Arial"/>
              <a:ea typeface="Arial"/>
              <a:cs typeface="Arial"/>
              <a:sym typeface="Arial"/>
            </a:endParaRPr>
          </a:p>
          <a:p>
            <a:pPr indent="0" lvl="0" marL="0" rtl="0" algn="l">
              <a:spcBef>
                <a:spcPts val="480"/>
              </a:spcBef>
              <a:spcAft>
                <a:spcPts val="0"/>
              </a:spcAft>
              <a:buNone/>
            </a:pPr>
            <a:r>
              <a:rPr b="0" lang="en-US" sz="1350">
                <a:solidFill>
                  <a:srgbClr val="000000"/>
                </a:solidFill>
                <a:highlight>
                  <a:srgbClr val="FFFFFF"/>
                </a:highlight>
                <a:latin typeface="Arial"/>
                <a:ea typeface="Arial"/>
                <a:cs typeface="Arial"/>
                <a:sym typeface="Arial"/>
              </a:rPr>
              <a:t> </a:t>
            </a:r>
            <a:endParaRPr b="0" sz="1350">
              <a:solidFill>
                <a:srgbClr val="000000"/>
              </a:solidFill>
              <a:highlight>
                <a:srgbClr val="FFFFFF"/>
              </a:highlight>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idx="1" type="body"/>
          </p:nvPr>
        </p:nvSpPr>
        <p:spPr>
          <a:xfrm>
            <a:off x="671757" y="371510"/>
            <a:ext cx="8184600" cy="992100"/>
          </a:xfrm>
          <a:prstGeom prst="rect">
            <a:avLst/>
          </a:prstGeom>
        </p:spPr>
        <p:txBody>
          <a:bodyPr anchorCtr="0" anchor="b" bIns="45700" lIns="91425" spcFirstLastPara="1" rIns="91425" wrap="square" tIns="45700">
            <a:normAutofit fontScale="85000"/>
          </a:bodyPr>
          <a:lstStyle/>
          <a:p>
            <a:pPr indent="0" lvl="0" marL="0" rtl="0" algn="l">
              <a:spcBef>
                <a:spcPts val="600"/>
              </a:spcBef>
              <a:spcAft>
                <a:spcPts val="0"/>
              </a:spcAft>
              <a:buNone/>
            </a:pPr>
            <a:r>
              <a:rPr lang="en-US" sz="3631">
                <a:latin typeface="Open Sans"/>
                <a:ea typeface="Open Sans"/>
                <a:cs typeface="Open Sans"/>
                <a:sym typeface="Open Sans"/>
              </a:rPr>
              <a:t>Recap: </a:t>
            </a:r>
            <a:endParaRPr sz="3631">
              <a:latin typeface="Open Sans"/>
              <a:ea typeface="Open Sans"/>
              <a:cs typeface="Open Sans"/>
              <a:sym typeface="Open Sans"/>
            </a:endParaRPr>
          </a:p>
          <a:p>
            <a:pPr indent="0" lvl="0" marL="0" rtl="0" algn="l">
              <a:spcBef>
                <a:spcPts val="600"/>
              </a:spcBef>
              <a:spcAft>
                <a:spcPts val="0"/>
              </a:spcAft>
              <a:buNone/>
            </a:pPr>
            <a:r>
              <a:rPr lang="en-US">
                <a:latin typeface="Open Sans"/>
                <a:ea typeface="Open Sans"/>
                <a:cs typeface="Open Sans"/>
                <a:sym typeface="Open Sans"/>
              </a:rPr>
              <a:t>What do I report as Other Support? - In-Kind Support</a:t>
            </a:r>
            <a:endParaRPr>
              <a:latin typeface="Open Sans"/>
              <a:ea typeface="Open Sans"/>
              <a:cs typeface="Open Sans"/>
              <a:sym typeface="Open Sans"/>
            </a:endParaRPr>
          </a:p>
        </p:txBody>
      </p:sp>
      <p:sp>
        <p:nvSpPr>
          <p:cNvPr id="127" name="Google Shape;127;p23"/>
          <p:cNvSpPr txBox="1"/>
          <p:nvPr>
            <p:ph idx="2" type="body"/>
          </p:nvPr>
        </p:nvSpPr>
        <p:spPr>
          <a:xfrm>
            <a:off x="665905" y="1797100"/>
            <a:ext cx="8196300" cy="4015500"/>
          </a:xfrm>
          <a:prstGeom prst="rect">
            <a:avLst/>
          </a:prstGeom>
        </p:spPr>
        <p:txBody>
          <a:bodyPr anchorCtr="0" anchor="t" bIns="45700" lIns="91425" spcFirstLastPara="1" rIns="91425" wrap="square" tIns="45700">
            <a:noAutofit/>
          </a:bodyPr>
          <a:lstStyle/>
          <a:p>
            <a:pPr indent="-393700" lvl="0" marL="457200" rtl="0" algn="l">
              <a:lnSpc>
                <a:spcPct val="115000"/>
              </a:lnSpc>
              <a:spcBef>
                <a:spcPts val="480"/>
              </a:spcBef>
              <a:spcAft>
                <a:spcPts val="0"/>
              </a:spcAft>
              <a:buSzPts val="2600"/>
              <a:buChar char="&gt;"/>
            </a:pPr>
            <a:r>
              <a:rPr b="0" lang="en-US" sz="2600"/>
              <a:t>Lab or office space provided by an entity other than the UW</a:t>
            </a:r>
            <a:endParaRPr b="0" sz="2600"/>
          </a:p>
          <a:p>
            <a:pPr indent="-393700" lvl="0" marL="457200" rtl="0" algn="l">
              <a:lnSpc>
                <a:spcPct val="115000"/>
              </a:lnSpc>
              <a:spcBef>
                <a:spcPts val="0"/>
              </a:spcBef>
              <a:spcAft>
                <a:spcPts val="0"/>
              </a:spcAft>
              <a:buSzPts val="2600"/>
              <a:buChar char="&gt;"/>
            </a:pPr>
            <a:r>
              <a:rPr b="0" lang="en-US" sz="2600"/>
              <a:t>Scientific materials or equipment provided by an entity other than the UW</a:t>
            </a:r>
            <a:endParaRPr b="0" sz="2600"/>
          </a:p>
          <a:p>
            <a:pPr indent="-393700" lvl="0" marL="457200" rtl="0" algn="l">
              <a:lnSpc>
                <a:spcPct val="115000"/>
              </a:lnSpc>
              <a:spcBef>
                <a:spcPts val="0"/>
              </a:spcBef>
              <a:spcAft>
                <a:spcPts val="0"/>
              </a:spcAft>
              <a:buSzPts val="2600"/>
              <a:buChar char="&gt;"/>
            </a:pPr>
            <a:r>
              <a:rPr b="0" lang="en-US" sz="2600"/>
              <a:t>Student working in senior/key personnel lab on research, and funded by another organization, including a foreign organization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4"/>
          <p:cNvSpPr txBox="1"/>
          <p:nvPr>
            <p:ph idx="1" type="body"/>
          </p:nvPr>
        </p:nvSpPr>
        <p:spPr>
          <a:xfrm>
            <a:off x="671757" y="371510"/>
            <a:ext cx="8184600" cy="9921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In-Kind Support Defined by NIH in Notice </a:t>
            </a:r>
            <a:endParaRPr>
              <a:latin typeface="Open Sans"/>
              <a:ea typeface="Open Sans"/>
              <a:cs typeface="Open Sans"/>
              <a:sym typeface="Open Sans"/>
            </a:endParaRPr>
          </a:p>
        </p:txBody>
      </p:sp>
      <p:sp>
        <p:nvSpPr>
          <p:cNvPr id="133" name="Google Shape;133;p24"/>
          <p:cNvSpPr txBox="1"/>
          <p:nvPr>
            <p:ph idx="2" type="body"/>
          </p:nvPr>
        </p:nvSpPr>
        <p:spPr>
          <a:xfrm>
            <a:off x="665905" y="1720900"/>
            <a:ext cx="8196300" cy="4015500"/>
          </a:xfrm>
          <a:prstGeom prst="rect">
            <a:avLst/>
          </a:prstGeom>
        </p:spPr>
        <p:txBody>
          <a:bodyPr anchorCtr="0" anchor="t" bIns="45700" lIns="91425" spcFirstLastPara="1" rIns="91425" wrap="square" tIns="45700">
            <a:noAutofit/>
          </a:bodyPr>
          <a:lstStyle/>
          <a:p>
            <a:pPr indent="0" lvl="0" marL="0" rtl="0" algn="l">
              <a:spcBef>
                <a:spcPts val="480"/>
              </a:spcBef>
              <a:spcAft>
                <a:spcPts val="0"/>
              </a:spcAft>
              <a:buNone/>
            </a:pPr>
            <a:r>
              <a:rPr b="0" lang="en-US" sz="2300"/>
              <a:t>NIH defines in-kind support as </a:t>
            </a:r>
            <a:r>
              <a:rPr b="0" lang="en-US" sz="2200"/>
              <a:t>“office/laboratory space, equipment, supplies, or employees or students supported by an outside source” that is “made available to a researcher in support of and/or related to all of their research”.</a:t>
            </a:r>
            <a:endParaRPr b="0" sz="2200"/>
          </a:p>
          <a:p>
            <a:pPr indent="0" lvl="0" marL="0" rtl="0" algn="l">
              <a:spcBef>
                <a:spcPts val="480"/>
              </a:spcBef>
              <a:spcAft>
                <a:spcPts val="0"/>
              </a:spcAft>
              <a:buNone/>
            </a:pPr>
            <a:r>
              <a:t/>
            </a:r>
            <a:endParaRPr b="0" sz="2200"/>
          </a:p>
          <a:p>
            <a:pPr indent="0" lvl="0" marL="0" rtl="0" algn="l">
              <a:spcBef>
                <a:spcPts val="480"/>
              </a:spcBef>
              <a:spcAft>
                <a:spcPts val="0"/>
              </a:spcAft>
              <a:buNone/>
            </a:pPr>
            <a:r>
              <a:rPr b="0" lang="en-US" sz="2200"/>
              <a:t>It is further referred to in FAQs as “of high value” and “uniquely available” to senior/KP.</a:t>
            </a:r>
            <a:endParaRPr b="0" sz="2200"/>
          </a:p>
          <a:p>
            <a:pPr indent="0" lvl="0" marL="0" rtl="0" algn="l">
              <a:spcBef>
                <a:spcPts val="480"/>
              </a:spcBef>
              <a:spcAft>
                <a:spcPts val="0"/>
              </a:spcAft>
              <a:buNone/>
            </a:pPr>
            <a:r>
              <a:t/>
            </a:r>
            <a:endParaRPr b="0" sz="1150">
              <a:solidFill>
                <a:srgbClr val="000000"/>
              </a:solidFill>
              <a:highlight>
                <a:srgbClr val="FFFFFF"/>
              </a:highlight>
              <a:latin typeface="Arial"/>
              <a:ea typeface="Arial"/>
              <a:cs typeface="Arial"/>
              <a:sym typeface="Arial"/>
            </a:endParaRPr>
          </a:p>
          <a:p>
            <a:pPr indent="0" lvl="0" marL="0" rtl="0" algn="l">
              <a:spcBef>
                <a:spcPts val="480"/>
              </a:spcBef>
              <a:spcAft>
                <a:spcPts val="0"/>
              </a:spcAft>
              <a:buNone/>
            </a:pPr>
            <a:r>
              <a:t/>
            </a:r>
            <a:endParaRPr b="0" sz="1150">
              <a:solidFill>
                <a:srgbClr val="000000"/>
              </a:solidFill>
              <a:highlight>
                <a:srgbClr val="FFFFFF"/>
              </a:highlight>
              <a:latin typeface="Arial"/>
              <a:ea typeface="Arial"/>
              <a:cs typeface="Arial"/>
              <a:sym typeface="Arial"/>
            </a:endParaRPr>
          </a:p>
          <a:p>
            <a:pPr indent="0" lvl="0" marL="0" rtl="0" algn="l">
              <a:spcBef>
                <a:spcPts val="48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5"/>
          <p:cNvSpPr txBox="1"/>
          <p:nvPr>
            <p:ph idx="1" type="body"/>
          </p:nvPr>
        </p:nvSpPr>
        <p:spPr>
          <a:xfrm>
            <a:off x="671757" y="371510"/>
            <a:ext cx="8184600" cy="9921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Other Support: </a:t>
            </a:r>
            <a:endParaRPr>
              <a:latin typeface="Open Sans"/>
              <a:ea typeface="Open Sans"/>
              <a:cs typeface="Open Sans"/>
              <a:sym typeface="Open Sans"/>
            </a:endParaRPr>
          </a:p>
          <a:p>
            <a:pPr indent="0" lvl="0" marL="0" rtl="0" algn="l">
              <a:spcBef>
                <a:spcPts val="600"/>
              </a:spcBef>
              <a:spcAft>
                <a:spcPts val="0"/>
              </a:spcAft>
              <a:buNone/>
            </a:pPr>
            <a:r>
              <a:rPr lang="en-US">
                <a:latin typeface="Open Sans"/>
                <a:ea typeface="Open Sans"/>
                <a:cs typeface="Open Sans"/>
                <a:sym typeface="Open Sans"/>
              </a:rPr>
              <a:t>What does not need to be reported?</a:t>
            </a:r>
            <a:endParaRPr>
              <a:latin typeface="Open Sans"/>
              <a:ea typeface="Open Sans"/>
              <a:cs typeface="Open Sans"/>
              <a:sym typeface="Open Sans"/>
            </a:endParaRPr>
          </a:p>
        </p:txBody>
      </p:sp>
      <p:sp>
        <p:nvSpPr>
          <p:cNvPr id="139" name="Google Shape;139;p25"/>
          <p:cNvSpPr txBox="1"/>
          <p:nvPr>
            <p:ph idx="2" type="body"/>
          </p:nvPr>
        </p:nvSpPr>
        <p:spPr>
          <a:xfrm>
            <a:off x="659305" y="1736725"/>
            <a:ext cx="8196300" cy="4015500"/>
          </a:xfrm>
          <a:prstGeom prst="rect">
            <a:avLst/>
          </a:prstGeom>
        </p:spPr>
        <p:txBody>
          <a:bodyPr anchorCtr="0" anchor="t" bIns="45700" lIns="91425" spcFirstLastPara="1" rIns="91425" wrap="square" tIns="45700">
            <a:noAutofit/>
          </a:bodyPr>
          <a:lstStyle/>
          <a:p>
            <a:pPr indent="-374650" lvl="0" marL="457200" marR="0" rtl="0" algn="l">
              <a:lnSpc>
                <a:spcPct val="100000"/>
              </a:lnSpc>
              <a:spcBef>
                <a:spcPts val="480"/>
              </a:spcBef>
              <a:spcAft>
                <a:spcPts val="0"/>
              </a:spcAft>
              <a:buSzPts val="2300"/>
              <a:buChar char="&gt;"/>
            </a:pPr>
            <a:r>
              <a:rPr b="0" lang="en-US" sz="2300"/>
              <a:t>Gifts</a:t>
            </a:r>
            <a:endParaRPr b="0" sz="2300"/>
          </a:p>
          <a:p>
            <a:pPr indent="-374650" lvl="0" marL="457200" marR="0" rtl="0" algn="l">
              <a:lnSpc>
                <a:spcPct val="100000"/>
              </a:lnSpc>
              <a:spcBef>
                <a:spcPts val="0"/>
              </a:spcBef>
              <a:spcAft>
                <a:spcPts val="0"/>
              </a:spcAft>
              <a:buSzPts val="2300"/>
              <a:buChar char="&gt;"/>
            </a:pPr>
            <a:r>
              <a:rPr b="0" lang="en-US" sz="2300"/>
              <a:t>Prizes</a:t>
            </a:r>
            <a:endParaRPr b="0" sz="2300"/>
          </a:p>
          <a:p>
            <a:pPr indent="-374650" lvl="0" marL="457200" marR="0" rtl="0" algn="l">
              <a:lnSpc>
                <a:spcPct val="100000"/>
              </a:lnSpc>
              <a:spcBef>
                <a:spcPts val="0"/>
              </a:spcBef>
              <a:spcAft>
                <a:spcPts val="0"/>
              </a:spcAft>
              <a:buSzPts val="2300"/>
              <a:buChar char="&gt;"/>
            </a:pPr>
            <a:r>
              <a:rPr b="0" lang="en-US" sz="2300"/>
              <a:t>Training Awards</a:t>
            </a:r>
            <a:endParaRPr b="0" sz="2300"/>
          </a:p>
          <a:p>
            <a:pPr indent="-374650" lvl="0" marL="457200" marR="0" rtl="0" algn="l">
              <a:lnSpc>
                <a:spcPct val="100000"/>
              </a:lnSpc>
              <a:spcBef>
                <a:spcPts val="0"/>
              </a:spcBef>
              <a:spcAft>
                <a:spcPts val="0"/>
              </a:spcAft>
              <a:buSzPts val="2300"/>
              <a:buChar char="&gt;"/>
            </a:pPr>
            <a:r>
              <a:rPr b="0" lang="en-US" sz="2300"/>
              <a:t>Consulting work that is unrelated to senior/key personnel research</a:t>
            </a:r>
            <a:endParaRPr b="0" sz="2300"/>
          </a:p>
          <a:p>
            <a:pPr indent="-374650" lvl="0" marL="457200" marR="0" rtl="0" algn="l">
              <a:lnSpc>
                <a:spcPct val="100000"/>
              </a:lnSpc>
              <a:spcBef>
                <a:spcPts val="0"/>
              </a:spcBef>
              <a:spcAft>
                <a:spcPts val="0"/>
              </a:spcAft>
              <a:buSzPts val="2300"/>
              <a:buChar char="&gt;"/>
            </a:pPr>
            <a:r>
              <a:rPr b="0" lang="en-US" sz="2300"/>
              <a:t>Role on Scientific Advisory Board</a:t>
            </a:r>
            <a:endParaRPr b="0" sz="2300"/>
          </a:p>
          <a:p>
            <a:pPr indent="-374650" lvl="0" marL="457200" marR="0" rtl="0" algn="l">
              <a:lnSpc>
                <a:spcPct val="100000"/>
              </a:lnSpc>
              <a:spcBef>
                <a:spcPts val="0"/>
              </a:spcBef>
              <a:spcAft>
                <a:spcPts val="0"/>
              </a:spcAft>
              <a:buSzPts val="2300"/>
              <a:buChar char="&gt;"/>
            </a:pPr>
            <a:r>
              <a:rPr b="0" lang="en-US" sz="2300"/>
              <a:t>Volunteer work</a:t>
            </a:r>
            <a:endParaRPr b="0" sz="2300"/>
          </a:p>
          <a:p>
            <a:pPr indent="-374650" lvl="0" marL="457200" marR="0" rtl="0" algn="l">
              <a:lnSpc>
                <a:spcPct val="100000"/>
              </a:lnSpc>
              <a:spcBef>
                <a:spcPts val="0"/>
              </a:spcBef>
              <a:spcAft>
                <a:spcPts val="0"/>
              </a:spcAft>
              <a:buSzPts val="2300"/>
              <a:buChar char="&gt;"/>
            </a:pPr>
            <a:r>
              <a:rPr b="0" lang="en-US" sz="2300"/>
              <a:t>Conference honoraria</a:t>
            </a:r>
            <a:endParaRPr b="0" sz="2300"/>
          </a:p>
          <a:p>
            <a:pPr indent="0" lvl="0" marL="0" marR="0" rtl="0" algn="l">
              <a:lnSpc>
                <a:spcPct val="100000"/>
              </a:lnSpc>
              <a:spcBef>
                <a:spcPts val="480"/>
              </a:spcBef>
              <a:spcAft>
                <a:spcPts val="0"/>
              </a:spcAft>
              <a:buNone/>
            </a:pPr>
            <a:r>
              <a:t/>
            </a:r>
            <a:endParaRPr b="0" sz="2300"/>
          </a:p>
          <a:p>
            <a:pPr indent="0" lvl="0" marL="0" marR="0" rtl="0" algn="l">
              <a:lnSpc>
                <a:spcPct val="100000"/>
              </a:lnSpc>
              <a:spcBef>
                <a:spcPts val="480"/>
              </a:spcBef>
              <a:spcAft>
                <a:spcPts val="0"/>
              </a:spcAft>
              <a:buNone/>
            </a:pPr>
            <a:r>
              <a:rPr b="0" lang="en-US" sz="2300"/>
              <a:t>While not reportable as Other Support, some of these may rise to level of Significant Financial Interest; please use FIDS to disclose SFI.</a:t>
            </a: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6"/>
          <p:cNvSpPr txBox="1"/>
          <p:nvPr>
            <p:ph idx="1" type="body"/>
          </p:nvPr>
        </p:nvSpPr>
        <p:spPr>
          <a:xfrm>
            <a:off x="671757" y="371510"/>
            <a:ext cx="8184600" cy="9921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Resources</a:t>
            </a:r>
            <a:endParaRPr>
              <a:latin typeface="Open Sans"/>
              <a:ea typeface="Open Sans"/>
              <a:cs typeface="Open Sans"/>
              <a:sym typeface="Open Sans"/>
            </a:endParaRPr>
          </a:p>
        </p:txBody>
      </p:sp>
      <p:sp>
        <p:nvSpPr>
          <p:cNvPr id="145" name="Google Shape;145;p26"/>
          <p:cNvSpPr txBox="1"/>
          <p:nvPr>
            <p:ph idx="2" type="body"/>
          </p:nvPr>
        </p:nvSpPr>
        <p:spPr>
          <a:xfrm>
            <a:off x="659305" y="1736725"/>
            <a:ext cx="8196300" cy="4015500"/>
          </a:xfrm>
          <a:prstGeom prst="rect">
            <a:avLst/>
          </a:prstGeom>
        </p:spPr>
        <p:txBody>
          <a:bodyPr anchorCtr="0" anchor="t" bIns="45700" lIns="91425" spcFirstLastPara="1" rIns="91425" wrap="square" tIns="45700">
            <a:noAutofit/>
          </a:bodyPr>
          <a:lstStyle/>
          <a:p>
            <a:pPr indent="-381000" lvl="0" marL="457200" rtl="0" algn="l">
              <a:lnSpc>
                <a:spcPct val="115000"/>
              </a:lnSpc>
              <a:spcBef>
                <a:spcPts val="480"/>
              </a:spcBef>
              <a:spcAft>
                <a:spcPts val="0"/>
              </a:spcAft>
              <a:buSzPts val="2400"/>
              <a:buChar char="&gt;"/>
            </a:pPr>
            <a:r>
              <a:rPr b="0" lang="en-US"/>
              <a:t>UW: </a:t>
            </a:r>
            <a:r>
              <a:rPr b="0" lang="en-US" u="sng">
                <a:solidFill>
                  <a:schemeClr val="hlink"/>
                </a:solidFill>
                <a:hlinkClick r:id="rId3"/>
              </a:rPr>
              <a:t>Current and Pending, or Other Support</a:t>
            </a:r>
            <a:endParaRPr b="0"/>
          </a:p>
          <a:p>
            <a:pPr indent="-381000" lvl="0" marL="457200" rtl="0" algn="l">
              <a:lnSpc>
                <a:spcPct val="115000"/>
              </a:lnSpc>
              <a:spcBef>
                <a:spcPts val="0"/>
              </a:spcBef>
              <a:spcAft>
                <a:spcPts val="0"/>
              </a:spcAft>
              <a:buSzPts val="2400"/>
              <a:buChar char="&gt;"/>
            </a:pPr>
            <a:r>
              <a:rPr b="0" lang="en-US" u="sng">
                <a:solidFill>
                  <a:schemeClr val="hlink"/>
                </a:solidFill>
                <a:hlinkClick r:id="rId4"/>
              </a:rPr>
              <a:t>NIH: Other Support</a:t>
            </a:r>
            <a:endParaRPr b="0"/>
          </a:p>
          <a:p>
            <a:pPr indent="-381000" lvl="0" marL="457200" rtl="0" algn="l">
              <a:lnSpc>
                <a:spcPct val="115000"/>
              </a:lnSpc>
              <a:spcBef>
                <a:spcPts val="0"/>
              </a:spcBef>
              <a:spcAft>
                <a:spcPts val="0"/>
              </a:spcAft>
              <a:buSzPts val="2400"/>
              <a:buChar char="&gt;"/>
            </a:pPr>
            <a:r>
              <a:rPr b="0" lang="en-US" u="sng">
                <a:solidFill>
                  <a:schemeClr val="hlink"/>
                </a:solidFill>
                <a:hlinkClick r:id="rId5"/>
              </a:rPr>
              <a:t>NIH: NOT-OD-19-114</a:t>
            </a:r>
            <a:endParaRPr b="0"/>
          </a:p>
          <a:p>
            <a:pPr indent="-381000" lvl="0" marL="457200" rtl="0" algn="l">
              <a:lnSpc>
                <a:spcPct val="115000"/>
              </a:lnSpc>
              <a:spcBef>
                <a:spcPts val="0"/>
              </a:spcBef>
              <a:spcAft>
                <a:spcPts val="0"/>
              </a:spcAft>
              <a:buSzPts val="2400"/>
              <a:buChar char="&gt;"/>
            </a:pPr>
            <a:r>
              <a:rPr b="0" lang="en-US" u="sng">
                <a:solidFill>
                  <a:schemeClr val="hlink"/>
                </a:solidFill>
                <a:hlinkClick r:id="rId6"/>
              </a:rPr>
              <a:t>NIH: NOT-OD-21-073</a:t>
            </a:r>
            <a:endParaRPr b="0"/>
          </a:p>
          <a:p>
            <a:pPr indent="0" lvl="0" marL="0" rtl="0" algn="l">
              <a:spcBef>
                <a:spcPts val="480"/>
              </a:spcBef>
              <a:spcAft>
                <a:spcPts val="0"/>
              </a:spcAft>
              <a:buNone/>
            </a:pPr>
            <a:r>
              <a:t/>
            </a:r>
            <a:endParaRPr b="0"/>
          </a:p>
          <a:p>
            <a:pPr indent="0" lvl="0" marL="0" rtl="0" algn="l">
              <a:spcBef>
                <a:spcPts val="480"/>
              </a:spcBef>
              <a:spcAft>
                <a:spcPts val="0"/>
              </a:spcAft>
              <a:buNone/>
            </a:pPr>
            <a:r>
              <a:t/>
            </a:r>
            <a:endParaRPr b="0"/>
          </a:p>
          <a:p>
            <a:pPr indent="0" lvl="0" marL="0" rtl="0" algn="l">
              <a:spcBef>
                <a:spcPts val="480"/>
              </a:spcBef>
              <a:spcAft>
                <a:spcPts val="0"/>
              </a:spcAft>
              <a:buNone/>
            </a:pPr>
            <a:r>
              <a:rPr b="0" lang="en-US"/>
              <a:t>More FAQ Scenarios will be posted on the Research website soon. </a:t>
            </a:r>
            <a:endParaRPr b="0"/>
          </a:p>
          <a:p>
            <a:pPr indent="0" lvl="0" marL="0" rtl="0" algn="l">
              <a:spcBef>
                <a:spcPts val="48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2"/>
          <p:cNvSpPr txBox="1"/>
          <p:nvPr>
            <p:ph idx="1" type="body"/>
          </p:nvPr>
        </p:nvSpPr>
        <p:spPr>
          <a:xfrm>
            <a:off x="671757" y="371510"/>
            <a:ext cx="8184600" cy="9921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Why is NIH changing Biosketch &amp; Other Support Format?</a:t>
            </a:r>
            <a:endParaRPr>
              <a:latin typeface="Open Sans"/>
              <a:ea typeface="Open Sans"/>
              <a:cs typeface="Open Sans"/>
              <a:sym typeface="Open Sans"/>
            </a:endParaRPr>
          </a:p>
        </p:txBody>
      </p:sp>
      <p:sp>
        <p:nvSpPr>
          <p:cNvPr id="60" name="Google Shape;60;p12"/>
          <p:cNvSpPr txBox="1"/>
          <p:nvPr>
            <p:ph idx="2" type="body"/>
          </p:nvPr>
        </p:nvSpPr>
        <p:spPr>
          <a:xfrm>
            <a:off x="659305" y="1736725"/>
            <a:ext cx="8196300" cy="4015500"/>
          </a:xfrm>
          <a:prstGeom prst="rect">
            <a:avLst/>
          </a:prstGeom>
        </p:spPr>
        <p:txBody>
          <a:bodyPr anchorCtr="0" anchor="t" bIns="45700" lIns="91425" spcFirstLastPara="1" rIns="91425" wrap="square" tIns="45700">
            <a:noAutofit/>
          </a:bodyPr>
          <a:lstStyle/>
          <a:p>
            <a:pPr indent="0" lvl="0" marL="0" rtl="0" algn="l">
              <a:lnSpc>
                <a:spcPct val="115000"/>
              </a:lnSpc>
              <a:spcBef>
                <a:spcPts val="480"/>
              </a:spcBef>
              <a:spcAft>
                <a:spcPts val="0"/>
              </a:spcAft>
              <a:buNone/>
            </a:pPr>
            <a:r>
              <a:rPr b="0" lang="en-US"/>
              <a:t>To align with the guidance from the Office of Science and Technology Policy (OSTP) Joint Committee on the Research Environment, issued in January 2021.</a:t>
            </a:r>
            <a:endParaRPr b="0"/>
          </a:p>
          <a:p>
            <a:pPr indent="0" lvl="0" marL="0" rtl="0" algn="l">
              <a:lnSpc>
                <a:spcPct val="115000"/>
              </a:lnSpc>
              <a:spcBef>
                <a:spcPts val="480"/>
              </a:spcBef>
              <a:spcAft>
                <a:spcPts val="0"/>
              </a:spcAft>
              <a:buNone/>
            </a:pPr>
            <a:r>
              <a:t/>
            </a:r>
            <a:endParaRPr b="0"/>
          </a:p>
          <a:p>
            <a:pPr indent="0" lvl="0" marL="0" rtl="0" algn="l">
              <a:spcBef>
                <a:spcPts val="480"/>
              </a:spcBef>
              <a:spcAft>
                <a:spcPts val="0"/>
              </a:spcAft>
              <a:buNone/>
            </a:pPr>
            <a:r>
              <a:rPr b="0" lang="en-US"/>
              <a:t>OSTP:</a:t>
            </a:r>
            <a:endParaRPr b="0"/>
          </a:p>
          <a:p>
            <a:pPr indent="-381000" lvl="0" marL="457200" rtl="0" algn="l">
              <a:spcBef>
                <a:spcPts val="480"/>
              </a:spcBef>
              <a:spcAft>
                <a:spcPts val="0"/>
              </a:spcAft>
              <a:buSzPts val="2400"/>
              <a:buChar char="&gt;"/>
            </a:pPr>
            <a:r>
              <a:rPr b="0" lang="en-US"/>
              <a:t>helps OMB with annual review and analysis of Federal research and development in budgets.</a:t>
            </a:r>
            <a:endParaRPr b="0"/>
          </a:p>
          <a:p>
            <a:pPr indent="-381000" lvl="0" marL="457200" rtl="0" algn="l">
              <a:spcBef>
                <a:spcPts val="0"/>
              </a:spcBef>
              <a:spcAft>
                <a:spcPts val="0"/>
              </a:spcAft>
              <a:buSzPts val="2400"/>
              <a:buChar char="&gt;"/>
            </a:pPr>
            <a:r>
              <a:rPr b="0" lang="en-US"/>
              <a:t>l</a:t>
            </a:r>
            <a:r>
              <a:rPr b="0" lang="en-US"/>
              <a:t>eads interagency science and technology policy coordination efforts.</a:t>
            </a:r>
            <a:endParaRPr b="0"/>
          </a:p>
          <a:p>
            <a:pPr indent="-381000" lvl="0" marL="457200" rtl="0" algn="l">
              <a:spcBef>
                <a:spcPts val="0"/>
              </a:spcBef>
              <a:spcAft>
                <a:spcPts val="0"/>
              </a:spcAft>
              <a:buSzPts val="2400"/>
              <a:buChar char="&gt;"/>
            </a:pPr>
            <a:r>
              <a:rPr b="0" lang="en-US"/>
              <a:t>serves as scientific and technological analysis and judgment for the President.</a:t>
            </a:r>
            <a:endParaRPr b="0"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3"/>
          <p:cNvPicPr preferRelativeResize="0"/>
          <p:nvPr/>
        </p:nvPicPr>
        <p:blipFill rotWithShape="1">
          <a:blip r:embed="rId3">
            <a:alphaModFix/>
          </a:blip>
          <a:srcRect b="48194" l="0" r="66682" t="0"/>
          <a:stretch/>
        </p:blipFill>
        <p:spPr>
          <a:xfrm>
            <a:off x="6652900" y="4473700"/>
            <a:ext cx="2481100" cy="2460500"/>
          </a:xfrm>
          <a:prstGeom prst="rect">
            <a:avLst/>
          </a:prstGeom>
          <a:noFill/>
          <a:ln>
            <a:noFill/>
          </a:ln>
        </p:spPr>
      </p:pic>
      <p:sp>
        <p:nvSpPr>
          <p:cNvPr id="66" name="Google Shape;66;p13"/>
          <p:cNvSpPr txBox="1"/>
          <p:nvPr>
            <p:ph idx="1" type="body"/>
          </p:nvPr>
        </p:nvSpPr>
        <p:spPr>
          <a:xfrm>
            <a:off x="671750" y="461475"/>
            <a:ext cx="8184600" cy="1188000"/>
          </a:xfrm>
          <a:prstGeom prst="rect">
            <a:avLst/>
          </a:prstGeom>
          <a:noFill/>
          <a:ln>
            <a:noFill/>
          </a:ln>
        </p:spPr>
        <p:txBody>
          <a:bodyPr anchorCtr="0" anchor="ctr" bIns="45700" lIns="91425" spcFirstLastPara="1" rIns="91425" wrap="square" tIns="45700">
            <a:normAutofit/>
          </a:bodyPr>
          <a:lstStyle/>
          <a:p>
            <a:pPr indent="0" lvl="0" marL="0" rtl="0" algn="l">
              <a:lnSpc>
                <a:spcPct val="115000"/>
              </a:lnSpc>
              <a:spcBef>
                <a:spcPts val="0"/>
              </a:spcBef>
              <a:spcAft>
                <a:spcPts val="0"/>
              </a:spcAft>
              <a:buClr>
                <a:srgbClr val="4B2E83"/>
              </a:buClr>
              <a:buSzPts val="3000"/>
              <a:buNone/>
            </a:pPr>
            <a:r>
              <a:rPr lang="en-US">
                <a:latin typeface="Open Sans"/>
                <a:ea typeface="Open Sans"/>
                <a:cs typeface="Open Sans"/>
                <a:sym typeface="Open Sans"/>
              </a:rPr>
              <a:t>Changes: Effective May 25, 2021 </a:t>
            </a:r>
            <a:endParaRPr sz="2600">
              <a:latin typeface="Open Sans"/>
              <a:ea typeface="Open Sans"/>
              <a:cs typeface="Open Sans"/>
              <a:sym typeface="Open Sans"/>
            </a:endParaRPr>
          </a:p>
        </p:txBody>
      </p:sp>
      <p:sp>
        <p:nvSpPr>
          <p:cNvPr id="67" name="Google Shape;67;p13"/>
          <p:cNvSpPr txBox="1"/>
          <p:nvPr>
            <p:ph idx="2" type="body"/>
          </p:nvPr>
        </p:nvSpPr>
        <p:spPr>
          <a:xfrm>
            <a:off x="659300" y="1736725"/>
            <a:ext cx="8062500" cy="4404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US"/>
              <a:t>Biosketch and Other Support (OS) </a:t>
            </a:r>
            <a:r>
              <a:rPr b="0" lang="en-US"/>
              <a:t>pages</a:t>
            </a:r>
            <a:r>
              <a:rPr b="0" lang="en-US"/>
              <a:t>, </a:t>
            </a:r>
            <a:endParaRPr b="0"/>
          </a:p>
          <a:p>
            <a:pPr indent="0" lvl="0" marL="342900" rtl="0" algn="l">
              <a:spcBef>
                <a:spcPts val="0"/>
              </a:spcBef>
              <a:spcAft>
                <a:spcPts val="0"/>
              </a:spcAft>
              <a:buNone/>
            </a:pPr>
            <a:r>
              <a:rPr b="0" lang="en-US"/>
              <a:t>and associated instructions</a:t>
            </a:r>
            <a:endParaRPr b="0"/>
          </a:p>
          <a:p>
            <a:pPr indent="0" lvl="0" marL="0" rtl="0" algn="l">
              <a:spcBef>
                <a:spcPts val="0"/>
              </a:spcBef>
              <a:spcAft>
                <a:spcPts val="0"/>
              </a:spcAft>
              <a:buNone/>
            </a:pPr>
            <a:r>
              <a:t/>
            </a:r>
            <a:endParaRPr b="0"/>
          </a:p>
          <a:p>
            <a:pPr indent="0" lvl="0" marL="0" rtl="0" algn="l">
              <a:spcBef>
                <a:spcPts val="0"/>
              </a:spcBef>
              <a:spcAft>
                <a:spcPts val="0"/>
              </a:spcAft>
              <a:buNone/>
            </a:pPr>
            <a:r>
              <a:rPr b="0" lang="en-US"/>
              <a:t>Two new </a:t>
            </a:r>
            <a:r>
              <a:rPr lang="en-US"/>
              <a:t>big</a:t>
            </a:r>
            <a:r>
              <a:rPr b="0" lang="en-US"/>
              <a:t> requirements</a:t>
            </a:r>
            <a:r>
              <a:rPr b="0" lang="en-US"/>
              <a:t> </a:t>
            </a:r>
            <a:r>
              <a:rPr b="0" lang="en-US"/>
              <a:t>for Senior/Key Personnel:</a:t>
            </a:r>
            <a:endParaRPr b="0"/>
          </a:p>
          <a:p>
            <a:pPr indent="-323850" lvl="0" marL="342900" rtl="0" algn="l">
              <a:spcBef>
                <a:spcPts val="0"/>
              </a:spcBef>
              <a:spcAft>
                <a:spcPts val="0"/>
              </a:spcAft>
              <a:buSzPts val="2100"/>
              <a:buFont typeface="Open Sans"/>
              <a:buChar char="&gt;"/>
            </a:pPr>
            <a:r>
              <a:rPr b="0" lang="en-US" sz="2100"/>
              <a:t>Electronic Signature on OS </a:t>
            </a:r>
            <a:endParaRPr b="0" sz="2100"/>
          </a:p>
          <a:p>
            <a:pPr indent="-323850" lvl="0" marL="342900" rtl="0" algn="l">
              <a:spcBef>
                <a:spcPts val="0"/>
              </a:spcBef>
              <a:spcAft>
                <a:spcPts val="0"/>
              </a:spcAft>
              <a:buSzPts val="2100"/>
              <a:buFont typeface="Open Sans"/>
              <a:buChar char="&gt;"/>
            </a:pPr>
            <a:r>
              <a:rPr b="0" lang="en-US" sz="2100"/>
              <a:t>Copies of any foreign contracts for foreign appointments and/or employment with a foreign institution </a:t>
            </a:r>
            <a:endParaRPr b="0" sz="2100"/>
          </a:p>
          <a:p>
            <a:pPr indent="-285750" lvl="1" marL="742950" rtl="0" algn="l">
              <a:spcBef>
                <a:spcPts val="0"/>
              </a:spcBef>
              <a:spcAft>
                <a:spcPts val="0"/>
              </a:spcAft>
              <a:buSzPts val="2000"/>
              <a:buFont typeface="Open Sans"/>
              <a:buChar char="–"/>
            </a:pPr>
            <a:r>
              <a:rPr b="0" lang="en-US" sz="2000"/>
              <a:t>Translated, if not in English</a:t>
            </a:r>
            <a:endParaRPr b="0" sz="2000"/>
          </a:p>
          <a:p>
            <a:pPr indent="-285750" lvl="1" marL="742950" rtl="0" algn="l">
              <a:spcBef>
                <a:spcPts val="0"/>
              </a:spcBef>
              <a:spcAft>
                <a:spcPts val="0"/>
              </a:spcAft>
              <a:buSzPts val="2000"/>
              <a:buFont typeface="Open Sans"/>
              <a:buChar char="–"/>
            </a:pPr>
            <a:r>
              <a:rPr b="0" lang="en-US" sz="2000"/>
              <a:t>Make a PDF copy available within supporting documentation</a:t>
            </a:r>
            <a:endParaRPr b="0"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idx="1" type="body"/>
          </p:nvPr>
        </p:nvSpPr>
        <p:spPr>
          <a:xfrm>
            <a:off x="671751" y="295300"/>
            <a:ext cx="7308300" cy="989400"/>
          </a:xfrm>
          <a:prstGeom prst="rect">
            <a:avLst/>
          </a:prstGeom>
        </p:spPr>
        <p:txBody>
          <a:bodyPr anchorCtr="0" anchor="b" bIns="45700" lIns="91425" spcFirstLastPara="1" rIns="91425" wrap="square" tIns="45700">
            <a:normAutofit lnSpcReduction="10000"/>
          </a:bodyPr>
          <a:lstStyle/>
          <a:p>
            <a:pPr indent="0" lvl="0" marL="0" rtl="0" algn="l">
              <a:spcBef>
                <a:spcPts val="600"/>
              </a:spcBef>
              <a:spcAft>
                <a:spcPts val="0"/>
              </a:spcAft>
              <a:buNone/>
            </a:pPr>
            <a:r>
              <a:rPr lang="en-US">
                <a:latin typeface="Open Sans"/>
                <a:ea typeface="Open Sans"/>
                <a:cs typeface="Open Sans"/>
                <a:sym typeface="Open Sans"/>
              </a:rPr>
              <a:t>What type of </a:t>
            </a:r>
            <a:r>
              <a:rPr lang="en-US">
                <a:latin typeface="Open Sans"/>
                <a:ea typeface="Open Sans"/>
                <a:cs typeface="Open Sans"/>
                <a:sym typeface="Open Sans"/>
              </a:rPr>
              <a:t>Electronic Signature </a:t>
            </a:r>
            <a:endParaRPr>
              <a:latin typeface="Open Sans"/>
              <a:ea typeface="Open Sans"/>
              <a:cs typeface="Open Sans"/>
              <a:sym typeface="Open Sans"/>
            </a:endParaRPr>
          </a:p>
          <a:p>
            <a:pPr indent="0" lvl="0" marL="0" rtl="0" algn="l">
              <a:spcBef>
                <a:spcPts val="600"/>
              </a:spcBef>
              <a:spcAft>
                <a:spcPts val="0"/>
              </a:spcAft>
              <a:buNone/>
            </a:pPr>
            <a:r>
              <a:rPr lang="en-US">
                <a:latin typeface="Open Sans"/>
                <a:ea typeface="Open Sans"/>
                <a:cs typeface="Open Sans"/>
                <a:sym typeface="Open Sans"/>
              </a:rPr>
              <a:t>is acceptable to NIH? </a:t>
            </a:r>
            <a:endParaRPr>
              <a:latin typeface="Open Sans"/>
              <a:ea typeface="Open Sans"/>
              <a:cs typeface="Open Sans"/>
              <a:sym typeface="Open Sans"/>
            </a:endParaRPr>
          </a:p>
        </p:txBody>
      </p:sp>
      <p:sp>
        <p:nvSpPr>
          <p:cNvPr id="73" name="Google Shape;73;p14"/>
          <p:cNvSpPr txBox="1"/>
          <p:nvPr>
            <p:ph idx="2" type="body"/>
          </p:nvPr>
        </p:nvSpPr>
        <p:spPr>
          <a:xfrm>
            <a:off x="758830" y="1713975"/>
            <a:ext cx="8196300" cy="40155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lang="en-US"/>
              <a:t>We don’t have the answer yet!</a:t>
            </a:r>
            <a:endParaRPr b="0"/>
          </a:p>
          <a:p>
            <a:pPr indent="0" lvl="0" marL="0" rtl="0" algn="l">
              <a:spcBef>
                <a:spcPts val="0"/>
              </a:spcBef>
              <a:spcAft>
                <a:spcPts val="0"/>
              </a:spcAft>
              <a:buNone/>
            </a:pPr>
            <a:r>
              <a:t/>
            </a:r>
            <a:endParaRPr b="0"/>
          </a:p>
          <a:p>
            <a:pPr indent="0" lvl="0" marL="0" rtl="0" algn="l">
              <a:spcBef>
                <a:spcPts val="0"/>
              </a:spcBef>
              <a:spcAft>
                <a:spcPts val="0"/>
              </a:spcAft>
              <a:buNone/>
            </a:pPr>
            <a:r>
              <a:rPr b="0" lang="en-US"/>
              <a:t>We are exploring NIH electronic signature options:</a:t>
            </a:r>
            <a:endParaRPr b="0"/>
          </a:p>
          <a:p>
            <a:pPr indent="-317500" lvl="0" marL="342900" rtl="0" algn="l">
              <a:spcBef>
                <a:spcPts val="0"/>
              </a:spcBef>
              <a:spcAft>
                <a:spcPts val="0"/>
              </a:spcAft>
              <a:buClr>
                <a:srgbClr val="4B2E83"/>
              </a:buClr>
              <a:buSzPts val="2000"/>
              <a:buFont typeface="Open Sans"/>
              <a:buChar char="&gt;"/>
            </a:pPr>
            <a:r>
              <a:rPr b="0" lang="en-US" sz="2000"/>
              <a:t>Scanning ink signature</a:t>
            </a:r>
            <a:endParaRPr b="0" sz="2000"/>
          </a:p>
          <a:p>
            <a:pPr indent="-285750" lvl="1" marL="742950" rtl="0" algn="l">
              <a:spcBef>
                <a:spcPts val="0"/>
              </a:spcBef>
              <a:spcAft>
                <a:spcPts val="0"/>
              </a:spcAft>
              <a:buClr>
                <a:srgbClr val="4B2E83"/>
              </a:buClr>
              <a:buSzPts val="2000"/>
              <a:buFont typeface="Open Sans"/>
              <a:buChar char="–"/>
            </a:pPr>
            <a:r>
              <a:rPr b="0" lang="en-US"/>
              <a:t>not advised and probably not allowed</a:t>
            </a:r>
            <a:endParaRPr b="0"/>
          </a:p>
          <a:p>
            <a:pPr indent="-317500" lvl="0" marL="342900" rtl="0" algn="l">
              <a:spcBef>
                <a:spcPts val="0"/>
              </a:spcBef>
              <a:spcAft>
                <a:spcPts val="0"/>
              </a:spcAft>
              <a:buClr>
                <a:srgbClr val="4B2E83"/>
              </a:buClr>
              <a:buSzPts val="2000"/>
              <a:buFont typeface="Open Sans"/>
              <a:buChar char="&gt;"/>
            </a:pPr>
            <a:r>
              <a:rPr b="0" lang="en-US" sz="2000"/>
              <a:t>Signing via Adobe Acrobat signature </a:t>
            </a:r>
            <a:endParaRPr b="0" sz="2000"/>
          </a:p>
          <a:p>
            <a:pPr indent="-285750" lvl="1" marL="742950" rtl="0" algn="l">
              <a:spcBef>
                <a:spcPts val="0"/>
              </a:spcBef>
              <a:spcAft>
                <a:spcPts val="0"/>
              </a:spcAft>
              <a:buClr>
                <a:srgbClr val="4B2E83"/>
              </a:buClr>
              <a:buSzPts val="2000"/>
              <a:buFont typeface="Open Sans"/>
              <a:buChar char="–"/>
            </a:pPr>
            <a:r>
              <a:rPr b="0" lang="en-US"/>
              <a:t>OSP uses this method regularly</a:t>
            </a:r>
            <a:endParaRPr b="0"/>
          </a:p>
          <a:p>
            <a:pPr indent="-317500" lvl="0" marL="342900" rtl="0" algn="l">
              <a:spcBef>
                <a:spcPts val="0"/>
              </a:spcBef>
              <a:spcAft>
                <a:spcPts val="0"/>
              </a:spcAft>
              <a:buClr>
                <a:srgbClr val="4B2E83"/>
              </a:buClr>
              <a:buSzPts val="2000"/>
              <a:buFont typeface="Open Sans"/>
              <a:buChar char="&gt;"/>
            </a:pPr>
            <a:r>
              <a:rPr b="0" lang="en-US" sz="2000"/>
              <a:t>Docusign via eSignatures Service, centrally managed and supported by UW-IT</a:t>
            </a:r>
            <a:endParaRPr b="0" sz="2000"/>
          </a:p>
          <a:p>
            <a:pPr indent="0" lvl="0" marL="0" rtl="0" algn="l">
              <a:spcBef>
                <a:spcPts val="480"/>
              </a:spcBef>
              <a:spcAft>
                <a:spcPts val="0"/>
              </a:spcAft>
              <a:buNone/>
            </a:pPr>
            <a:r>
              <a:t/>
            </a:r>
            <a:endParaRPr b="0"/>
          </a:p>
          <a:p>
            <a:pPr indent="0" lvl="0" marL="0" rtl="0" algn="l">
              <a:spcBef>
                <a:spcPts val="480"/>
              </a:spcBef>
              <a:spcAft>
                <a:spcPts val="0"/>
              </a:spcAft>
              <a:buNone/>
            </a:pPr>
            <a:r>
              <a:rPr b="0" lang="en-US"/>
              <a:t>G</a:t>
            </a:r>
            <a:r>
              <a:rPr b="0" lang="en-US"/>
              <a:t>uidance will be added to Research website for acceptable e-signature methods.</a:t>
            </a:r>
            <a:endParaRPr b="0"/>
          </a:p>
          <a:p>
            <a:pPr indent="0" lvl="0" marL="0" rtl="0" algn="l">
              <a:spcBef>
                <a:spcPts val="0"/>
              </a:spcBef>
              <a:spcAft>
                <a:spcPts val="0"/>
              </a:spcAft>
              <a:buNone/>
            </a:pPr>
            <a:r>
              <a:t/>
            </a:r>
            <a:endParaRPr b="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idx="1" type="body"/>
          </p:nvPr>
        </p:nvSpPr>
        <p:spPr>
          <a:xfrm>
            <a:off x="671750" y="410077"/>
            <a:ext cx="8184600" cy="8010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Copies of Foreign Contracts?</a:t>
            </a:r>
            <a:endParaRPr>
              <a:latin typeface="Open Sans"/>
              <a:ea typeface="Open Sans"/>
              <a:cs typeface="Open Sans"/>
              <a:sym typeface="Open Sans"/>
            </a:endParaRPr>
          </a:p>
        </p:txBody>
      </p:sp>
      <p:sp>
        <p:nvSpPr>
          <p:cNvPr id="79" name="Google Shape;79;p15"/>
          <p:cNvSpPr txBox="1"/>
          <p:nvPr>
            <p:ph idx="2" type="body"/>
          </p:nvPr>
        </p:nvSpPr>
        <p:spPr>
          <a:xfrm>
            <a:off x="663175" y="1537700"/>
            <a:ext cx="8196300" cy="4221900"/>
          </a:xfrm>
          <a:prstGeom prst="rect">
            <a:avLst/>
          </a:prstGeom>
        </p:spPr>
        <p:txBody>
          <a:bodyPr anchorCtr="0" anchor="t" bIns="45700" lIns="91425" spcFirstLastPara="1" rIns="91425" wrap="square" tIns="45700">
            <a:noAutofit/>
          </a:bodyPr>
          <a:lstStyle/>
          <a:p>
            <a:pPr indent="0" lvl="0" marL="0" rtl="0" algn="l">
              <a:spcBef>
                <a:spcPts val="480"/>
              </a:spcBef>
              <a:spcAft>
                <a:spcPts val="0"/>
              </a:spcAft>
              <a:buNone/>
            </a:pPr>
            <a:r>
              <a:rPr b="0" lang="en-US" sz="2200"/>
              <a:t>NIH does not define or elaborate on: </a:t>
            </a:r>
            <a:endParaRPr b="0" sz="2200"/>
          </a:p>
          <a:p>
            <a:pPr indent="-349250" lvl="0" marL="457200" marR="0" rtl="0" algn="l">
              <a:lnSpc>
                <a:spcPct val="100000"/>
              </a:lnSpc>
              <a:spcBef>
                <a:spcPts val="480"/>
              </a:spcBef>
              <a:spcAft>
                <a:spcPts val="0"/>
              </a:spcAft>
              <a:buSzPts val="1900"/>
              <a:buChar char="&gt;"/>
            </a:pPr>
            <a:r>
              <a:rPr b="0" lang="en-US" sz="1900"/>
              <a:t>“Foreign”, not clear if this means subsidiaries of foreign entities</a:t>
            </a:r>
            <a:endParaRPr b="0" sz="1900"/>
          </a:p>
          <a:p>
            <a:pPr indent="-349250" lvl="0" marL="457200" marR="0" rtl="0" algn="l">
              <a:lnSpc>
                <a:spcPct val="100000"/>
              </a:lnSpc>
              <a:spcBef>
                <a:spcPts val="0"/>
              </a:spcBef>
              <a:spcAft>
                <a:spcPts val="0"/>
              </a:spcAft>
              <a:buSzPts val="1900"/>
              <a:buChar char="&gt;"/>
            </a:pPr>
            <a:r>
              <a:rPr b="0" lang="en-US" sz="1900"/>
              <a:t>Employment/Affiliation “Contract”</a:t>
            </a:r>
            <a:r>
              <a:rPr b="0" lang="en-US" sz="1900"/>
              <a:t> </a:t>
            </a:r>
            <a:endParaRPr b="0" sz="1900"/>
          </a:p>
          <a:p>
            <a:pPr indent="0" lvl="0" marL="457200" rtl="0" algn="l">
              <a:spcBef>
                <a:spcPts val="480"/>
              </a:spcBef>
              <a:spcAft>
                <a:spcPts val="0"/>
              </a:spcAft>
              <a:buNone/>
            </a:pPr>
            <a:r>
              <a:t/>
            </a:r>
            <a:endParaRPr b="0" sz="2200"/>
          </a:p>
          <a:p>
            <a:pPr indent="0" lvl="0" marL="0" rtl="0" algn="l">
              <a:spcBef>
                <a:spcPts val="480"/>
              </a:spcBef>
              <a:spcAft>
                <a:spcPts val="0"/>
              </a:spcAft>
              <a:buNone/>
            </a:pPr>
            <a:r>
              <a:rPr b="0" lang="en-US" sz="2200"/>
              <a:t>Please include:</a:t>
            </a:r>
            <a:endParaRPr b="0" sz="2200"/>
          </a:p>
          <a:p>
            <a:pPr indent="-349250" lvl="0" marL="457200" rtl="0" algn="l">
              <a:spcBef>
                <a:spcPts val="480"/>
              </a:spcBef>
              <a:spcAft>
                <a:spcPts val="0"/>
              </a:spcAft>
              <a:buSzPts val="1900"/>
              <a:buChar char="&gt;"/>
            </a:pPr>
            <a:r>
              <a:rPr b="0" lang="en-US" sz="1900"/>
              <a:t>Appointment letters </a:t>
            </a:r>
            <a:r>
              <a:rPr b="0" lang="en-US" sz="1900"/>
              <a:t>with</a:t>
            </a:r>
            <a:r>
              <a:rPr b="0" lang="en-US" sz="1900"/>
              <a:t> foreign entities</a:t>
            </a:r>
            <a:endParaRPr b="0" sz="1900"/>
          </a:p>
          <a:p>
            <a:pPr indent="-349250" lvl="0" marL="457200" rtl="0" algn="l">
              <a:spcBef>
                <a:spcPts val="0"/>
              </a:spcBef>
              <a:spcAft>
                <a:spcPts val="0"/>
              </a:spcAft>
              <a:buSzPts val="1900"/>
              <a:buChar char="&gt;"/>
            </a:pPr>
            <a:r>
              <a:rPr b="0" lang="en-US" sz="1900"/>
              <a:t>Foreign talent program agreements </a:t>
            </a:r>
            <a:endParaRPr b="0" sz="1900"/>
          </a:p>
          <a:p>
            <a:pPr indent="-349250" lvl="0" marL="457200" rtl="0" algn="l">
              <a:spcBef>
                <a:spcPts val="0"/>
              </a:spcBef>
              <a:spcAft>
                <a:spcPts val="0"/>
              </a:spcAft>
              <a:buSzPts val="1900"/>
              <a:buChar char="&gt;"/>
            </a:pPr>
            <a:r>
              <a:rPr b="0" lang="en-US" sz="1900"/>
              <a:t>Affiliation agreements with foreign entities</a:t>
            </a:r>
            <a:endParaRPr b="0" sz="1900"/>
          </a:p>
          <a:p>
            <a:pPr indent="-349250" lvl="0" marL="457200" rtl="0" algn="l">
              <a:spcBef>
                <a:spcPts val="0"/>
              </a:spcBef>
              <a:spcAft>
                <a:spcPts val="0"/>
              </a:spcAft>
              <a:buSzPts val="1900"/>
              <a:buChar char="&gt;"/>
            </a:pPr>
            <a:r>
              <a:rPr b="0" lang="en-US" sz="1900"/>
              <a:t>Consulting agreement with foreign entity in which the consulting is related to the senior/KP research</a:t>
            </a:r>
            <a:endParaRPr b="0" sz="1900"/>
          </a:p>
          <a:p>
            <a:pPr indent="0" lvl="0" marL="914400" rtl="0" algn="l">
              <a:spcBef>
                <a:spcPts val="480"/>
              </a:spcBef>
              <a:spcAft>
                <a:spcPts val="0"/>
              </a:spcAft>
              <a:buNone/>
            </a:pPr>
            <a:r>
              <a:t/>
            </a:r>
            <a:endParaRPr b="0" sz="1800"/>
          </a:p>
          <a:p>
            <a:pPr indent="0" lvl="0" marL="0" rtl="0" algn="l">
              <a:spcBef>
                <a:spcPts val="480"/>
              </a:spcBef>
              <a:spcAft>
                <a:spcPts val="0"/>
              </a:spcAft>
              <a:buNone/>
            </a:pPr>
            <a:r>
              <a:rPr b="0" lang="en-US" sz="2200"/>
              <a:t>No Signed Agreement?</a:t>
            </a:r>
            <a:endParaRPr b="0" sz="2200"/>
          </a:p>
          <a:p>
            <a:pPr indent="0" lvl="0" marL="0" rtl="0" algn="l">
              <a:spcBef>
                <a:spcPts val="480"/>
              </a:spcBef>
              <a:spcAft>
                <a:spcPts val="0"/>
              </a:spcAft>
              <a:buNone/>
            </a:pPr>
            <a:r>
              <a:rPr b="0" lang="en-US" sz="1800"/>
              <a:t>Consider an e-mail or other electronic </a:t>
            </a:r>
            <a:r>
              <a:rPr b="0" lang="en-US" sz="1800"/>
              <a:t>exchange</a:t>
            </a:r>
            <a:r>
              <a:rPr b="0" lang="en-US" sz="1800"/>
              <a:t> </a:t>
            </a:r>
            <a:r>
              <a:rPr b="0" lang="en-US" sz="1900"/>
              <a:t>forming </a:t>
            </a:r>
            <a:endParaRPr b="0" sz="1900"/>
          </a:p>
          <a:p>
            <a:pPr indent="0" lvl="0" marL="0" rtl="0" algn="l">
              <a:spcBef>
                <a:spcPts val="480"/>
              </a:spcBef>
              <a:spcAft>
                <a:spcPts val="0"/>
              </a:spcAft>
              <a:buNone/>
            </a:pPr>
            <a:r>
              <a:rPr b="0" lang="en-US" sz="1900"/>
              <a:t>the relationship as a “contract” &amp; include</a:t>
            </a:r>
            <a:endParaRPr b="0"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idx="1" type="body"/>
          </p:nvPr>
        </p:nvSpPr>
        <p:spPr>
          <a:xfrm>
            <a:off x="665150" y="391375"/>
            <a:ext cx="8184600" cy="7938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Copy of Contracts: Some Considerations</a:t>
            </a:r>
            <a:endParaRPr>
              <a:latin typeface="Open Sans"/>
              <a:ea typeface="Open Sans"/>
              <a:cs typeface="Open Sans"/>
              <a:sym typeface="Open Sans"/>
            </a:endParaRPr>
          </a:p>
        </p:txBody>
      </p:sp>
      <p:sp>
        <p:nvSpPr>
          <p:cNvPr id="85" name="Google Shape;85;p16"/>
          <p:cNvSpPr txBox="1"/>
          <p:nvPr>
            <p:ph idx="2" type="body"/>
          </p:nvPr>
        </p:nvSpPr>
        <p:spPr>
          <a:xfrm>
            <a:off x="659300" y="1328900"/>
            <a:ext cx="8196300" cy="4728300"/>
          </a:xfrm>
          <a:prstGeom prst="rect">
            <a:avLst/>
          </a:prstGeom>
        </p:spPr>
        <p:txBody>
          <a:bodyPr anchorCtr="0" anchor="t" bIns="45700" lIns="91425" spcFirstLastPara="1" rIns="91425" wrap="square" tIns="45700">
            <a:noAutofit/>
          </a:bodyPr>
          <a:lstStyle/>
          <a:p>
            <a:pPr indent="0" lvl="0" marL="0" rtl="0" algn="l">
              <a:spcBef>
                <a:spcPts val="480"/>
              </a:spcBef>
              <a:spcAft>
                <a:spcPts val="0"/>
              </a:spcAft>
              <a:buNone/>
            </a:pPr>
            <a:r>
              <a:t/>
            </a:r>
            <a:endParaRPr b="0" sz="2300"/>
          </a:p>
          <a:p>
            <a:pPr indent="-374650" lvl="0" marL="457200" rtl="0" algn="l">
              <a:spcBef>
                <a:spcPts val="480"/>
              </a:spcBef>
              <a:spcAft>
                <a:spcPts val="0"/>
              </a:spcAft>
              <a:buSzPts val="2300"/>
              <a:buChar char="&gt;"/>
            </a:pPr>
            <a:r>
              <a:rPr b="0" lang="en-US" sz="2300"/>
              <a:t>UW is not party to these contracts </a:t>
            </a:r>
            <a:endParaRPr b="0" sz="2300"/>
          </a:p>
          <a:p>
            <a:pPr indent="-374650" lvl="0" marL="457200" rtl="0" algn="l">
              <a:spcBef>
                <a:spcPts val="0"/>
              </a:spcBef>
              <a:spcAft>
                <a:spcPts val="0"/>
              </a:spcAft>
              <a:buSzPts val="2300"/>
              <a:buChar char="&gt;"/>
            </a:pPr>
            <a:r>
              <a:rPr b="0" lang="en-US" sz="2300"/>
              <a:t>Sensitive/proprietary info might be included in contracts:</a:t>
            </a:r>
            <a:endParaRPr b="0" sz="2300"/>
          </a:p>
          <a:p>
            <a:pPr indent="-374650" lvl="1" marL="914400" rtl="0" algn="l">
              <a:spcBef>
                <a:spcPts val="0"/>
              </a:spcBef>
              <a:spcAft>
                <a:spcPts val="0"/>
              </a:spcAft>
              <a:buSzPts val="2300"/>
              <a:buChar char="–"/>
            </a:pPr>
            <a:r>
              <a:rPr b="0" lang="en-US" sz="2300"/>
              <a:t>sponsor system subject to FOIA</a:t>
            </a:r>
            <a:endParaRPr b="0" sz="2300"/>
          </a:p>
          <a:p>
            <a:pPr indent="-374650" lvl="1" marL="914400" rtl="0" algn="l">
              <a:spcBef>
                <a:spcPts val="0"/>
              </a:spcBef>
              <a:spcAft>
                <a:spcPts val="0"/>
              </a:spcAft>
              <a:buSzPts val="2300"/>
              <a:buChar char="–"/>
            </a:pPr>
            <a:r>
              <a:rPr b="0" lang="en-US" sz="2300"/>
              <a:t>SAGE/UW e-mail system subject to WA Public Records law</a:t>
            </a:r>
            <a:endParaRPr b="0" sz="2300"/>
          </a:p>
          <a:p>
            <a:pPr indent="0" lvl="0" marL="0" rtl="0" algn="l">
              <a:spcBef>
                <a:spcPts val="480"/>
              </a:spcBef>
              <a:spcAft>
                <a:spcPts val="0"/>
              </a:spcAft>
              <a:buNone/>
            </a:pPr>
            <a:r>
              <a:t/>
            </a:r>
            <a:endParaRPr b="0" sz="2300"/>
          </a:p>
          <a:p>
            <a:pPr indent="0" lvl="0" marL="0" rtl="0" algn="l">
              <a:spcBef>
                <a:spcPts val="480"/>
              </a:spcBef>
              <a:spcAft>
                <a:spcPts val="0"/>
              </a:spcAft>
              <a:buNone/>
            </a:pPr>
            <a:r>
              <a:t/>
            </a:r>
            <a:endParaRPr b="0" sz="2300"/>
          </a:p>
          <a:p>
            <a:pPr indent="0" lvl="0" marL="0" rtl="0" algn="l">
              <a:spcBef>
                <a:spcPts val="480"/>
              </a:spcBef>
              <a:spcAft>
                <a:spcPts val="0"/>
              </a:spcAft>
              <a:buNone/>
            </a:pPr>
            <a:r>
              <a:rPr b="0" lang="en-US" sz="2300"/>
              <a:t>These considerations are being discussed with NIH.</a:t>
            </a:r>
            <a:endParaRPr b="0" sz="2300"/>
          </a:p>
          <a:p>
            <a:pPr indent="0" lvl="0" marL="0" rtl="0" algn="l">
              <a:spcBef>
                <a:spcPts val="480"/>
              </a:spcBef>
              <a:spcAft>
                <a:spcPts val="0"/>
              </a:spcAft>
              <a:buNone/>
            </a:pPr>
            <a:r>
              <a:t/>
            </a:r>
            <a:endParaRPr b="0" sz="2300"/>
          </a:p>
          <a:p>
            <a:pPr indent="0" lvl="0" marL="914400" rtl="0" algn="l">
              <a:spcBef>
                <a:spcPts val="480"/>
              </a:spcBef>
              <a:spcAft>
                <a:spcPts val="0"/>
              </a:spcAft>
              <a:buNone/>
            </a:pPr>
            <a:r>
              <a:t/>
            </a:r>
            <a:endParaRPr b="0" sz="26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7"/>
          <p:cNvSpPr txBox="1"/>
          <p:nvPr>
            <p:ph idx="1" type="body"/>
          </p:nvPr>
        </p:nvSpPr>
        <p:spPr>
          <a:xfrm>
            <a:off x="671757" y="371510"/>
            <a:ext cx="8184600" cy="9921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Biosketch - Changes to Format</a:t>
            </a:r>
            <a:endParaRPr>
              <a:latin typeface="Open Sans"/>
              <a:ea typeface="Open Sans"/>
              <a:cs typeface="Open Sans"/>
              <a:sym typeface="Open Sans"/>
            </a:endParaRPr>
          </a:p>
        </p:txBody>
      </p:sp>
      <p:sp>
        <p:nvSpPr>
          <p:cNvPr id="91" name="Google Shape;91;p17"/>
          <p:cNvSpPr txBox="1"/>
          <p:nvPr>
            <p:ph idx="2" type="body"/>
          </p:nvPr>
        </p:nvSpPr>
        <p:spPr>
          <a:xfrm>
            <a:off x="659300" y="1217075"/>
            <a:ext cx="8184600" cy="4306500"/>
          </a:xfrm>
          <a:prstGeom prst="rect">
            <a:avLst/>
          </a:prstGeom>
        </p:spPr>
        <p:txBody>
          <a:bodyPr anchorCtr="0" anchor="t" bIns="45700" lIns="91425" spcFirstLastPara="1" rIns="91425" wrap="square" tIns="45700">
            <a:noAutofit/>
          </a:bodyPr>
          <a:lstStyle/>
          <a:p>
            <a:pPr indent="0" lvl="0" marL="0" rtl="0" algn="l">
              <a:spcBef>
                <a:spcPts val="480"/>
              </a:spcBef>
              <a:spcAft>
                <a:spcPts val="0"/>
              </a:spcAft>
              <a:buNone/>
            </a:pPr>
            <a:r>
              <a:t/>
            </a:r>
            <a:endParaRPr/>
          </a:p>
          <a:p>
            <a:pPr indent="-381000" lvl="0" marL="457200" rtl="0" algn="l">
              <a:lnSpc>
                <a:spcPct val="115000"/>
              </a:lnSpc>
              <a:spcBef>
                <a:spcPts val="480"/>
              </a:spcBef>
              <a:spcAft>
                <a:spcPts val="0"/>
              </a:spcAft>
              <a:buSzPts val="2400"/>
              <a:buChar char="&gt;"/>
            </a:pPr>
            <a:r>
              <a:rPr b="0" lang="en-US"/>
              <a:t>Section B renamed to ‘Positions, </a:t>
            </a:r>
            <a:r>
              <a:rPr b="0" i="1" lang="en-US"/>
              <a:t>Scientific Appointments</a:t>
            </a:r>
            <a:r>
              <a:rPr b="0" lang="en-US"/>
              <a:t>, and Honors’</a:t>
            </a:r>
            <a:endParaRPr b="0"/>
          </a:p>
          <a:p>
            <a:pPr indent="-381000" lvl="0" marL="457200" rtl="0" algn="l">
              <a:lnSpc>
                <a:spcPct val="115000"/>
              </a:lnSpc>
              <a:spcBef>
                <a:spcPts val="0"/>
              </a:spcBef>
              <a:spcAft>
                <a:spcPts val="0"/>
              </a:spcAft>
              <a:buSzPts val="2400"/>
              <a:buChar char="&gt;"/>
            </a:pPr>
            <a:r>
              <a:rPr b="0" lang="en-US"/>
              <a:t>Non-fellowship Biosketch: Entire Section D removed (Research Support)</a:t>
            </a:r>
            <a:endParaRPr b="0"/>
          </a:p>
          <a:p>
            <a:pPr indent="-381000" lvl="0" marL="457200" rtl="0" algn="l">
              <a:lnSpc>
                <a:spcPct val="115000"/>
              </a:lnSpc>
              <a:spcBef>
                <a:spcPts val="0"/>
              </a:spcBef>
              <a:spcAft>
                <a:spcPts val="0"/>
              </a:spcAft>
              <a:buSzPts val="2400"/>
              <a:buChar char="&gt;"/>
            </a:pPr>
            <a:r>
              <a:rPr b="0" lang="en-US"/>
              <a:t>Fellowship Biosketch: ‘Research Support” portion of Section D removed. The rest of Section D remains.</a:t>
            </a:r>
            <a:endParaRPr b="0"/>
          </a:p>
          <a:p>
            <a:pPr indent="-381000" lvl="0" marL="457200" rtl="0" algn="l">
              <a:lnSpc>
                <a:spcPct val="115000"/>
              </a:lnSpc>
              <a:spcBef>
                <a:spcPts val="0"/>
              </a:spcBef>
              <a:spcAft>
                <a:spcPts val="0"/>
              </a:spcAft>
              <a:buSzPts val="2400"/>
              <a:buChar char="&gt;"/>
            </a:pPr>
            <a:r>
              <a:rPr b="0" lang="en-US"/>
              <a:t>In Section A, Personal Statement: Include ongoing and completed research projects from the past three years that you want to draw attention to (previously known as research support) </a:t>
            </a:r>
            <a:endParaRPr b="0"/>
          </a:p>
          <a:p>
            <a:pPr indent="0" lvl="0" marL="457200" rtl="0" algn="l">
              <a:spcBef>
                <a:spcPts val="480"/>
              </a:spcBef>
              <a:spcAft>
                <a:spcPts val="0"/>
              </a:spcAft>
              <a:buNone/>
            </a:pPr>
            <a:r>
              <a:t/>
            </a:r>
            <a:endParaRPr b="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8"/>
          <p:cNvSpPr txBox="1"/>
          <p:nvPr>
            <p:ph idx="1" type="body"/>
          </p:nvPr>
        </p:nvSpPr>
        <p:spPr>
          <a:xfrm>
            <a:off x="671757" y="371510"/>
            <a:ext cx="8184600" cy="9921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Biosketch: What to Include in Section B?</a:t>
            </a:r>
            <a:endParaRPr>
              <a:latin typeface="Open Sans"/>
              <a:ea typeface="Open Sans"/>
              <a:cs typeface="Open Sans"/>
              <a:sym typeface="Open Sans"/>
            </a:endParaRPr>
          </a:p>
        </p:txBody>
      </p:sp>
      <p:sp>
        <p:nvSpPr>
          <p:cNvPr id="97" name="Google Shape;97;p18"/>
          <p:cNvSpPr txBox="1"/>
          <p:nvPr>
            <p:ph idx="2" type="body"/>
          </p:nvPr>
        </p:nvSpPr>
        <p:spPr>
          <a:xfrm>
            <a:off x="583105" y="1736725"/>
            <a:ext cx="8196300" cy="4015500"/>
          </a:xfrm>
          <a:prstGeom prst="rect">
            <a:avLst/>
          </a:prstGeom>
        </p:spPr>
        <p:txBody>
          <a:bodyPr anchorCtr="0" anchor="t" bIns="45700" lIns="91425" spcFirstLastPara="1" rIns="91425" wrap="square" tIns="45700">
            <a:noAutofit/>
          </a:bodyPr>
          <a:lstStyle/>
          <a:p>
            <a:pPr indent="-387350" lvl="0" marL="457200" rtl="0" algn="l">
              <a:lnSpc>
                <a:spcPct val="115000"/>
              </a:lnSpc>
              <a:spcBef>
                <a:spcPts val="480"/>
              </a:spcBef>
              <a:spcAft>
                <a:spcPts val="0"/>
              </a:spcAft>
              <a:buSzPts val="2500"/>
              <a:buChar char="&gt;"/>
            </a:pPr>
            <a:r>
              <a:rPr b="0" lang="en-US" sz="2500"/>
              <a:t>Section B: ‘</a:t>
            </a:r>
            <a:r>
              <a:rPr b="0" lang="en-US" sz="2500"/>
              <a:t>Positions, Scientific Appointments, and Honors’</a:t>
            </a:r>
            <a:endParaRPr b="0" sz="2500"/>
          </a:p>
          <a:p>
            <a:pPr indent="-387350" lvl="0" marL="457200" rtl="0" algn="l">
              <a:lnSpc>
                <a:spcPct val="115000"/>
              </a:lnSpc>
              <a:spcBef>
                <a:spcPts val="0"/>
              </a:spcBef>
              <a:spcAft>
                <a:spcPts val="0"/>
              </a:spcAft>
              <a:buSzPts val="2500"/>
              <a:buChar char="&gt;"/>
            </a:pPr>
            <a:r>
              <a:rPr b="0" lang="en-US" sz="2500"/>
              <a:t>List in reverse chronological order </a:t>
            </a:r>
            <a:r>
              <a:rPr lang="en-US" sz="2500"/>
              <a:t>all</a:t>
            </a:r>
            <a:r>
              <a:rPr b="0" lang="en-US" sz="2500"/>
              <a:t> positions and scientific appointments both domestic and foreign, including affiliations with foreign entities or governments</a:t>
            </a:r>
            <a:endParaRPr b="0" sz="2500"/>
          </a:p>
          <a:p>
            <a:pPr indent="-361950" lvl="1" marL="914400" rtl="0" algn="l">
              <a:lnSpc>
                <a:spcPct val="115000"/>
              </a:lnSpc>
              <a:spcBef>
                <a:spcPts val="0"/>
              </a:spcBef>
              <a:spcAft>
                <a:spcPts val="0"/>
              </a:spcAft>
              <a:buSzPts val="2100"/>
              <a:buChar char="–"/>
            </a:pPr>
            <a:r>
              <a:rPr b="0" lang="en-US" sz="2100"/>
              <a:t>Includes titled academic, professional, or institutional appointments whether or not remuneration is received, and whether full-time, part-time, or voluntary (including adjunct, visiting, or honorary)</a:t>
            </a:r>
            <a:endParaRPr b="0" sz="2100"/>
          </a:p>
          <a:p>
            <a:pPr indent="-387350" lvl="0" marL="457200" rtl="0" algn="l">
              <a:lnSpc>
                <a:spcPct val="115000"/>
              </a:lnSpc>
              <a:spcBef>
                <a:spcPts val="0"/>
              </a:spcBef>
              <a:spcAft>
                <a:spcPts val="0"/>
              </a:spcAft>
              <a:buSzPts val="2500"/>
              <a:buChar char="&gt;"/>
            </a:pPr>
            <a:r>
              <a:rPr b="0" lang="en-US" sz="2500"/>
              <a:t>How far back? Further guidance requested</a:t>
            </a:r>
            <a:endParaRPr b="0" sz="2500"/>
          </a:p>
          <a:p>
            <a:pPr indent="0" lvl="0" marL="457200" rtl="0" algn="l">
              <a:lnSpc>
                <a:spcPct val="115000"/>
              </a:lnSpc>
              <a:spcBef>
                <a:spcPts val="480"/>
              </a:spcBef>
              <a:spcAft>
                <a:spcPts val="0"/>
              </a:spcAft>
              <a:buNone/>
            </a:pPr>
            <a:r>
              <a:rPr b="0" lang="en-US" sz="2500"/>
              <a:t> from NIH. </a:t>
            </a:r>
            <a:endParaRPr b="0"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idx="1" type="body"/>
          </p:nvPr>
        </p:nvSpPr>
        <p:spPr>
          <a:xfrm>
            <a:off x="671757" y="371510"/>
            <a:ext cx="8184600" cy="992100"/>
          </a:xfrm>
          <a:prstGeom prst="rect">
            <a:avLst/>
          </a:prstGeom>
        </p:spPr>
        <p:txBody>
          <a:bodyPr anchorCtr="0" anchor="b" bIns="45700" lIns="91425" spcFirstLastPara="1" rIns="91425" wrap="square" tIns="45700">
            <a:normAutofit/>
          </a:bodyPr>
          <a:lstStyle/>
          <a:p>
            <a:pPr indent="0" lvl="0" marL="0" rtl="0" algn="l">
              <a:spcBef>
                <a:spcPts val="600"/>
              </a:spcBef>
              <a:spcAft>
                <a:spcPts val="0"/>
              </a:spcAft>
              <a:buNone/>
            </a:pPr>
            <a:r>
              <a:rPr lang="en-US">
                <a:latin typeface="Open Sans"/>
                <a:ea typeface="Open Sans"/>
                <a:cs typeface="Open Sans"/>
                <a:sym typeface="Open Sans"/>
              </a:rPr>
              <a:t>Biosketch Q&amp;A</a:t>
            </a:r>
            <a:endParaRPr>
              <a:latin typeface="Open Sans"/>
              <a:ea typeface="Open Sans"/>
              <a:cs typeface="Open Sans"/>
              <a:sym typeface="Open Sans"/>
            </a:endParaRPr>
          </a:p>
        </p:txBody>
      </p:sp>
      <p:sp>
        <p:nvSpPr>
          <p:cNvPr id="103" name="Google Shape;103;p19"/>
          <p:cNvSpPr txBox="1"/>
          <p:nvPr>
            <p:ph idx="2" type="body"/>
          </p:nvPr>
        </p:nvSpPr>
        <p:spPr>
          <a:xfrm>
            <a:off x="659305" y="1736725"/>
            <a:ext cx="8196300" cy="4015500"/>
          </a:xfrm>
          <a:prstGeom prst="rect">
            <a:avLst/>
          </a:prstGeom>
        </p:spPr>
        <p:txBody>
          <a:bodyPr anchorCtr="0" anchor="t" bIns="45700" lIns="91425" spcFirstLastPara="1" rIns="91425" wrap="square" tIns="45700">
            <a:noAutofit/>
          </a:bodyPr>
          <a:lstStyle/>
          <a:p>
            <a:pPr indent="0" lvl="0" marL="0" marR="0" rtl="0" algn="l">
              <a:lnSpc>
                <a:spcPct val="100000"/>
              </a:lnSpc>
              <a:spcBef>
                <a:spcPts val="480"/>
              </a:spcBef>
              <a:spcAft>
                <a:spcPts val="0"/>
              </a:spcAft>
              <a:buNone/>
            </a:pPr>
            <a:r>
              <a:rPr b="0" lang="en-US"/>
              <a:t>Is ScienCV in the new NIH format?</a:t>
            </a:r>
            <a:endParaRPr b="0"/>
          </a:p>
          <a:p>
            <a:pPr indent="0" lvl="0" marL="457200" marR="0" rtl="0" algn="l">
              <a:lnSpc>
                <a:spcPct val="100000"/>
              </a:lnSpc>
              <a:spcBef>
                <a:spcPts val="480"/>
              </a:spcBef>
              <a:spcAft>
                <a:spcPts val="0"/>
              </a:spcAft>
              <a:buNone/>
            </a:pPr>
            <a:r>
              <a:rPr b="0" lang="en-US"/>
              <a:t>Yes, ScienCV is updated to new format</a:t>
            </a:r>
            <a:endParaRPr b="0"/>
          </a:p>
          <a:p>
            <a:pPr indent="0" lvl="0" marL="0" marR="0" rtl="0" algn="l">
              <a:lnSpc>
                <a:spcPct val="100000"/>
              </a:lnSpc>
              <a:spcBef>
                <a:spcPts val="480"/>
              </a:spcBef>
              <a:spcAft>
                <a:spcPts val="0"/>
              </a:spcAft>
              <a:buNone/>
            </a:pPr>
            <a:r>
              <a:t/>
            </a:r>
            <a:endParaRPr b="0"/>
          </a:p>
          <a:p>
            <a:pPr indent="0" lvl="0" marL="0" marR="0" rtl="0" algn="l">
              <a:lnSpc>
                <a:spcPct val="100000"/>
              </a:lnSpc>
              <a:spcBef>
                <a:spcPts val="480"/>
              </a:spcBef>
              <a:spcAft>
                <a:spcPts val="0"/>
              </a:spcAft>
              <a:buNone/>
            </a:pPr>
            <a:r>
              <a:rPr b="0" lang="en-US"/>
              <a:t>Will NIH withdraw my application if I don’t follow the new Biosketch format?</a:t>
            </a:r>
            <a:endParaRPr sz="2000">
              <a:solidFill>
                <a:schemeClr val="dk2"/>
              </a:solidFill>
              <a:latin typeface="Calibri"/>
              <a:ea typeface="Calibri"/>
              <a:cs typeface="Calibri"/>
              <a:sym typeface="Calibri"/>
            </a:endParaRPr>
          </a:p>
          <a:p>
            <a:pPr indent="-381000" lvl="0" marL="457200" rtl="0" algn="l">
              <a:lnSpc>
                <a:spcPct val="115000"/>
              </a:lnSpc>
              <a:spcBef>
                <a:spcPts val="480"/>
              </a:spcBef>
              <a:spcAft>
                <a:spcPts val="0"/>
              </a:spcAft>
              <a:buClr>
                <a:schemeClr val="dk2"/>
              </a:buClr>
              <a:buSzPts val="2400"/>
              <a:buFont typeface="Calibri"/>
              <a:buChar char="&gt;"/>
            </a:pPr>
            <a:r>
              <a:rPr b="0" lang="en-US">
                <a:solidFill>
                  <a:schemeClr val="dk2"/>
                </a:solidFill>
                <a:highlight>
                  <a:srgbClr val="FFFFFF"/>
                </a:highlight>
                <a:latin typeface="Calibri"/>
                <a:ea typeface="Calibri"/>
                <a:cs typeface="Calibri"/>
                <a:sym typeface="Calibri"/>
              </a:rPr>
              <a:t>While the new Biosketch format is </a:t>
            </a:r>
            <a:r>
              <a:rPr b="0" lang="en-US">
                <a:solidFill>
                  <a:schemeClr val="dk2"/>
                </a:solidFill>
                <a:highlight>
                  <a:srgbClr val="FFFFFF"/>
                </a:highlight>
                <a:latin typeface="Calibri"/>
                <a:ea typeface="Calibri"/>
                <a:cs typeface="Calibri"/>
                <a:sym typeface="Calibri"/>
              </a:rPr>
              <a:t>required</a:t>
            </a:r>
            <a:r>
              <a:rPr b="0" lang="en-US">
                <a:solidFill>
                  <a:schemeClr val="dk2"/>
                </a:solidFill>
                <a:highlight>
                  <a:srgbClr val="FFFFFF"/>
                </a:highlight>
                <a:latin typeface="Calibri"/>
                <a:ea typeface="Calibri"/>
                <a:cs typeface="Calibri"/>
                <a:sym typeface="Calibri"/>
              </a:rPr>
              <a:t> effective May 25th, they will not withdraw applications with the previous Biosketch format until January 25, 2022. </a:t>
            </a:r>
            <a:endParaRPr b="0">
              <a:solidFill>
                <a:schemeClr val="dk2"/>
              </a:solidFill>
              <a:highlight>
                <a:srgbClr val="FFFFFF"/>
              </a:highlight>
              <a:latin typeface="Calibri"/>
              <a:ea typeface="Calibri"/>
              <a:cs typeface="Calibri"/>
              <a:sym typeface="Calibri"/>
            </a:endParaRPr>
          </a:p>
          <a:p>
            <a:pPr indent="-381000" lvl="0" marL="457200" rtl="0" algn="l">
              <a:lnSpc>
                <a:spcPct val="115000"/>
              </a:lnSpc>
              <a:spcBef>
                <a:spcPts val="0"/>
              </a:spcBef>
              <a:spcAft>
                <a:spcPts val="0"/>
              </a:spcAft>
              <a:buClr>
                <a:schemeClr val="dk2"/>
              </a:buClr>
              <a:buSzPts val="2400"/>
              <a:buFont typeface="Calibri"/>
              <a:buChar char="&gt;"/>
            </a:pPr>
            <a:r>
              <a:rPr b="0" lang="en-US">
                <a:solidFill>
                  <a:schemeClr val="dk2"/>
                </a:solidFill>
                <a:highlight>
                  <a:srgbClr val="FFFFFF"/>
                </a:highlight>
                <a:latin typeface="Calibri"/>
                <a:ea typeface="Calibri"/>
                <a:cs typeface="Calibri"/>
                <a:sym typeface="Calibri"/>
              </a:rPr>
              <a:t>After that date, failure to follow appropriate Biosketch format may cause NIH to withdraw your application from consideration.</a:t>
            </a:r>
            <a:endParaRPr>
              <a:solidFill>
                <a:schemeClr val="dk2"/>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Custom Design">
  <a:themeElements>
    <a:clrScheme name="Custom 5">
      <a:dk1>
        <a:srgbClr val="33006F"/>
      </a:dk1>
      <a:lt1>
        <a:srgbClr val="E8D3A2"/>
      </a:lt1>
      <a:dk2>
        <a:srgbClr val="33006F"/>
      </a:dk2>
      <a:lt2>
        <a:srgbClr val="FFFFFF"/>
      </a:lt2>
      <a:accent1>
        <a:srgbClr val="33006F"/>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