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  <p:sldMasterId id="2147483693" r:id="rId6"/>
    <p:sldMasterId id="2147483694" r:id="rId7"/>
    <p:sldMasterId id="2147483695" r:id="rId8"/>
    <p:sldMasterId id="2147483696" r:id="rId9"/>
    <p:sldMasterId id="2147483697" r:id="rId10"/>
    <p:sldMasterId id="2147483698" r:id="rId11"/>
    <p:sldMasterId id="2147483699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y="68580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Encode Sans"/>
      <p:regular r:id="rId44"/>
      <p:bold r:id="rId45"/>
    </p:embeddedFont>
    <p:embeddedFont>
      <p:font typeface="Open Sans Light"/>
      <p:regular r:id="rId46"/>
      <p:bold r:id="rId47"/>
      <p:italic r:id="rId48"/>
      <p:boldItalic r:id="rId49"/>
    </p:embeddedFont>
    <p:embeddedFont>
      <p:font typeface="Encode Sans Condensed Thin"/>
      <p:bold r:id="rId50"/>
    </p:embeddedFont>
    <p:embeddedFont>
      <p:font typeface="Open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6A9CD7-DA47-4102-AC9A-5EC94ABB9C53}">
  <a:tblStyle styleId="{326A9CD7-DA47-4102-AC9A-5EC94ABB9C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EncodeSans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OpenSansLight-regular.fntdata"/><Relationship Id="rId45" Type="http://schemas.openxmlformats.org/officeDocument/2006/relationships/font" Target="fonts/EncodeSans-bold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OpenSansLight-italic.fntdata"/><Relationship Id="rId47" Type="http://schemas.openxmlformats.org/officeDocument/2006/relationships/font" Target="fonts/OpenSansLight-bold.fntdata"/><Relationship Id="rId49" Type="http://schemas.openxmlformats.org/officeDocument/2006/relationships/font" Target="fonts/OpenSansLigh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font" Target="fonts/OpenSans-regular.fntdata"/><Relationship Id="rId50" Type="http://schemas.openxmlformats.org/officeDocument/2006/relationships/font" Target="fonts/EncodeSansCondensedThin-bold.fntdata"/><Relationship Id="rId53" Type="http://schemas.openxmlformats.org/officeDocument/2006/relationships/font" Target="fonts/OpenSans-italic.fntdata"/><Relationship Id="rId52" Type="http://schemas.openxmlformats.org/officeDocument/2006/relationships/font" Target="fonts/OpenSans-bold.fntdata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54" Type="http://schemas.openxmlformats.org/officeDocument/2006/relationships/font" Target="fonts/OpenSans-boldItalic.fntdata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8da6e04fe_0_8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d8da6e04fe_0_8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d8da6e04fe_0_8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b1ced077b_1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7b1ced077b_1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approver needs to be assigned to any org code entered as the fiscally responsible dept/org. If org is at the sub-division, assign reviewer to division code.</a:t>
            </a:r>
            <a:endParaRPr sz="1100"/>
          </a:p>
        </p:txBody>
      </p:sp>
      <p:sp>
        <p:nvSpPr>
          <p:cNvPr id="338" name="Google Shape;338;g7b1ced077b_1_2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b1ced077b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7b1ced077b_1_2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b1ced077b_1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7b1ced077b_1_3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b1ced077b_1_3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b1ced077b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7b1ced077b_1_3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b1ced077b_1_3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b1ced077b_1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64" name="Google Shape;364;g7b1ced077b_1_3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b1ced077b_1_3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b1ced077b_1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7b1ced077b_1_3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b1ced077b_1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7b1ced077b_1_4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b1ced077b_1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7b1ced077b_1_4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b1ced077b_1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7b1ced077b_1_4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b1ced077b_1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7b1ced077b_1_5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b1ced077b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3" name="Google Shape;253;g7b1ced077b_1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b1ced077b_1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7b1ced077b_1_5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b1ced077b_1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7b1ced077b_1_5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b1ced077b_1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7b1ced077b_1_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b1ced077b_1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7b1ced077b_1_5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b1ced077b_1_6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7b1ced077b_1_6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7b1ced077b_1_6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b1ced077b_1_6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7b1ced077b_1_6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7b1ced077b_1_6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7b1ced077b_1_6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7b1ced077b_1_6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7b1ced077b_1_6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b1ced077b_1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7b1ced077b_1_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b1ced077b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7b1ced077b_1_1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b1ced077b_1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7b1ced077b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006F"/>
                </a:solidFill>
              </a:rPr>
              <a:t>Lily</a:t>
            </a:r>
            <a:endParaRPr sz="1100"/>
          </a:p>
        </p:txBody>
      </p:sp>
      <p:sp>
        <p:nvSpPr>
          <p:cNvPr id="272" name="Google Shape;272;g7b1ced077b_1_2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b1ced077b_1_2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7b1ced077b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Lily</a:t>
            </a:r>
            <a:endParaRPr/>
          </a:p>
        </p:txBody>
      </p:sp>
      <p:sp>
        <p:nvSpPr>
          <p:cNvPr id="300" name="Google Shape;300;g7b1ced077b_1_2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b1ced077b_1_2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7b1ced077b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006F"/>
                </a:solidFill>
              </a:rPr>
              <a:t>Lily</a:t>
            </a:r>
            <a:endParaRPr/>
          </a:p>
        </p:txBody>
      </p:sp>
      <p:sp>
        <p:nvSpPr>
          <p:cNvPr id="307" name="Google Shape;307;g7b1ced077b_1_2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b1ced077b_1_2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7b1ced077b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Call out How to Extend support doc link</a:t>
            </a:r>
            <a:endParaRPr/>
          </a:p>
        </p:txBody>
      </p:sp>
      <p:sp>
        <p:nvSpPr>
          <p:cNvPr id="314" name="Google Shape;314;g7b1ced077b_1_2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b1ced077b_1_2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7b1ced077b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System does not factor in whether the Sponsor allows advance spend, so it’s up to the department to make that determination.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Call out MyResearch link</a:t>
            </a:r>
            <a:endParaRPr/>
          </a:p>
        </p:txBody>
      </p:sp>
      <p:sp>
        <p:nvSpPr>
          <p:cNvPr id="327" name="Google Shape;327;g7b1ced077b_1_2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27" name="Google Shape;12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30" name="Google Shape;1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35" name="Google Shape;13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6" name="Google Shape;1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40" name="Google Shape;1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1" name="Google Shape;1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43" name="Google Shape;14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6" name="Google Shape;14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4B2E8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48" name="Google Shape;1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51" name="Google Shape;1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eader + Content">
  <p:cSld name="1_Header +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55" name="Google Shape;15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6" name="Google Shape;15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60" name="Google Shape;16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61" name="Google Shape;1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2" name="Google Shape;16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66" name="Google Shape;16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7" name="Google Shape;1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6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6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72" name="Google Shape;17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73" name="Google Shape;1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77" name="Google Shape;17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78" name="Google Shape;1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2" name="Google Shape;18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83" name="Google Shape;18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4" name="Google Shape;18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4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8" name="Google Shape;1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9" name="Google Shape;1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1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1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4" name="Google Shape;19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5" name="Google Shape;1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9" name="Google Shape;19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0" name="Google Shape;20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05" name="Google Shape;20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6" name="Google Shape;20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09" name="Google Shape;20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10" name="Google Shape;21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1" name="Google Shape;21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6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46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16" name="Google Shape;21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7" name="Google Shape;21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4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21" name="Google Shape;22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22" name="Google Shape;22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25" name="Google Shape;22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9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28" name="Google Shape;22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30" name="Google Shape;23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50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33" name="Google Shape;23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51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51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8" name="Google Shape;23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39" name="Google Shape;23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2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44" name="Google Shape;24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kirsten5@uw.edu" TargetMode="External"/><Relationship Id="rId10" Type="http://schemas.openxmlformats.org/officeDocument/2006/relationships/hyperlink" Target="mailto:jgiffels@uw.edu" TargetMode="External"/><Relationship Id="rId9" Type="http://schemas.openxmlformats.org/officeDocument/2006/relationships/hyperlink" Target="mailto:gcafco@uw.edu" TargetMode="External"/><Relationship Id="rId5" Type="http://schemas.openxmlformats.org/officeDocument/2006/relationships/hyperlink" Target="mailto:gcahelp@uw.edu" TargetMode="External"/><Relationship Id="rId6" Type="http://schemas.openxmlformats.org/officeDocument/2006/relationships/hyperlink" Target="mailto:lgebren@uw.edu" TargetMode="External"/><Relationship Id="rId7" Type="http://schemas.openxmlformats.org/officeDocument/2006/relationships/hyperlink" Target="mailto:carlsc@uw.edu" TargetMode="External"/><Relationship Id="rId8" Type="http://schemas.openxmlformats.org/officeDocument/2006/relationships/hyperlink" Target="mailto:ayee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washington.edu/research/announcements/new-advance-budget-request-process-coming-soon-to-sag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lgebren@uw.edu" TargetMode="External"/><Relationship Id="rId4" Type="http://schemas.openxmlformats.org/officeDocument/2006/relationships/hyperlink" Target="mailto:sagehelp@uw.ed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am.gov/SAM/pages/public/index.js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rants.nih.gov/grants/policy/nihgps/nihgps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whitehouse.gov/wp-content/uploads/2021/03/M_21_20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nsf.gov/bfa/dias/policy/covid19/covid19_nsfomb2120implementation.pdf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mailto:andra2@uw.edu" TargetMode="External"/><Relationship Id="rId6" Type="http://schemas.openxmlformats.org/officeDocument/2006/relationships/hyperlink" Target="mailto:mgard4@uw.edu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gcahelp@uw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ashington.edu/research/announcements/new-advance-budget-request-process-coming-soon-to-sag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53"/>
          <p:cNvGraphicFramePr/>
          <p:nvPr/>
        </p:nvGraphicFramePr>
        <p:xfrm>
          <a:off x="175225" y="762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{326A9CD7-DA47-4102-AC9A-5EC94ABB9C53}</a:tableStyleId>
              </a:tblPr>
              <a:tblGrid>
                <a:gridCol w="3710975"/>
                <a:gridCol w="3048000"/>
                <a:gridCol w="1371600"/>
                <a:gridCol w="670425"/>
              </a:tblGrid>
              <a:tr h="567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185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May 13, 2021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>
                          <a:solidFill>
                            <a:srgbClr val="5F497A"/>
                          </a:solidFill>
                        </a:rPr>
                        <a:t>HOSTED REMOTELY</a:t>
                      </a:r>
                      <a:endParaRPr>
                        <a:solidFill>
                          <a:srgbClr val="5F497A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the LIVE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Kirsten DeFries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Research Compliance &amp; Operations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GCA Help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Austin Campbell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gcahelp@uw.edu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Advance Budget Number Request: New Process!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Lily Gebrenegus,</a:t>
                      </a: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 Grant &amp; Contract Accounting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Chris Carlson, </a:t>
                      </a: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 Information Services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lgebren@uw.edu</a:t>
                      </a:r>
                      <a:endParaRPr sz="1000"/>
                    </a:p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carlsc@uw.edu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SAM.gov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Adelia Yee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ayee@uw.edu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Federal Regulation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gcafco@uw.edu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Phase Changes and UW Research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jgiffels@uw.edu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1125">
                <a:tc gridSpan="4">
                  <a:txBody>
                    <a:bodyPr/>
                    <a:lstStyle/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June 10, 2021 9:00 AM - 10:00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Steps to Prepare</a:t>
            </a:r>
            <a:endParaRPr/>
          </a:p>
        </p:txBody>
      </p:sp>
      <p:sp>
        <p:nvSpPr>
          <p:cNvPr id="341" name="Google Shape;341;p62"/>
          <p:cNvSpPr txBox="1"/>
          <p:nvPr>
            <p:ph idx="2" type="body"/>
          </p:nvPr>
        </p:nvSpPr>
        <p:spPr>
          <a:xfrm>
            <a:off x="720200" y="1649850"/>
            <a:ext cx="77880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Units need to assign the new </a:t>
            </a:r>
            <a:r>
              <a:rPr b="1" lang="en"/>
              <a:t>Advance Reviewer</a:t>
            </a:r>
            <a:r>
              <a:rPr lang="en"/>
              <a:t> SAGE ASTRA role for their organization code(s) to approve Advance Budget requests</a:t>
            </a:r>
            <a:endParaRPr b="1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Stay tuned for email reminders to MRAM and SAGE mailing lists, a new job aid, and updated user guides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Review information and timeline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Advance Budgets in SAGE</a:t>
            </a:r>
            <a:r>
              <a:rPr lang="en"/>
              <a:t> webpage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"/>
              <a:t>Demo and Q&amp;A on June 8th from 10:00-11:30 am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  <p:sp>
        <p:nvSpPr>
          <p:cNvPr id="347" name="Google Shape;347;p6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Lily Gebrenegus, GCA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lgebren@uw.edu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Chris Carlson, ORIS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sagehelp@uw.edu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4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SAM.gov Update</a:t>
            </a:r>
            <a:endParaRPr sz="4200"/>
          </a:p>
        </p:txBody>
      </p:sp>
      <p:sp>
        <p:nvSpPr>
          <p:cNvPr id="353" name="Google Shape;353;p64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May, 2021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Adelia Yee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SAM.gov Updates </a:t>
            </a:r>
            <a:endParaRPr/>
          </a:p>
        </p:txBody>
      </p:sp>
      <p:sp>
        <p:nvSpPr>
          <p:cNvPr id="360" name="Google Shape;360;p6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">
                <a:solidFill>
                  <a:srgbClr val="33006F"/>
                </a:solidFill>
              </a:rPr>
              <a:t>System for Award Management (SAM.gov)</a:t>
            </a:r>
            <a:endParaRPr>
              <a:solidFill>
                <a:srgbClr val="33006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May 24, 2021: </a:t>
            </a:r>
            <a:r>
              <a:rPr lang="en">
                <a:solidFill>
                  <a:srgbClr val="33006F"/>
                </a:solidFill>
              </a:rPr>
              <a:t>New modernized look &amp; feel; core functions and data unchanged</a:t>
            </a:r>
            <a:endParaRPr>
              <a:solidFill>
                <a:srgbClr val="33006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Completely unavailable from Friday, May 21 at 4:00 PM EST through Monday, May 24 at 9:00 AM EST as it is upgraded</a:t>
            </a:r>
            <a:endParaRPr>
              <a:solidFill>
                <a:srgbClr val="33006F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 Accounts Required</a:t>
            </a:r>
            <a:endParaRPr/>
          </a:p>
        </p:txBody>
      </p:sp>
      <p:sp>
        <p:nvSpPr>
          <p:cNvPr id="367" name="Google Shape;367;p66"/>
          <p:cNvSpPr txBox="1"/>
          <p:nvPr>
            <p:ph idx="2" type="body"/>
          </p:nvPr>
        </p:nvSpPr>
        <p:spPr>
          <a:xfrm>
            <a:off x="720200" y="1345050"/>
            <a:ext cx="79641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">
                <a:solidFill>
                  <a:srgbClr val="33006F"/>
                </a:solidFill>
              </a:rPr>
              <a:t>Need a Sam.gov account to search for entity profiles and exclusions</a:t>
            </a:r>
            <a:endParaRPr>
              <a:solidFill>
                <a:srgbClr val="33006F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800"/>
              <a:buChar char="–"/>
            </a:pPr>
            <a:r>
              <a:rPr lang="en" sz="2200">
                <a:solidFill>
                  <a:srgbClr val="33006F"/>
                </a:solidFill>
              </a:rPr>
              <a:t>includes debarred/suspensions and special exclusions such as covered telecommunications equipment or services</a:t>
            </a:r>
            <a:endParaRPr sz="18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3"/>
              </a:rPr>
              <a:t>Create a user account </a:t>
            </a:r>
            <a:endParaRPr>
              <a:solidFill>
                <a:srgbClr val="33006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">
                <a:solidFill>
                  <a:srgbClr val="33006F"/>
                </a:solidFill>
              </a:rPr>
              <a:t>Log in with username/password</a:t>
            </a:r>
            <a:endParaRPr>
              <a:solidFill>
                <a:srgbClr val="33006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">
                <a:solidFill>
                  <a:srgbClr val="33006F"/>
                </a:solidFill>
              </a:rPr>
              <a:t>2-factor authentication (2FA)</a:t>
            </a:r>
            <a:endParaRPr>
              <a:solidFill>
                <a:srgbClr val="330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0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006F"/>
                </a:solidFill>
              </a:rPr>
              <a:t>You do not need to contact OSP to register</a:t>
            </a:r>
            <a:endParaRPr>
              <a:solidFill>
                <a:srgbClr val="330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Viewer Role</a:t>
            </a:r>
            <a:endParaRPr/>
          </a:p>
        </p:txBody>
      </p:sp>
      <p:sp>
        <p:nvSpPr>
          <p:cNvPr id="374" name="Google Shape;374;p67"/>
          <p:cNvSpPr txBox="1"/>
          <p:nvPr>
            <p:ph idx="2" type="body"/>
          </p:nvPr>
        </p:nvSpPr>
        <p:spPr>
          <a:xfrm>
            <a:off x="659305" y="1355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View entity registration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Search public data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Save search results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Viewer roles do not have to be affiliated with the UW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Anyone can have a Viewer role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NIH &amp; NSF UPDATES</a:t>
            </a:r>
            <a:endParaRPr/>
          </a:p>
        </p:txBody>
      </p:sp>
      <p:sp>
        <p:nvSpPr>
          <p:cNvPr id="380" name="Google Shape;380;p68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 NIH Grants Policy Statement Update</a:t>
            </a:r>
            <a:endParaRPr/>
          </a:p>
        </p:txBody>
      </p:sp>
      <p:sp>
        <p:nvSpPr>
          <p:cNvPr id="386" name="Google Shape;386;p6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First update since December 2019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Applicable to all NIH grants and cooperative agreements beginning on or after October 1, 2020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Incorporates NIH Notices issued since October 2019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GPS is considered a standard term and condition of NIH Awards.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Reference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https://grants.nih.gov/grants/policy/nihgps/nihgps.pdf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 NIH Grants Policy Statement Updates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Significant Changes</a:t>
            </a:r>
            <a:endParaRPr/>
          </a:p>
        </p:txBody>
      </p:sp>
      <p:sp>
        <p:nvSpPr>
          <p:cNvPr id="393" name="Google Shape;393;p7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Modification of section 8.1.2.6 – Change in PD/PI and Other Senior/Key Personnel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 language for requesting new or substitute PIs or Senior/Key Personnel: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b="0" i="1" lang="en" sz="1600"/>
              <a:t>“…the request for approval should include mention as to whether change(s) in PD/PI or Senior/Key Personnel is related to concerns about safety and/or work environments (e.g. due to concerns about harassment, bullying, retaliation, or hostile working conditions). NIH will in turn be better positioned to enable informed grant-stewardship decisions regarding matters including, but not limited to, substitute personnel and institutional management and oversight.”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 NIH Grants Policy Statement Updates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Significant Changes</a:t>
            </a:r>
            <a:endParaRPr/>
          </a:p>
        </p:txBody>
      </p:sp>
      <p:sp>
        <p:nvSpPr>
          <p:cNvPr id="400" name="Google Shape;400;p7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Modification of section 12.2.3.2.1 - Eligibility under the K99/R00 Program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Additional language regarding factors to consider for requests for extension of the K99 eligibility window.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Also: one year extension for childbirth within the four year K99 eligibility window.</a:t>
            </a:r>
            <a:endParaRPr/>
          </a:p>
        </p:txBody>
      </p:sp>
      <p:sp>
        <p:nvSpPr>
          <p:cNvPr id="401" name="Google Shape;401;p7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4"/>
          <p:cNvSpPr txBox="1"/>
          <p:nvPr>
            <p:ph idx="1" type="body"/>
          </p:nvPr>
        </p:nvSpPr>
        <p:spPr>
          <a:xfrm>
            <a:off x="534244" y="2486722"/>
            <a:ext cx="69723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Contacting GCA Help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4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 13,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Austin Campbell, Grant Analyst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Grant and Contract Accounting (GCA)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 NIH Grants Policy Statement Updates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Significant Changes</a:t>
            </a:r>
            <a:endParaRPr/>
          </a:p>
        </p:txBody>
      </p:sp>
      <p:sp>
        <p:nvSpPr>
          <p:cNvPr id="407" name="Google Shape;407;p7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Updated elements on the Notice of Award beginning on October 1, 2020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Additional information provided on the “new” Page 1 of the NIH Award document (you’ve probably already seen this!)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“new” standardized Page 1 will appear on every HHS Notice of Award.</a:t>
            </a:r>
            <a:endParaRPr/>
          </a:p>
        </p:txBody>
      </p:sp>
      <p:sp>
        <p:nvSpPr>
          <p:cNvPr id="408" name="Google Shape;408;p7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NSF Updates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Implementation of OMB M-21-20</a:t>
            </a:r>
            <a:endParaRPr/>
          </a:p>
        </p:txBody>
      </p:sp>
      <p:sp>
        <p:nvSpPr>
          <p:cNvPr id="414" name="Google Shape;414;p7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OMB M-21-20: Guidance to federal agencies on implementation of the American Rescue Plan Act (the most recent federal stimulus)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https://www.whitehouse.gov/wp-content/uploads/2021/03/M_21_20.pdf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Appendix 3 provides for “Disaster Relief Flexibilities to Reduce Burden for Financial Assistance”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NSF Implemented some of the flexibilities</a:t>
            </a:r>
            <a:endParaRPr/>
          </a:p>
        </p:txBody>
      </p:sp>
      <p:sp>
        <p:nvSpPr>
          <p:cNvPr id="415" name="Google Shape;415;p7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NSF Updates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Implementation of OMB M-21-20</a:t>
            </a:r>
            <a:endParaRPr/>
          </a:p>
        </p:txBody>
      </p:sp>
      <p:sp>
        <p:nvSpPr>
          <p:cNvPr id="421" name="Google Shape;421;p7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Flexibilities implemented concern SAM registration/recertification extensions, abbreviated non-competitive continuation requests, application deadlines, and physical inventory management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Applies to COVID-19 related funding, as well as awards not related to COVID-19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Reference: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https://www.nsf.gov/bfa/dias/policy/covid19/covid19_nsfomb2120implementation.pdf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428" name="Google Shape;428;p7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Available for Teams, Zoom or Skype calls.</a:t>
            </a:r>
            <a:endParaRPr/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6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Changing Phases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</a:pPr>
            <a:r>
              <a:rPr lang="en" sz="3300">
                <a:latin typeface="Arial"/>
                <a:ea typeface="Arial"/>
                <a:cs typeface="Arial"/>
                <a:sym typeface="Arial"/>
              </a:rPr>
              <a:t>Guidelines for UW Research</a:t>
            </a:r>
            <a:endParaRPr/>
          </a:p>
        </p:txBody>
      </p:sp>
      <p:sp>
        <p:nvSpPr>
          <p:cNvPr id="436" name="Google Shape;436;p7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Differences for Research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between Phases 2 and 3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43" name="Google Shape;443;p77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b="0" lang="en"/>
              <a:t>Guidance – only one change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Char char="o"/>
            </a:pPr>
            <a:r>
              <a:rPr b="0" lang="en"/>
              <a:t>Virtual business meetings are still encouraged, but in-person business meetings are permitted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b="0" lang="en"/>
              <a:t>Masks and 6 ft distancing are still required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b="0" lang="en"/>
              <a:t>Remote access to meetings must be provided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b="0" lang="en"/>
              <a:t>Social Environment – a big change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Char char="o"/>
            </a:pPr>
            <a:r>
              <a:rPr b="0" lang="en"/>
              <a:t>Vaccinations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b="0" lang="en"/>
              <a:t>Availability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urier New"/>
              <a:buChar char="o"/>
            </a:pPr>
            <a:r>
              <a:rPr b="0" lang="en"/>
              <a:t>% of population vaccinated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8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Research@UW.edu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Contacting GCA Help</a:t>
            </a:r>
            <a:endParaRPr/>
          </a:p>
        </p:txBody>
      </p:sp>
      <p:sp>
        <p:nvSpPr>
          <p:cNvPr id="262" name="Google Shape;262;p5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Phone lines are back open!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Grant Analysts can be reached at 206-616-9995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Hours: M-F, 9am-12pm and 1-4pm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If the phones are closed, please leave a voicemail. We will review and respond as soon as possible.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Send a budget-specific note via Grant Tracker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gcahelp@uw.edu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6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New Advance Budget Process</a:t>
            </a:r>
            <a:endParaRPr sz="4200"/>
          </a:p>
        </p:txBody>
      </p:sp>
      <p:sp>
        <p:nvSpPr>
          <p:cNvPr id="268" name="Google Shape;268;p5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May 13, 2021 MRAM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New Process &amp; Benefits</a:t>
            </a:r>
            <a:endParaRPr/>
          </a:p>
        </p:txBody>
      </p:sp>
      <p:sp>
        <p:nvSpPr>
          <p:cNvPr id="275" name="Google Shape;275;p57"/>
          <p:cNvSpPr/>
          <p:nvPr/>
        </p:nvSpPr>
        <p:spPr>
          <a:xfrm>
            <a:off x="750829" y="1783988"/>
            <a:ext cx="7309500" cy="875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CURRENT ADVANCE PROCESS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9 Steps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taking up to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 days 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(or up to 10 if SFI hold)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Campus/OSP/GCA have to use: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Webform, Emails, Printed paper</a:t>
            </a:r>
            <a:endParaRPr b="1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7"/>
          <p:cNvSpPr/>
          <p:nvPr/>
        </p:nvSpPr>
        <p:spPr>
          <a:xfrm>
            <a:off x="735397" y="2752644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Eligibility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webform</a:t>
            </a:r>
            <a:r>
              <a:rPr b="1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submitted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7"/>
          <p:cNvSpPr/>
          <p:nvPr/>
        </p:nvSpPr>
        <p:spPr>
          <a:xfrm>
            <a:off x="3251986" y="2747872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Request submitted 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7"/>
          <p:cNvSpPr/>
          <p:nvPr/>
        </p:nvSpPr>
        <p:spPr>
          <a:xfrm>
            <a:off x="2386957" y="2752661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OSP marks eGC1 eligible </a:t>
            </a:r>
            <a:b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emails </a:t>
            </a:r>
            <a:b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7"/>
          <p:cNvSpPr/>
          <p:nvPr/>
        </p:nvSpPr>
        <p:spPr>
          <a:xfrm>
            <a:off x="4976693" y="2752653"/>
            <a:ext cx="7707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Signed ADV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emailed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GCA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57"/>
          <p:cNvSpPr/>
          <p:nvPr/>
        </p:nvSpPr>
        <p:spPr>
          <a:xfrm>
            <a:off x="7372847" y="2743736"/>
            <a:ext cx="702900" cy="504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57"/>
          <p:cNvSpPr/>
          <p:nvPr/>
        </p:nvSpPr>
        <p:spPr>
          <a:xfrm>
            <a:off x="4115656" y="2750624"/>
            <a:ext cx="7851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form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printed</a:t>
            </a:r>
            <a:r>
              <a:rPr b="1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PI and dept approvals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57"/>
          <p:cNvSpPr/>
          <p:nvPr/>
        </p:nvSpPr>
        <p:spPr>
          <a:xfrm>
            <a:off x="1600365" y="2752653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Full disclosure &amp; SFI Review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57"/>
          <p:cNvSpPr/>
          <p:nvPr/>
        </p:nvSpPr>
        <p:spPr>
          <a:xfrm>
            <a:off x="5829665" y="2746845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prints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reviews ADV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57"/>
          <p:cNvSpPr/>
          <p:nvPr/>
        </p:nvSpPr>
        <p:spPr>
          <a:xfrm>
            <a:off x="6600305" y="2741733"/>
            <a:ext cx="702900" cy="51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 &amp; </a:t>
            </a:r>
            <a:r>
              <a:rPr b="1" i="1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notifies 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Dept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57"/>
          <p:cNvSpPr/>
          <p:nvPr/>
        </p:nvSpPr>
        <p:spPr>
          <a:xfrm>
            <a:off x="750825" y="3742575"/>
            <a:ext cx="4881900" cy="802800"/>
          </a:xfrm>
          <a:prstGeom prst="rect">
            <a:avLst/>
          </a:prstGeom>
          <a:solidFill>
            <a:srgbClr val="77923B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FUTURE ADVANCE PROCESS</a:t>
            </a:r>
            <a:endParaRPr b="1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 Steps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taking as little as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 days 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(8 if SFI hold)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270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</a:pP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 more: </a:t>
            </a:r>
            <a:r>
              <a:rPr b="1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Webforms, Emails, Printed paper</a:t>
            </a:r>
            <a:r>
              <a:rPr b="0" i="0" lang="en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to complete process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57"/>
          <p:cNvSpPr/>
          <p:nvPr/>
        </p:nvSpPr>
        <p:spPr>
          <a:xfrm>
            <a:off x="1797950" y="4571500"/>
            <a:ext cx="6069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Request submitted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57"/>
          <p:cNvSpPr/>
          <p:nvPr/>
        </p:nvSpPr>
        <p:spPr>
          <a:xfrm>
            <a:off x="2457150" y="4577176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 &amp; Dept approve online </a:t>
            </a:r>
            <a:b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(New Advance only)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57"/>
          <p:cNvSpPr/>
          <p:nvPr/>
        </p:nvSpPr>
        <p:spPr>
          <a:xfrm>
            <a:off x="4275600" y="4568975"/>
            <a:ext cx="6453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sets up budget in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57"/>
          <p:cNvSpPr/>
          <p:nvPr/>
        </p:nvSpPr>
        <p:spPr>
          <a:xfrm>
            <a:off x="4987050" y="4577175"/>
            <a:ext cx="645300" cy="5829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Budget number becomes active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57"/>
          <p:cNvSpPr/>
          <p:nvPr/>
        </p:nvSpPr>
        <p:spPr>
          <a:xfrm>
            <a:off x="2457125" y="4890372"/>
            <a:ext cx="1233000" cy="2814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completed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57"/>
          <p:cNvSpPr/>
          <p:nvPr/>
        </p:nvSpPr>
        <p:spPr>
          <a:xfrm>
            <a:off x="1805025" y="5235904"/>
            <a:ext cx="6069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review triggered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57"/>
          <p:cNvSpPr txBox="1"/>
          <p:nvPr/>
        </p:nvSpPr>
        <p:spPr>
          <a:xfrm>
            <a:off x="2457525" y="5235903"/>
            <a:ext cx="17691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SFI hold, until reviews complete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57"/>
          <p:cNvSpPr/>
          <p:nvPr/>
        </p:nvSpPr>
        <p:spPr>
          <a:xfrm>
            <a:off x="3742450" y="4569275"/>
            <a:ext cx="4671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GCA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(abbrev.)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57"/>
          <p:cNvSpPr/>
          <p:nvPr/>
        </p:nvSpPr>
        <p:spPr>
          <a:xfrm>
            <a:off x="750825" y="5235901"/>
            <a:ext cx="10086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Automated eligibility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57"/>
          <p:cNvSpPr/>
          <p:nvPr/>
        </p:nvSpPr>
        <p:spPr>
          <a:xfrm>
            <a:off x="750825" y="4571450"/>
            <a:ext cx="1008600" cy="600300"/>
          </a:xfrm>
          <a:prstGeom prst="rect">
            <a:avLst/>
          </a:prstGeom>
          <a:solidFill>
            <a:srgbClr val="D0DFB0"/>
          </a:solidFill>
          <a:ln>
            <a:noFill/>
          </a:ln>
        </p:spPr>
        <p:txBody>
          <a:bodyPr anchorCtr="0" anchor="ctr" bIns="91475" lIns="0" spcFirstLastPara="1" rIns="0" wrap="square" tIns="9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ADV Intake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initiated 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SAGE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57"/>
          <p:cNvSpPr txBox="1"/>
          <p:nvPr/>
        </p:nvSpPr>
        <p:spPr>
          <a:xfrm>
            <a:off x="4279300" y="5235900"/>
            <a:ext cx="1353300" cy="4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779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Campus notified, Compliance holds on pending FAs removed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303" name="Google Shape;303;p58"/>
          <p:cNvSpPr txBox="1"/>
          <p:nvPr>
            <p:ph idx="2" type="body"/>
          </p:nvPr>
        </p:nvSpPr>
        <p:spPr>
          <a:xfrm>
            <a:off x="354500" y="1508125"/>
            <a:ext cx="85020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Mon, May 24 at 5pm: 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Advance Budget Number Eligibility Form no longer available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New Advance Budget Request Freeze until June 8th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Fri, May 28 at 3pm: 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Final day to submit a signed advance budget request to gcahelp@uw.edu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Mon, June 7: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Confirm Advance Reviewer ASTRA role in place</a:t>
            </a:r>
            <a:r>
              <a:rPr lang="en"/>
              <a:t> for your unit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Tues, June 8 from 10-11:30am: Demo / Q&amp;A Session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Wed, June 9: New Process Available in SAGE!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Policy Updates Planned: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GIM 9 - Advance Budgets</a:t>
            </a:r>
            <a:endParaRPr/>
          </a:p>
        </p:txBody>
      </p:sp>
      <p:sp>
        <p:nvSpPr>
          <p:cNvPr id="310" name="Google Shape;310;p59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Upcoming changes include: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Removing process steps and focusing on policy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Exploring request limits beyond the current 6 months for original requests and 3 months extensions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Additional consideration for clinical trials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New process can be found here: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3"/>
              </a:rPr>
              <a:t>New Advance Budget Process</a:t>
            </a:r>
            <a:r>
              <a:rPr lang="en"/>
              <a:t> information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Expect web content updates from OSP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and GCA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/>
          <p:nvPr/>
        </p:nvSpPr>
        <p:spPr>
          <a:xfrm>
            <a:off x="7311875" y="5813900"/>
            <a:ext cx="1635300" cy="109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6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What You’ll See on June 9th</a:t>
            </a:r>
            <a:endParaRPr/>
          </a:p>
        </p:txBody>
      </p:sp>
      <p:pic>
        <p:nvPicPr>
          <p:cNvPr id="318" name="Google Shape;3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66525"/>
            <a:ext cx="9143999" cy="3050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0"/>
          <p:cNvSpPr/>
          <p:nvPr/>
        </p:nvSpPr>
        <p:spPr>
          <a:xfrm>
            <a:off x="342550" y="2781375"/>
            <a:ext cx="2616000" cy="1052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“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column will show you whether the Advance request is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Renewal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endParaRPr b="1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0"/>
          <p:cNvSpPr/>
          <p:nvPr/>
        </p:nvSpPr>
        <p:spPr>
          <a:xfrm>
            <a:off x="5447550" y="4056150"/>
            <a:ext cx="2616000" cy="1703700"/>
          </a:xfrm>
          <a:prstGeom prst="wedgeRoundRectCallout">
            <a:avLst>
              <a:gd fmla="val 63968" name="adj1"/>
              <a:gd fmla="val -10577" name="adj2"/>
              <a:gd fmla="val 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Renewal 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Advances can be extended if: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“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Processed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status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b="0" i="0" sz="1400" u="sng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Started 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last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mos.</a:t>
            </a:r>
            <a:endParaRPr b="1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0"/>
          <p:cNvSpPr/>
          <p:nvPr/>
        </p:nvSpPr>
        <p:spPr>
          <a:xfrm>
            <a:off x="6113200" y="3542600"/>
            <a:ext cx="342600" cy="333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0"/>
          <p:cNvSpPr txBox="1"/>
          <p:nvPr>
            <p:ph idx="1" type="body"/>
          </p:nvPr>
        </p:nvSpPr>
        <p:spPr>
          <a:xfrm>
            <a:off x="0" y="1729925"/>
            <a:ext cx="81846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2600">
                <a:solidFill>
                  <a:schemeClr val="accent6"/>
                </a:solidFill>
              </a:rPr>
              <a:t>Advance Request List &amp; Requesting Extension</a:t>
            </a:r>
            <a:endParaRPr b="1" sz="2600">
              <a:solidFill>
                <a:schemeClr val="accent6"/>
              </a:solidFill>
            </a:endParaRPr>
          </a:p>
        </p:txBody>
      </p:sp>
      <p:sp>
        <p:nvSpPr>
          <p:cNvPr id="323" name="Google Shape;323;p60"/>
          <p:cNvSpPr/>
          <p:nvPr/>
        </p:nvSpPr>
        <p:spPr>
          <a:xfrm>
            <a:off x="76775" y="5363575"/>
            <a:ext cx="2525700" cy="1494300"/>
          </a:xfrm>
          <a:prstGeom prst="wedgeRoundRectCallout">
            <a:avLst>
              <a:gd fmla="val -30271" name="adj1"/>
              <a:gd fmla="val -66091" name="adj2"/>
              <a:gd fmla="val 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Existing Advances in “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Processed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status will be available to open in the new format. 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advances will be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discarded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/>
              <a:t>What You’ll See on June 9th</a:t>
            </a:r>
            <a:endParaRPr/>
          </a:p>
        </p:txBody>
      </p:sp>
      <p:pic>
        <p:nvPicPr>
          <p:cNvPr id="330" name="Google Shape;330;p61"/>
          <p:cNvPicPr preferRelativeResize="0"/>
          <p:nvPr/>
        </p:nvPicPr>
        <p:blipFill rotWithShape="1">
          <a:blip r:embed="rId3">
            <a:alphaModFix/>
          </a:blip>
          <a:srcRect b="13978" l="0" r="0" t="0"/>
          <a:stretch/>
        </p:blipFill>
        <p:spPr>
          <a:xfrm>
            <a:off x="17150" y="2515150"/>
            <a:ext cx="9126850" cy="43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1"/>
          <p:cNvSpPr/>
          <p:nvPr/>
        </p:nvSpPr>
        <p:spPr>
          <a:xfrm>
            <a:off x="96175" y="3711800"/>
            <a:ext cx="2825400" cy="1692600"/>
          </a:xfrm>
          <a:prstGeom prst="wedgeRoundRectCallout">
            <a:avLst>
              <a:gd fmla="val -23800" name="adj1"/>
              <a:gd fmla="val 64265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SAGE will now automatically determine which eGC1s are eligible for an Advance and display them.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Click “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 to create request.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1"/>
          <p:cNvSpPr/>
          <p:nvPr/>
        </p:nvSpPr>
        <p:spPr>
          <a:xfrm>
            <a:off x="5513900" y="2885775"/>
            <a:ext cx="3579000" cy="2208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Eligibility Rules:</a:t>
            </a:r>
            <a:endParaRPr b="1" i="0" sz="1400" u="sng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eGC1 status must be either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Approved 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Awarded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Related eGC1 </a:t>
            </a:r>
            <a:r>
              <a:rPr b="1" i="0" lang="en" sz="1400" u="sng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have Type of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NAA 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Pre-Application.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eGC1 </a:t>
            </a:r>
            <a:r>
              <a:rPr b="1" i="0" lang="en" sz="1400" u="sng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b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have a related Funding Action in GCA.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1"/>
          <p:cNvSpPr/>
          <p:nvPr/>
        </p:nvSpPr>
        <p:spPr>
          <a:xfrm>
            <a:off x="6669725" y="5360125"/>
            <a:ext cx="342600" cy="333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1"/>
          <p:cNvSpPr txBox="1"/>
          <p:nvPr>
            <p:ph idx="1" type="body"/>
          </p:nvPr>
        </p:nvSpPr>
        <p:spPr>
          <a:xfrm>
            <a:off x="0" y="1729925"/>
            <a:ext cx="81846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2600">
                <a:solidFill>
                  <a:schemeClr val="accent6"/>
                </a:solidFill>
              </a:rPr>
              <a:t>Requesting a New or Renewal Advance Budget</a:t>
            </a:r>
            <a:endParaRPr b="1" sz="2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