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Merriweather Sans" pitchFamily="2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Encode Sans Condensed Thin" panose="02000000000000000000" pitchFamily="2" charset="0"/>
      <p:regular r:id="rId23"/>
      <p:bold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006F"/>
                </a:solidFill>
              </a:rPr>
              <a:t>Lily</a:t>
            </a:r>
            <a:endParaRPr sz="110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Lily</a:t>
            </a:r>
            <a:endParaRPr/>
          </a:p>
        </p:txBody>
      </p:sp>
      <p:sp>
        <p:nvSpPr>
          <p:cNvPr id="68" name="Google Shape;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006F"/>
                </a:solidFill>
              </a:rPr>
              <a:t>Lily</a:t>
            </a:r>
            <a:endParaRPr/>
          </a:p>
        </p:txBody>
      </p:sp>
      <p:sp>
        <p:nvSpPr>
          <p:cNvPr id="75" name="Google Shape;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Call out How to Extend support doc link</a:t>
            </a:r>
            <a:endParaRPr/>
          </a:p>
        </p:txBody>
      </p:sp>
      <p:sp>
        <p:nvSpPr>
          <p:cNvPr id="82" name="Google Shape;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System does not factor in whether the Sponsor allows advance spend, so it’s up to the department to make that determination.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Call out MyResearch link</a:t>
            </a:r>
            <a:endParaRPr/>
          </a:p>
        </p:txBody>
      </p:sp>
      <p:sp>
        <p:nvSpPr>
          <p:cNvPr id="95" name="Google Shape;9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approver needs to be assigned to any org code entered as the fiscally responsible dept/org. If org is at the sub-division, assign reviewer to division code.</a:t>
            </a:r>
            <a:endParaRPr sz="1100"/>
          </a:p>
        </p:txBody>
      </p:sp>
      <p:sp>
        <p:nvSpPr>
          <p:cNvPr id="106" name="Google Shape;1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new-advance-budget-request-process-coming-soon-to-sag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new-advance-budget-request-process-coming-soon-to-sag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gebren@uw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gehelp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New Advance Budget Process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May 13, 2021 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New Process &amp; Benefits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750829" y="1783988"/>
            <a:ext cx="7309500" cy="875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CURRENT ADVANCE PROCESS</a:t>
            </a: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5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9 Steps</a:t>
            </a: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taking up to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 days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(or up to 10 if SFI hold)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5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Campus/OSP/GCA have to use:</a:t>
            </a: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Webform, Emails, Printed paper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735397" y="2752644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Eligibility </a:t>
            </a:r>
            <a:r>
              <a:rPr lang="en-US" sz="8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webform</a:t>
            </a:r>
            <a:r>
              <a:rPr lang="en-US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submitted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3251986" y="2747872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Request submitted in SAGE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386957" y="2752661"/>
            <a:ext cx="7851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OSP marks eGC1 eligible </a:t>
            </a:r>
            <a:b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-US" sz="8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Dept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4976693" y="2752653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Signed ADV </a:t>
            </a:r>
            <a:r>
              <a:rPr lang="en-US" sz="8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emailed</a:t>
            </a: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GCA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7372847" y="2743736"/>
            <a:ext cx="702900" cy="504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number becomes active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4115656" y="2750624"/>
            <a:ext cx="7851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form </a:t>
            </a:r>
            <a:r>
              <a:rPr lang="en-US" sz="8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printed</a:t>
            </a:r>
            <a:r>
              <a:rPr lang="en-US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PI and dept approvals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1600365" y="2752653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Full disclosure &amp; SFI Review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5829665" y="2746845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</a:t>
            </a:r>
            <a:r>
              <a:rPr lang="en-US" sz="8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prints</a:t>
            </a: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reviews ADV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6600305" y="2741733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sets up budget in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 &amp; </a:t>
            </a:r>
            <a:r>
              <a:rPr lang="en-US" sz="8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notifies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Dept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750825" y="3742575"/>
            <a:ext cx="4881900" cy="802800"/>
          </a:xfrm>
          <a:prstGeom prst="rect">
            <a:avLst/>
          </a:prstGeom>
          <a:solidFill>
            <a:srgbClr val="77923B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FUTURE ADVANCE PROCESS</a:t>
            </a: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5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 Steps</a:t>
            </a: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taking as little as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 days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(8 if SFI hold)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5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more: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Webforms, Emails, Printed paper</a:t>
            </a: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to complete process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1797950" y="4571500"/>
            <a:ext cx="6069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Request submitted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SAGE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2457150" y="4577176"/>
            <a:ext cx="1233000" cy="2814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 &amp; Dept approve online </a:t>
            </a:r>
            <a:b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(New Advance only)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4275600" y="4568975"/>
            <a:ext cx="6453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sets up budget in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4987050" y="4577175"/>
            <a:ext cx="645300" cy="5829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number becomes active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2457125" y="4890372"/>
            <a:ext cx="1233000" cy="2814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review completed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805025" y="5235904"/>
            <a:ext cx="606900" cy="40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79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review triggered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2457525" y="5235903"/>
            <a:ext cx="1769100" cy="40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79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hold, until reviews complete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3742450" y="4569275"/>
            <a:ext cx="4671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review (abbrev.)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750825" y="5235901"/>
            <a:ext cx="1008600" cy="40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79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Automated eligibility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750825" y="4571450"/>
            <a:ext cx="10086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spcFirstLastPara="1" wrap="square" lIns="0" tIns="91475" rIns="0" bIns="9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Intake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initiated 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SAGE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4279300" y="5235900"/>
            <a:ext cx="1353300" cy="40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79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Campus notified, Compliance holds on pending FAs removed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Important Dates</a:t>
            </a: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354500" y="1508125"/>
            <a:ext cx="85020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Mon, May 24 at 5pm: 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Advance Budget Number Eligibility Form no longer available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New Advance Budget Request Freeze until June 8th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Fri, May 28 at 3pm: 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Final day to submit a signed advance budget request to gcahelp@uw.edu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Mon, June 7: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Confirm Advance Reviewer ASTRA role in place</a:t>
            </a:r>
            <a:r>
              <a:rPr lang="en-US"/>
              <a:t> for your unit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Tues, June 8 from 10-11:30am: Demo / Q&amp;A Session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Wed, June 9: New Process Available in SAGE!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Policy Updates Planned: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GIM 9 - Advance Budgets</a:t>
            </a:r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Upcoming changes include: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Removing process steps and focusing on policy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Exploring request limits beyond the current 6 months for original requests and 3 months extensions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Additional consideration for clinical trials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New process can be found here: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New Advance Budget Process</a:t>
            </a:r>
            <a:r>
              <a:rPr lang="en-US"/>
              <a:t> information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Expect web content updates from OSP 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and GCA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7311875" y="5813900"/>
            <a:ext cx="1635300" cy="10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You’ll See on June 9th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6525"/>
            <a:ext cx="9143999" cy="30503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/>
          <p:nvPr/>
        </p:nvSpPr>
        <p:spPr>
          <a:xfrm>
            <a:off x="342550" y="2781375"/>
            <a:ext cx="2616000" cy="1052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“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 column will show you whether the Advance request is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Renewal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endParaRPr sz="1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5447550" y="4056150"/>
            <a:ext cx="2616000" cy="1703700"/>
          </a:xfrm>
          <a:prstGeom prst="wedgeRoundRectCallout">
            <a:avLst>
              <a:gd name="adj1" fmla="val 63968"/>
              <a:gd name="adj2" fmla="val -10577"/>
              <a:gd name="adj3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Renewal 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Advances can be extended if: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 “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Processed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 status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sz="1400" b="0" i="0" u="sng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Started 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 last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mos.</a:t>
            </a:r>
            <a:endParaRPr sz="1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6113200" y="3542600"/>
            <a:ext cx="342600" cy="33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0" y="1729925"/>
            <a:ext cx="81846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600" b="1">
                <a:solidFill>
                  <a:schemeClr val="accent6"/>
                </a:solidFill>
              </a:rPr>
              <a:t>Advance Request List &amp; Requesting Extension</a:t>
            </a:r>
            <a:endParaRPr sz="2600" b="1">
              <a:solidFill>
                <a:schemeClr val="accent6"/>
              </a:solidFill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76775" y="5363575"/>
            <a:ext cx="2525700" cy="1494300"/>
          </a:xfrm>
          <a:prstGeom prst="wedgeRoundRectCallout">
            <a:avLst>
              <a:gd name="adj1" fmla="val -30271"/>
              <a:gd name="adj2" fmla="val -66091"/>
              <a:gd name="adj3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Existing Advances in “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Processed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 status will be available to open in the new format. 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advances will be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discarded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You’ll See on June 9th</a:t>
            </a:r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 b="13978"/>
          <a:stretch/>
        </p:blipFill>
        <p:spPr>
          <a:xfrm>
            <a:off x="17150" y="2515150"/>
            <a:ext cx="9126850" cy="43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/>
          <p:nvPr/>
        </p:nvSpPr>
        <p:spPr>
          <a:xfrm>
            <a:off x="96175" y="3711800"/>
            <a:ext cx="2825400" cy="1692600"/>
          </a:xfrm>
          <a:prstGeom prst="wedgeRoundRectCallout">
            <a:avLst>
              <a:gd name="adj1" fmla="val -23800"/>
              <a:gd name="adj2" fmla="val 64265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SAGE will now automatically determine which eGC1s are eligible for an Advance and display them.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Click “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 to create request.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5513900" y="2885775"/>
            <a:ext cx="3579000" cy="2208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Eligibility Rules:</a:t>
            </a:r>
            <a:endParaRPr sz="1400" b="1" i="0" u="sng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eGC1 status must be either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Approved 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Awarded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Related eGC1 </a:t>
            </a:r>
            <a:r>
              <a:rPr lang="en-US" sz="1400" b="1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have Type of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NAA 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Pre-Application.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eGC1 </a:t>
            </a:r>
            <a:r>
              <a:rPr lang="en-US" sz="1400" b="1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have a related Funding Action in GCA.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6669725" y="5360125"/>
            <a:ext cx="342600" cy="33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0" y="1729925"/>
            <a:ext cx="81846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600" b="1">
                <a:solidFill>
                  <a:schemeClr val="accent6"/>
                </a:solidFill>
              </a:rPr>
              <a:t>Requesting a New or Renewal Advance Budget</a:t>
            </a:r>
            <a:endParaRPr sz="2600" b="1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Steps to Prepare</a:t>
            </a:r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77880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Units need to assign the new </a:t>
            </a:r>
            <a:r>
              <a:rPr lang="en-US" b="1"/>
              <a:t>Advance Reviewer</a:t>
            </a:r>
            <a:r>
              <a:rPr lang="en-US"/>
              <a:t> SAGE ASTRA role for their organization code(s) to approve Advance Budget requests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Stay tuned for email reminders to MRAM and SAGE mailing lists, a new job aid, and updated user guides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Review information and timeline 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Advance Budgets in SAGE</a:t>
            </a:r>
            <a:r>
              <a:rPr lang="en-US"/>
              <a:t> webpage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-US"/>
              <a:t>Demo and Q&amp;A on June 8th from 10:00-11:30 am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Lily Gebrenegus, GCA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lgebren@uw.edu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Chris Carlson, ORIS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sagehelp@uw.edu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(4:3)</PresentationFormat>
  <Paragraphs>101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Merriweather Sans</vt:lpstr>
      <vt:lpstr>Open Sans Light</vt:lpstr>
      <vt:lpstr>Open Sans</vt:lpstr>
      <vt:lpstr>Encode Sans Condensed Thin</vt:lpstr>
      <vt:lpstr>Roboto</vt:lpstr>
      <vt:lpstr>Calibri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2021-05-18T16:56:14Z</dcterms:modified>
</cp:coreProperties>
</file>