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2" r:id="rId5"/>
    <p:sldMasterId id="2147483723" r:id="rId6"/>
    <p:sldMasterId id="2147483724" r:id="rId7"/>
    <p:sldMasterId id="2147483725" r:id="rId8"/>
    <p:sldMasterId id="2147483726" r:id="rId9"/>
    <p:sldMasterId id="2147483727" r:id="rId10"/>
    <p:sldMasterId id="2147483728" r:id="rId11"/>
    <p:sldMasterId id="2147483729" r:id="rId12"/>
    <p:sldMasterId id="2147483730" r:id="rId13"/>
    <p:sldMasterId id="2147483731" r:id="rId14"/>
    <p:sldMasterId id="2147483732" r:id="rId15"/>
    <p:sldMasterId id="2147483733"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Lst>
  <p:sldSz cy="6858000" cx="9144000"/>
  <p:notesSz cx="6858000" cy="9144000"/>
  <p:embeddedFontLst>
    <p:embeddedFont>
      <p:font typeface="Encode Sans"/>
      <p:regular r:id="rId70"/>
      <p:bold r:id="rId71"/>
    </p:embeddedFont>
    <p:embeddedFont>
      <p:font typeface="Open Sans SemiBold"/>
      <p:regular r:id="rId72"/>
      <p:bold r:id="rId73"/>
      <p:italic r:id="rId74"/>
      <p:boldItalic r:id="rId75"/>
    </p:embeddedFont>
    <p:embeddedFont>
      <p:font typeface="Arial Black"/>
      <p:regular r:id="rId76"/>
    </p:embeddedFont>
    <p:embeddedFont>
      <p:font typeface="Gill Sans"/>
      <p:regular r:id="rId77"/>
      <p:bold r:id="rId78"/>
    </p:embeddedFont>
    <p:embeddedFont>
      <p:font typeface="Open Sans Light"/>
      <p:regular r:id="rId79"/>
      <p:bold r:id="rId80"/>
      <p:italic r:id="rId81"/>
      <p:boldItalic r:id="rId82"/>
    </p:embeddedFont>
    <p:embeddedFont>
      <p:font typeface="Open Sans"/>
      <p:regular r:id="rId83"/>
      <p:bold r:id="rId84"/>
      <p:italic r:id="rId85"/>
      <p:boldItalic r:id="rId86"/>
    </p:embeddedFont>
    <p:embeddedFont>
      <p:font typeface="Encode Sans Condensed Thin"/>
      <p:bold r:id="rId87"/>
    </p:embeddedFont>
    <p:embeddedFont>
      <p:font typeface="Century Gothic"/>
      <p:regular r:id="rId88"/>
      <p:bold r:id="rId89"/>
      <p:italic r:id="rId90"/>
      <p:boldItalic r:id="rId9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528F8D-D3DC-42E1-9E0C-E0F5BE5B2053}">
  <a:tblStyle styleId="{5C528F8D-D3DC-42E1-9E0C-E0F5BE5B2053}"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rgbClr val="FFFFFF"/>
      </a:tcTxStyle>
      <a:tcStyle>
        <a:fill>
          <a:solidFill>
            <a:srgbClr val="4F81BD"/>
          </a:solidFill>
        </a:fill>
      </a:tcStyle>
    </a:lastCol>
    <a:firstCol>
      <a:tcTxStyle b="on" i="off">
        <a:font>
          <a:latin typeface="Calibri"/>
          <a:ea typeface="Calibri"/>
          <a:cs typeface="Calibri"/>
        </a:font>
        <a:srgbClr val="FFFFFF"/>
      </a:tcTxStyle>
      <a:tcStyle>
        <a:fill>
          <a:solidFill>
            <a:srgbClr val="4F81BD"/>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a:neCell>
    <a:nwCell>
      <a:tcTxStyle/>
    </a:nwCell>
  </a:tblStyle>
  <a:tblStyle styleId="{5FDA36F2-B9B6-451E-9799-BBF87E15DC8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6EB"/>
          </a:solidFill>
        </a:fill>
      </a:tcStyle>
    </a:wholeTbl>
    <a:band1H>
      <a:tcTxStyle/>
      <a:tcStyle>
        <a:fill>
          <a:solidFill>
            <a:srgbClr val="CCCAD4"/>
          </a:solidFill>
        </a:fill>
      </a:tcStyle>
    </a:band1H>
    <a:band2H>
      <a:tcTxStyle/>
    </a:band2H>
    <a:band1V>
      <a:tcTxStyle/>
      <a:tcStyle>
        <a:fill>
          <a:solidFill>
            <a:srgbClr val="CCCA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3.xml"/><Relationship Id="rId84" Type="http://schemas.openxmlformats.org/officeDocument/2006/relationships/font" Target="fonts/OpenSans-bold.fntdata"/><Relationship Id="rId83" Type="http://schemas.openxmlformats.org/officeDocument/2006/relationships/font" Target="fonts/OpenSans-regular.fntdata"/><Relationship Id="rId42" Type="http://schemas.openxmlformats.org/officeDocument/2006/relationships/slide" Target="slides/slide25.xml"/><Relationship Id="rId86" Type="http://schemas.openxmlformats.org/officeDocument/2006/relationships/font" Target="fonts/OpenSans-boldItalic.fntdata"/><Relationship Id="rId41" Type="http://schemas.openxmlformats.org/officeDocument/2006/relationships/slide" Target="slides/slide24.xml"/><Relationship Id="rId85" Type="http://schemas.openxmlformats.org/officeDocument/2006/relationships/font" Target="fonts/OpenSans-italic.fntdata"/><Relationship Id="rId44" Type="http://schemas.openxmlformats.org/officeDocument/2006/relationships/slide" Target="slides/slide27.xml"/><Relationship Id="rId88" Type="http://schemas.openxmlformats.org/officeDocument/2006/relationships/font" Target="fonts/CenturyGothic-regular.fntdata"/><Relationship Id="rId43" Type="http://schemas.openxmlformats.org/officeDocument/2006/relationships/slide" Target="slides/slide26.xml"/><Relationship Id="rId87" Type="http://schemas.openxmlformats.org/officeDocument/2006/relationships/font" Target="fonts/EncodeSansCondensedThin-bold.fntdata"/><Relationship Id="rId46" Type="http://schemas.openxmlformats.org/officeDocument/2006/relationships/slide" Target="slides/slide29.xml"/><Relationship Id="rId45" Type="http://schemas.openxmlformats.org/officeDocument/2006/relationships/slide" Target="slides/slide28.xml"/><Relationship Id="rId89" Type="http://schemas.openxmlformats.org/officeDocument/2006/relationships/font" Target="fonts/CenturyGothic-bold.fntdata"/><Relationship Id="rId80" Type="http://schemas.openxmlformats.org/officeDocument/2006/relationships/font" Target="fonts/OpenSansLight-bold.fntdata"/><Relationship Id="rId82" Type="http://schemas.openxmlformats.org/officeDocument/2006/relationships/font" Target="fonts/OpenSansLight-boldItalic.fntdata"/><Relationship Id="rId81" Type="http://schemas.openxmlformats.org/officeDocument/2006/relationships/font" Target="fonts/OpenSansLight-italic.fntdata"/><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1.xml"/><Relationship Id="rId47" Type="http://schemas.openxmlformats.org/officeDocument/2006/relationships/slide" Target="slides/slide30.xml"/><Relationship Id="rId49" Type="http://schemas.openxmlformats.org/officeDocument/2006/relationships/slide" Target="slides/slide3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SemiBold-bold.fntdata"/><Relationship Id="rId72" Type="http://schemas.openxmlformats.org/officeDocument/2006/relationships/font" Target="fonts/OpenSansSemiBold-regular.fntdata"/><Relationship Id="rId31" Type="http://schemas.openxmlformats.org/officeDocument/2006/relationships/slide" Target="slides/slide14.xml"/><Relationship Id="rId75" Type="http://schemas.openxmlformats.org/officeDocument/2006/relationships/font" Target="fonts/OpenSansSemiBold-boldItalic.fntdata"/><Relationship Id="rId30" Type="http://schemas.openxmlformats.org/officeDocument/2006/relationships/slide" Target="slides/slide13.xml"/><Relationship Id="rId74" Type="http://schemas.openxmlformats.org/officeDocument/2006/relationships/font" Target="fonts/OpenSansSemiBold-italic.fntdata"/><Relationship Id="rId33" Type="http://schemas.openxmlformats.org/officeDocument/2006/relationships/slide" Target="slides/slide16.xml"/><Relationship Id="rId77" Type="http://schemas.openxmlformats.org/officeDocument/2006/relationships/font" Target="fonts/GillSans-regular.fntdata"/><Relationship Id="rId32" Type="http://schemas.openxmlformats.org/officeDocument/2006/relationships/slide" Target="slides/slide15.xml"/><Relationship Id="rId76" Type="http://schemas.openxmlformats.org/officeDocument/2006/relationships/font" Target="fonts/ArialBlack-regular.fntdata"/><Relationship Id="rId35" Type="http://schemas.openxmlformats.org/officeDocument/2006/relationships/slide" Target="slides/slide18.xml"/><Relationship Id="rId79" Type="http://schemas.openxmlformats.org/officeDocument/2006/relationships/font" Target="fonts/OpenSansLight-regular.fntdata"/><Relationship Id="rId34" Type="http://schemas.openxmlformats.org/officeDocument/2006/relationships/slide" Target="slides/slide17.xml"/><Relationship Id="rId78" Type="http://schemas.openxmlformats.org/officeDocument/2006/relationships/font" Target="fonts/GillSans-bold.fntdata"/><Relationship Id="rId71" Type="http://schemas.openxmlformats.org/officeDocument/2006/relationships/font" Target="fonts/EncodeSans-bold.fntdata"/><Relationship Id="rId70" Type="http://schemas.openxmlformats.org/officeDocument/2006/relationships/font" Target="fonts/EncodeSans-regular.fntdata"/><Relationship Id="rId37" Type="http://schemas.openxmlformats.org/officeDocument/2006/relationships/slide" Target="slides/slide20.xml"/><Relationship Id="rId36" Type="http://schemas.openxmlformats.org/officeDocument/2006/relationships/slide" Target="slides/slide19.xml"/><Relationship Id="rId39" Type="http://schemas.openxmlformats.org/officeDocument/2006/relationships/slide" Target="slides/slide22.xml"/><Relationship Id="rId38" Type="http://schemas.openxmlformats.org/officeDocument/2006/relationships/slide" Target="slides/slide21.xml"/><Relationship Id="rId62" Type="http://schemas.openxmlformats.org/officeDocument/2006/relationships/slide" Target="slides/slide45.xml"/><Relationship Id="rId61" Type="http://schemas.openxmlformats.org/officeDocument/2006/relationships/slide" Target="slides/slide44.xml"/><Relationship Id="rId20" Type="http://schemas.openxmlformats.org/officeDocument/2006/relationships/slide" Target="slides/slide3.xml"/><Relationship Id="rId64" Type="http://schemas.openxmlformats.org/officeDocument/2006/relationships/slide" Target="slides/slide47.xml"/><Relationship Id="rId63" Type="http://schemas.openxmlformats.org/officeDocument/2006/relationships/slide" Target="slides/slide46.xml"/><Relationship Id="rId22" Type="http://schemas.openxmlformats.org/officeDocument/2006/relationships/slide" Target="slides/slide5.xml"/><Relationship Id="rId66" Type="http://schemas.openxmlformats.org/officeDocument/2006/relationships/slide" Target="slides/slide49.xml"/><Relationship Id="rId21" Type="http://schemas.openxmlformats.org/officeDocument/2006/relationships/slide" Target="slides/slide4.xml"/><Relationship Id="rId65" Type="http://schemas.openxmlformats.org/officeDocument/2006/relationships/slide" Target="slides/slide48.xml"/><Relationship Id="rId24" Type="http://schemas.openxmlformats.org/officeDocument/2006/relationships/slide" Target="slides/slide7.xml"/><Relationship Id="rId68" Type="http://schemas.openxmlformats.org/officeDocument/2006/relationships/slide" Target="slides/slide51.xml"/><Relationship Id="rId23" Type="http://schemas.openxmlformats.org/officeDocument/2006/relationships/slide" Target="slides/slide6.xml"/><Relationship Id="rId67" Type="http://schemas.openxmlformats.org/officeDocument/2006/relationships/slide" Target="slides/slide50.xml"/><Relationship Id="rId60" Type="http://schemas.openxmlformats.org/officeDocument/2006/relationships/slide" Target="slides/slide43.xml"/><Relationship Id="rId26" Type="http://schemas.openxmlformats.org/officeDocument/2006/relationships/slide" Target="slides/slide9.xml"/><Relationship Id="rId25" Type="http://schemas.openxmlformats.org/officeDocument/2006/relationships/slide" Target="slides/slide8.xml"/><Relationship Id="rId69" Type="http://schemas.openxmlformats.org/officeDocument/2006/relationships/slide" Target="slides/slide52.xml"/><Relationship Id="rId28" Type="http://schemas.openxmlformats.org/officeDocument/2006/relationships/slide" Target="slides/slide11.xml"/><Relationship Id="rId27" Type="http://schemas.openxmlformats.org/officeDocument/2006/relationships/slide" Target="slides/slide10.xml"/><Relationship Id="rId29" Type="http://schemas.openxmlformats.org/officeDocument/2006/relationships/slide" Target="slides/slide12.xml"/><Relationship Id="rId51" Type="http://schemas.openxmlformats.org/officeDocument/2006/relationships/slide" Target="slides/slide34.xml"/><Relationship Id="rId50" Type="http://schemas.openxmlformats.org/officeDocument/2006/relationships/slide" Target="slides/slide33.xml"/><Relationship Id="rId53" Type="http://schemas.openxmlformats.org/officeDocument/2006/relationships/slide" Target="slides/slide36.xml"/><Relationship Id="rId52" Type="http://schemas.openxmlformats.org/officeDocument/2006/relationships/slide" Target="slides/slide35.xml"/><Relationship Id="rId11" Type="http://schemas.openxmlformats.org/officeDocument/2006/relationships/slideMaster" Target="slideMasters/slideMaster7.xml"/><Relationship Id="rId55" Type="http://schemas.openxmlformats.org/officeDocument/2006/relationships/slide" Target="slides/slide38.xml"/><Relationship Id="rId10" Type="http://schemas.openxmlformats.org/officeDocument/2006/relationships/slideMaster" Target="slideMasters/slideMaster6.xml"/><Relationship Id="rId54" Type="http://schemas.openxmlformats.org/officeDocument/2006/relationships/slide" Target="slides/slide37.xml"/><Relationship Id="rId13" Type="http://schemas.openxmlformats.org/officeDocument/2006/relationships/slideMaster" Target="slideMasters/slideMaster9.xml"/><Relationship Id="rId57" Type="http://schemas.openxmlformats.org/officeDocument/2006/relationships/slide" Target="slides/slide40.xml"/><Relationship Id="rId12" Type="http://schemas.openxmlformats.org/officeDocument/2006/relationships/slideMaster" Target="slideMasters/slideMaster8.xml"/><Relationship Id="rId56" Type="http://schemas.openxmlformats.org/officeDocument/2006/relationships/slide" Target="slides/slide39.xml"/><Relationship Id="rId91" Type="http://schemas.openxmlformats.org/officeDocument/2006/relationships/font" Target="fonts/CenturyGothic-boldItalic.fntdata"/><Relationship Id="rId90" Type="http://schemas.openxmlformats.org/officeDocument/2006/relationships/font" Target="fonts/CenturyGothic-italic.fntdata"/><Relationship Id="rId15" Type="http://schemas.openxmlformats.org/officeDocument/2006/relationships/slideMaster" Target="slideMasters/slideMaster11.xml"/><Relationship Id="rId59" Type="http://schemas.openxmlformats.org/officeDocument/2006/relationships/slide" Target="slides/slide42.xml"/><Relationship Id="rId14" Type="http://schemas.openxmlformats.org/officeDocument/2006/relationships/slideMaster" Target="slideMasters/slideMaster10.xml"/><Relationship Id="rId58" Type="http://schemas.openxmlformats.org/officeDocument/2006/relationships/slide" Target="slides/slide41.xml"/><Relationship Id="rId17" Type="http://schemas.openxmlformats.org/officeDocument/2006/relationships/notesMaster" Target="notesMasters/notesMaster1.xml"/><Relationship Id="rId16" Type="http://schemas.openxmlformats.org/officeDocument/2006/relationships/slideMaster" Target="slideMasters/slideMaster12.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sf.gov/pubs/policydocs/pappg20_1/pappg_2.jsp#IIC2h" TargetMode="External"/><Relationship Id="rId3" Type="http://schemas.openxmlformats.org/officeDocument/2006/relationships/hyperlink" Target="https://www.nsf.gov/bfa/dias/policy/cps.jsp" TargetMode="External"/><Relationship Id="rId4" Type="http://schemas.openxmlformats.org/officeDocument/2006/relationships/hyperlink" Target="https://www.nsf.gov/bfa/dias/policy/cps_faqs/currentandpendingfaqs_june2021.pdf" TargetMode="External"/><Relationship Id="rId5" Type="http://schemas.openxmlformats.org/officeDocument/2006/relationships/hyperlink" Target="https://www.nsf.gov/bfa/dias/policy/cps.jsp" TargetMode="External"/><Relationship Id="rId6" Type="http://schemas.openxmlformats.org/officeDocument/2006/relationships/hyperlink" Target="https://www.nsf.gov/bfa/dias/policy/disclosures_table/june2021.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e2afbcf729_0_8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e2afbcf729_0_8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Carol</a:t>
            </a:r>
            <a:endParaRPr/>
          </a:p>
        </p:txBody>
      </p:sp>
      <p:sp>
        <p:nvSpPr>
          <p:cNvPr id="510" name="Google Shape;510;ge2afbcf729_0_80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e2afbcf729_0_8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e2afbcf729_0_8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Carol</a:t>
            </a:r>
            <a:endParaRPr/>
          </a:p>
        </p:txBody>
      </p:sp>
      <p:sp>
        <p:nvSpPr>
          <p:cNvPr id="524" name="Google Shape;524;ge2afbcf729_0_81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e2afbcf729_0_8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e2afbcf729_0_8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Carol</a:t>
            </a:r>
            <a:endParaRPr/>
          </a:p>
        </p:txBody>
      </p:sp>
      <p:sp>
        <p:nvSpPr>
          <p:cNvPr id="538" name="Google Shape;538;ge2afbcf729_0_8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e2afbcf729_0_8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e2afbcf729_0_8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Carol</a:t>
            </a:r>
            <a:endParaRPr/>
          </a:p>
        </p:txBody>
      </p:sp>
      <p:sp>
        <p:nvSpPr>
          <p:cNvPr id="551" name="Google Shape;551;ge2afbcf729_0_83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e2afbcf729_0_8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e2afbcf729_0_8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Carol</a:t>
            </a:r>
            <a:endParaRPr/>
          </a:p>
        </p:txBody>
      </p:sp>
      <p:sp>
        <p:nvSpPr>
          <p:cNvPr id="565" name="Google Shape;565;ge2afbcf729_0_85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e2afbcf729_0_8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e2afbcf729_0_8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Carol</a:t>
            </a:r>
            <a:endParaRPr/>
          </a:p>
        </p:txBody>
      </p:sp>
      <p:sp>
        <p:nvSpPr>
          <p:cNvPr id="578" name="Google Shape;578;ge2afbcf729_0_86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e2afbcf729_0_8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
              <a:t>NSF links from CPOS page : </a:t>
            </a:r>
            <a:r>
              <a:rPr lang="en" sz="1300">
                <a:solidFill>
                  <a:srgbClr val="3D3D3D"/>
                </a:solidFill>
                <a:highlight>
                  <a:srgbClr val="FFFFFF"/>
                </a:highlight>
                <a:latin typeface="Open Sans"/>
                <a:ea typeface="Open Sans"/>
                <a:cs typeface="Open Sans"/>
                <a:sym typeface="Open Sans"/>
              </a:rPr>
              <a:t>NSF: Proposal and Award Policies &amp; Procedures Guide (PAPPG 20-1): </a:t>
            </a:r>
            <a:r>
              <a:rPr lang="en" sz="1300" u="sng">
                <a:solidFill>
                  <a:srgbClr val="0074BB"/>
                </a:solidFill>
                <a:highlight>
                  <a:srgbClr val="FFFFFF"/>
                </a:highlight>
                <a:latin typeface="Open Sans"/>
                <a:ea typeface="Open Sans"/>
                <a:cs typeface="Open Sans"/>
                <a:sym typeface="Open Sans"/>
                <a:hlinkClick r:id="rId2">
                  <a:extLst>
                    <a:ext uri="{A12FA001-AC4F-418D-AE19-62706E023703}">
                      <ahyp:hlinkClr val="tx"/>
                    </a:ext>
                  </a:extLst>
                </a:hlinkClick>
              </a:rPr>
              <a:t>Current &amp; Pending Support</a:t>
            </a:r>
            <a:endParaRPr sz="1300" u="sng">
              <a:solidFill>
                <a:srgbClr val="0074BB"/>
              </a:solidFill>
              <a:highlight>
                <a:srgbClr val="FFFFFF"/>
              </a:highlight>
              <a:latin typeface="Open Sans"/>
              <a:ea typeface="Open Sans"/>
              <a:cs typeface="Open Sans"/>
              <a:sym typeface="Open Sans"/>
            </a:endParaRPr>
          </a:p>
          <a:p>
            <a:pPr indent="-311150" lvl="1" marL="914400" rtl="0" algn="l">
              <a:lnSpc>
                <a:spcPct val="115000"/>
              </a:lnSpc>
              <a:spcBef>
                <a:spcPts val="0"/>
              </a:spcBef>
              <a:spcAft>
                <a:spcPts val="0"/>
              </a:spcAft>
              <a:buClr>
                <a:srgbClr val="3D3D3D"/>
              </a:buClr>
              <a:buSzPts val="1300"/>
              <a:buFont typeface="Open Sans"/>
              <a:buChar char="–"/>
            </a:pPr>
            <a:r>
              <a:rPr lang="en" sz="1300" u="sng">
                <a:solidFill>
                  <a:srgbClr val="85754D"/>
                </a:solidFill>
                <a:highlight>
                  <a:srgbClr val="FFFFFF"/>
                </a:highlight>
                <a:latin typeface="Open Sans"/>
                <a:ea typeface="Open Sans"/>
                <a:cs typeface="Open Sans"/>
                <a:sym typeface="Open Sans"/>
                <a:hlinkClick r:id="rId3">
                  <a:extLst>
                    <a:ext uri="{A12FA001-AC4F-418D-AE19-62706E023703}">
                      <ahyp:hlinkClr val="tx"/>
                    </a:ext>
                  </a:extLst>
                </a:hlinkClick>
              </a:rPr>
              <a:t>Current and Pending Support Guidance and Links</a:t>
            </a:r>
            <a:endParaRPr sz="1300" u="sng">
              <a:solidFill>
                <a:srgbClr val="85754D"/>
              </a:solidFill>
              <a:highlight>
                <a:srgbClr val="FFFFFF"/>
              </a:highlight>
              <a:latin typeface="Open Sans"/>
              <a:ea typeface="Open Sans"/>
              <a:cs typeface="Open Sans"/>
              <a:sym typeface="Open Sans"/>
            </a:endParaRPr>
          </a:p>
          <a:p>
            <a:pPr indent="-311150" lvl="1" marL="914400" rtl="0" algn="l">
              <a:lnSpc>
                <a:spcPct val="115000"/>
              </a:lnSpc>
              <a:spcBef>
                <a:spcPts val="0"/>
              </a:spcBef>
              <a:spcAft>
                <a:spcPts val="0"/>
              </a:spcAft>
              <a:buClr>
                <a:srgbClr val="3D3D3D"/>
              </a:buClr>
              <a:buSzPts val="1300"/>
              <a:buFont typeface="Open Sans"/>
              <a:buChar char="–"/>
            </a:pPr>
            <a:r>
              <a:rPr lang="en" sz="1300" u="sng">
                <a:solidFill>
                  <a:srgbClr val="0074BB"/>
                </a:solidFill>
                <a:highlight>
                  <a:srgbClr val="FFFFFF"/>
                </a:highlight>
                <a:latin typeface="Open Sans"/>
                <a:ea typeface="Open Sans"/>
                <a:cs typeface="Open Sans"/>
                <a:sym typeface="Open Sans"/>
                <a:hlinkClick r:id="rId4">
                  <a:extLst>
                    <a:ext uri="{A12FA001-AC4F-418D-AE19-62706E023703}">
                      <ahyp:hlinkClr val="tx"/>
                    </a:ext>
                  </a:extLst>
                </a:hlinkClick>
              </a:rPr>
              <a:t>Current and Pending Support FAQs</a:t>
            </a:r>
            <a:endParaRPr sz="1300" u="sng">
              <a:solidFill>
                <a:srgbClr val="0074BB"/>
              </a:solidFill>
              <a:highlight>
                <a:srgbClr val="FFFFFF"/>
              </a:highlight>
              <a:latin typeface="Open Sans"/>
              <a:ea typeface="Open Sans"/>
              <a:cs typeface="Open Sans"/>
              <a:sym typeface="Open Sans"/>
            </a:endParaRPr>
          </a:p>
          <a:p>
            <a:pPr indent="-311150" lvl="1" marL="914400" rtl="0" algn="l">
              <a:lnSpc>
                <a:spcPct val="115000"/>
              </a:lnSpc>
              <a:spcBef>
                <a:spcPts val="0"/>
              </a:spcBef>
              <a:spcAft>
                <a:spcPts val="0"/>
              </a:spcAft>
              <a:buClr>
                <a:srgbClr val="3D3D3D"/>
              </a:buClr>
              <a:buSzPts val="1300"/>
              <a:buFont typeface="Open Sans"/>
              <a:buChar char="–"/>
            </a:pPr>
            <a:r>
              <a:rPr lang="en" sz="1300" u="sng">
                <a:solidFill>
                  <a:srgbClr val="0074BB"/>
                </a:solidFill>
                <a:highlight>
                  <a:srgbClr val="FFFFFF"/>
                </a:highlight>
                <a:latin typeface="Open Sans"/>
                <a:ea typeface="Open Sans"/>
                <a:cs typeface="Open Sans"/>
                <a:sym typeface="Open Sans"/>
                <a:hlinkClick r:id="rId5">
                  <a:extLst>
                    <a:ext uri="{A12FA001-AC4F-418D-AE19-62706E023703}">
                      <ahyp:hlinkClr val="tx"/>
                    </a:ext>
                  </a:extLst>
                </a:hlinkClick>
              </a:rPr>
              <a:t>NSF Webinar on Approved Formats</a:t>
            </a:r>
            <a:endParaRPr sz="1300" u="sng">
              <a:solidFill>
                <a:srgbClr val="0074BB"/>
              </a:solidFill>
              <a:highlight>
                <a:srgbClr val="FFFFFF"/>
              </a:highlight>
              <a:latin typeface="Open Sans"/>
              <a:ea typeface="Open Sans"/>
              <a:cs typeface="Open Sans"/>
              <a:sym typeface="Open Sans"/>
            </a:endParaRPr>
          </a:p>
          <a:p>
            <a:pPr indent="-311150" lvl="1" marL="914400" rtl="0" algn="l">
              <a:lnSpc>
                <a:spcPct val="115000"/>
              </a:lnSpc>
              <a:spcBef>
                <a:spcPts val="0"/>
              </a:spcBef>
              <a:spcAft>
                <a:spcPts val="0"/>
              </a:spcAft>
              <a:buClr>
                <a:srgbClr val="3D3D3D"/>
              </a:buClr>
              <a:buSzPts val="1300"/>
              <a:buFont typeface="Open Sans"/>
              <a:buChar char="–"/>
            </a:pPr>
            <a:r>
              <a:rPr lang="en" sz="1300" u="sng">
                <a:solidFill>
                  <a:srgbClr val="0074BB"/>
                </a:solidFill>
                <a:highlight>
                  <a:srgbClr val="FFFFFF"/>
                </a:highlight>
                <a:latin typeface="Open Sans"/>
                <a:ea typeface="Open Sans"/>
                <a:cs typeface="Open Sans"/>
                <a:sym typeface="Open Sans"/>
                <a:hlinkClick r:id="rId6">
                  <a:extLst>
                    <a:ext uri="{A12FA001-AC4F-418D-AE19-62706E023703}">
                      <ahyp:hlinkClr val="tx"/>
                    </a:ext>
                  </a:extLst>
                </a:hlinkClick>
              </a:rPr>
              <a:t>Pre &amp; Post Award Disclosures Related to the Biosketch &amp; Current and Pending Support</a:t>
            </a:r>
            <a:endParaRPr/>
          </a:p>
        </p:txBody>
      </p:sp>
      <p:sp>
        <p:nvSpPr>
          <p:cNvPr id="591" name="Google Shape;591;ge2afbcf729_0_8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e2afbcf729_0_8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97" name="Google Shape;597;ge2afbcf729_0_8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e2afbcf729_0_8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03" name="Google Shape;603;ge2afbcf729_0_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e2afbcf729_0_10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608" name="Google Shape;608;ge2afbcf729_0_10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e2afbcf729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e2afbcf729_0_41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e2afbcf729_0_10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e2afbcf729_0_10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Per NIH guidelines, the signed Other Support page must be “flattened” before being submitted to NIH. To do so,</a:t>
            </a:r>
            <a:endParaRPr/>
          </a:p>
          <a:p>
            <a:pPr indent="0" lvl="0" marL="0" rtl="0" algn="l">
              <a:spcBef>
                <a:spcPts val="480"/>
              </a:spcBef>
              <a:spcAft>
                <a:spcPts val="0"/>
              </a:spcAft>
              <a:buNone/>
            </a:pPr>
            <a:r>
              <a:rPr lang="en"/>
              <a:t>select “Download a Copy” and select the printer icon in the top right of the screen. In the printer drop-down</a:t>
            </a:r>
            <a:endParaRPr/>
          </a:p>
          <a:p>
            <a:pPr indent="0" lvl="0" marL="0" rtl="0" algn="l">
              <a:spcBef>
                <a:spcPts val="480"/>
              </a:spcBef>
              <a:spcAft>
                <a:spcPts val="0"/>
              </a:spcAft>
              <a:buNone/>
            </a:pPr>
            <a:r>
              <a:rPr lang="en"/>
              <a:t>menu, select the “Microsoft Print to PDF” option to properly “flatten” the signed Other Support page. After</a:t>
            </a:r>
            <a:endParaRPr/>
          </a:p>
          <a:p>
            <a:pPr indent="0" lvl="0" marL="0" rtl="0" algn="l">
              <a:spcBef>
                <a:spcPts val="480"/>
              </a:spcBef>
              <a:spcAft>
                <a:spcPts val="0"/>
              </a:spcAft>
              <a:buNone/>
            </a:pPr>
            <a:r>
              <a:rPr lang="en"/>
              <a:t>doing so, the signer should retain a copy of the original Adobe Sign document and a copy of the “flattened”</a:t>
            </a:r>
            <a:endParaRPr/>
          </a:p>
          <a:p>
            <a:pPr indent="0" lvl="0" marL="0" rtl="0" algn="l">
              <a:spcBef>
                <a:spcPts val="480"/>
              </a:spcBef>
              <a:spcAft>
                <a:spcPts val="0"/>
              </a:spcAft>
              <a:buNone/>
            </a:pPr>
            <a:r>
              <a:rPr lang="en"/>
              <a:t>version of the signed Other Support document.</a:t>
            </a:r>
            <a:endParaRPr/>
          </a:p>
        </p:txBody>
      </p:sp>
      <p:sp>
        <p:nvSpPr>
          <p:cNvPr id="615" name="Google Shape;615;ge2afbcf729_0_101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e2afbcf729_0_10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e2afbcf729_0_10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Per NIH guidelines, the signed Other Support page must be “flattened” before being submitted to NIH. To do so,</a:t>
            </a:r>
            <a:endParaRPr/>
          </a:p>
          <a:p>
            <a:pPr indent="0" lvl="0" marL="0" rtl="0" algn="l">
              <a:spcBef>
                <a:spcPts val="480"/>
              </a:spcBef>
              <a:spcAft>
                <a:spcPts val="0"/>
              </a:spcAft>
              <a:buNone/>
            </a:pPr>
            <a:r>
              <a:rPr lang="en"/>
              <a:t>select “Download a Copy” and select the printer icon in the top right of the screen. In the printer drop-down</a:t>
            </a:r>
            <a:endParaRPr/>
          </a:p>
          <a:p>
            <a:pPr indent="0" lvl="0" marL="0" rtl="0" algn="l">
              <a:spcBef>
                <a:spcPts val="480"/>
              </a:spcBef>
              <a:spcAft>
                <a:spcPts val="0"/>
              </a:spcAft>
              <a:buNone/>
            </a:pPr>
            <a:r>
              <a:rPr lang="en"/>
              <a:t>menu, select the “Microsoft Print to PDF” option to properly “flatten” the signed Other Support page. After</a:t>
            </a:r>
            <a:endParaRPr/>
          </a:p>
          <a:p>
            <a:pPr indent="0" lvl="0" marL="0" rtl="0" algn="l">
              <a:spcBef>
                <a:spcPts val="480"/>
              </a:spcBef>
              <a:spcAft>
                <a:spcPts val="0"/>
              </a:spcAft>
              <a:buNone/>
            </a:pPr>
            <a:r>
              <a:rPr lang="en"/>
              <a:t>doing so, the signer should retain a copy of the original Adobe Sign document and a copy of the “flattened”</a:t>
            </a:r>
            <a:endParaRPr/>
          </a:p>
          <a:p>
            <a:pPr indent="0" lvl="0" marL="0" rtl="0" algn="l">
              <a:spcBef>
                <a:spcPts val="480"/>
              </a:spcBef>
              <a:spcAft>
                <a:spcPts val="0"/>
              </a:spcAft>
              <a:buNone/>
            </a:pPr>
            <a:r>
              <a:rPr lang="en"/>
              <a:t>version of the signed Other Support document.</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Flattened digital signatures. A Flattened signature occurs when flattening pushes the appearance of the signature annotation into the page content, effectively deleting interactive elements, but retaining the visual appearance of those elements</a:t>
            </a:r>
            <a:endParaRPr/>
          </a:p>
        </p:txBody>
      </p:sp>
      <p:sp>
        <p:nvSpPr>
          <p:cNvPr id="622" name="Google Shape;622;ge2afbcf729_0_101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e2afbcf729_0_10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e2afbcf729_0_10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Per NIH guidelines, the signed Other Support page must be “flattened” before being submitted to NIH. To do so,</a:t>
            </a:r>
            <a:endParaRPr/>
          </a:p>
          <a:p>
            <a:pPr indent="0" lvl="0" marL="0" rtl="0" algn="l">
              <a:spcBef>
                <a:spcPts val="480"/>
              </a:spcBef>
              <a:spcAft>
                <a:spcPts val="0"/>
              </a:spcAft>
              <a:buNone/>
            </a:pPr>
            <a:r>
              <a:rPr lang="en"/>
              <a:t>select “Download a Copy” and select the printer icon in the top right of the screen. In the printer drop-down</a:t>
            </a:r>
            <a:endParaRPr/>
          </a:p>
          <a:p>
            <a:pPr indent="0" lvl="0" marL="0" rtl="0" algn="l">
              <a:spcBef>
                <a:spcPts val="480"/>
              </a:spcBef>
              <a:spcAft>
                <a:spcPts val="0"/>
              </a:spcAft>
              <a:buNone/>
            </a:pPr>
            <a:r>
              <a:rPr lang="en"/>
              <a:t>menu, select the “Microsoft Print to PDF” option to properly “flatten” the signed Other Support page. After</a:t>
            </a:r>
            <a:endParaRPr/>
          </a:p>
          <a:p>
            <a:pPr indent="0" lvl="0" marL="0" rtl="0" algn="l">
              <a:spcBef>
                <a:spcPts val="480"/>
              </a:spcBef>
              <a:spcAft>
                <a:spcPts val="0"/>
              </a:spcAft>
              <a:buNone/>
            </a:pPr>
            <a:r>
              <a:rPr lang="en"/>
              <a:t>doing so, the signer should retain a copy of the original Adobe Sign document and a copy of the “flattened”</a:t>
            </a:r>
            <a:endParaRPr/>
          </a:p>
          <a:p>
            <a:pPr indent="0" lvl="0" marL="0" rtl="0" algn="l">
              <a:spcBef>
                <a:spcPts val="480"/>
              </a:spcBef>
              <a:spcAft>
                <a:spcPts val="0"/>
              </a:spcAft>
              <a:buNone/>
            </a:pPr>
            <a:r>
              <a:rPr lang="en"/>
              <a:t>version of the signed Other Support document.</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Flattened digital signatures. A Flattened signature occurs when flattening pushes the appearance of the signature annotation into the page content, effectively deleting interactive elements, but retaining the visual appearance of those elements</a:t>
            </a:r>
            <a:endParaRPr/>
          </a:p>
        </p:txBody>
      </p:sp>
      <p:sp>
        <p:nvSpPr>
          <p:cNvPr id="629" name="Google Shape;629;ge2afbcf729_0_102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e2afbcf729_0_10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e2afbcf729_0_10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636" name="Google Shape;636;ge2afbcf729_0_102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e2afbcf729_0_10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e2afbcf729_0_10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04800" lvl="1" marL="914400" rtl="0" algn="l">
              <a:spcBef>
                <a:spcPts val="400"/>
              </a:spcBef>
              <a:spcAft>
                <a:spcPts val="0"/>
              </a:spcAft>
              <a:buClr>
                <a:srgbClr val="4B2E83"/>
              </a:buClr>
              <a:buSzPts val="1200"/>
              <a:buFont typeface="Open Sans"/>
              <a:buChar char="–"/>
            </a:pPr>
            <a:r>
              <a:rPr lang="en">
                <a:solidFill>
                  <a:srgbClr val="4B2E83"/>
                </a:solidFill>
                <a:latin typeface="Open Sans"/>
                <a:ea typeface="Open Sans"/>
                <a:cs typeface="Open Sans"/>
                <a:sym typeface="Open Sans"/>
              </a:rPr>
              <a:t>We’ve had successful submissions, with signatures,</a:t>
            </a:r>
            <a:endParaRPr>
              <a:solidFill>
                <a:srgbClr val="4B2E83"/>
              </a:solidFill>
              <a:latin typeface="Open Sans"/>
              <a:ea typeface="Open Sans"/>
              <a:cs typeface="Open Sans"/>
              <a:sym typeface="Open Sans"/>
            </a:endParaRPr>
          </a:p>
          <a:p>
            <a:pPr indent="0" lvl="0" marL="914400" rtl="0" algn="l">
              <a:spcBef>
                <a:spcPts val="480"/>
              </a:spcBef>
              <a:spcAft>
                <a:spcPts val="0"/>
              </a:spcAft>
              <a:buClr>
                <a:schemeClr val="dk1"/>
              </a:buClr>
              <a:buSzPts val="1100"/>
              <a:buFont typeface="Arial"/>
              <a:buNone/>
            </a:pPr>
            <a:r>
              <a:rPr lang="en">
                <a:solidFill>
                  <a:srgbClr val="4B2E83"/>
                </a:solidFill>
                <a:latin typeface="Open Sans"/>
                <a:ea typeface="Open Sans"/>
                <a:cs typeface="Open Sans"/>
                <a:sym typeface="Open Sans"/>
              </a:rPr>
              <a:t> so far!</a:t>
            </a:r>
            <a:endParaRPr>
              <a:solidFill>
                <a:srgbClr val="4B2E83"/>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643" name="Google Shape;643;ge2afbcf729_0_103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e2afbcf729_0_10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49" name="Google Shape;649;ge2afbcf729_0_10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e2afbcf729_0_1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54" name="Google Shape;654;ge2afbcf729_0_11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e2afbcf729_0_1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e2afbcf729_0_12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e2afbcf729_0_120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e2afbcf729_0_1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e2afbcf729_0_120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68" name="Google Shape;668;ge2afbcf729_0_120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e2afbcf729_0_1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e2afbcf729_0_12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this is not a new requirement</a:t>
            </a:r>
            <a:endParaRPr sz="1100"/>
          </a:p>
        </p:txBody>
      </p:sp>
      <p:sp>
        <p:nvSpPr>
          <p:cNvPr id="676" name="Google Shape;676;ge2afbcf729_0_121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2afbcf729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e2afbcf729_0_419: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e2afbcf729_0_1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e2afbcf729_0_12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83" name="Google Shape;683;ge2afbcf729_0_122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e2afbcf729_0_1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e2afbcf729_0_12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90" name="Google Shape;690;ge2afbcf729_0_122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e2afbcf729_0_1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e2afbcf729_0_12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97" name="Google Shape;697;ge2afbcf729_0_123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e2afbcf729_0_1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e2afbcf729_0_12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e2afbcf729_0_124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e2afbcf729_0_12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e2afbcf729_0_12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ge2afbcf729_0_125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e2afbcf729_0_12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e2afbcf729_0_12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ge2afbcf729_0_125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e2afbcf729_0_12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e2afbcf729_0_126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e2afbcf729_0_126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e2afbcf729_0_1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41" name="Google Shape;741;ge2afbcf729_0_12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e2afbcf729_0_13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ge2afbcf729_0_13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e2afbcf729_0_14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e2afbcf729_0_14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e2afbcf729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e2afbcf729_0_425: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e2afbcf729_0_14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ge2afbcf729_0_1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ge2afbcf729_0_1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e2afbcf729_0_14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ge2afbcf729_0_14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e2afbcf729_0_14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ge2afbcf729_0_1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ge2afbcf729_0_14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e2afbcf729_0_14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e2afbcf729_0_14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e2afbcf729_0_14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ge2afbcf729_0_14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e2afbcf729_1_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ge2afbcf729_1_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e2afbcf729_1_1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ge2afbcf729_1_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e2afbcf729_1_1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ge2afbcf729_1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a:solidFill>
                  <a:schemeClr val="dk1"/>
                </a:solidFill>
                <a:latin typeface="Calibri"/>
                <a:ea typeface="Calibri"/>
                <a:cs typeface="Calibri"/>
                <a:sym typeface="Calibri"/>
              </a:rPr>
              <a:t>FSR Submission</a:t>
            </a:r>
            <a:r>
              <a:rPr b="0" i="0" lang="en" sz="1200">
                <a:solidFill>
                  <a:schemeClr val="dk1"/>
                </a:solidFill>
                <a:latin typeface="Calibri"/>
                <a:ea typeface="Calibri"/>
                <a:cs typeface="Calibri"/>
                <a:sym typeface="Calibri"/>
              </a:rPr>
              <a:t>: The date the Financial Status Report (FSR) was submitted to the sponsor. FSR Submission types are Final FSR or Quarterly or Annual FSRs for awards renewed quarterly or annually.</a:t>
            </a:r>
            <a:endParaRPr/>
          </a:p>
          <a:p>
            <a:pPr indent="0" lvl="0" marL="0" rtl="0" algn="l">
              <a:spcBef>
                <a:spcPts val="0"/>
              </a:spcBef>
              <a:spcAft>
                <a:spcPts val="0"/>
              </a:spcAft>
              <a:buNone/>
            </a:pPr>
            <a:r>
              <a:rPr b="1" i="0" lang="en" sz="1200">
                <a:solidFill>
                  <a:schemeClr val="dk1"/>
                </a:solidFill>
                <a:latin typeface="Calibri"/>
                <a:ea typeface="Calibri"/>
                <a:cs typeface="Calibri"/>
                <a:sym typeface="Calibri"/>
              </a:rPr>
              <a:t>Final Invoice Date</a:t>
            </a:r>
            <a:r>
              <a:rPr b="0" i="0" lang="en" sz="1200">
                <a:solidFill>
                  <a:schemeClr val="dk1"/>
                </a:solidFill>
                <a:latin typeface="Calibri"/>
                <a:ea typeface="Calibri"/>
                <a:cs typeface="Calibri"/>
                <a:sym typeface="Calibri"/>
              </a:rPr>
              <a:t>: The date the Final Invoice was submitted to the sponsor, where no FSR is required.</a:t>
            </a:r>
            <a:endParaRPr/>
          </a:p>
          <a:p>
            <a:pPr indent="0" lvl="0" marL="0" rtl="0" algn="l">
              <a:spcBef>
                <a:spcPts val="0"/>
              </a:spcBef>
              <a:spcAft>
                <a:spcPts val="0"/>
              </a:spcAft>
              <a:buNone/>
            </a:pPr>
            <a:r>
              <a:rPr b="1" i="0" lang="en" sz="1200">
                <a:solidFill>
                  <a:schemeClr val="dk1"/>
                </a:solidFill>
                <a:latin typeface="Calibri"/>
                <a:ea typeface="Calibri"/>
                <a:cs typeface="Calibri"/>
                <a:sym typeface="Calibri"/>
              </a:rPr>
              <a:t>Budget Closeout</a:t>
            </a:r>
            <a:r>
              <a:rPr b="0" i="0" lang="en" sz="1200">
                <a:solidFill>
                  <a:schemeClr val="dk1"/>
                </a:solidFill>
                <a:latin typeface="Calibri"/>
                <a:ea typeface="Calibri"/>
                <a:cs typeface="Calibri"/>
                <a:sym typeface="Calibri"/>
              </a:rPr>
              <a:t>: The date the final budget reconciliation was completed, where the sponsor does not require an FSR or Final Invoice.</a:t>
            </a:r>
            <a:r>
              <a:rPr b="0" i="1" lang="en" sz="1200">
                <a:solidFill>
                  <a:schemeClr val="dk1"/>
                </a:solidFill>
                <a:latin typeface="Calibri"/>
                <a:ea typeface="Calibri"/>
                <a:cs typeface="Calibri"/>
                <a:sym typeface="Calibri"/>
              </a:rPr>
              <a:t> </a:t>
            </a:r>
            <a:r>
              <a:rPr b="0" i="0" lang="en" sz="1200">
                <a:solidFill>
                  <a:schemeClr val="dk1"/>
                </a:solidFill>
                <a:latin typeface="Calibri"/>
                <a:ea typeface="Calibri"/>
                <a:cs typeface="Calibri"/>
                <a:sym typeface="Calibri"/>
              </a:rPr>
              <a:t>Includes </a:t>
            </a:r>
            <a:r>
              <a:rPr lang="en"/>
              <a:t>invoiceable</a:t>
            </a:r>
            <a:r>
              <a:rPr b="0" i="0" lang="en" sz="1200">
                <a:solidFill>
                  <a:schemeClr val="dk1"/>
                </a:solidFill>
                <a:latin typeface="Calibri"/>
                <a:ea typeface="Calibri"/>
                <a:cs typeface="Calibri"/>
                <a:sym typeface="Calibri"/>
              </a:rPr>
              <a:t> budgets.</a:t>
            </a:r>
            <a:endParaRPr/>
          </a:p>
          <a:p>
            <a:pPr indent="0" lvl="0" marL="0" rtl="0" algn="l">
              <a:spcBef>
                <a:spcPts val="0"/>
              </a:spcBef>
              <a:spcAft>
                <a:spcPts val="0"/>
              </a:spcAft>
              <a:buNone/>
            </a:pPr>
            <a:r>
              <a:t/>
            </a:r>
            <a:endParaRPr/>
          </a:p>
        </p:txBody>
      </p:sp>
      <p:sp>
        <p:nvSpPr>
          <p:cNvPr id="803" name="Google Shape;803;ge2afbcf729_1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e2afbcf729_1_1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ge2afbcf729_1_1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e2afbcf729_1_1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ge2afbcf729_1_1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e2afbcf729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e2afbcf729_0_431: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e2afbcf729_1_1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ge2afbcf729_1_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e2afbcf729_0_1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ge2afbcf729_0_16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e2afbcf729_0_1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ge2afbcf729_0_16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e2afbcf729_0_7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71" name="Google Shape;471;ge2afbcf729_0_7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e2afbcf729_0_7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e2afbcf729_0_7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e2afbcf729_0_77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e2afbcf729_0_7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e2afbcf729_0_7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focusing on items where you should consider whether appropriate Outside Work approvals and or Significant Financial Disclosure Is needed.</a:t>
            </a:r>
            <a:endParaRPr sz="1100"/>
          </a:p>
        </p:txBody>
      </p:sp>
      <p:sp>
        <p:nvSpPr>
          <p:cNvPr id="485" name="Google Shape;485;ge2afbcf729_0_77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e2afbcf729_0_7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e2afbcf729_0_7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97" name="Google Shape;497;ge2afbcf729_0_78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21.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20.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3.png"/><Relationship Id="rId4" Type="http://schemas.openxmlformats.org/officeDocument/2006/relationships/image" Target="../media/image2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2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2.png"/><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4.png"/><Relationship Id="rId4"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2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2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3.png"/><Relationship Id="rId3"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2.png"/><Relationship Id="rId3" Type="http://schemas.openxmlformats.org/officeDocument/2006/relationships/image" Target="../media/image2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3.png"/><Relationship Id="rId3" Type="http://schemas.openxmlformats.org/officeDocument/2006/relationships/image" Target="../media/image2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9.png"/><Relationship Id="rId3" Type="http://schemas.openxmlformats.org/officeDocument/2006/relationships/image" Target="../media/image2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2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0.png"/><Relationship Id="rId3" Type="http://schemas.openxmlformats.org/officeDocument/2006/relationships/image" Target="../media/image2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0.png"/><Relationship Id="rId3" Type="http://schemas.openxmlformats.org/officeDocument/2006/relationships/image" Target="../media/image2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1.png"/><Relationship Id="rId3" Type="http://schemas.openxmlformats.org/officeDocument/2006/relationships/image" Target="../media/image36.png"/><Relationship Id="rId4" Type="http://schemas.openxmlformats.org/officeDocument/2006/relationships/image" Target="../media/image3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1.png"/><Relationship Id="rId3" Type="http://schemas.openxmlformats.org/officeDocument/2006/relationships/image" Target="../media/image3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1.png"/><Relationship Id="rId3"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1.png"/><Relationship Id="rId3" Type="http://schemas.openxmlformats.org/officeDocument/2006/relationships/image" Target="../media/image3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1.png"/><Relationship Id="rId3" Type="http://schemas.openxmlformats.org/officeDocument/2006/relationships/image" Target="../media/image3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 Id="rId3" Type="http://schemas.openxmlformats.org/officeDocument/2006/relationships/image" Target="../media/image31.png"/><Relationship Id="rId4" Type="http://schemas.openxmlformats.org/officeDocument/2006/relationships/image" Target="../media/image3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1.png"/><Relationship Id="rId3" Type="http://schemas.openxmlformats.org/officeDocument/2006/relationships/image" Target="../media/image3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6.png"/><Relationship Id="rId3" Type="http://schemas.openxmlformats.org/officeDocument/2006/relationships/image" Target="../media/image31.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54" name="Shape 54"/>
        <p:cNvGrpSpPr/>
        <p:nvPr/>
      </p:nvGrpSpPr>
      <p:grpSpPr>
        <a:xfrm>
          <a:off x="0" y="0"/>
          <a:ext cx="0" cy="0"/>
          <a:chOff x="0" y="0"/>
          <a:chExt cx="0" cy="0"/>
        </a:xfrm>
      </p:grpSpPr>
      <p:pic>
        <p:nvPicPr>
          <p:cNvPr descr="UW_W Logo_White.png" id="55" name="Google Shape;55;p14"/>
          <p:cNvPicPr preferRelativeResize="0"/>
          <p:nvPr/>
        </p:nvPicPr>
        <p:blipFill rotWithShape="1">
          <a:blip r:embed="rId2">
            <a:alphaModFix/>
          </a:blip>
          <a:srcRect b="0" l="0" r="0" t="0"/>
          <a:stretch/>
        </p:blipFill>
        <p:spPr>
          <a:xfrm>
            <a:off x="7445815" y="5945855"/>
            <a:ext cx="1371600" cy="923544"/>
          </a:xfrm>
          <a:prstGeom prst="rect">
            <a:avLst/>
          </a:prstGeom>
          <a:noFill/>
          <a:ln>
            <a:noFill/>
          </a:ln>
        </p:spPr>
      </p:pic>
      <p:pic>
        <p:nvPicPr>
          <p:cNvPr id="56" name="Google Shape;56;p14"/>
          <p:cNvPicPr preferRelativeResize="0"/>
          <p:nvPr/>
        </p:nvPicPr>
        <p:blipFill rotWithShape="1">
          <a:blip r:embed="rId3">
            <a:alphaModFix/>
          </a:blip>
          <a:srcRect b="0" l="0" r="0" t="0"/>
          <a:stretch/>
        </p:blipFill>
        <p:spPr>
          <a:xfrm>
            <a:off x="677335" y="6354235"/>
            <a:ext cx="2540002" cy="266700"/>
          </a:xfrm>
          <a:prstGeom prst="rect">
            <a:avLst/>
          </a:prstGeom>
          <a:noFill/>
          <a:ln>
            <a:noFill/>
          </a:ln>
        </p:spPr>
      </p:pic>
      <p:sp>
        <p:nvSpPr>
          <p:cNvPr id="57" name="Google Shape;57;p14"/>
          <p:cNvSpPr txBox="1"/>
          <p:nvPr>
            <p:ph idx="1" type="body"/>
          </p:nvPr>
        </p:nvSpPr>
        <p:spPr>
          <a:xfrm>
            <a:off x="671757" y="1179824"/>
            <a:ext cx="6972300" cy="2641500"/>
          </a:xfrm>
          <a:prstGeom prst="rect">
            <a:avLst/>
          </a:prstGeom>
          <a:noFill/>
          <a:ln>
            <a:noFill/>
          </a:ln>
        </p:spPr>
        <p:txBody>
          <a:bodyPr anchorCtr="0" anchor="b" bIns="60925" lIns="121900" spcFirstLastPara="1" rIns="121900" wrap="square" tIns="60925">
            <a:normAutofit/>
          </a:bodyPr>
          <a:lstStyle>
            <a:lvl1pPr indent="-228600" lvl="0" marL="457200" rtl="0" algn="l">
              <a:lnSpc>
                <a:spcPct val="100000"/>
              </a:lnSpc>
              <a:spcBef>
                <a:spcPts val="1000"/>
              </a:spcBef>
              <a:spcAft>
                <a:spcPts val="0"/>
              </a:spcAft>
              <a:buClr>
                <a:schemeClr val="accent3"/>
              </a:buClr>
              <a:buSzPts val="5000"/>
              <a:buNone/>
              <a:defRPr b="0" i="0" sz="5000">
                <a:solidFill>
                  <a:schemeClr val="accent3"/>
                </a:solidFill>
                <a:latin typeface="Encode Sans Condensed Thin"/>
                <a:ea typeface="Encode Sans Condensed Thin"/>
                <a:cs typeface="Encode Sans Condensed Thin"/>
                <a:sym typeface="Encode Sans Condensed Thin"/>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lt1"/>
              </a:buClr>
              <a:buSzPts val="2400"/>
              <a:buChar char="•"/>
              <a:defRPr/>
            </a:lvl6pPr>
            <a:lvl7pPr indent="-381000" lvl="6" marL="3200400" rtl="0" algn="l">
              <a:spcBef>
                <a:spcPts val="500"/>
              </a:spcBef>
              <a:spcAft>
                <a:spcPts val="0"/>
              </a:spcAft>
              <a:buClr>
                <a:schemeClr val="lt1"/>
              </a:buClr>
              <a:buSzPts val="2400"/>
              <a:buChar char="•"/>
              <a:defRPr/>
            </a:lvl7pPr>
            <a:lvl8pPr indent="-381000" lvl="7" marL="3657600" rtl="0" algn="l">
              <a:spcBef>
                <a:spcPts val="500"/>
              </a:spcBef>
              <a:spcAft>
                <a:spcPts val="0"/>
              </a:spcAft>
              <a:buClr>
                <a:schemeClr val="lt1"/>
              </a:buClr>
              <a:buSzPts val="2400"/>
              <a:buChar char="•"/>
              <a:defRPr/>
            </a:lvl8pPr>
            <a:lvl9pPr indent="-381000" lvl="8" marL="4114800" rtl="0" algn="l">
              <a:spcBef>
                <a:spcPts val="500"/>
              </a:spcBef>
              <a:spcAft>
                <a:spcPts val="0"/>
              </a:spcAft>
              <a:buClr>
                <a:schemeClr val="lt1"/>
              </a:buClr>
              <a:buSzPts val="2400"/>
              <a:buChar char="•"/>
              <a:defRPr/>
            </a:lvl9pPr>
          </a:lstStyle>
          <a:p/>
        </p:txBody>
      </p:sp>
      <p:pic>
        <p:nvPicPr>
          <p:cNvPr descr="Bar_RtAngle_7502_RGB.png" id="58" name="Google Shape;58;p14"/>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63" name="Shape 63"/>
        <p:cNvGrpSpPr/>
        <p:nvPr/>
      </p:nvGrpSpPr>
      <p:grpSpPr>
        <a:xfrm>
          <a:off x="0" y="0"/>
          <a:ext cx="0" cy="0"/>
          <a:chOff x="0" y="0"/>
          <a:chExt cx="0" cy="0"/>
        </a:xfrm>
      </p:grpSpPr>
      <p:sp>
        <p:nvSpPr>
          <p:cNvPr id="64" name="Google Shape;64;p16"/>
          <p:cNvSpPr/>
          <p:nvPr/>
        </p:nvSpPr>
        <p:spPr>
          <a:xfrm>
            <a:off x="139665" y="160271"/>
            <a:ext cx="8862900" cy="59631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65" name="Google Shape;65;p16"/>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66" name="Google Shape;66;p16"/>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chemeClr val="dk1"/>
              </a:buClr>
              <a:buSzPts val="2400"/>
              <a:buNone/>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A picture containing drawing&#10;&#10;Description automatically generated" id="67" name="Google Shape;67;p16"/>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sp>
        <p:nvSpPr>
          <p:cNvPr id="68" name="Google Shape;68;p16"/>
          <p:cNvSpPr txBox="1"/>
          <p:nvPr>
            <p:ph idx="12" type="sldNum"/>
          </p:nvPr>
        </p:nvSpPr>
        <p:spPr>
          <a:xfrm>
            <a:off x="459600" y="6601633"/>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69" name="Shape 69"/>
        <p:cNvGrpSpPr/>
        <p:nvPr/>
      </p:nvGrpSpPr>
      <p:grpSpPr>
        <a:xfrm>
          <a:off x="0" y="0"/>
          <a:ext cx="0" cy="0"/>
          <a:chOff x="0" y="0"/>
          <a:chExt cx="0" cy="0"/>
        </a:xfrm>
      </p:grpSpPr>
      <p:sp>
        <p:nvSpPr>
          <p:cNvPr id="70" name="Google Shape;70;p17"/>
          <p:cNvSpPr/>
          <p:nvPr/>
        </p:nvSpPr>
        <p:spPr>
          <a:xfrm>
            <a:off x="7227419" y="219723"/>
            <a:ext cx="1688592" cy="6409677"/>
          </a:xfrm>
          <a:custGeom>
            <a:rect b="b" l="l" r="r" t="t"/>
            <a:pathLst>
              <a:path extrusionOk="0" h="6409677" w="2438400">
                <a:moveTo>
                  <a:pt x="1544714" y="0"/>
                </a:moveTo>
                <a:lnTo>
                  <a:pt x="2438400" y="8877"/>
                </a:lnTo>
                <a:lnTo>
                  <a:pt x="2438400" y="6409677"/>
                </a:lnTo>
                <a:lnTo>
                  <a:pt x="0" y="6409677"/>
                </a:lnTo>
                <a:lnTo>
                  <a:pt x="1544714" y="0"/>
                </a:lnTo>
                <a:close/>
              </a:path>
            </a:pathLst>
          </a:cu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71" name="Google Shape;71;p17"/>
          <p:cNvSpPr txBox="1"/>
          <p:nvPr>
            <p:ph type="title"/>
          </p:nvPr>
        </p:nvSpPr>
        <p:spPr>
          <a:xfrm>
            <a:off x="722316" y="2226167"/>
            <a:ext cx="5830800" cy="13620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rgbClr val="190037"/>
              </a:buClr>
              <a:buSzPts val="4000"/>
              <a:buFont typeface="Open Sans SemiBold"/>
              <a:buNone/>
              <a:defRPr b="1" sz="4000" cap="none">
                <a:latin typeface="Open Sans SemiBold"/>
                <a:ea typeface="Open Sans SemiBold"/>
                <a:cs typeface="Open Sans SemiBold"/>
                <a:sym typeface="Open Sans SemiBold"/>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72" name="Google Shape;72;p17"/>
          <p:cNvSpPr txBox="1"/>
          <p:nvPr>
            <p:ph idx="1" type="body"/>
          </p:nvPr>
        </p:nvSpPr>
        <p:spPr>
          <a:xfrm>
            <a:off x="722316" y="4660904"/>
            <a:ext cx="5297700" cy="6732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rgbClr val="4C4C51"/>
              </a:buClr>
              <a:buSzPts val="2400"/>
              <a:buNone/>
              <a:defRPr sz="2400">
                <a:solidFill>
                  <a:srgbClr val="4C4C51"/>
                </a:solidFill>
              </a:defRPr>
            </a:lvl1pPr>
            <a:lvl2pPr indent="-228600" lvl="1" marL="914400" rtl="0" algn="l">
              <a:spcBef>
                <a:spcPts val="300"/>
              </a:spcBef>
              <a:spcAft>
                <a:spcPts val="0"/>
              </a:spcAft>
              <a:buClr>
                <a:srgbClr val="898989"/>
              </a:buClr>
              <a:buSzPts val="1400"/>
              <a:buNone/>
              <a:defRPr sz="1400">
                <a:solidFill>
                  <a:srgbClr val="898989"/>
                </a:solidFill>
              </a:defRPr>
            </a:lvl2pPr>
            <a:lvl3pPr indent="-228600" lvl="2" marL="1371600" rtl="0" algn="l">
              <a:spcBef>
                <a:spcPts val="200"/>
              </a:spcBef>
              <a:spcAft>
                <a:spcPts val="0"/>
              </a:spcAft>
              <a:buClr>
                <a:srgbClr val="898989"/>
              </a:buClr>
              <a:buSzPts val="1200"/>
              <a:buNone/>
              <a:defRPr sz="1200">
                <a:solidFill>
                  <a:srgbClr val="898989"/>
                </a:solidFill>
              </a:defRPr>
            </a:lvl3pPr>
            <a:lvl4pPr indent="-228600" lvl="3" marL="1828800" rtl="0" algn="l">
              <a:spcBef>
                <a:spcPts val="200"/>
              </a:spcBef>
              <a:spcAft>
                <a:spcPts val="0"/>
              </a:spcAft>
              <a:buClr>
                <a:srgbClr val="898989"/>
              </a:buClr>
              <a:buSzPts val="1100"/>
              <a:buNone/>
              <a:defRPr sz="1100">
                <a:solidFill>
                  <a:srgbClr val="898989"/>
                </a:solidFill>
              </a:defRPr>
            </a:lvl4pPr>
            <a:lvl5pPr indent="-228600" lvl="4" marL="2286000" rtl="0" algn="l">
              <a:spcBef>
                <a:spcPts val="200"/>
              </a:spcBef>
              <a:spcAft>
                <a:spcPts val="0"/>
              </a:spcAft>
              <a:buClr>
                <a:srgbClr val="898989"/>
              </a:buClr>
              <a:buSzPts val="1100"/>
              <a:buNone/>
              <a:defRPr sz="1100">
                <a:solidFill>
                  <a:srgbClr val="898989"/>
                </a:solidFill>
              </a:defRPr>
            </a:lvl5pPr>
            <a:lvl6pPr indent="-228600" lvl="5" marL="2743200" rtl="0" algn="l">
              <a:spcBef>
                <a:spcPts val="200"/>
              </a:spcBef>
              <a:spcAft>
                <a:spcPts val="0"/>
              </a:spcAft>
              <a:buClr>
                <a:srgbClr val="898989"/>
              </a:buClr>
              <a:buSzPts val="1100"/>
              <a:buNone/>
              <a:defRPr sz="1100">
                <a:solidFill>
                  <a:srgbClr val="898989"/>
                </a:solidFill>
              </a:defRPr>
            </a:lvl6pPr>
            <a:lvl7pPr indent="-228600" lvl="6" marL="3200400" rtl="0" algn="l">
              <a:spcBef>
                <a:spcPts val="200"/>
              </a:spcBef>
              <a:spcAft>
                <a:spcPts val="0"/>
              </a:spcAft>
              <a:buClr>
                <a:srgbClr val="898989"/>
              </a:buClr>
              <a:buSzPts val="1100"/>
              <a:buNone/>
              <a:defRPr sz="1100">
                <a:solidFill>
                  <a:srgbClr val="898989"/>
                </a:solidFill>
              </a:defRPr>
            </a:lvl7pPr>
            <a:lvl8pPr indent="-228600" lvl="7" marL="3657600" rtl="0" algn="l">
              <a:spcBef>
                <a:spcPts val="200"/>
              </a:spcBef>
              <a:spcAft>
                <a:spcPts val="0"/>
              </a:spcAft>
              <a:buClr>
                <a:srgbClr val="898989"/>
              </a:buClr>
              <a:buSzPts val="1100"/>
              <a:buNone/>
              <a:defRPr sz="1100">
                <a:solidFill>
                  <a:srgbClr val="898989"/>
                </a:solidFill>
              </a:defRPr>
            </a:lvl8pPr>
            <a:lvl9pPr indent="-228600" lvl="8" marL="4114800" rtl="0" algn="l">
              <a:spcBef>
                <a:spcPts val="200"/>
              </a:spcBef>
              <a:spcAft>
                <a:spcPts val="0"/>
              </a:spcAft>
              <a:buClr>
                <a:srgbClr val="898989"/>
              </a:buClr>
              <a:buSzPts val="1100"/>
              <a:buNone/>
              <a:defRPr sz="1100">
                <a:solidFill>
                  <a:srgbClr val="898989"/>
                </a:solidFill>
              </a:defRPr>
            </a:lvl9pPr>
          </a:lstStyle>
          <a:p/>
        </p:txBody>
      </p:sp>
      <p:sp>
        <p:nvSpPr>
          <p:cNvPr id="73" name="Google Shape;73;p17"/>
          <p:cNvSpPr txBox="1"/>
          <p:nvPr>
            <p:ph idx="10" type="dt"/>
          </p:nvPr>
        </p:nvSpPr>
        <p:spPr>
          <a:xfrm>
            <a:off x="685800" y="5638802"/>
            <a:ext cx="2743200" cy="244500"/>
          </a:xfrm>
          <a:prstGeom prst="rect">
            <a:avLst/>
          </a:prstGeom>
          <a:noFill/>
          <a:ln>
            <a:noFill/>
          </a:ln>
        </p:spPr>
        <p:txBody>
          <a:bodyPr anchorCtr="0" anchor="t" bIns="60925" lIns="121900" spcFirstLastPara="1" rIns="121900" wrap="square" tIns="60925">
            <a:noAutofit/>
          </a:bodyPr>
          <a:lstStyle>
            <a:lvl1pPr lvl="0" marR="0" rtl="0" algn="l">
              <a:spcBef>
                <a:spcPts val="0"/>
              </a:spcBef>
              <a:spcAft>
                <a:spcPts val="0"/>
              </a:spcAft>
              <a:buSzPts val="1900"/>
              <a:buNone/>
              <a:defRPr b="0" i="0" sz="1100" u="none" cap="none" strike="noStrike">
                <a:solidFill>
                  <a:srgbClr val="4C4C51"/>
                </a:solidFill>
                <a:latin typeface="Open Sans"/>
                <a:ea typeface="Open Sans"/>
                <a:cs typeface="Open Sans"/>
                <a:sym typeface="Open Sans"/>
              </a:defRPr>
            </a:lvl1pPr>
            <a:lvl2pPr lvl="1"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9pPr>
          </a:lstStyle>
          <a:p/>
        </p:txBody>
      </p:sp>
      <p:pic>
        <p:nvPicPr>
          <p:cNvPr descr="A picture containing tableware, plate, cup, drawing&#10;&#10;Description automatically generated" id="74" name="Google Shape;74;p17"/>
          <p:cNvPicPr preferRelativeResize="0"/>
          <p:nvPr/>
        </p:nvPicPr>
        <p:blipFill rotWithShape="1">
          <a:blip r:embed="rId2">
            <a:alphaModFix/>
          </a:blip>
          <a:srcRect b="0" l="0" r="0" t="0"/>
          <a:stretch/>
        </p:blipFill>
        <p:spPr>
          <a:xfrm>
            <a:off x="8092" y="1"/>
            <a:ext cx="3166706" cy="1155029"/>
          </a:xfrm>
          <a:prstGeom prst="rect">
            <a:avLst/>
          </a:prstGeom>
          <a:noFill/>
          <a:ln>
            <a:noFill/>
          </a:ln>
        </p:spPr>
      </p:pic>
      <p:pic>
        <p:nvPicPr>
          <p:cNvPr descr="Shape, arrow&#10;&#10;Description automatically generated" id="75" name="Google Shape;75;p17"/>
          <p:cNvPicPr preferRelativeResize="0"/>
          <p:nvPr/>
        </p:nvPicPr>
        <p:blipFill rotWithShape="1">
          <a:blip r:embed="rId3">
            <a:alphaModFix/>
          </a:blip>
          <a:srcRect b="0" l="0" r="0" t="0"/>
          <a:stretch/>
        </p:blipFill>
        <p:spPr>
          <a:xfrm>
            <a:off x="7543797" y="5401395"/>
            <a:ext cx="1371603" cy="123139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2"/>
        </a:solidFill>
      </p:bgPr>
    </p:bg>
    <p:spTree>
      <p:nvGrpSpPr>
        <p:cNvPr id="76" name="Shape 76"/>
        <p:cNvGrpSpPr/>
        <p:nvPr/>
      </p:nvGrpSpPr>
      <p:grpSpPr>
        <a:xfrm>
          <a:off x="0" y="0"/>
          <a:ext cx="0" cy="0"/>
          <a:chOff x="0" y="0"/>
          <a:chExt cx="0" cy="0"/>
        </a:xfrm>
      </p:grpSpPr>
      <p:sp>
        <p:nvSpPr>
          <p:cNvPr id="77" name="Google Shape;77;p18"/>
          <p:cNvSpPr/>
          <p:nvPr/>
        </p:nvSpPr>
        <p:spPr>
          <a:xfrm>
            <a:off x="128725" y="152403"/>
            <a:ext cx="8862900" cy="59724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78" name="Google Shape;78;p18"/>
          <p:cNvSpPr txBox="1"/>
          <p:nvPr>
            <p:ph type="title"/>
          </p:nvPr>
        </p:nvSpPr>
        <p:spPr>
          <a:xfrm>
            <a:off x="457200" y="274637"/>
            <a:ext cx="8229600" cy="8685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79" name="Google Shape;79;p18"/>
          <p:cNvSpPr txBox="1"/>
          <p:nvPr>
            <p:ph idx="1" type="body"/>
          </p:nvPr>
        </p:nvSpPr>
        <p:spPr>
          <a:xfrm>
            <a:off x="457200" y="1981201"/>
            <a:ext cx="8229600" cy="41448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chemeClr val="dk1"/>
              </a:buClr>
              <a:buSzPts val="2400"/>
              <a:buNone/>
              <a:defRPr/>
            </a:lvl1pPr>
            <a:lvl2pPr indent="-228600" lvl="1" marL="914400" rtl="0" algn="l">
              <a:spcBef>
                <a:spcPts val="400"/>
              </a:spcBef>
              <a:spcAft>
                <a:spcPts val="0"/>
              </a:spcAft>
              <a:buClr>
                <a:schemeClr val="dk1"/>
              </a:buClr>
              <a:buSzPts val="2100"/>
              <a:buNone/>
              <a:defRPr/>
            </a:lvl2pPr>
            <a:lvl3pPr indent="-228600" lvl="2" marL="1371600" rtl="0" algn="l">
              <a:spcBef>
                <a:spcPts val="400"/>
              </a:spcBef>
              <a:spcAft>
                <a:spcPts val="0"/>
              </a:spcAft>
              <a:buClr>
                <a:schemeClr val="dk1"/>
              </a:buClr>
              <a:buSzPts val="1800"/>
              <a:buNone/>
              <a:defRPr/>
            </a:lvl3pPr>
            <a:lvl4pPr indent="-228600" lvl="3" marL="1828800" rtl="0" algn="l">
              <a:spcBef>
                <a:spcPts val="300"/>
              </a:spcBef>
              <a:spcAft>
                <a:spcPts val="0"/>
              </a:spcAft>
              <a:buClr>
                <a:schemeClr val="dk1"/>
              </a:buClr>
              <a:buSzPts val="1500"/>
              <a:buNone/>
              <a:defRPr/>
            </a:lvl4pPr>
            <a:lvl5pPr indent="-228600" lvl="4" marL="2286000" rtl="0" algn="l">
              <a:spcBef>
                <a:spcPts val="300"/>
              </a:spcBef>
              <a:spcAft>
                <a:spcPts val="0"/>
              </a:spcAft>
              <a:buClr>
                <a:schemeClr val="dk1"/>
              </a:buClr>
              <a:buSzPts val="1500"/>
              <a:buNone/>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80" name="Google Shape;80;p18"/>
          <p:cNvSpPr txBox="1"/>
          <p:nvPr>
            <p:ph idx="12" type="sldNum"/>
          </p:nvPr>
        </p:nvSpPr>
        <p:spPr>
          <a:xfrm>
            <a:off x="532123" y="6602995"/>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81" name="Google Shape;81;p18"/>
          <p:cNvSpPr txBox="1"/>
          <p:nvPr>
            <p:ph idx="2" type="body"/>
          </p:nvPr>
        </p:nvSpPr>
        <p:spPr>
          <a:xfrm>
            <a:off x="457200" y="1143000"/>
            <a:ext cx="8229600" cy="533100"/>
          </a:xfrm>
          <a:prstGeom prst="rect">
            <a:avLst/>
          </a:prstGeom>
          <a:noFill/>
          <a:ln>
            <a:noFill/>
          </a:ln>
        </p:spPr>
        <p:txBody>
          <a:bodyPr anchorCtr="0" anchor="t" bIns="60925" lIns="121900" spcFirstLastPara="1" rIns="121900" wrap="square" tIns="60925">
            <a:noAutofit/>
          </a:bodyPr>
          <a:lstStyle>
            <a:lvl1pPr indent="-228600" lvl="0" marL="457200" rtl="0" algn="ctr">
              <a:spcBef>
                <a:spcPts val="500"/>
              </a:spcBef>
              <a:spcAft>
                <a:spcPts val="0"/>
              </a:spcAft>
              <a:buClr>
                <a:schemeClr val="dk1"/>
              </a:buClr>
              <a:buSzPts val="2400"/>
              <a:buNone/>
              <a:defRPr sz="2400"/>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Icon&#10;&#10;Description automatically generated" id="82" name="Google Shape;82;p18"/>
          <p:cNvPicPr preferRelativeResize="0"/>
          <p:nvPr/>
        </p:nvPicPr>
        <p:blipFill rotWithShape="1">
          <a:blip r:embed="rId2">
            <a:alphaModFix/>
          </a:blip>
          <a:srcRect b="0" l="0" r="0" t="0"/>
          <a:stretch/>
        </p:blipFill>
        <p:spPr>
          <a:xfrm>
            <a:off x="2584" y="6144751"/>
            <a:ext cx="542088" cy="722784"/>
          </a:xfrm>
          <a:prstGeom prst="rect">
            <a:avLst/>
          </a:prstGeom>
          <a:noFill/>
          <a:ln>
            <a:noFill/>
          </a:ln>
        </p:spPr>
      </p:pic>
      <p:pic>
        <p:nvPicPr>
          <p:cNvPr descr="A picture containing drawing&#10;&#10;Description automatically generated" id="83" name="Google Shape;83;p18"/>
          <p:cNvPicPr preferRelativeResize="0"/>
          <p:nvPr/>
        </p:nvPicPr>
        <p:blipFill rotWithShape="1">
          <a:blip r:embed="rId3">
            <a:alphaModFix/>
          </a:blip>
          <a:srcRect b="0" l="0" r="0" t="0"/>
          <a:stretch/>
        </p:blipFill>
        <p:spPr>
          <a:xfrm>
            <a:off x="8597595" y="6363967"/>
            <a:ext cx="548640" cy="4941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84" name="Shape 84"/>
        <p:cNvGrpSpPr/>
        <p:nvPr/>
      </p:nvGrpSpPr>
      <p:grpSpPr>
        <a:xfrm>
          <a:off x="0" y="0"/>
          <a:ext cx="0" cy="0"/>
          <a:chOff x="0" y="0"/>
          <a:chExt cx="0" cy="0"/>
        </a:xfrm>
      </p:grpSpPr>
      <p:sp>
        <p:nvSpPr>
          <p:cNvPr id="85" name="Google Shape;85;p19"/>
          <p:cNvSpPr/>
          <p:nvPr/>
        </p:nvSpPr>
        <p:spPr>
          <a:xfrm>
            <a:off x="128725" y="152403"/>
            <a:ext cx="8862900" cy="59736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86" name="Google Shape;86;p19"/>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solidFill>
                  <a:srgbClr val="190037"/>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87" name="Google Shape;87;p19"/>
          <p:cNvSpPr txBox="1"/>
          <p:nvPr>
            <p:ph idx="1" type="body"/>
          </p:nvPr>
        </p:nvSpPr>
        <p:spPr>
          <a:xfrm>
            <a:off x="457200" y="1535113"/>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88" name="Google Shape;88;p19"/>
          <p:cNvSpPr txBox="1"/>
          <p:nvPr>
            <p:ph idx="2" type="body"/>
          </p:nvPr>
        </p:nvSpPr>
        <p:spPr>
          <a:xfrm>
            <a:off x="457200" y="2174875"/>
            <a:ext cx="82296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descr="A picture containing drawing&#10;&#10;Description automatically generated" id="89" name="Google Shape;89;p19"/>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pic>
        <p:nvPicPr>
          <p:cNvPr descr="Icon&#10;&#10;Description automatically generated" id="90" name="Google Shape;90;p19"/>
          <p:cNvPicPr preferRelativeResize="0"/>
          <p:nvPr/>
        </p:nvPicPr>
        <p:blipFill rotWithShape="1">
          <a:blip r:embed="rId3">
            <a:alphaModFix/>
          </a:blip>
          <a:srcRect b="0" l="0" r="0" t="0"/>
          <a:stretch/>
        </p:blipFill>
        <p:spPr>
          <a:xfrm>
            <a:off x="2584" y="6144751"/>
            <a:ext cx="542088" cy="722784"/>
          </a:xfrm>
          <a:prstGeom prst="rect">
            <a:avLst/>
          </a:prstGeom>
          <a:noFill/>
          <a:ln>
            <a:noFill/>
          </a:ln>
        </p:spPr>
      </p:pic>
      <p:sp>
        <p:nvSpPr>
          <p:cNvPr id="91" name="Google Shape;91;p19"/>
          <p:cNvSpPr txBox="1"/>
          <p:nvPr>
            <p:ph idx="12" type="sldNum"/>
          </p:nvPr>
        </p:nvSpPr>
        <p:spPr>
          <a:xfrm>
            <a:off x="552293" y="6603795"/>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92" name="Shape 92"/>
        <p:cNvGrpSpPr/>
        <p:nvPr/>
      </p:nvGrpSpPr>
      <p:grpSpPr>
        <a:xfrm>
          <a:off x="0" y="0"/>
          <a:ext cx="0" cy="0"/>
          <a:chOff x="0" y="0"/>
          <a:chExt cx="0" cy="0"/>
        </a:xfrm>
      </p:grpSpPr>
      <p:sp>
        <p:nvSpPr>
          <p:cNvPr id="93" name="Google Shape;93;p20"/>
          <p:cNvSpPr txBox="1"/>
          <p:nvPr>
            <p:ph type="title"/>
          </p:nvPr>
        </p:nvSpPr>
        <p:spPr>
          <a:xfrm>
            <a:off x="457200" y="1447800"/>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94" name="Google Shape;94;p20"/>
          <p:cNvSpPr txBox="1"/>
          <p:nvPr>
            <p:ph idx="12" type="sldNum"/>
          </p:nvPr>
        </p:nvSpPr>
        <p:spPr>
          <a:xfrm>
            <a:off x="544977" y="6603795"/>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95" name="Google Shape;95;p20"/>
          <p:cNvSpPr txBox="1"/>
          <p:nvPr>
            <p:ph idx="1" type="body"/>
          </p:nvPr>
        </p:nvSpPr>
        <p:spPr>
          <a:xfrm>
            <a:off x="838200" y="2819400"/>
            <a:ext cx="7543500" cy="27432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A picture containing drawing&#10;&#10;Description automatically generated" id="96" name="Google Shape;96;p20"/>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pic>
        <p:nvPicPr>
          <p:cNvPr descr="Icon&#10;&#10;Description automatically generated" id="97" name="Google Shape;97;p20"/>
          <p:cNvPicPr preferRelativeResize="0"/>
          <p:nvPr/>
        </p:nvPicPr>
        <p:blipFill rotWithShape="1">
          <a:blip r:embed="rId3">
            <a:alphaModFix/>
          </a:blip>
          <a:srcRect b="0" l="0" r="0" t="0"/>
          <a:stretch/>
        </p:blipFill>
        <p:spPr>
          <a:xfrm>
            <a:off x="2584" y="6144751"/>
            <a:ext cx="542088" cy="7227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C4C4C4"/>
        </a:solidFill>
      </p:bgPr>
    </p:bg>
    <p:spTree>
      <p:nvGrpSpPr>
        <p:cNvPr id="98" name="Shape 98"/>
        <p:cNvGrpSpPr/>
        <p:nvPr/>
      </p:nvGrpSpPr>
      <p:grpSpPr>
        <a:xfrm>
          <a:off x="0" y="0"/>
          <a:ext cx="0" cy="0"/>
          <a:chOff x="0" y="0"/>
          <a:chExt cx="0" cy="0"/>
        </a:xfrm>
      </p:grpSpPr>
      <p:sp>
        <p:nvSpPr>
          <p:cNvPr id="99" name="Google Shape;99;p21"/>
          <p:cNvSpPr/>
          <p:nvPr/>
        </p:nvSpPr>
        <p:spPr>
          <a:xfrm>
            <a:off x="0" y="2438400"/>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00" name="Google Shape;100;p21"/>
          <p:cNvSpPr txBox="1"/>
          <p:nvPr>
            <p:ph idx="1" type="subTitle"/>
          </p:nvPr>
        </p:nvSpPr>
        <p:spPr>
          <a:xfrm>
            <a:off x="228600" y="4265676"/>
            <a:ext cx="7391100" cy="686100"/>
          </a:xfrm>
          <a:prstGeom prst="rect">
            <a:avLst/>
          </a:prstGeom>
          <a:noFill/>
          <a:ln>
            <a:noFill/>
          </a:ln>
        </p:spPr>
        <p:txBody>
          <a:bodyPr anchorCtr="0" anchor="t" bIns="60925" lIns="121900" spcFirstLastPara="1" rIns="121900" wrap="square" tIns="60925">
            <a:normAutofit/>
          </a:bodyPr>
          <a:lstStyle>
            <a:lvl1pPr lvl="0" rtl="0" algn="l">
              <a:spcBef>
                <a:spcPts val="400"/>
              </a:spcBef>
              <a:spcAft>
                <a:spcPts val="0"/>
              </a:spcAft>
              <a:buClr>
                <a:srgbClr val="2A2A2D"/>
              </a:buClr>
              <a:buSzPts val="2100"/>
              <a:buNone/>
              <a:defRPr sz="2100">
                <a:solidFill>
                  <a:srgbClr val="2A2A2D"/>
                </a:solidFill>
              </a:defRPr>
            </a:lvl1pPr>
            <a:lvl2pPr lvl="1" rtl="0" algn="ctr">
              <a:spcBef>
                <a:spcPts val="400"/>
              </a:spcBef>
              <a:spcAft>
                <a:spcPts val="0"/>
              </a:spcAft>
              <a:buClr>
                <a:srgbClr val="898989"/>
              </a:buClr>
              <a:buSzPts val="2100"/>
              <a:buNone/>
              <a:defRPr>
                <a:solidFill>
                  <a:srgbClr val="898989"/>
                </a:solidFill>
              </a:defRPr>
            </a:lvl2pPr>
            <a:lvl3pPr lvl="2" rtl="0" algn="ctr">
              <a:spcBef>
                <a:spcPts val="400"/>
              </a:spcBef>
              <a:spcAft>
                <a:spcPts val="0"/>
              </a:spcAft>
              <a:buClr>
                <a:srgbClr val="898989"/>
              </a:buClr>
              <a:buSzPts val="1800"/>
              <a:buNone/>
              <a:defRPr>
                <a:solidFill>
                  <a:srgbClr val="898989"/>
                </a:solidFill>
              </a:defRPr>
            </a:lvl3pPr>
            <a:lvl4pPr lvl="3" rtl="0" algn="ctr">
              <a:spcBef>
                <a:spcPts val="300"/>
              </a:spcBef>
              <a:spcAft>
                <a:spcPts val="0"/>
              </a:spcAft>
              <a:buClr>
                <a:srgbClr val="898989"/>
              </a:buClr>
              <a:buSzPts val="1500"/>
              <a:buNone/>
              <a:defRPr>
                <a:solidFill>
                  <a:srgbClr val="898989"/>
                </a:solidFill>
              </a:defRPr>
            </a:lvl4pPr>
            <a:lvl5pPr lvl="4" rtl="0" algn="ctr">
              <a:spcBef>
                <a:spcPts val="300"/>
              </a:spcBef>
              <a:spcAft>
                <a:spcPts val="0"/>
              </a:spcAft>
              <a:buClr>
                <a:srgbClr val="898989"/>
              </a:buClr>
              <a:buSzPts val="1500"/>
              <a:buNone/>
              <a:defRPr>
                <a:solidFill>
                  <a:srgbClr val="898989"/>
                </a:solidFill>
              </a:defRPr>
            </a:lvl5pPr>
            <a:lvl6pPr lvl="5" rtl="0" algn="ctr">
              <a:spcBef>
                <a:spcPts val="300"/>
              </a:spcBef>
              <a:spcAft>
                <a:spcPts val="0"/>
              </a:spcAft>
              <a:buClr>
                <a:srgbClr val="898989"/>
              </a:buClr>
              <a:buSzPts val="1500"/>
              <a:buNone/>
              <a:defRPr>
                <a:solidFill>
                  <a:srgbClr val="898989"/>
                </a:solidFill>
              </a:defRPr>
            </a:lvl6pPr>
            <a:lvl7pPr lvl="6" rtl="0" algn="ctr">
              <a:spcBef>
                <a:spcPts val="300"/>
              </a:spcBef>
              <a:spcAft>
                <a:spcPts val="0"/>
              </a:spcAft>
              <a:buClr>
                <a:srgbClr val="898989"/>
              </a:buClr>
              <a:buSzPts val="1500"/>
              <a:buNone/>
              <a:defRPr>
                <a:solidFill>
                  <a:srgbClr val="898989"/>
                </a:solidFill>
              </a:defRPr>
            </a:lvl7pPr>
            <a:lvl8pPr lvl="7" rtl="0" algn="ctr">
              <a:spcBef>
                <a:spcPts val="300"/>
              </a:spcBef>
              <a:spcAft>
                <a:spcPts val="0"/>
              </a:spcAft>
              <a:buClr>
                <a:srgbClr val="898989"/>
              </a:buClr>
              <a:buSzPts val="1500"/>
              <a:buNone/>
              <a:defRPr>
                <a:solidFill>
                  <a:srgbClr val="898989"/>
                </a:solidFill>
              </a:defRPr>
            </a:lvl8pPr>
            <a:lvl9pPr lvl="8" rtl="0" algn="ctr">
              <a:spcBef>
                <a:spcPts val="300"/>
              </a:spcBef>
              <a:spcAft>
                <a:spcPts val="0"/>
              </a:spcAft>
              <a:buClr>
                <a:srgbClr val="898989"/>
              </a:buClr>
              <a:buSzPts val="1500"/>
              <a:buNone/>
              <a:defRPr>
                <a:solidFill>
                  <a:srgbClr val="898989"/>
                </a:solidFill>
              </a:defRPr>
            </a:lvl9pPr>
          </a:lstStyle>
          <a:p/>
        </p:txBody>
      </p:sp>
      <p:sp>
        <p:nvSpPr>
          <p:cNvPr id="101" name="Google Shape;101;p21"/>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02" name="Google Shape;102;p21"/>
          <p:cNvSpPr txBox="1"/>
          <p:nvPr>
            <p:ph type="title"/>
          </p:nvPr>
        </p:nvSpPr>
        <p:spPr>
          <a:xfrm>
            <a:off x="228600" y="2438400"/>
            <a:ext cx="7391100" cy="15240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chemeClr val="lt2"/>
              </a:buClr>
              <a:buSzPts val="4100"/>
              <a:buFont typeface="Open Sans SemiBold"/>
              <a:buNone/>
              <a:defRPr b="1" sz="4100" cap="none">
                <a:solidFill>
                  <a:schemeClr val="lt2"/>
                </a:solidFill>
                <a:latin typeface="Open Sans SemiBold"/>
                <a:ea typeface="Open Sans SemiBold"/>
                <a:cs typeface="Open Sans SemiBold"/>
                <a:sym typeface="Open Sans SemiBold"/>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103" name="Shape 103"/>
        <p:cNvGrpSpPr/>
        <p:nvPr/>
      </p:nvGrpSpPr>
      <p:grpSpPr>
        <a:xfrm>
          <a:off x="0" y="0"/>
          <a:ext cx="0" cy="0"/>
          <a:chOff x="0" y="0"/>
          <a:chExt cx="0" cy="0"/>
        </a:xfrm>
      </p:grpSpPr>
      <p:sp>
        <p:nvSpPr>
          <p:cNvPr id="104" name="Google Shape;104;p22"/>
          <p:cNvSpPr/>
          <p:nvPr/>
        </p:nvSpPr>
        <p:spPr>
          <a:xfrm>
            <a:off x="128725" y="152403"/>
            <a:ext cx="8862900" cy="60504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05" name="Google Shape;105;p22"/>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06" name="Google Shape;106;p22"/>
          <p:cNvSpPr txBox="1"/>
          <p:nvPr>
            <p:ph idx="1" type="body"/>
          </p:nvPr>
        </p:nvSpPr>
        <p:spPr>
          <a:xfrm>
            <a:off x="457200" y="1600201"/>
            <a:ext cx="4038300" cy="45261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07" name="Google Shape;107;p22"/>
          <p:cNvSpPr txBox="1"/>
          <p:nvPr>
            <p:ph idx="2" type="body"/>
          </p:nvPr>
        </p:nvSpPr>
        <p:spPr>
          <a:xfrm>
            <a:off x="4648200" y="1600201"/>
            <a:ext cx="4038300" cy="45261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08" name="Google Shape;108;p22"/>
          <p:cNvSpPr txBox="1"/>
          <p:nvPr>
            <p:ph idx="12" type="sldNum"/>
          </p:nvPr>
        </p:nvSpPr>
        <p:spPr>
          <a:xfrm>
            <a:off x="581249" y="650614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descr="Icon&#10;&#10;Description automatically generated" id="109" name="Google Shape;109;p22"/>
          <p:cNvPicPr preferRelativeResize="0"/>
          <p:nvPr/>
        </p:nvPicPr>
        <p:blipFill rotWithShape="1">
          <a:blip r:embed="rId2">
            <a:alphaModFix/>
          </a:blip>
          <a:srcRect b="0" l="0" r="0" t="0"/>
          <a:stretch/>
        </p:blipFill>
        <p:spPr>
          <a:xfrm>
            <a:off x="2584" y="6125398"/>
            <a:ext cx="542088" cy="722784"/>
          </a:xfrm>
          <a:prstGeom prst="rect">
            <a:avLst/>
          </a:prstGeom>
          <a:noFill/>
          <a:ln>
            <a:noFill/>
          </a:ln>
        </p:spPr>
      </p:pic>
      <p:pic>
        <p:nvPicPr>
          <p:cNvPr descr="A picture containing drawing&#10;&#10;Description automatically generated" id="110" name="Google Shape;110;p22"/>
          <p:cNvPicPr preferRelativeResize="0"/>
          <p:nvPr/>
        </p:nvPicPr>
        <p:blipFill rotWithShape="1">
          <a:blip r:embed="rId3">
            <a:alphaModFix/>
          </a:blip>
          <a:srcRect b="0" l="0" r="0" t="0"/>
          <a:stretch/>
        </p:blipFill>
        <p:spPr>
          <a:xfrm>
            <a:off x="8597595" y="6363967"/>
            <a:ext cx="548640" cy="4941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111" name="Shape 111"/>
        <p:cNvGrpSpPr/>
        <p:nvPr/>
      </p:nvGrpSpPr>
      <p:grpSpPr>
        <a:xfrm>
          <a:off x="0" y="0"/>
          <a:ext cx="0" cy="0"/>
          <a:chOff x="0" y="0"/>
          <a:chExt cx="0" cy="0"/>
        </a:xfrm>
      </p:grpSpPr>
      <p:sp>
        <p:nvSpPr>
          <p:cNvPr id="112" name="Google Shape;112;p23"/>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13" name="Google Shape;113;p23"/>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14" name="Google Shape;114;p23"/>
          <p:cNvSpPr txBox="1"/>
          <p:nvPr>
            <p:ph idx="1" type="body"/>
          </p:nvPr>
        </p:nvSpPr>
        <p:spPr>
          <a:xfrm>
            <a:off x="457200" y="1600201"/>
            <a:ext cx="8229600" cy="21336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15" name="Google Shape;115;p23"/>
          <p:cNvSpPr txBox="1"/>
          <p:nvPr>
            <p:ph idx="2" type="body"/>
          </p:nvPr>
        </p:nvSpPr>
        <p:spPr>
          <a:xfrm>
            <a:off x="457200" y="3733801"/>
            <a:ext cx="8229600" cy="23925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pic>
        <p:nvPicPr>
          <p:cNvPr id="116" name="Google Shape;116;p23"/>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117" name="Google Shape;117;p23"/>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18" name="Google Shape;118;p23"/>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19" name="Google Shape;119;p23"/>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120" name="Shape 120"/>
        <p:cNvGrpSpPr/>
        <p:nvPr/>
      </p:nvGrpSpPr>
      <p:grpSpPr>
        <a:xfrm>
          <a:off x="0" y="0"/>
          <a:ext cx="0" cy="0"/>
          <a:chOff x="0" y="0"/>
          <a:chExt cx="0" cy="0"/>
        </a:xfrm>
      </p:grpSpPr>
      <p:sp>
        <p:nvSpPr>
          <p:cNvPr id="121" name="Google Shape;121;p24"/>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22" name="Google Shape;122;p24"/>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23" name="Google Shape;123;p24"/>
          <p:cNvSpPr txBox="1"/>
          <p:nvPr>
            <p:ph idx="1" type="body"/>
          </p:nvPr>
        </p:nvSpPr>
        <p:spPr>
          <a:xfrm>
            <a:off x="457201" y="1535113"/>
            <a:ext cx="40401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124" name="Google Shape;124;p24"/>
          <p:cNvSpPr txBox="1"/>
          <p:nvPr>
            <p:ph idx="2" type="body"/>
          </p:nvPr>
        </p:nvSpPr>
        <p:spPr>
          <a:xfrm>
            <a:off x="457201" y="2174875"/>
            <a:ext cx="40401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125" name="Google Shape;125;p24"/>
          <p:cNvSpPr txBox="1"/>
          <p:nvPr>
            <p:ph idx="3" type="body"/>
          </p:nvPr>
        </p:nvSpPr>
        <p:spPr>
          <a:xfrm>
            <a:off x="4645028" y="1535113"/>
            <a:ext cx="4041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126" name="Google Shape;126;p24"/>
          <p:cNvSpPr txBox="1"/>
          <p:nvPr>
            <p:ph idx="4" type="body"/>
          </p:nvPr>
        </p:nvSpPr>
        <p:spPr>
          <a:xfrm>
            <a:off x="4645028" y="2174875"/>
            <a:ext cx="40416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id="127" name="Google Shape;127;p24"/>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128" name="Google Shape;128;p24"/>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29" name="Google Shape;129;p24"/>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30" name="Google Shape;130;p24"/>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131" name="Shape 131"/>
        <p:cNvGrpSpPr/>
        <p:nvPr/>
      </p:nvGrpSpPr>
      <p:grpSpPr>
        <a:xfrm>
          <a:off x="0" y="0"/>
          <a:ext cx="0" cy="0"/>
          <a:chOff x="0" y="0"/>
          <a:chExt cx="0" cy="0"/>
        </a:xfrm>
      </p:grpSpPr>
      <p:sp>
        <p:nvSpPr>
          <p:cNvPr id="132" name="Google Shape;132;p25"/>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33" name="Google Shape;133;p25"/>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34" name="Google Shape;134;p25"/>
          <p:cNvSpPr txBox="1"/>
          <p:nvPr>
            <p:ph idx="1" type="body"/>
          </p:nvPr>
        </p:nvSpPr>
        <p:spPr>
          <a:xfrm>
            <a:off x="457200" y="1535113"/>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135" name="Google Shape;135;p25"/>
          <p:cNvSpPr txBox="1"/>
          <p:nvPr>
            <p:ph idx="2" type="body"/>
          </p:nvPr>
        </p:nvSpPr>
        <p:spPr>
          <a:xfrm>
            <a:off x="457200" y="2209789"/>
            <a:ext cx="8229600" cy="16005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136" name="Google Shape;136;p25"/>
          <p:cNvSpPr txBox="1"/>
          <p:nvPr>
            <p:ph idx="3" type="body"/>
          </p:nvPr>
        </p:nvSpPr>
        <p:spPr>
          <a:xfrm>
            <a:off x="457200" y="3968769"/>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137" name="Google Shape;137;p25"/>
          <p:cNvSpPr txBox="1"/>
          <p:nvPr>
            <p:ph idx="4" type="body"/>
          </p:nvPr>
        </p:nvSpPr>
        <p:spPr>
          <a:xfrm>
            <a:off x="455616" y="4654560"/>
            <a:ext cx="8231100" cy="1635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id="138" name="Google Shape;138;p25"/>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139" name="Google Shape;139;p25"/>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40" name="Google Shape;140;p25"/>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41" name="Google Shape;141;p25"/>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26"/>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44" name="Google Shape;144;p26"/>
          <p:cNvSpPr txBox="1"/>
          <p:nvPr>
            <p:ph type="title"/>
          </p:nvPr>
        </p:nvSpPr>
        <p:spPr>
          <a:xfrm>
            <a:off x="457203" y="273049"/>
            <a:ext cx="3008400" cy="11619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rgbClr val="190037"/>
              </a:buClr>
              <a:buSzPts val="1500"/>
              <a:buFont typeface="Open Sans"/>
              <a:buNone/>
              <a:defRPr b="1" sz="15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45" name="Google Shape;145;p26"/>
          <p:cNvSpPr txBox="1"/>
          <p:nvPr>
            <p:ph idx="1" type="body"/>
          </p:nvPr>
        </p:nvSpPr>
        <p:spPr>
          <a:xfrm>
            <a:off x="3575051" y="1435104"/>
            <a:ext cx="5111700" cy="46911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sz="2400"/>
            </a:lvl1pPr>
            <a:lvl2pPr indent="-361950" lvl="1" marL="914400" rtl="0" algn="l">
              <a:spcBef>
                <a:spcPts val="400"/>
              </a:spcBef>
              <a:spcAft>
                <a:spcPts val="0"/>
              </a:spcAft>
              <a:buClr>
                <a:schemeClr val="dk1"/>
              </a:buClr>
              <a:buSzPts val="2100"/>
              <a:buChar char="–"/>
              <a:defRPr sz="2100"/>
            </a:lvl2pPr>
            <a:lvl3pPr indent="-342900" lvl="2" marL="1371600" rtl="0" algn="l">
              <a:spcBef>
                <a:spcPts val="400"/>
              </a:spcBef>
              <a:spcAft>
                <a:spcPts val="0"/>
              </a:spcAft>
              <a:buClr>
                <a:schemeClr val="dk1"/>
              </a:buClr>
              <a:buSzPts val="1800"/>
              <a:buChar char="•"/>
              <a:defRPr sz="1800"/>
            </a:lvl3pPr>
            <a:lvl4pPr indent="-323850" lvl="3" marL="1828800" rtl="0" algn="l">
              <a:spcBef>
                <a:spcPts val="300"/>
              </a:spcBef>
              <a:spcAft>
                <a:spcPts val="0"/>
              </a:spcAft>
              <a:buClr>
                <a:schemeClr val="dk1"/>
              </a:buClr>
              <a:buSzPts val="1500"/>
              <a:buChar char="–"/>
              <a:defRPr sz="1500"/>
            </a:lvl4pPr>
            <a:lvl5pPr indent="-323850" lvl="4" marL="2286000" rtl="0" algn="l">
              <a:spcBef>
                <a:spcPts val="300"/>
              </a:spcBef>
              <a:spcAft>
                <a:spcPts val="0"/>
              </a:spcAft>
              <a:buClr>
                <a:schemeClr val="dk1"/>
              </a:buClr>
              <a:buSzPts val="1500"/>
              <a:buChar char="»"/>
              <a:defRPr sz="1500"/>
            </a:lvl5pPr>
            <a:lvl6pPr indent="-323850" lvl="5" marL="2743200" rtl="0" algn="l">
              <a:spcBef>
                <a:spcPts val="300"/>
              </a:spcBef>
              <a:spcAft>
                <a:spcPts val="0"/>
              </a:spcAft>
              <a:buClr>
                <a:schemeClr val="dk1"/>
              </a:buClr>
              <a:buSzPts val="1500"/>
              <a:buChar char="•"/>
              <a:defRPr sz="1500"/>
            </a:lvl6pPr>
            <a:lvl7pPr indent="-323850" lvl="6" marL="3200400" rtl="0" algn="l">
              <a:spcBef>
                <a:spcPts val="300"/>
              </a:spcBef>
              <a:spcAft>
                <a:spcPts val="0"/>
              </a:spcAft>
              <a:buClr>
                <a:schemeClr val="dk1"/>
              </a:buClr>
              <a:buSzPts val="1500"/>
              <a:buChar char="•"/>
              <a:defRPr sz="1500"/>
            </a:lvl7pPr>
            <a:lvl8pPr indent="-323850" lvl="7" marL="3657600" rtl="0" algn="l">
              <a:spcBef>
                <a:spcPts val="300"/>
              </a:spcBef>
              <a:spcAft>
                <a:spcPts val="0"/>
              </a:spcAft>
              <a:buClr>
                <a:schemeClr val="dk1"/>
              </a:buClr>
              <a:buSzPts val="1500"/>
              <a:buChar char="•"/>
              <a:defRPr sz="1500"/>
            </a:lvl8pPr>
            <a:lvl9pPr indent="-323850" lvl="8" marL="4114800" rtl="0" algn="l">
              <a:spcBef>
                <a:spcPts val="300"/>
              </a:spcBef>
              <a:spcAft>
                <a:spcPts val="0"/>
              </a:spcAft>
              <a:buClr>
                <a:schemeClr val="dk1"/>
              </a:buClr>
              <a:buSzPts val="1500"/>
              <a:buChar char="•"/>
              <a:defRPr sz="1500"/>
            </a:lvl9pPr>
          </a:lstStyle>
          <a:p/>
        </p:txBody>
      </p:sp>
      <p:sp>
        <p:nvSpPr>
          <p:cNvPr id="146" name="Google Shape;146;p26"/>
          <p:cNvSpPr txBox="1"/>
          <p:nvPr>
            <p:ph idx="2" type="body"/>
          </p:nvPr>
        </p:nvSpPr>
        <p:spPr>
          <a:xfrm>
            <a:off x="457203" y="1435104"/>
            <a:ext cx="3008400" cy="46911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200"/>
              </a:spcBef>
              <a:spcAft>
                <a:spcPts val="0"/>
              </a:spcAft>
              <a:buClr>
                <a:schemeClr val="dk1"/>
              </a:buClr>
              <a:buSzPts val="1100"/>
              <a:buNone/>
              <a:defRPr sz="1100"/>
            </a:lvl1pPr>
            <a:lvl2pPr indent="-228600" lvl="1" marL="914400" rtl="0" algn="l">
              <a:spcBef>
                <a:spcPts val="200"/>
              </a:spcBef>
              <a:spcAft>
                <a:spcPts val="0"/>
              </a:spcAft>
              <a:buClr>
                <a:schemeClr val="dk1"/>
              </a:buClr>
              <a:buSzPts val="900"/>
              <a:buNone/>
              <a:defRPr sz="900"/>
            </a:lvl2pPr>
            <a:lvl3pPr indent="-228600" lvl="2" marL="1371600" rtl="0" algn="l">
              <a:spcBef>
                <a:spcPts val="200"/>
              </a:spcBef>
              <a:spcAft>
                <a:spcPts val="0"/>
              </a:spcAft>
              <a:buClr>
                <a:schemeClr val="dk1"/>
              </a:buClr>
              <a:buSzPts val="800"/>
              <a:buNone/>
              <a:defRPr sz="800"/>
            </a:lvl3pPr>
            <a:lvl4pPr indent="-228600" lvl="3" marL="1828800" rtl="0" algn="l">
              <a:spcBef>
                <a:spcPts val="100"/>
              </a:spcBef>
              <a:spcAft>
                <a:spcPts val="0"/>
              </a:spcAft>
              <a:buClr>
                <a:schemeClr val="dk1"/>
              </a:buClr>
              <a:buSzPts val="700"/>
              <a:buNone/>
              <a:defRPr sz="700"/>
            </a:lvl4pPr>
            <a:lvl5pPr indent="-228600" lvl="4" marL="2286000" rtl="0" algn="l">
              <a:spcBef>
                <a:spcPts val="100"/>
              </a:spcBef>
              <a:spcAft>
                <a:spcPts val="0"/>
              </a:spcAft>
              <a:buClr>
                <a:schemeClr val="dk1"/>
              </a:buClr>
              <a:buSzPts val="700"/>
              <a:buNone/>
              <a:defRPr sz="700"/>
            </a:lvl5pPr>
            <a:lvl6pPr indent="-228600" lvl="5" marL="2743200" rtl="0" algn="l">
              <a:spcBef>
                <a:spcPts val="100"/>
              </a:spcBef>
              <a:spcAft>
                <a:spcPts val="0"/>
              </a:spcAft>
              <a:buClr>
                <a:schemeClr val="dk1"/>
              </a:buClr>
              <a:buSzPts val="700"/>
              <a:buNone/>
              <a:defRPr sz="700"/>
            </a:lvl6pPr>
            <a:lvl7pPr indent="-228600" lvl="6" marL="3200400" rtl="0" algn="l">
              <a:spcBef>
                <a:spcPts val="100"/>
              </a:spcBef>
              <a:spcAft>
                <a:spcPts val="0"/>
              </a:spcAft>
              <a:buClr>
                <a:schemeClr val="dk1"/>
              </a:buClr>
              <a:buSzPts val="700"/>
              <a:buNone/>
              <a:defRPr sz="700"/>
            </a:lvl7pPr>
            <a:lvl8pPr indent="-228600" lvl="7" marL="3657600" rtl="0" algn="l">
              <a:spcBef>
                <a:spcPts val="100"/>
              </a:spcBef>
              <a:spcAft>
                <a:spcPts val="0"/>
              </a:spcAft>
              <a:buClr>
                <a:schemeClr val="dk1"/>
              </a:buClr>
              <a:buSzPts val="700"/>
              <a:buNone/>
              <a:defRPr sz="700"/>
            </a:lvl8pPr>
            <a:lvl9pPr indent="-228600" lvl="8" marL="4114800" rtl="0" algn="l">
              <a:spcBef>
                <a:spcPts val="100"/>
              </a:spcBef>
              <a:spcAft>
                <a:spcPts val="0"/>
              </a:spcAft>
              <a:buClr>
                <a:schemeClr val="dk1"/>
              </a:buClr>
              <a:buSzPts val="700"/>
              <a:buNone/>
              <a:defRPr sz="700"/>
            </a:lvl9pPr>
          </a:lstStyle>
          <a:p/>
        </p:txBody>
      </p:sp>
      <p:pic>
        <p:nvPicPr>
          <p:cNvPr id="147" name="Google Shape;147;p26"/>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148" name="Google Shape;148;p26"/>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49" name="Google Shape;149;p26"/>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50" name="Google Shape;150;p26"/>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27"/>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53" name="Google Shape;153;p27"/>
          <p:cNvSpPr txBox="1"/>
          <p:nvPr>
            <p:ph type="title"/>
          </p:nvPr>
        </p:nvSpPr>
        <p:spPr>
          <a:xfrm>
            <a:off x="1792288" y="4800600"/>
            <a:ext cx="5486400" cy="566700"/>
          </a:xfrm>
          <a:prstGeom prst="rect">
            <a:avLst/>
          </a:prstGeom>
          <a:solidFill>
            <a:srgbClr val="260053"/>
          </a:solidFill>
          <a:ln>
            <a:noFill/>
          </a:ln>
        </p:spPr>
        <p:txBody>
          <a:bodyPr anchorCtr="0" anchor="b" bIns="60925" lIns="121900" spcFirstLastPara="1" rIns="121900" wrap="square" tIns="60925">
            <a:normAutofit/>
          </a:bodyPr>
          <a:lstStyle>
            <a:lvl1pPr lvl="0" rtl="0" algn="l">
              <a:spcBef>
                <a:spcPts val="0"/>
              </a:spcBef>
              <a:spcAft>
                <a:spcPts val="0"/>
              </a:spcAft>
              <a:buClr>
                <a:schemeClr val="lt2"/>
              </a:buClr>
              <a:buSzPts val="1500"/>
              <a:buFont typeface="Open Sans"/>
              <a:buNone/>
              <a:defRPr b="1" sz="1500">
                <a:solidFill>
                  <a:schemeClr val="lt2"/>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54" name="Google Shape;154;p27"/>
          <p:cNvSpPr/>
          <p:nvPr>
            <p:ph idx="2" type="pic"/>
          </p:nvPr>
        </p:nvSpPr>
        <p:spPr>
          <a:xfrm>
            <a:off x="1792288" y="612775"/>
            <a:ext cx="5486400" cy="4114800"/>
          </a:xfrm>
          <a:prstGeom prst="rect">
            <a:avLst/>
          </a:prstGeom>
          <a:noFill/>
          <a:ln>
            <a:noFill/>
          </a:ln>
        </p:spPr>
        <p:txBody>
          <a:bodyPr anchorCtr="0" anchor="t" bIns="60925" lIns="121900" spcFirstLastPara="1" rIns="121900" wrap="square" tIns="60925">
            <a:noAutofit/>
          </a:bodyPr>
          <a:lstStyle>
            <a:lvl1pPr lvl="0" marR="0" rtl="0" algn="l">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1pPr>
            <a:lvl2pPr lvl="1" marR="0" rtl="0" algn="l">
              <a:spcBef>
                <a:spcPts val="400"/>
              </a:spcBef>
              <a:spcAft>
                <a:spcPts val="0"/>
              </a:spcAft>
              <a:buClr>
                <a:schemeClr val="dk1"/>
              </a:buClr>
              <a:buSzPts val="2100"/>
              <a:buFont typeface="Arial"/>
              <a:buNone/>
              <a:defRPr b="0" i="0" sz="2100" u="none" cap="none" strike="noStrike">
                <a:solidFill>
                  <a:schemeClr val="dk1"/>
                </a:solidFill>
                <a:latin typeface="Open Sans"/>
                <a:ea typeface="Open Sans"/>
                <a:cs typeface="Open Sans"/>
                <a:sym typeface="Open Sans"/>
              </a:defRPr>
            </a:lvl2pPr>
            <a:lvl3pPr lvl="2" marR="0" rtl="0" algn="l">
              <a:spcBef>
                <a:spcPts val="400"/>
              </a:spcBef>
              <a:spcAft>
                <a:spcPts val="0"/>
              </a:spcAft>
              <a:buClr>
                <a:schemeClr val="dk1"/>
              </a:buClr>
              <a:buSzPts val="1800"/>
              <a:buFont typeface="Arial"/>
              <a:buNone/>
              <a:defRPr b="0" i="0" sz="1800" u="none" cap="none" strike="noStrike">
                <a:solidFill>
                  <a:schemeClr val="dk1"/>
                </a:solidFill>
                <a:latin typeface="Open Sans"/>
                <a:ea typeface="Open Sans"/>
                <a:cs typeface="Open Sans"/>
                <a:sym typeface="Open Sans"/>
              </a:defRPr>
            </a:lvl3pPr>
            <a:lvl4pPr lvl="3"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4pPr>
            <a:lvl5pPr lvl="4"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5pPr>
            <a:lvl6pPr lvl="5"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6pPr>
            <a:lvl7pPr lvl="6"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7pPr>
            <a:lvl8pPr lvl="7"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8pPr>
            <a:lvl9pPr lvl="8"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9pPr>
          </a:lstStyle>
          <a:p/>
        </p:txBody>
      </p:sp>
      <p:sp>
        <p:nvSpPr>
          <p:cNvPr id="155" name="Google Shape;155;p27"/>
          <p:cNvSpPr txBox="1"/>
          <p:nvPr>
            <p:ph idx="1" type="body"/>
          </p:nvPr>
        </p:nvSpPr>
        <p:spPr>
          <a:xfrm>
            <a:off x="1792288" y="5367341"/>
            <a:ext cx="5486400" cy="8049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200"/>
              </a:spcBef>
              <a:spcAft>
                <a:spcPts val="0"/>
              </a:spcAft>
              <a:buClr>
                <a:srgbClr val="4C4C51"/>
              </a:buClr>
              <a:buSzPts val="1100"/>
              <a:buNone/>
              <a:defRPr sz="1100">
                <a:solidFill>
                  <a:srgbClr val="4C4C51"/>
                </a:solidFill>
              </a:defRPr>
            </a:lvl1pPr>
            <a:lvl2pPr indent="-228600" lvl="1" marL="914400" rtl="0" algn="l">
              <a:spcBef>
                <a:spcPts val="200"/>
              </a:spcBef>
              <a:spcAft>
                <a:spcPts val="0"/>
              </a:spcAft>
              <a:buClr>
                <a:schemeClr val="dk1"/>
              </a:buClr>
              <a:buSzPts val="900"/>
              <a:buNone/>
              <a:defRPr sz="900"/>
            </a:lvl2pPr>
            <a:lvl3pPr indent="-228600" lvl="2" marL="1371600" rtl="0" algn="l">
              <a:spcBef>
                <a:spcPts val="200"/>
              </a:spcBef>
              <a:spcAft>
                <a:spcPts val="0"/>
              </a:spcAft>
              <a:buClr>
                <a:schemeClr val="dk1"/>
              </a:buClr>
              <a:buSzPts val="800"/>
              <a:buNone/>
              <a:defRPr sz="800"/>
            </a:lvl3pPr>
            <a:lvl4pPr indent="-228600" lvl="3" marL="1828800" rtl="0" algn="l">
              <a:spcBef>
                <a:spcPts val="100"/>
              </a:spcBef>
              <a:spcAft>
                <a:spcPts val="0"/>
              </a:spcAft>
              <a:buClr>
                <a:schemeClr val="dk1"/>
              </a:buClr>
              <a:buSzPts val="700"/>
              <a:buNone/>
              <a:defRPr sz="700"/>
            </a:lvl4pPr>
            <a:lvl5pPr indent="-228600" lvl="4" marL="2286000" rtl="0" algn="l">
              <a:spcBef>
                <a:spcPts val="100"/>
              </a:spcBef>
              <a:spcAft>
                <a:spcPts val="0"/>
              </a:spcAft>
              <a:buClr>
                <a:schemeClr val="dk1"/>
              </a:buClr>
              <a:buSzPts val="700"/>
              <a:buNone/>
              <a:defRPr sz="700"/>
            </a:lvl5pPr>
            <a:lvl6pPr indent="-228600" lvl="5" marL="2743200" rtl="0" algn="l">
              <a:spcBef>
                <a:spcPts val="100"/>
              </a:spcBef>
              <a:spcAft>
                <a:spcPts val="0"/>
              </a:spcAft>
              <a:buClr>
                <a:schemeClr val="dk1"/>
              </a:buClr>
              <a:buSzPts val="700"/>
              <a:buNone/>
              <a:defRPr sz="700"/>
            </a:lvl6pPr>
            <a:lvl7pPr indent="-228600" lvl="6" marL="3200400" rtl="0" algn="l">
              <a:spcBef>
                <a:spcPts val="100"/>
              </a:spcBef>
              <a:spcAft>
                <a:spcPts val="0"/>
              </a:spcAft>
              <a:buClr>
                <a:schemeClr val="dk1"/>
              </a:buClr>
              <a:buSzPts val="700"/>
              <a:buNone/>
              <a:defRPr sz="700"/>
            </a:lvl7pPr>
            <a:lvl8pPr indent="-228600" lvl="7" marL="3657600" rtl="0" algn="l">
              <a:spcBef>
                <a:spcPts val="100"/>
              </a:spcBef>
              <a:spcAft>
                <a:spcPts val="0"/>
              </a:spcAft>
              <a:buClr>
                <a:schemeClr val="dk1"/>
              </a:buClr>
              <a:buSzPts val="700"/>
              <a:buNone/>
              <a:defRPr sz="700"/>
            </a:lvl8pPr>
            <a:lvl9pPr indent="-228600" lvl="8" marL="4114800" rtl="0" algn="l">
              <a:spcBef>
                <a:spcPts val="100"/>
              </a:spcBef>
              <a:spcAft>
                <a:spcPts val="0"/>
              </a:spcAft>
              <a:buClr>
                <a:schemeClr val="dk1"/>
              </a:buClr>
              <a:buSzPts val="700"/>
              <a:buNone/>
              <a:defRPr sz="700"/>
            </a:lvl9pPr>
          </a:lstStyle>
          <a:p/>
        </p:txBody>
      </p:sp>
      <p:pic>
        <p:nvPicPr>
          <p:cNvPr id="156" name="Google Shape;156;p27"/>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157" name="Google Shape;157;p27"/>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58" name="Google Shape;158;p27"/>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59" name="Google Shape;159;p27"/>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160" name="Shape 160"/>
        <p:cNvGrpSpPr/>
        <p:nvPr/>
      </p:nvGrpSpPr>
      <p:grpSpPr>
        <a:xfrm>
          <a:off x="0" y="0"/>
          <a:ext cx="0" cy="0"/>
          <a:chOff x="0" y="0"/>
          <a:chExt cx="0" cy="0"/>
        </a:xfrm>
      </p:grpSpPr>
      <p:sp>
        <p:nvSpPr>
          <p:cNvPr id="161" name="Google Shape;161;p28"/>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62" name="Google Shape;162;p28"/>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163" name="Google Shape;163;p28"/>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164" name="Google Shape;164;p28"/>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65" name="Google Shape;165;p28"/>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66" name="Google Shape;166;p28"/>
          <p:cNvSpPr txBox="1"/>
          <p:nvPr>
            <p:ph idx="12" type="sldNum"/>
          </p:nvPr>
        </p:nvSpPr>
        <p:spPr>
          <a:xfrm>
            <a:off x="93213" y="6427435"/>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167" name="Shape 167"/>
        <p:cNvGrpSpPr/>
        <p:nvPr/>
      </p:nvGrpSpPr>
      <p:grpSpPr>
        <a:xfrm>
          <a:off x="0" y="0"/>
          <a:ext cx="0" cy="0"/>
          <a:chOff x="0" y="0"/>
          <a:chExt cx="0" cy="0"/>
        </a:xfrm>
      </p:grpSpPr>
      <p:sp>
        <p:nvSpPr>
          <p:cNvPr id="168" name="Google Shape;168;p29"/>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169" name="Google Shape;169;p29"/>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170" name="Google Shape;170;p29"/>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71" name="Google Shape;171;p29"/>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72" name="Google Shape;172;p29"/>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73" name="Google Shape;173;p29"/>
          <p:cNvSpPr txBox="1"/>
          <p:nvPr>
            <p:ph idx="1" type="body"/>
          </p:nvPr>
        </p:nvSpPr>
        <p:spPr>
          <a:xfrm>
            <a:off x="128589" y="152404"/>
            <a:ext cx="8863200" cy="60912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174" name="Shape 174"/>
        <p:cNvGrpSpPr/>
        <p:nvPr/>
      </p:nvGrpSpPr>
      <p:grpSpPr>
        <a:xfrm>
          <a:off x="0" y="0"/>
          <a:ext cx="0" cy="0"/>
          <a:chOff x="0" y="0"/>
          <a:chExt cx="0" cy="0"/>
        </a:xfrm>
      </p:grpSpPr>
      <p:sp>
        <p:nvSpPr>
          <p:cNvPr id="175" name="Google Shape;175;p30"/>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76" name="Google Shape;176;p30"/>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pic>
        <p:nvPicPr>
          <p:cNvPr id="177" name="Google Shape;177;p30"/>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178" name="Google Shape;178;p30"/>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79" name="Google Shape;179;p30"/>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80" name="Google Shape;180;p30"/>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181" name="Shape 181"/>
        <p:cNvGrpSpPr/>
        <p:nvPr/>
      </p:nvGrpSpPr>
      <p:grpSpPr>
        <a:xfrm>
          <a:off x="0" y="0"/>
          <a:ext cx="0" cy="0"/>
          <a:chOff x="0" y="0"/>
          <a:chExt cx="0" cy="0"/>
        </a:xfrm>
      </p:grpSpPr>
      <p:sp>
        <p:nvSpPr>
          <p:cNvPr id="182" name="Google Shape;182;p31"/>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83" name="Google Shape;183;p31"/>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184" name="Shape 184"/>
        <p:cNvGrpSpPr/>
        <p:nvPr/>
      </p:nvGrpSpPr>
      <p:grpSpPr>
        <a:xfrm>
          <a:off x="0" y="0"/>
          <a:ext cx="0" cy="0"/>
          <a:chOff x="0" y="0"/>
          <a:chExt cx="0" cy="0"/>
        </a:xfrm>
      </p:grpSpPr>
      <p:sp>
        <p:nvSpPr>
          <p:cNvPr id="185" name="Google Shape;185;p32"/>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6" name="Shape 186"/>
        <p:cNvGrpSpPr/>
        <p:nvPr/>
      </p:nvGrpSpPr>
      <p:grpSpPr>
        <a:xfrm>
          <a:off x="0" y="0"/>
          <a:ext cx="0" cy="0"/>
          <a:chOff x="0" y="0"/>
          <a:chExt cx="0" cy="0"/>
        </a:xfrm>
      </p:grpSpPr>
      <p:sp>
        <p:nvSpPr>
          <p:cNvPr id="187" name="Google Shape;187;p33"/>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88" name="Google Shape;188;p33"/>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89" name="Google Shape;189;p33"/>
          <p:cNvSpPr txBox="1"/>
          <p:nvPr>
            <p:ph idx="1" type="body"/>
          </p:nvPr>
        </p:nvSpPr>
        <p:spPr>
          <a:xfrm rot="5400000">
            <a:off x="2308950" y="-251549"/>
            <a:ext cx="4526100" cy="82296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190" name="Google Shape;190;p33"/>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191" name="Google Shape;191;p33"/>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92" name="Google Shape;192;p33"/>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93" name="Google Shape;193;p33"/>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4"/>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96" name="Google Shape;196;p34"/>
          <p:cNvSpPr txBox="1"/>
          <p:nvPr>
            <p:ph type="title"/>
          </p:nvPr>
        </p:nvSpPr>
        <p:spPr>
          <a:xfrm rot="5400000">
            <a:off x="4732500" y="2171839"/>
            <a:ext cx="5851500" cy="20571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97" name="Google Shape;197;p34"/>
          <p:cNvSpPr txBox="1"/>
          <p:nvPr>
            <p:ph idx="1" type="body"/>
          </p:nvPr>
        </p:nvSpPr>
        <p:spPr>
          <a:xfrm rot="5400000">
            <a:off x="579450" y="228589"/>
            <a:ext cx="5851500" cy="59436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198" name="Google Shape;198;p34"/>
          <p:cNvPicPr preferRelativeResize="0"/>
          <p:nvPr/>
        </p:nvPicPr>
        <p:blipFill rotWithShape="1">
          <a:blip r:embed="rId2">
            <a:alphaModFix/>
          </a:blip>
          <a:srcRect b="0" l="0" r="0" t="0"/>
          <a:stretch/>
        </p:blipFill>
        <p:spPr>
          <a:xfrm rot="5400000">
            <a:off x="124392" y="192257"/>
            <a:ext cx="532863" cy="496859"/>
          </a:xfrm>
          <a:prstGeom prst="rect">
            <a:avLst/>
          </a:prstGeom>
          <a:noFill/>
          <a:ln>
            <a:noFill/>
          </a:ln>
        </p:spPr>
      </p:pic>
      <p:pic>
        <p:nvPicPr>
          <p:cNvPr id="199" name="Google Shape;199;p34"/>
          <p:cNvPicPr preferRelativeResize="0"/>
          <p:nvPr/>
        </p:nvPicPr>
        <p:blipFill rotWithShape="1">
          <a:blip r:embed="rId3">
            <a:alphaModFix/>
          </a:blip>
          <a:srcRect b="0" l="0" r="0" t="0"/>
          <a:stretch/>
        </p:blipFill>
        <p:spPr>
          <a:xfrm rot="5400000">
            <a:off x="128728" y="6324603"/>
            <a:ext cx="481599" cy="324276"/>
          </a:xfrm>
          <a:prstGeom prst="rect">
            <a:avLst/>
          </a:prstGeom>
          <a:noFill/>
          <a:ln>
            <a:noFill/>
          </a:ln>
        </p:spPr>
      </p:pic>
      <p:sp>
        <p:nvSpPr>
          <p:cNvPr id="200" name="Google Shape;200;p34"/>
          <p:cNvSpPr txBox="1"/>
          <p:nvPr>
            <p:ph idx="12" type="sldNum"/>
          </p:nvPr>
        </p:nvSpPr>
        <p:spPr>
          <a:xfrm rot="5400000">
            <a:off x="113635" y="220803"/>
            <a:ext cx="381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01" name="Google Shape;201;p34"/>
          <p:cNvSpPr/>
          <p:nvPr/>
        </p:nvSpPr>
        <p:spPr>
          <a:xfrm rot="5400000">
            <a:off x="64633" y="6214690"/>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ed Header + Content">
  <p:cSld name="1_Bulleted Header + Content">
    <p:spTree>
      <p:nvGrpSpPr>
        <p:cNvPr id="202" name="Shape 202"/>
        <p:cNvGrpSpPr/>
        <p:nvPr/>
      </p:nvGrpSpPr>
      <p:grpSpPr>
        <a:xfrm>
          <a:off x="0" y="0"/>
          <a:ext cx="0" cy="0"/>
          <a:chOff x="0" y="0"/>
          <a:chExt cx="0" cy="0"/>
        </a:xfrm>
      </p:grpSpPr>
      <p:sp>
        <p:nvSpPr>
          <p:cNvPr id="203" name="Google Shape;203;p35"/>
          <p:cNvSpPr txBox="1"/>
          <p:nvPr>
            <p:ph idx="1" type="body"/>
          </p:nvPr>
        </p:nvSpPr>
        <p:spPr>
          <a:xfrm>
            <a:off x="659305" y="1736727"/>
            <a:ext cx="8196300" cy="37011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rgbClr val="151516"/>
              </a:buClr>
              <a:buSzPts val="1800"/>
              <a:buFont typeface="Merriweather Sans"/>
              <a:buChar char="&gt;"/>
              <a:defRPr b="0" i="0" sz="1800">
                <a:solidFill>
                  <a:srgbClr val="151516"/>
                </a:solidFill>
                <a:latin typeface="Gill Sans"/>
                <a:ea typeface="Gill Sans"/>
                <a:cs typeface="Gill Sans"/>
                <a:sym typeface="Gill Sans"/>
              </a:defRPr>
            </a:lvl1pPr>
            <a:lvl2pPr indent="-323850" lvl="1" marL="914400" rtl="0" algn="l">
              <a:spcBef>
                <a:spcPts val="300"/>
              </a:spcBef>
              <a:spcAft>
                <a:spcPts val="0"/>
              </a:spcAft>
              <a:buClr>
                <a:srgbClr val="151516"/>
              </a:buClr>
              <a:buSzPts val="1500"/>
              <a:buChar char="–"/>
              <a:defRPr b="0" i="0" sz="1500">
                <a:solidFill>
                  <a:srgbClr val="151516"/>
                </a:solidFill>
                <a:latin typeface="Gill Sans"/>
                <a:ea typeface="Gill Sans"/>
                <a:cs typeface="Gill Sans"/>
                <a:sym typeface="Gill Sans"/>
              </a:defRPr>
            </a:lvl2pPr>
            <a:lvl3pPr indent="-317500" lvl="2" marL="1371600" rtl="0" algn="l">
              <a:spcBef>
                <a:spcPts val="300"/>
              </a:spcBef>
              <a:spcAft>
                <a:spcPts val="0"/>
              </a:spcAft>
              <a:buClr>
                <a:srgbClr val="151516"/>
              </a:buClr>
              <a:buSzPts val="1400"/>
              <a:buFont typeface="Merriweather Sans"/>
              <a:buChar char="&gt;"/>
              <a:defRPr b="0" i="0" sz="1400">
                <a:solidFill>
                  <a:srgbClr val="151516"/>
                </a:solidFill>
                <a:latin typeface="Gill Sans"/>
                <a:ea typeface="Gill Sans"/>
                <a:cs typeface="Gill Sans"/>
                <a:sym typeface="Gill Sans"/>
              </a:defRPr>
            </a:lvl3pPr>
            <a:lvl4pPr indent="-304800" lvl="3" marL="1828800" rtl="0" algn="l">
              <a:spcBef>
                <a:spcPts val="200"/>
              </a:spcBef>
              <a:spcAft>
                <a:spcPts val="0"/>
              </a:spcAft>
              <a:buClr>
                <a:srgbClr val="151516"/>
              </a:buClr>
              <a:buSzPts val="1200"/>
              <a:buChar char="–"/>
              <a:defRPr b="0" i="0" sz="1200">
                <a:solidFill>
                  <a:srgbClr val="151516"/>
                </a:solidFill>
                <a:latin typeface="Gill Sans"/>
                <a:ea typeface="Gill Sans"/>
                <a:cs typeface="Gill Sans"/>
                <a:sym typeface="Gill Sans"/>
              </a:defRPr>
            </a:lvl4pPr>
            <a:lvl5pPr indent="-298450" lvl="4" marL="2286000" rtl="0" algn="l">
              <a:spcBef>
                <a:spcPts val="200"/>
              </a:spcBef>
              <a:spcAft>
                <a:spcPts val="0"/>
              </a:spcAft>
              <a:buClr>
                <a:srgbClr val="151516"/>
              </a:buClr>
              <a:buSzPts val="1100"/>
              <a:buFont typeface="Merriweather Sans"/>
              <a:buChar char="&gt;"/>
              <a:defRPr b="0" i="0" sz="1100">
                <a:solidFill>
                  <a:srgbClr val="151516"/>
                </a:solidFill>
                <a:latin typeface="Gill Sans"/>
                <a:ea typeface="Gill Sans"/>
                <a:cs typeface="Gill Sans"/>
                <a:sym typeface="Gill Sans"/>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04" name="Google Shape;204;p35"/>
          <p:cNvSpPr txBox="1"/>
          <p:nvPr>
            <p:ph idx="2" type="body"/>
          </p:nvPr>
        </p:nvSpPr>
        <p:spPr>
          <a:xfrm>
            <a:off x="671759" y="255243"/>
            <a:ext cx="8184900" cy="992100"/>
          </a:xfrm>
          <a:prstGeom prst="rect">
            <a:avLst/>
          </a:prstGeom>
          <a:noFill/>
          <a:ln>
            <a:noFill/>
          </a:ln>
        </p:spPr>
        <p:txBody>
          <a:bodyPr anchorCtr="0" anchor="t" bIns="60925" lIns="121900" spcFirstLastPara="1" rIns="121900" wrap="square" tIns="60925">
            <a:normAutofit/>
          </a:bodyPr>
          <a:lstStyle>
            <a:lvl1pPr indent="-228600" lvl="0" marL="457200" rtl="0" algn="l">
              <a:lnSpc>
                <a:spcPct val="90000"/>
              </a:lnSpc>
              <a:spcBef>
                <a:spcPts val="500"/>
              </a:spcBef>
              <a:spcAft>
                <a:spcPts val="0"/>
              </a:spcAft>
              <a:buClr>
                <a:srgbClr val="33006F"/>
              </a:buClr>
              <a:buSzPts val="2300"/>
              <a:buNone/>
              <a:defRPr b="0" i="0" sz="2300">
                <a:solidFill>
                  <a:srgbClr val="33006F"/>
                </a:solidFill>
                <a:latin typeface="Arial Black"/>
                <a:ea typeface="Arial Black"/>
                <a:cs typeface="Arial Black"/>
                <a:sym typeface="Arial Black"/>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05" name="Google Shape;205;p35"/>
          <p:cNvPicPr preferRelativeResize="0"/>
          <p:nvPr/>
        </p:nvPicPr>
        <p:blipFill rotWithShape="1">
          <a:blip r:embed="rId2">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06" name="Shape 206"/>
        <p:cNvGrpSpPr/>
        <p:nvPr/>
      </p:nvGrpSpPr>
      <p:grpSpPr>
        <a:xfrm>
          <a:off x="0" y="0"/>
          <a:ext cx="0" cy="0"/>
          <a:chOff x="0" y="0"/>
          <a:chExt cx="0" cy="0"/>
        </a:xfrm>
      </p:grpSpPr>
      <p:sp>
        <p:nvSpPr>
          <p:cNvPr id="207" name="Google Shape;207;p36"/>
          <p:cNvSpPr txBox="1"/>
          <p:nvPr>
            <p:ph idx="1" type="body"/>
          </p:nvPr>
        </p:nvSpPr>
        <p:spPr>
          <a:xfrm>
            <a:off x="671759" y="2046064"/>
            <a:ext cx="6972300" cy="26415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00000"/>
              </a:lnSpc>
              <a:spcBef>
                <a:spcPts val="800"/>
              </a:spcBef>
              <a:spcAft>
                <a:spcPts val="0"/>
              </a:spcAft>
              <a:buClr>
                <a:schemeClr val="dk1"/>
              </a:buClr>
              <a:buSzPts val="3800"/>
              <a:buNone/>
              <a:defRPr b="0" i="0" sz="3800">
                <a:solidFill>
                  <a:schemeClr val="dk1"/>
                </a:solidFill>
                <a:latin typeface="Open Sans"/>
                <a:ea typeface="Open Sans"/>
                <a:cs typeface="Open Sans"/>
                <a:sym typeface="Open Sans"/>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08" name="Google Shape;208;p36"/>
          <p:cNvPicPr preferRelativeResize="0"/>
          <p:nvPr/>
        </p:nvPicPr>
        <p:blipFill rotWithShape="1">
          <a:blip r:embed="rId2">
            <a:alphaModFix/>
          </a:blip>
          <a:srcRect b="0" l="0" r="0" t="0"/>
          <a:stretch/>
        </p:blipFill>
        <p:spPr>
          <a:xfrm>
            <a:off x="779463" y="4687820"/>
            <a:ext cx="1600198" cy="139700"/>
          </a:xfrm>
          <a:prstGeom prst="rect">
            <a:avLst/>
          </a:prstGeom>
          <a:noFill/>
          <a:ln>
            <a:noFill/>
          </a:ln>
        </p:spPr>
      </p:pic>
      <p:pic>
        <p:nvPicPr>
          <p:cNvPr id="209" name="Google Shape;209;p36"/>
          <p:cNvPicPr preferRelativeResize="0"/>
          <p:nvPr/>
        </p:nvPicPr>
        <p:blipFill rotWithShape="1">
          <a:blip r:embed="rId3">
            <a:alphaModFix/>
          </a:blip>
          <a:srcRect b="0" l="0" r="0" t="0"/>
          <a:stretch/>
        </p:blipFill>
        <p:spPr>
          <a:xfrm>
            <a:off x="792043" y="1316904"/>
            <a:ext cx="2425295" cy="162965"/>
          </a:xfrm>
          <a:prstGeom prst="rect">
            <a:avLst/>
          </a:prstGeom>
          <a:noFill/>
          <a:ln>
            <a:noFill/>
          </a:ln>
        </p:spPr>
      </p:pic>
      <p:sp>
        <p:nvSpPr>
          <p:cNvPr descr="AngleBackground_gold_RGB.png" id="210" name="Google Shape;210;p36"/>
          <p:cNvSpPr/>
          <p:nvPr/>
        </p:nvSpPr>
        <p:spPr>
          <a:xfrm>
            <a:off x="-71553" y="-139700"/>
            <a:ext cx="9368100" cy="479700"/>
          </a:xfrm>
          <a:prstGeom prst="rect">
            <a:avLst/>
          </a:prstGeom>
          <a:solidFill>
            <a:srgbClr val="FFFFFF"/>
          </a:solidFill>
          <a:ln>
            <a:noFill/>
          </a:ln>
        </p:spPr>
      </p:sp>
      <p:pic>
        <p:nvPicPr>
          <p:cNvPr descr="W Logo_Purple_RGB.png" id="211" name="Google Shape;211;p36"/>
          <p:cNvPicPr preferRelativeResize="0"/>
          <p:nvPr/>
        </p:nvPicPr>
        <p:blipFill rotWithShape="1">
          <a:blip r:embed="rId4">
            <a:alphaModFix/>
          </a:blip>
          <a:srcRect b="0" l="0" r="0" t="0"/>
          <a:stretch/>
        </p:blipFill>
        <p:spPr>
          <a:xfrm>
            <a:off x="8172451" y="5959691"/>
            <a:ext cx="971550" cy="654177"/>
          </a:xfrm>
          <a:prstGeom prst="rect">
            <a:avLst/>
          </a:prstGeom>
          <a:noFill/>
          <a:ln>
            <a:noFill/>
          </a:ln>
        </p:spPr>
      </p:pic>
      <p:pic>
        <p:nvPicPr>
          <p:cNvPr id="212" name="Google Shape;212;p36"/>
          <p:cNvPicPr preferRelativeResize="0"/>
          <p:nvPr/>
        </p:nvPicPr>
        <p:blipFill rotWithShape="1">
          <a:blip r:embed="rId5">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213" name="Shape 213"/>
        <p:cNvGrpSpPr/>
        <p:nvPr/>
      </p:nvGrpSpPr>
      <p:grpSpPr>
        <a:xfrm>
          <a:off x="0" y="0"/>
          <a:ext cx="0" cy="0"/>
          <a:chOff x="0" y="0"/>
          <a:chExt cx="0" cy="0"/>
        </a:xfrm>
      </p:grpSpPr>
      <p:sp>
        <p:nvSpPr>
          <p:cNvPr id="214" name="Google Shape;214;p37"/>
          <p:cNvSpPr txBox="1"/>
          <p:nvPr>
            <p:ph idx="1" type="body"/>
          </p:nvPr>
        </p:nvSpPr>
        <p:spPr>
          <a:xfrm>
            <a:off x="659305" y="2320244"/>
            <a:ext cx="8197200" cy="31179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400"/>
              </a:spcBef>
              <a:spcAft>
                <a:spcPts val="0"/>
              </a:spcAft>
              <a:buClr>
                <a:srgbClr val="151516"/>
              </a:buClr>
              <a:buSzPts val="1800"/>
              <a:buFont typeface="Merriweather Sans"/>
              <a:buNone/>
              <a:defRPr b="0" i="0" sz="1800">
                <a:solidFill>
                  <a:srgbClr val="151516"/>
                </a:solidFill>
                <a:latin typeface="Gill Sans"/>
                <a:ea typeface="Gill Sans"/>
                <a:cs typeface="Gill Sans"/>
                <a:sym typeface="Gill Sans"/>
              </a:defRPr>
            </a:lvl1pPr>
            <a:lvl2pPr indent="-323850" lvl="1" marL="914400" rtl="0" algn="l">
              <a:spcBef>
                <a:spcPts val="300"/>
              </a:spcBef>
              <a:spcAft>
                <a:spcPts val="0"/>
              </a:spcAft>
              <a:buClr>
                <a:srgbClr val="151516"/>
              </a:buClr>
              <a:buSzPts val="1500"/>
              <a:buChar char="–"/>
              <a:defRPr b="0" i="0" sz="1500">
                <a:solidFill>
                  <a:srgbClr val="151516"/>
                </a:solidFill>
                <a:latin typeface="Open Sans"/>
                <a:ea typeface="Open Sans"/>
                <a:cs typeface="Open Sans"/>
                <a:sym typeface="Open Sans"/>
              </a:defRPr>
            </a:lvl2pPr>
            <a:lvl3pPr indent="-317500" lvl="2" marL="1371600" rtl="0" algn="l">
              <a:spcBef>
                <a:spcPts val="300"/>
              </a:spcBef>
              <a:spcAft>
                <a:spcPts val="0"/>
              </a:spcAft>
              <a:buClr>
                <a:srgbClr val="151516"/>
              </a:buClr>
              <a:buSzPts val="1400"/>
              <a:buFont typeface="Merriweather Sans"/>
              <a:buChar char="&gt;"/>
              <a:defRPr b="0" i="0" sz="1400">
                <a:solidFill>
                  <a:srgbClr val="151516"/>
                </a:solidFill>
                <a:latin typeface="Open Sans"/>
                <a:ea typeface="Open Sans"/>
                <a:cs typeface="Open Sans"/>
                <a:sym typeface="Open Sans"/>
              </a:defRPr>
            </a:lvl3pPr>
            <a:lvl4pPr indent="-304800" lvl="3" marL="1828800" rtl="0" algn="l">
              <a:spcBef>
                <a:spcPts val="200"/>
              </a:spcBef>
              <a:spcAft>
                <a:spcPts val="0"/>
              </a:spcAft>
              <a:buClr>
                <a:srgbClr val="151516"/>
              </a:buClr>
              <a:buSzPts val="1200"/>
              <a:buChar char="–"/>
              <a:defRPr b="0" i="0" sz="1200">
                <a:solidFill>
                  <a:srgbClr val="151516"/>
                </a:solidFill>
                <a:latin typeface="Open Sans"/>
                <a:ea typeface="Open Sans"/>
                <a:cs typeface="Open Sans"/>
                <a:sym typeface="Open Sans"/>
              </a:defRPr>
            </a:lvl4pPr>
            <a:lvl5pPr indent="-298450" lvl="4" marL="2286000" rtl="0" algn="l">
              <a:spcBef>
                <a:spcPts val="200"/>
              </a:spcBef>
              <a:spcAft>
                <a:spcPts val="0"/>
              </a:spcAft>
              <a:buClr>
                <a:srgbClr val="151516"/>
              </a:buClr>
              <a:buSzPts val="1100"/>
              <a:buFont typeface="Merriweather Sans"/>
              <a:buChar char="&gt;"/>
              <a:defRPr b="0" i="0" sz="1100">
                <a:solidFill>
                  <a:srgbClr val="151516"/>
                </a:solidFill>
                <a:latin typeface="Open Sans"/>
                <a:ea typeface="Open Sans"/>
                <a:cs typeface="Open Sans"/>
                <a:sym typeface="Open Sans"/>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15" name="Google Shape;215;p37"/>
          <p:cNvSpPr txBox="1"/>
          <p:nvPr>
            <p:ph idx="2" type="body"/>
          </p:nvPr>
        </p:nvSpPr>
        <p:spPr>
          <a:xfrm>
            <a:off x="671759" y="1730668"/>
            <a:ext cx="8184900" cy="411300"/>
          </a:xfrm>
          <a:prstGeom prst="rect">
            <a:avLst/>
          </a:prstGeom>
          <a:noFill/>
          <a:ln>
            <a:noFill/>
          </a:ln>
        </p:spPr>
        <p:txBody>
          <a:bodyPr anchorCtr="0" anchor="t" bIns="60925" lIns="121900" spcFirstLastPara="1" rIns="121900" wrap="square" tIns="60925">
            <a:noAutofit/>
          </a:bodyPr>
          <a:lstStyle>
            <a:lvl1pPr indent="-228600" lvl="0" marL="457200" rtl="0" algn="l">
              <a:lnSpc>
                <a:spcPct val="90000"/>
              </a:lnSpc>
              <a:spcBef>
                <a:spcPts val="400"/>
              </a:spcBef>
              <a:spcAft>
                <a:spcPts val="0"/>
              </a:spcAft>
              <a:buClr>
                <a:srgbClr val="33006F"/>
              </a:buClr>
              <a:buSzPts val="1800"/>
              <a:buNone/>
              <a:defRPr b="0" i="0" sz="1800">
                <a:solidFill>
                  <a:srgbClr val="33006F"/>
                </a:solidFill>
                <a:latin typeface="Calibri"/>
                <a:ea typeface="Calibri"/>
                <a:cs typeface="Calibri"/>
                <a:sym typeface="Calibri"/>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16" name="Google Shape;216;p37"/>
          <p:cNvSpPr txBox="1"/>
          <p:nvPr>
            <p:ph idx="3" type="body"/>
          </p:nvPr>
        </p:nvSpPr>
        <p:spPr>
          <a:xfrm>
            <a:off x="671759" y="255243"/>
            <a:ext cx="8184900" cy="992100"/>
          </a:xfrm>
          <a:prstGeom prst="rect">
            <a:avLst/>
          </a:prstGeom>
          <a:noFill/>
          <a:ln>
            <a:noFill/>
          </a:ln>
        </p:spPr>
        <p:txBody>
          <a:bodyPr anchorCtr="0" anchor="t" bIns="60925" lIns="121900" spcFirstLastPara="1" rIns="121900" wrap="square" tIns="60925">
            <a:normAutofit/>
          </a:bodyPr>
          <a:lstStyle>
            <a:lvl1pPr indent="-228600" lvl="0" marL="457200" rtl="0" algn="l">
              <a:lnSpc>
                <a:spcPct val="90000"/>
              </a:lnSpc>
              <a:spcBef>
                <a:spcPts val="500"/>
              </a:spcBef>
              <a:spcAft>
                <a:spcPts val="0"/>
              </a:spcAft>
              <a:buClr>
                <a:srgbClr val="33006F"/>
              </a:buClr>
              <a:buSzPts val="2300"/>
              <a:buNone/>
              <a:defRPr b="0" i="0" sz="2300">
                <a:solidFill>
                  <a:srgbClr val="33006F"/>
                </a:solidFill>
                <a:latin typeface="Open Sans"/>
                <a:ea typeface="Open Sans"/>
                <a:cs typeface="Open Sans"/>
                <a:sym typeface="Open Sans"/>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17" name="Google Shape;217;p37"/>
          <p:cNvPicPr preferRelativeResize="0"/>
          <p:nvPr/>
        </p:nvPicPr>
        <p:blipFill rotWithShape="1">
          <a:blip r:embed="rId2">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18" name="Shape 218"/>
        <p:cNvGrpSpPr/>
        <p:nvPr/>
      </p:nvGrpSpPr>
      <p:grpSpPr>
        <a:xfrm>
          <a:off x="0" y="0"/>
          <a:ext cx="0" cy="0"/>
          <a:chOff x="0" y="0"/>
          <a:chExt cx="0" cy="0"/>
        </a:xfrm>
      </p:grpSpPr>
      <p:pic>
        <p:nvPicPr>
          <p:cNvPr descr="UW_W Logo_White.png" id="219" name="Google Shape;219;p38"/>
          <p:cNvPicPr preferRelativeResize="0"/>
          <p:nvPr/>
        </p:nvPicPr>
        <p:blipFill rotWithShape="1">
          <a:blip r:embed="rId2">
            <a:alphaModFix/>
          </a:blip>
          <a:srcRect b="0" l="0" r="0" t="0"/>
          <a:stretch/>
        </p:blipFill>
        <p:spPr>
          <a:xfrm>
            <a:off x="7445815" y="5945855"/>
            <a:ext cx="1371600" cy="923544"/>
          </a:xfrm>
          <a:prstGeom prst="rect">
            <a:avLst/>
          </a:prstGeom>
          <a:noFill/>
          <a:ln>
            <a:noFill/>
          </a:ln>
        </p:spPr>
      </p:pic>
      <p:pic>
        <p:nvPicPr>
          <p:cNvPr id="220" name="Google Shape;220;p38"/>
          <p:cNvPicPr preferRelativeResize="0"/>
          <p:nvPr/>
        </p:nvPicPr>
        <p:blipFill rotWithShape="1">
          <a:blip r:embed="rId3">
            <a:alphaModFix/>
          </a:blip>
          <a:srcRect b="0" l="0" r="0" t="0"/>
          <a:stretch/>
        </p:blipFill>
        <p:spPr>
          <a:xfrm>
            <a:off x="677335" y="6354235"/>
            <a:ext cx="2540002" cy="266700"/>
          </a:xfrm>
          <a:prstGeom prst="rect">
            <a:avLst/>
          </a:prstGeom>
          <a:noFill/>
          <a:ln>
            <a:noFill/>
          </a:ln>
        </p:spPr>
      </p:pic>
      <p:sp>
        <p:nvSpPr>
          <p:cNvPr id="221" name="Google Shape;221;p38"/>
          <p:cNvSpPr txBox="1"/>
          <p:nvPr>
            <p:ph idx="1" type="body"/>
          </p:nvPr>
        </p:nvSpPr>
        <p:spPr>
          <a:xfrm>
            <a:off x="671757" y="1179824"/>
            <a:ext cx="6972300" cy="2641500"/>
          </a:xfrm>
          <a:prstGeom prst="rect">
            <a:avLst/>
          </a:prstGeom>
          <a:noFill/>
          <a:ln>
            <a:noFill/>
          </a:ln>
        </p:spPr>
        <p:txBody>
          <a:bodyPr anchorCtr="0" anchor="b" bIns="60925" lIns="121900" spcFirstLastPara="1" rIns="121900" wrap="square" tIns="60925">
            <a:normAutofit/>
          </a:bodyPr>
          <a:lstStyle>
            <a:lvl1pPr indent="-228600" lvl="0" marL="457200" rtl="0" algn="l">
              <a:lnSpc>
                <a:spcPct val="100000"/>
              </a:lnSpc>
              <a:spcBef>
                <a:spcPts val="1000"/>
              </a:spcBef>
              <a:spcAft>
                <a:spcPts val="0"/>
              </a:spcAft>
              <a:buClr>
                <a:schemeClr val="accent3"/>
              </a:buClr>
              <a:buSzPts val="5000"/>
              <a:buNone/>
              <a:defRPr b="0" i="0" sz="5000">
                <a:solidFill>
                  <a:schemeClr val="accent3"/>
                </a:solidFill>
                <a:latin typeface="Encode Sans Condensed Thin"/>
                <a:ea typeface="Encode Sans Condensed Thin"/>
                <a:cs typeface="Encode Sans Condensed Thin"/>
                <a:sym typeface="Encode Sans Condensed Thin"/>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lt1"/>
              </a:buClr>
              <a:buSzPts val="2400"/>
              <a:buChar char="•"/>
              <a:defRPr/>
            </a:lvl6pPr>
            <a:lvl7pPr indent="-381000" lvl="6" marL="3200400" rtl="0" algn="l">
              <a:spcBef>
                <a:spcPts val="500"/>
              </a:spcBef>
              <a:spcAft>
                <a:spcPts val="0"/>
              </a:spcAft>
              <a:buClr>
                <a:schemeClr val="lt1"/>
              </a:buClr>
              <a:buSzPts val="2400"/>
              <a:buChar char="•"/>
              <a:defRPr/>
            </a:lvl7pPr>
            <a:lvl8pPr indent="-381000" lvl="7" marL="3657600" rtl="0" algn="l">
              <a:spcBef>
                <a:spcPts val="500"/>
              </a:spcBef>
              <a:spcAft>
                <a:spcPts val="0"/>
              </a:spcAft>
              <a:buClr>
                <a:schemeClr val="lt1"/>
              </a:buClr>
              <a:buSzPts val="2400"/>
              <a:buChar char="•"/>
              <a:defRPr/>
            </a:lvl8pPr>
            <a:lvl9pPr indent="-381000" lvl="8" marL="4114800" rtl="0" algn="l">
              <a:spcBef>
                <a:spcPts val="500"/>
              </a:spcBef>
              <a:spcAft>
                <a:spcPts val="0"/>
              </a:spcAft>
              <a:buClr>
                <a:schemeClr val="lt1"/>
              </a:buClr>
              <a:buSzPts val="2400"/>
              <a:buChar char="•"/>
              <a:defRPr/>
            </a:lvl9pPr>
          </a:lstStyle>
          <a:p/>
        </p:txBody>
      </p:sp>
      <p:pic>
        <p:nvPicPr>
          <p:cNvPr descr="Bar_RtAngle_7502_RGB.png" id="222" name="Google Shape;222;p38"/>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4" name="Shape 224"/>
        <p:cNvGrpSpPr/>
        <p:nvPr/>
      </p:nvGrpSpPr>
      <p:grpSpPr>
        <a:xfrm>
          <a:off x="0" y="0"/>
          <a:ext cx="0" cy="0"/>
          <a:chOff x="0" y="0"/>
          <a:chExt cx="0" cy="0"/>
        </a:xfrm>
      </p:grpSpPr>
      <p:sp>
        <p:nvSpPr>
          <p:cNvPr id="225" name="Google Shape;225;p40"/>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26" name="Google Shape;226;p40"/>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227" name="Google Shape;227;p40"/>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228" name="Google Shape;228;p40"/>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29" name="Shape 229"/>
        <p:cNvGrpSpPr/>
        <p:nvPr/>
      </p:nvGrpSpPr>
      <p:grpSpPr>
        <a:xfrm>
          <a:off x="0" y="0"/>
          <a:ext cx="0" cy="0"/>
          <a:chOff x="0" y="0"/>
          <a:chExt cx="0" cy="0"/>
        </a:xfrm>
      </p:grpSpPr>
      <p:sp>
        <p:nvSpPr>
          <p:cNvPr id="230" name="Google Shape;230;p41"/>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1" name="Google Shape;231;p41"/>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32" name="Google Shape;232;p41"/>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33" name="Google Shape;233;p41"/>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34" name="Shape 234"/>
        <p:cNvGrpSpPr/>
        <p:nvPr/>
      </p:nvGrpSpPr>
      <p:grpSpPr>
        <a:xfrm>
          <a:off x="0" y="0"/>
          <a:ext cx="0" cy="0"/>
          <a:chOff x="0" y="0"/>
          <a:chExt cx="0" cy="0"/>
        </a:xfrm>
      </p:grpSpPr>
      <p:sp>
        <p:nvSpPr>
          <p:cNvPr id="235" name="Google Shape;235;p4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6" name="Google Shape;236;p42"/>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7" name="Google Shape;237;p42"/>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38" name="Google Shape;238;p42"/>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39" name="Google Shape;239;p4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40" name="Shape 240"/>
        <p:cNvGrpSpPr/>
        <p:nvPr/>
      </p:nvGrpSpPr>
      <p:grpSpPr>
        <a:xfrm>
          <a:off x="0" y="0"/>
          <a:ext cx="0" cy="0"/>
          <a:chOff x="0" y="0"/>
          <a:chExt cx="0" cy="0"/>
        </a:xfrm>
      </p:grpSpPr>
      <p:sp>
        <p:nvSpPr>
          <p:cNvPr id="241" name="Google Shape;241;p43"/>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2" name="Google Shape;242;p4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43" name="Google Shape;243;p43"/>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44" name="Google Shape;244;p4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46" name="Shape 246"/>
        <p:cNvGrpSpPr/>
        <p:nvPr/>
      </p:nvGrpSpPr>
      <p:grpSpPr>
        <a:xfrm>
          <a:off x="0" y="0"/>
          <a:ext cx="0" cy="0"/>
          <a:chOff x="0" y="0"/>
          <a:chExt cx="0" cy="0"/>
        </a:xfrm>
      </p:grpSpPr>
      <p:pic>
        <p:nvPicPr>
          <p:cNvPr descr="UW_W Logo_White.png" id="247" name="Google Shape;247;p45"/>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248" name="Google Shape;248;p45"/>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249" name="Google Shape;249;p45"/>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50" name="Google Shape;250;p45"/>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p46"/>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253" name="Google Shape;253;p46"/>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54" name="Google Shape;254;p46"/>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55" name="Google Shape;255;p46"/>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56" name="Shape 256"/>
        <p:cNvGrpSpPr/>
        <p:nvPr/>
      </p:nvGrpSpPr>
      <p:grpSpPr>
        <a:xfrm>
          <a:off x="0" y="0"/>
          <a:ext cx="0" cy="0"/>
          <a:chOff x="0" y="0"/>
          <a:chExt cx="0" cy="0"/>
        </a:xfrm>
      </p:grpSpPr>
      <p:sp>
        <p:nvSpPr>
          <p:cNvPr id="257" name="Google Shape;257;p47"/>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8" name="Google Shape;258;p47"/>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9" name="Google Shape;259;p47"/>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60" name="Google Shape;260;p47"/>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261" name="Google Shape;261;p47"/>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62" name="Shape 262"/>
        <p:cNvGrpSpPr/>
        <p:nvPr/>
      </p:nvGrpSpPr>
      <p:grpSpPr>
        <a:xfrm>
          <a:off x="0" y="0"/>
          <a:ext cx="0" cy="0"/>
          <a:chOff x="0" y="0"/>
          <a:chExt cx="0" cy="0"/>
        </a:xfrm>
      </p:grpSpPr>
      <p:pic>
        <p:nvPicPr>
          <p:cNvPr id="263" name="Google Shape;263;p48"/>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264" name="Google Shape;264;p48"/>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indent="-76200" lvl="1" marL="9906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762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25400" lvl="3" marL="1752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25400" lvl="4" marL="2209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25400" lvl="5" marL="2667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25400" lvl="6" marL="3124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25400" lvl="7" marL="3581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25400" lvl="8" marL="4038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65" name="Google Shape;265;p48"/>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66" name="Google Shape;266;p48"/>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7" name="Shape 267"/>
        <p:cNvGrpSpPr/>
        <p:nvPr/>
      </p:nvGrpSpPr>
      <p:grpSpPr>
        <a:xfrm>
          <a:off x="0" y="0"/>
          <a:ext cx="0" cy="0"/>
          <a:chOff x="0" y="0"/>
          <a:chExt cx="0" cy="0"/>
        </a:xfrm>
      </p:grpSpPr>
      <p:sp>
        <p:nvSpPr>
          <p:cNvPr id="268" name="Google Shape;268;p49"/>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269" name="Google Shape;269;p49"/>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270" name="Google Shape;270;p49"/>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71" name="Google Shape;271;p49"/>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72" name="Google Shape;272;p49"/>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4" name="Shape 274"/>
        <p:cNvGrpSpPr/>
        <p:nvPr/>
      </p:nvGrpSpPr>
      <p:grpSpPr>
        <a:xfrm>
          <a:off x="0" y="0"/>
          <a:ext cx="0" cy="0"/>
          <a:chOff x="0" y="0"/>
          <a:chExt cx="0" cy="0"/>
        </a:xfrm>
      </p:grpSpPr>
      <p:sp>
        <p:nvSpPr>
          <p:cNvPr id="275" name="Google Shape;275;p51"/>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76" name="Google Shape;276;p51"/>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277" name="Google Shape;277;p51"/>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278" name="Google Shape;278;p51"/>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79" name="Shape 279"/>
        <p:cNvGrpSpPr/>
        <p:nvPr/>
      </p:nvGrpSpPr>
      <p:grpSpPr>
        <a:xfrm>
          <a:off x="0" y="0"/>
          <a:ext cx="0" cy="0"/>
          <a:chOff x="0" y="0"/>
          <a:chExt cx="0" cy="0"/>
        </a:xfrm>
      </p:grpSpPr>
      <p:sp>
        <p:nvSpPr>
          <p:cNvPr id="280" name="Google Shape;280;p5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1" name="Google Shape;281;p52"/>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82" name="Google Shape;282;p52"/>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83" name="Google Shape;283;p5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84" name="Shape 284"/>
        <p:cNvGrpSpPr/>
        <p:nvPr/>
      </p:nvGrpSpPr>
      <p:grpSpPr>
        <a:xfrm>
          <a:off x="0" y="0"/>
          <a:ext cx="0" cy="0"/>
          <a:chOff x="0" y="0"/>
          <a:chExt cx="0" cy="0"/>
        </a:xfrm>
      </p:grpSpPr>
      <p:sp>
        <p:nvSpPr>
          <p:cNvPr id="285" name="Google Shape;285;p5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6" name="Google Shape;286;p53"/>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7" name="Google Shape;287;p53"/>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88" name="Google Shape;288;p53"/>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89" name="Google Shape;289;p5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90" name="Shape 290"/>
        <p:cNvGrpSpPr/>
        <p:nvPr/>
      </p:nvGrpSpPr>
      <p:grpSpPr>
        <a:xfrm>
          <a:off x="0" y="0"/>
          <a:ext cx="0" cy="0"/>
          <a:chOff x="0" y="0"/>
          <a:chExt cx="0" cy="0"/>
        </a:xfrm>
      </p:grpSpPr>
      <p:sp>
        <p:nvSpPr>
          <p:cNvPr id="291" name="Google Shape;291;p54"/>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2" name="Google Shape;292;p5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93" name="Google Shape;293;p54"/>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94" name="Google Shape;294;p5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296" name="Shape 296"/>
        <p:cNvGrpSpPr/>
        <p:nvPr/>
      </p:nvGrpSpPr>
      <p:grpSpPr>
        <a:xfrm>
          <a:off x="0" y="0"/>
          <a:ext cx="0" cy="0"/>
          <a:chOff x="0" y="0"/>
          <a:chExt cx="0" cy="0"/>
        </a:xfrm>
      </p:grpSpPr>
      <p:pic>
        <p:nvPicPr>
          <p:cNvPr descr="UW_W Logo_White.png" id="297" name="Google Shape;297;p56"/>
          <p:cNvPicPr preferRelativeResize="0"/>
          <p:nvPr/>
        </p:nvPicPr>
        <p:blipFill rotWithShape="1">
          <a:blip r:embed="rId2">
            <a:alphaModFix/>
          </a:blip>
          <a:srcRect b="0" l="0" r="0" t="0"/>
          <a:stretch/>
        </p:blipFill>
        <p:spPr>
          <a:xfrm>
            <a:off x="7483915" y="5626608"/>
            <a:ext cx="1371600" cy="1231392"/>
          </a:xfrm>
          <a:prstGeom prst="rect">
            <a:avLst/>
          </a:prstGeom>
          <a:noFill/>
          <a:ln>
            <a:noFill/>
          </a:ln>
        </p:spPr>
      </p:pic>
      <p:pic>
        <p:nvPicPr>
          <p:cNvPr id="298" name="Google Shape;298;p56"/>
          <p:cNvPicPr preferRelativeResize="0"/>
          <p:nvPr/>
        </p:nvPicPr>
        <p:blipFill rotWithShape="1">
          <a:blip r:embed="rId3">
            <a:alphaModFix/>
          </a:blip>
          <a:srcRect b="0" l="0" r="0" t="0"/>
          <a:stretch/>
        </p:blipFill>
        <p:spPr>
          <a:xfrm>
            <a:off x="568081" y="4568598"/>
            <a:ext cx="1600201" cy="186267"/>
          </a:xfrm>
          <a:prstGeom prst="rect">
            <a:avLst/>
          </a:prstGeom>
          <a:noFill/>
          <a:ln>
            <a:noFill/>
          </a:ln>
        </p:spPr>
      </p:pic>
      <p:sp>
        <p:nvSpPr>
          <p:cNvPr id="299" name="Google Shape;299;p56"/>
          <p:cNvSpPr txBox="1"/>
          <p:nvPr>
            <p:ph type="title"/>
          </p:nvPr>
        </p:nvSpPr>
        <p:spPr>
          <a:xfrm>
            <a:off x="460375" y="859991"/>
            <a:ext cx="6972300" cy="35223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5000"/>
              <a:buFont typeface="Encode Sans Condensed Thin"/>
              <a:buNone/>
              <a:defRPr b="1" i="0" sz="5000" u="none" cap="none" strike="noStrike">
                <a:solidFill>
                  <a:schemeClr val="lt2"/>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dk1"/>
        </a:solidFill>
      </p:bgPr>
    </p:bg>
    <p:spTree>
      <p:nvGrpSpPr>
        <p:cNvPr id="300" name="Shape 300"/>
        <p:cNvGrpSpPr/>
        <p:nvPr/>
      </p:nvGrpSpPr>
      <p:grpSpPr>
        <a:xfrm>
          <a:off x="0" y="0"/>
          <a:ext cx="0" cy="0"/>
          <a:chOff x="0" y="0"/>
          <a:chExt cx="0" cy="0"/>
        </a:xfrm>
      </p:grpSpPr>
      <p:pic>
        <p:nvPicPr>
          <p:cNvPr descr="UW_W Logo_White.png" id="301" name="Google Shape;301;p57"/>
          <p:cNvPicPr preferRelativeResize="0"/>
          <p:nvPr/>
        </p:nvPicPr>
        <p:blipFill rotWithShape="1">
          <a:blip r:embed="rId2">
            <a:alphaModFix/>
          </a:blip>
          <a:srcRect b="0" l="0" r="0" t="0"/>
          <a:stretch/>
        </p:blipFill>
        <p:spPr>
          <a:xfrm>
            <a:off x="7483915" y="5626608"/>
            <a:ext cx="1371600" cy="1231392"/>
          </a:xfrm>
          <a:prstGeom prst="rect">
            <a:avLst/>
          </a:prstGeom>
          <a:noFill/>
          <a:ln>
            <a:noFill/>
          </a:ln>
        </p:spPr>
      </p:pic>
      <p:pic>
        <p:nvPicPr>
          <p:cNvPr id="302" name="Google Shape;302;p57"/>
          <p:cNvPicPr preferRelativeResize="0"/>
          <p:nvPr/>
        </p:nvPicPr>
        <p:blipFill rotWithShape="1">
          <a:blip r:embed="rId3">
            <a:alphaModFix/>
          </a:blip>
          <a:srcRect b="0" l="0" r="0" t="0"/>
          <a:stretch/>
        </p:blipFill>
        <p:spPr>
          <a:xfrm>
            <a:off x="568081" y="6234041"/>
            <a:ext cx="2540000" cy="229748"/>
          </a:xfrm>
          <a:prstGeom prst="rect">
            <a:avLst/>
          </a:prstGeom>
          <a:noFill/>
          <a:ln>
            <a:noFill/>
          </a:ln>
        </p:spPr>
      </p:pic>
      <p:pic>
        <p:nvPicPr>
          <p:cNvPr id="303" name="Google Shape;303;p57"/>
          <p:cNvPicPr preferRelativeResize="0"/>
          <p:nvPr/>
        </p:nvPicPr>
        <p:blipFill rotWithShape="1">
          <a:blip r:embed="rId4">
            <a:alphaModFix/>
          </a:blip>
          <a:srcRect b="0" l="0" r="0" t="0"/>
          <a:stretch/>
        </p:blipFill>
        <p:spPr>
          <a:xfrm>
            <a:off x="568081" y="4568598"/>
            <a:ext cx="1600201" cy="186267"/>
          </a:xfrm>
          <a:prstGeom prst="rect">
            <a:avLst/>
          </a:prstGeom>
          <a:noFill/>
          <a:ln>
            <a:noFill/>
          </a:ln>
        </p:spPr>
      </p:pic>
      <p:sp>
        <p:nvSpPr>
          <p:cNvPr id="304" name="Google Shape;304;p57"/>
          <p:cNvSpPr txBox="1"/>
          <p:nvPr>
            <p:ph type="title"/>
          </p:nvPr>
        </p:nvSpPr>
        <p:spPr>
          <a:xfrm>
            <a:off x="460375" y="859991"/>
            <a:ext cx="7023600" cy="35223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5000"/>
              <a:buFont typeface="Encode Sans Condensed Thin"/>
              <a:buNone/>
              <a:defRPr b="1" i="0" sz="5000" u="none" cap="none" strike="noStrike">
                <a:solidFill>
                  <a:schemeClr val="lt2"/>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05" name="Shape 305"/>
        <p:cNvGrpSpPr/>
        <p:nvPr/>
      </p:nvGrpSpPr>
      <p:grpSpPr>
        <a:xfrm>
          <a:off x="0" y="0"/>
          <a:ext cx="0" cy="0"/>
          <a:chOff x="0" y="0"/>
          <a:chExt cx="0" cy="0"/>
        </a:xfrm>
      </p:grpSpPr>
      <p:sp>
        <p:nvSpPr>
          <p:cNvPr id="306" name="Google Shape;306;p58"/>
          <p:cNvSpPr txBox="1"/>
          <p:nvPr>
            <p:ph idx="1" type="body"/>
          </p:nvPr>
        </p:nvSpPr>
        <p:spPr>
          <a:xfrm>
            <a:off x="447923" y="3093653"/>
            <a:ext cx="8197200" cy="3002400"/>
          </a:xfrm>
          <a:prstGeom prst="rect">
            <a:avLst/>
          </a:prstGeom>
          <a:noFill/>
          <a:ln>
            <a:noFill/>
          </a:ln>
        </p:spPr>
        <p:txBody>
          <a:bodyPr anchorCtr="0" anchor="t" bIns="60925" lIns="121900" spcFirstLastPara="1" rIns="121900" wrap="square" tIns="60925">
            <a:noAutofit/>
          </a:bodyPr>
          <a:lstStyle>
            <a:lvl1pPr indent="-381000" lvl="0" marL="457200" marR="0" rtl="0" algn="l">
              <a:spcBef>
                <a:spcPts val="50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40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0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30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7" name="Google Shape;307;p58"/>
          <p:cNvSpPr txBox="1"/>
          <p:nvPr>
            <p:ph idx="2" type="body"/>
          </p:nvPr>
        </p:nvSpPr>
        <p:spPr>
          <a:xfrm>
            <a:off x="460375" y="2307557"/>
            <a:ext cx="8184900" cy="5484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90000"/>
              </a:lnSpc>
              <a:spcBef>
                <a:spcPts val="5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1pPr>
            <a:lvl2pPr indent="-228600" lvl="1" marL="914400" marR="0" rtl="0" algn="l">
              <a:spcBef>
                <a:spcPts val="60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50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08" name="Google Shape;308;p58"/>
          <p:cNvPicPr preferRelativeResize="0"/>
          <p:nvPr/>
        </p:nvPicPr>
        <p:blipFill rotWithShape="1">
          <a:blip r:embed="rId2">
            <a:alphaModFix/>
          </a:blip>
          <a:srcRect b="0" l="0" r="0" t="0"/>
          <a:stretch/>
        </p:blipFill>
        <p:spPr>
          <a:xfrm>
            <a:off x="549032" y="1818011"/>
            <a:ext cx="1103785" cy="128483"/>
          </a:xfrm>
          <a:prstGeom prst="rect">
            <a:avLst/>
          </a:prstGeom>
          <a:noFill/>
          <a:ln>
            <a:noFill/>
          </a:ln>
        </p:spPr>
      </p:pic>
      <p:pic>
        <p:nvPicPr>
          <p:cNvPr id="309" name="Google Shape;309;p58"/>
          <p:cNvPicPr preferRelativeResize="0"/>
          <p:nvPr/>
        </p:nvPicPr>
        <p:blipFill rotWithShape="1">
          <a:blip r:embed="rId3">
            <a:alphaModFix/>
          </a:blip>
          <a:srcRect b="0" l="0" r="0" t="0"/>
          <a:stretch/>
        </p:blipFill>
        <p:spPr>
          <a:xfrm>
            <a:off x="6105038" y="6234041"/>
            <a:ext cx="2540000" cy="229748"/>
          </a:xfrm>
          <a:prstGeom prst="rect">
            <a:avLst/>
          </a:prstGeom>
          <a:noFill/>
          <a:ln>
            <a:noFill/>
          </a:ln>
        </p:spPr>
      </p:pic>
      <p:sp>
        <p:nvSpPr>
          <p:cNvPr id="310" name="Google Shape;310;p58"/>
          <p:cNvSpPr txBox="1"/>
          <p:nvPr>
            <p:ph type="title"/>
          </p:nvPr>
        </p:nvSpPr>
        <p:spPr>
          <a:xfrm>
            <a:off x="447923" y="495348"/>
            <a:ext cx="8197200" cy="13251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3000"/>
              <a:buFont typeface="Encode Sans Condensed Thin"/>
              <a:buNone/>
              <a:defRPr b="1" i="0" sz="3000" u="none" cap="none" strike="noStrike">
                <a:solidFill>
                  <a:schemeClr val="lt2"/>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chemeClr val="dk1"/>
        </a:solidFill>
      </p:bgPr>
    </p:bg>
    <p:spTree>
      <p:nvGrpSpPr>
        <p:cNvPr id="311" name="Shape 311"/>
        <p:cNvGrpSpPr/>
        <p:nvPr/>
      </p:nvGrpSpPr>
      <p:grpSpPr>
        <a:xfrm>
          <a:off x="0" y="0"/>
          <a:ext cx="0" cy="0"/>
          <a:chOff x="0" y="0"/>
          <a:chExt cx="0" cy="0"/>
        </a:xfrm>
      </p:grpSpPr>
      <p:sp>
        <p:nvSpPr>
          <p:cNvPr id="312" name="Google Shape;312;p59"/>
          <p:cNvSpPr txBox="1"/>
          <p:nvPr>
            <p:ph idx="1" type="body"/>
          </p:nvPr>
        </p:nvSpPr>
        <p:spPr>
          <a:xfrm>
            <a:off x="447923" y="2307557"/>
            <a:ext cx="8197200" cy="3154500"/>
          </a:xfrm>
          <a:prstGeom prst="rect">
            <a:avLst/>
          </a:prstGeom>
          <a:noFill/>
          <a:ln>
            <a:noFill/>
          </a:ln>
        </p:spPr>
        <p:txBody>
          <a:bodyPr anchorCtr="0" anchor="t" bIns="60925" lIns="121900" spcFirstLastPara="1" rIns="121900" wrap="square" tIns="60925">
            <a:noAutofit/>
          </a:bodyPr>
          <a:lstStyle>
            <a:lvl1pPr indent="-381000" lvl="0" marL="457200" marR="0" rtl="0" algn="l">
              <a:spcBef>
                <a:spcPts val="50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40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0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30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13" name="Google Shape;313;p59"/>
          <p:cNvPicPr preferRelativeResize="0"/>
          <p:nvPr/>
        </p:nvPicPr>
        <p:blipFill rotWithShape="1">
          <a:blip r:embed="rId2">
            <a:alphaModFix/>
          </a:blip>
          <a:srcRect b="0" l="0" r="0" t="0"/>
          <a:stretch/>
        </p:blipFill>
        <p:spPr>
          <a:xfrm>
            <a:off x="549032" y="1818011"/>
            <a:ext cx="1103785" cy="128483"/>
          </a:xfrm>
          <a:prstGeom prst="rect">
            <a:avLst/>
          </a:prstGeom>
          <a:noFill/>
          <a:ln>
            <a:noFill/>
          </a:ln>
        </p:spPr>
      </p:pic>
      <p:pic>
        <p:nvPicPr>
          <p:cNvPr descr="UW_W Logo_White.png" id="314" name="Google Shape;314;p59"/>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
        <p:nvSpPr>
          <p:cNvPr id="315" name="Google Shape;315;p59"/>
          <p:cNvSpPr txBox="1"/>
          <p:nvPr>
            <p:ph type="title"/>
          </p:nvPr>
        </p:nvSpPr>
        <p:spPr>
          <a:xfrm>
            <a:off x="447923" y="492977"/>
            <a:ext cx="8197200" cy="13251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3000"/>
              <a:buFont typeface="Encode Sans Condensed Thin"/>
              <a:buNone/>
              <a:defRPr b="1" i="0" sz="3000" u="none" cap="none" strike="noStrike">
                <a:solidFill>
                  <a:schemeClr val="lt2"/>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chemeClr val="dk1"/>
        </a:solidFill>
      </p:bgPr>
    </p:bg>
    <p:spTree>
      <p:nvGrpSpPr>
        <p:cNvPr id="316" name="Shape 316"/>
        <p:cNvGrpSpPr/>
        <p:nvPr/>
      </p:nvGrpSpPr>
      <p:grpSpPr>
        <a:xfrm>
          <a:off x="0" y="0"/>
          <a:ext cx="0" cy="0"/>
          <a:chOff x="0" y="0"/>
          <a:chExt cx="0" cy="0"/>
        </a:xfrm>
      </p:grpSpPr>
      <p:sp>
        <p:nvSpPr>
          <p:cNvPr id="317" name="Google Shape;317;p60"/>
          <p:cNvSpPr/>
          <p:nvPr>
            <p:ph idx="2" type="chart"/>
          </p:nvPr>
        </p:nvSpPr>
        <p:spPr>
          <a:xfrm>
            <a:off x="447923" y="2299971"/>
            <a:ext cx="8184900" cy="3770700"/>
          </a:xfrm>
          <a:prstGeom prst="rect">
            <a:avLst/>
          </a:prstGeom>
          <a:noFill/>
          <a:ln>
            <a:noFill/>
          </a:ln>
        </p:spPr>
        <p:txBody>
          <a:bodyPr anchorCtr="0" anchor="t" bIns="60925" lIns="121900" spcFirstLastPara="1" rIns="121900" wrap="square" tIns="60925">
            <a:noAutofit/>
          </a:bodyPr>
          <a:lstStyle>
            <a:lvl1pPr lvl="0" marR="0" rtl="0" algn="l">
              <a:spcBef>
                <a:spcPts val="50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6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18" name="Google Shape;318;p60"/>
          <p:cNvPicPr preferRelativeResize="0"/>
          <p:nvPr/>
        </p:nvPicPr>
        <p:blipFill rotWithShape="1">
          <a:blip r:embed="rId2">
            <a:alphaModFix/>
          </a:blip>
          <a:srcRect b="0" l="0" r="0" t="0"/>
          <a:stretch/>
        </p:blipFill>
        <p:spPr>
          <a:xfrm>
            <a:off x="549032" y="1818011"/>
            <a:ext cx="1103785" cy="128483"/>
          </a:xfrm>
          <a:prstGeom prst="rect">
            <a:avLst/>
          </a:prstGeom>
          <a:noFill/>
          <a:ln>
            <a:noFill/>
          </a:ln>
        </p:spPr>
      </p:pic>
      <p:pic>
        <p:nvPicPr>
          <p:cNvPr id="319" name="Google Shape;319;p60"/>
          <p:cNvPicPr preferRelativeResize="0"/>
          <p:nvPr/>
        </p:nvPicPr>
        <p:blipFill rotWithShape="1">
          <a:blip r:embed="rId3">
            <a:alphaModFix/>
          </a:blip>
          <a:srcRect b="0" l="0" r="0" t="0"/>
          <a:stretch/>
        </p:blipFill>
        <p:spPr>
          <a:xfrm>
            <a:off x="6105038" y="6234041"/>
            <a:ext cx="2540000" cy="229748"/>
          </a:xfrm>
          <a:prstGeom prst="rect">
            <a:avLst/>
          </a:prstGeom>
          <a:noFill/>
          <a:ln>
            <a:noFill/>
          </a:ln>
        </p:spPr>
      </p:pic>
      <p:sp>
        <p:nvSpPr>
          <p:cNvPr id="320" name="Google Shape;320;p60"/>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lt2"/>
              </a:buClr>
              <a:buSzPts val="3000"/>
              <a:buFont typeface="Encode Sans Condensed Thin"/>
              <a:buNone/>
              <a:defRPr b="1" i="0" sz="3000" u="none" cap="none" strike="noStrike">
                <a:solidFill>
                  <a:schemeClr val="lt2"/>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322" name="Shape 322"/>
        <p:cNvGrpSpPr/>
        <p:nvPr/>
      </p:nvGrpSpPr>
      <p:grpSpPr>
        <a:xfrm>
          <a:off x="0" y="0"/>
          <a:ext cx="0" cy="0"/>
          <a:chOff x="0" y="0"/>
          <a:chExt cx="0" cy="0"/>
        </a:xfrm>
      </p:grpSpPr>
      <p:pic>
        <p:nvPicPr>
          <p:cNvPr id="323" name="Google Shape;323;p62"/>
          <p:cNvPicPr preferRelativeResize="0"/>
          <p:nvPr/>
        </p:nvPicPr>
        <p:blipFill rotWithShape="1">
          <a:blip r:embed="rId2">
            <a:alphaModFix/>
          </a:blip>
          <a:srcRect b="0" l="0" r="0" t="0"/>
          <a:stretch/>
        </p:blipFill>
        <p:spPr>
          <a:xfrm>
            <a:off x="549032" y="1818011"/>
            <a:ext cx="1103785" cy="128483"/>
          </a:xfrm>
          <a:prstGeom prst="rect">
            <a:avLst/>
          </a:prstGeom>
          <a:noFill/>
          <a:ln>
            <a:noFill/>
          </a:ln>
        </p:spPr>
      </p:pic>
      <p:pic>
        <p:nvPicPr>
          <p:cNvPr descr="W Logo_Purple_2685_HEX.png" id="324" name="Google Shape;324;p62"/>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
        <p:nvSpPr>
          <p:cNvPr id="325" name="Google Shape;325;p62"/>
          <p:cNvSpPr txBox="1"/>
          <p:nvPr>
            <p:ph idx="1" type="body"/>
          </p:nvPr>
        </p:nvSpPr>
        <p:spPr>
          <a:xfrm>
            <a:off x="447923" y="2307557"/>
            <a:ext cx="8197200" cy="3154500"/>
          </a:xfrm>
          <a:prstGeom prst="rect">
            <a:avLst/>
          </a:prstGeom>
          <a:noFill/>
          <a:ln>
            <a:noFill/>
          </a:ln>
        </p:spPr>
        <p:txBody>
          <a:bodyPr anchorCtr="0" anchor="t" bIns="60925" lIns="121900" spcFirstLastPara="1" rIns="121900" wrap="square" tIns="60925">
            <a:noAutofit/>
          </a:bodyPr>
          <a:lstStyle>
            <a:lvl1pPr indent="-381000" lvl="0" marL="457200" marR="0" rtl="0" algn="l">
              <a:spcBef>
                <a:spcPts val="50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40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0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30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6" name="Google Shape;326;p62"/>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27" name="Shape 327"/>
        <p:cNvGrpSpPr/>
        <p:nvPr/>
      </p:nvGrpSpPr>
      <p:grpSpPr>
        <a:xfrm>
          <a:off x="0" y="0"/>
          <a:ext cx="0" cy="0"/>
          <a:chOff x="0" y="0"/>
          <a:chExt cx="0" cy="0"/>
        </a:xfrm>
      </p:grpSpPr>
      <p:pic>
        <p:nvPicPr>
          <p:cNvPr id="328" name="Google Shape;328;p63"/>
          <p:cNvPicPr preferRelativeResize="0"/>
          <p:nvPr/>
        </p:nvPicPr>
        <p:blipFill rotWithShape="1">
          <a:blip r:embed="rId2">
            <a:alphaModFix/>
          </a:blip>
          <a:srcRect b="0" l="0" r="0" t="0"/>
          <a:stretch/>
        </p:blipFill>
        <p:spPr>
          <a:xfrm>
            <a:off x="568081" y="4568598"/>
            <a:ext cx="1600201" cy="186267"/>
          </a:xfrm>
          <a:prstGeom prst="rect">
            <a:avLst/>
          </a:prstGeom>
          <a:noFill/>
          <a:ln>
            <a:noFill/>
          </a:ln>
        </p:spPr>
      </p:pic>
      <p:pic>
        <p:nvPicPr>
          <p:cNvPr id="329" name="Google Shape;329;p63"/>
          <p:cNvPicPr preferRelativeResize="0"/>
          <p:nvPr/>
        </p:nvPicPr>
        <p:blipFill rotWithShape="1">
          <a:blip r:embed="rId3">
            <a:alphaModFix/>
          </a:blip>
          <a:srcRect b="0" l="0" r="0" t="0"/>
          <a:stretch/>
        </p:blipFill>
        <p:spPr>
          <a:xfrm>
            <a:off x="568081" y="6132014"/>
            <a:ext cx="2425226" cy="284364"/>
          </a:xfrm>
          <a:prstGeom prst="rect">
            <a:avLst/>
          </a:prstGeom>
          <a:noFill/>
          <a:ln>
            <a:noFill/>
          </a:ln>
        </p:spPr>
      </p:pic>
      <p:pic>
        <p:nvPicPr>
          <p:cNvPr descr="W Logo_Purple_2685_HEX.png" id="330" name="Google Shape;330;p63"/>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
        <p:nvSpPr>
          <p:cNvPr id="331" name="Google Shape;331;p63"/>
          <p:cNvSpPr txBox="1"/>
          <p:nvPr>
            <p:ph type="title"/>
          </p:nvPr>
        </p:nvSpPr>
        <p:spPr>
          <a:xfrm>
            <a:off x="460375" y="859991"/>
            <a:ext cx="7023600" cy="35223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5000"/>
              <a:buFont typeface="Encode Sans Condensed Thin"/>
              <a:buNone/>
              <a:defRPr b="1" i="0" sz="5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2" name="Shape 332"/>
        <p:cNvGrpSpPr/>
        <p:nvPr/>
      </p:nvGrpSpPr>
      <p:grpSpPr>
        <a:xfrm>
          <a:off x="0" y="0"/>
          <a:ext cx="0" cy="0"/>
          <a:chOff x="0" y="0"/>
          <a:chExt cx="0" cy="0"/>
        </a:xfrm>
      </p:grpSpPr>
      <p:pic>
        <p:nvPicPr>
          <p:cNvPr id="333" name="Google Shape;333;p64"/>
          <p:cNvPicPr preferRelativeResize="0"/>
          <p:nvPr/>
        </p:nvPicPr>
        <p:blipFill rotWithShape="1">
          <a:blip r:embed="rId2">
            <a:alphaModFix/>
          </a:blip>
          <a:srcRect b="0" l="0" r="0" t="0"/>
          <a:stretch/>
        </p:blipFill>
        <p:spPr>
          <a:xfrm>
            <a:off x="568081" y="4568598"/>
            <a:ext cx="1600201" cy="186267"/>
          </a:xfrm>
          <a:prstGeom prst="rect">
            <a:avLst/>
          </a:prstGeom>
          <a:noFill/>
          <a:ln>
            <a:noFill/>
          </a:ln>
        </p:spPr>
      </p:pic>
      <p:pic>
        <p:nvPicPr>
          <p:cNvPr descr="W Logo_Purple_2685_HEX.png" id="334" name="Google Shape;334;p64"/>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pic>
        <p:nvPicPr>
          <p:cNvPr id="335" name="Google Shape;335;p64"/>
          <p:cNvPicPr preferRelativeResize="0"/>
          <p:nvPr/>
        </p:nvPicPr>
        <p:blipFill rotWithShape="1">
          <a:blip r:embed="rId4">
            <a:alphaModFix/>
          </a:blip>
          <a:srcRect b="0" l="0" r="0" t="0"/>
          <a:stretch/>
        </p:blipFill>
        <p:spPr>
          <a:xfrm>
            <a:off x="568085" y="6234041"/>
            <a:ext cx="2539991" cy="229748"/>
          </a:xfrm>
          <a:prstGeom prst="rect">
            <a:avLst/>
          </a:prstGeom>
          <a:noFill/>
          <a:ln>
            <a:noFill/>
          </a:ln>
        </p:spPr>
      </p:pic>
      <p:sp>
        <p:nvSpPr>
          <p:cNvPr id="336" name="Google Shape;336;p64"/>
          <p:cNvSpPr txBox="1"/>
          <p:nvPr>
            <p:ph type="title"/>
          </p:nvPr>
        </p:nvSpPr>
        <p:spPr>
          <a:xfrm>
            <a:off x="460376" y="859991"/>
            <a:ext cx="7023600" cy="35223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5000"/>
              <a:buFont typeface="Encode Sans Condensed Thin"/>
              <a:buNone/>
              <a:defRPr b="1" i="0" sz="5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37" name="Shape 337"/>
        <p:cNvGrpSpPr/>
        <p:nvPr/>
      </p:nvGrpSpPr>
      <p:grpSpPr>
        <a:xfrm>
          <a:off x="0" y="0"/>
          <a:ext cx="0" cy="0"/>
          <a:chOff x="0" y="0"/>
          <a:chExt cx="0" cy="0"/>
        </a:xfrm>
      </p:grpSpPr>
      <p:pic>
        <p:nvPicPr>
          <p:cNvPr id="338" name="Google Shape;338;p65"/>
          <p:cNvPicPr preferRelativeResize="0"/>
          <p:nvPr/>
        </p:nvPicPr>
        <p:blipFill rotWithShape="1">
          <a:blip r:embed="rId2">
            <a:alphaModFix/>
          </a:blip>
          <a:srcRect b="0" l="0" r="0" t="0"/>
          <a:stretch/>
        </p:blipFill>
        <p:spPr>
          <a:xfrm>
            <a:off x="555381" y="1819205"/>
            <a:ext cx="1103785" cy="128481"/>
          </a:xfrm>
          <a:prstGeom prst="rect">
            <a:avLst/>
          </a:prstGeom>
          <a:noFill/>
          <a:ln>
            <a:noFill/>
          </a:ln>
        </p:spPr>
      </p:pic>
      <p:pic>
        <p:nvPicPr>
          <p:cNvPr id="339" name="Google Shape;339;p65"/>
          <p:cNvPicPr preferRelativeResize="0"/>
          <p:nvPr/>
        </p:nvPicPr>
        <p:blipFill rotWithShape="1">
          <a:blip r:embed="rId3">
            <a:alphaModFix/>
          </a:blip>
          <a:srcRect b="0" l="0" r="0" t="0"/>
          <a:stretch/>
        </p:blipFill>
        <p:spPr>
          <a:xfrm>
            <a:off x="549032" y="1818011"/>
            <a:ext cx="1103785" cy="128483"/>
          </a:xfrm>
          <a:prstGeom prst="rect">
            <a:avLst/>
          </a:prstGeom>
          <a:noFill/>
          <a:ln>
            <a:noFill/>
          </a:ln>
        </p:spPr>
      </p:pic>
      <p:sp>
        <p:nvSpPr>
          <p:cNvPr id="340" name="Google Shape;340;p65"/>
          <p:cNvSpPr txBox="1"/>
          <p:nvPr>
            <p:ph idx="1" type="body"/>
          </p:nvPr>
        </p:nvSpPr>
        <p:spPr>
          <a:xfrm>
            <a:off x="447923" y="3093653"/>
            <a:ext cx="8197200" cy="3002400"/>
          </a:xfrm>
          <a:prstGeom prst="rect">
            <a:avLst/>
          </a:prstGeom>
          <a:noFill/>
          <a:ln>
            <a:noFill/>
          </a:ln>
        </p:spPr>
        <p:txBody>
          <a:bodyPr anchorCtr="0" anchor="t" bIns="60925" lIns="121900" spcFirstLastPara="1" rIns="121900" wrap="square" tIns="60925">
            <a:noAutofit/>
          </a:bodyPr>
          <a:lstStyle>
            <a:lvl1pPr indent="-381000" lvl="0" marL="457200" marR="0" rtl="0" algn="l">
              <a:spcBef>
                <a:spcPts val="50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40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0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30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1" name="Google Shape;341;p65"/>
          <p:cNvSpPr txBox="1"/>
          <p:nvPr>
            <p:ph idx="2" type="body"/>
          </p:nvPr>
        </p:nvSpPr>
        <p:spPr>
          <a:xfrm>
            <a:off x="460375" y="2307557"/>
            <a:ext cx="8184900" cy="5484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90000"/>
              </a:lnSpc>
              <a:spcBef>
                <a:spcPts val="5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spcBef>
                <a:spcPts val="60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50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42" name="Google Shape;342;p65"/>
          <p:cNvPicPr preferRelativeResize="0"/>
          <p:nvPr/>
        </p:nvPicPr>
        <p:blipFill rotWithShape="1">
          <a:blip r:embed="rId4">
            <a:alphaModFix/>
          </a:blip>
          <a:srcRect b="0" l="0" r="0" t="0"/>
          <a:stretch/>
        </p:blipFill>
        <p:spPr>
          <a:xfrm>
            <a:off x="6105041" y="6234041"/>
            <a:ext cx="2539991" cy="229748"/>
          </a:xfrm>
          <a:prstGeom prst="rect">
            <a:avLst/>
          </a:prstGeom>
          <a:noFill/>
          <a:ln>
            <a:noFill/>
          </a:ln>
        </p:spPr>
      </p:pic>
      <p:sp>
        <p:nvSpPr>
          <p:cNvPr id="343" name="Google Shape;343;p65"/>
          <p:cNvSpPr txBox="1"/>
          <p:nvPr>
            <p:ph type="title"/>
          </p:nvPr>
        </p:nvSpPr>
        <p:spPr>
          <a:xfrm>
            <a:off x="447923" y="492381"/>
            <a:ext cx="8197200" cy="13251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344" name="Shape 344"/>
        <p:cNvGrpSpPr/>
        <p:nvPr/>
      </p:nvGrpSpPr>
      <p:grpSpPr>
        <a:xfrm>
          <a:off x="0" y="0"/>
          <a:ext cx="0" cy="0"/>
          <a:chOff x="0" y="0"/>
          <a:chExt cx="0" cy="0"/>
        </a:xfrm>
      </p:grpSpPr>
      <p:pic>
        <p:nvPicPr>
          <p:cNvPr id="345" name="Google Shape;345;p66"/>
          <p:cNvPicPr preferRelativeResize="0"/>
          <p:nvPr/>
        </p:nvPicPr>
        <p:blipFill rotWithShape="1">
          <a:blip r:embed="rId2">
            <a:alphaModFix/>
          </a:blip>
          <a:srcRect b="0" l="0" r="0" t="0"/>
          <a:stretch/>
        </p:blipFill>
        <p:spPr>
          <a:xfrm>
            <a:off x="549032" y="1818011"/>
            <a:ext cx="1103785" cy="128483"/>
          </a:xfrm>
          <a:prstGeom prst="rect">
            <a:avLst/>
          </a:prstGeom>
          <a:noFill/>
          <a:ln>
            <a:noFill/>
          </a:ln>
        </p:spPr>
      </p:pic>
      <p:sp>
        <p:nvSpPr>
          <p:cNvPr id="346" name="Google Shape;346;p66"/>
          <p:cNvSpPr/>
          <p:nvPr>
            <p:ph idx="2" type="chart"/>
          </p:nvPr>
        </p:nvSpPr>
        <p:spPr>
          <a:xfrm>
            <a:off x="447923" y="2299971"/>
            <a:ext cx="8184900" cy="3948300"/>
          </a:xfrm>
          <a:prstGeom prst="rect">
            <a:avLst/>
          </a:prstGeom>
          <a:noFill/>
          <a:ln>
            <a:noFill/>
          </a:ln>
        </p:spPr>
        <p:txBody>
          <a:bodyPr anchorCtr="0" anchor="t" bIns="60925" lIns="121900" spcFirstLastPara="1" rIns="121900" wrap="square" tIns="60925">
            <a:noAutofit/>
          </a:bodyPr>
          <a:lstStyle>
            <a:lvl1pPr lvl="0" marR="0" rtl="0" algn="l">
              <a:spcBef>
                <a:spcPts val="500"/>
              </a:spcBef>
              <a:spcAft>
                <a:spcPts val="0"/>
              </a:spcAft>
              <a:buClr>
                <a:schemeClr val="dk1"/>
              </a:buClr>
              <a:buSzPts val="2400"/>
              <a:buFont typeface="Arial"/>
              <a:buNone/>
              <a:defRPr b="0" i="1" sz="2400" u="none" cap="none" strike="noStrike">
                <a:solidFill>
                  <a:schemeClr val="dk1"/>
                </a:solidFill>
                <a:latin typeface="Open Sans Light"/>
                <a:ea typeface="Open Sans Light"/>
                <a:cs typeface="Open Sans Light"/>
                <a:sym typeface="Open Sans Light"/>
              </a:defRPr>
            </a:lvl1pPr>
            <a:lvl2pPr lvl="1" marR="0" rtl="0" algn="l">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47" name="Google Shape;347;p66"/>
          <p:cNvPicPr preferRelativeResize="0"/>
          <p:nvPr/>
        </p:nvPicPr>
        <p:blipFill rotWithShape="1">
          <a:blip r:embed="rId3">
            <a:alphaModFix/>
          </a:blip>
          <a:srcRect b="0" l="0" r="0" t="0"/>
          <a:stretch/>
        </p:blipFill>
        <p:spPr>
          <a:xfrm>
            <a:off x="6105041" y="6234041"/>
            <a:ext cx="2539991" cy="229748"/>
          </a:xfrm>
          <a:prstGeom prst="rect">
            <a:avLst/>
          </a:prstGeom>
          <a:noFill/>
          <a:ln>
            <a:noFill/>
          </a:ln>
        </p:spPr>
      </p:pic>
      <p:sp>
        <p:nvSpPr>
          <p:cNvPr id="348" name="Google Shape;348;p66"/>
          <p:cNvSpPr txBox="1"/>
          <p:nvPr>
            <p:ph type="title"/>
          </p:nvPr>
        </p:nvSpPr>
        <p:spPr>
          <a:xfrm>
            <a:off x="460375" y="492977"/>
            <a:ext cx="8172300" cy="13251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350" name="Shape 350"/>
        <p:cNvGrpSpPr/>
        <p:nvPr/>
      </p:nvGrpSpPr>
      <p:grpSpPr>
        <a:xfrm>
          <a:off x="0" y="0"/>
          <a:ext cx="0" cy="0"/>
          <a:chOff x="0" y="0"/>
          <a:chExt cx="0" cy="0"/>
        </a:xfrm>
      </p:grpSpPr>
      <p:pic>
        <p:nvPicPr>
          <p:cNvPr descr="UW_W Logo_White.png" id="351" name="Google Shape;351;p6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352" name="Google Shape;352;p68"/>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353" name="Google Shape;353;p68"/>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54" name="Google Shape;354;p68"/>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55" name="Shape 355"/>
        <p:cNvGrpSpPr/>
        <p:nvPr/>
      </p:nvGrpSpPr>
      <p:grpSpPr>
        <a:xfrm>
          <a:off x="0" y="0"/>
          <a:ext cx="0" cy="0"/>
          <a:chOff x="0" y="0"/>
          <a:chExt cx="0" cy="0"/>
        </a:xfrm>
      </p:grpSpPr>
      <p:sp>
        <p:nvSpPr>
          <p:cNvPr id="356" name="Google Shape;356;p6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57" name="Google Shape;357;p69"/>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58" name="Google Shape;358;p69"/>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59" name="Google Shape;359;p69"/>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360" name="Google Shape;360;p6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361" name="Shape 361"/>
        <p:cNvGrpSpPr/>
        <p:nvPr/>
      </p:nvGrpSpPr>
      <p:grpSpPr>
        <a:xfrm>
          <a:off x="0" y="0"/>
          <a:ext cx="0" cy="0"/>
          <a:chOff x="0" y="0"/>
          <a:chExt cx="0" cy="0"/>
        </a:xfrm>
      </p:grpSpPr>
      <p:pic>
        <p:nvPicPr>
          <p:cNvPr descr="UW_W Logo_White.png" id="362" name="Google Shape;362;p70"/>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363" name="Google Shape;363;p7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64" name="Google Shape;364;p70"/>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65" name="Google Shape;365;p70"/>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366" name="Shape 366"/>
        <p:cNvGrpSpPr/>
        <p:nvPr/>
      </p:nvGrpSpPr>
      <p:grpSpPr>
        <a:xfrm>
          <a:off x="0" y="0"/>
          <a:ext cx="0" cy="0"/>
          <a:chOff x="0" y="0"/>
          <a:chExt cx="0" cy="0"/>
        </a:xfrm>
      </p:grpSpPr>
      <p:pic>
        <p:nvPicPr>
          <p:cNvPr id="367" name="Google Shape;367;p71"/>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368" name="Google Shape;368;p71"/>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69" name="Google Shape;369;p7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70" name="Google Shape;370;p7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372" name="Shape 372"/>
        <p:cNvGrpSpPr/>
        <p:nvPr/>
      </p:nvGrpSpPr>
      <p:grpSpPr>
        <a:xfrm>
          <a:off x="0" y="0"/>
          <a:ext cx="0" cy="0"/>
          <a:chOff x="0" y="0"/>
          <a:chExt cx="0" cy="0"/>
        </a:xfrm>
      </p:grpSpPr>
      <p:sp>
        <p:nvSpPr>
          <p:cNvPr id="373" name="Google Shape;373;p7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4" name="Google Shape;374;p7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75" name="Google Shape;375;p73"/>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376" name="Google Shape;376;p7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7" name="Shape 377"/>
        <p:cNvGrpSpPr/>
        <p:nvPr/>
      </p:nvGrpSpPr>
      <p:grpSpPr>
        <a:xfrm>
          <a:off x="0" y="0"/>
          <a:ext cx="0" cy="0"/>
          <a:chOff x="0" y="0"/>
          <a:chExt cx="0" cy="0"/>
        </a:xfrm>
      </p:grpSpPr>
      <p:sp>
        <p:nvSpPr>
          <p:cNvPr id="378" name="Google Shape;378;p74"/>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79" name="Google Shape;379;p74"/>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380" name="Google Shape;380;p74"/>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381" name="Google Shape;381;p74"/>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82" name="Shape 382"/>
        <p:cNvGrpSpPr/>
        <p:nvPr/>
      </p:nvGrpSpPr>
      <p:grpSpPr>
        <a:xfrm>
          <a:off x="0" y="0"/>
          <a:ext cx="0" cy="0"/>
          <a:chOff x="0" y="0"/>
          <a:chExt cx="0" cy="0"/>
        </a:xfrm>
      </p:grpSpPr>
      <p:sp>
        <p:nvSpPr>
          <p:cNvPr id="383" name="Google Shape;383;p7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4" name="Google Shape;384;p75"/>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5" name="Google Shape;385;p75"/>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86" name="Google Shape;386;p75"/>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387" name="Google Shape;387;p75"/>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388" name="Shape 388"/>
        <p:cNvGrpSpPr/>
        <p:nvPr/>
      </p:nvGrpSpPr>
      <p:grpSpPr>
        <a:xfrm>
          <a:off x="0" y="0"/>
          <a:ext cx="0" cy="0"/>
          <a:chOff x="0" y="0"/>
          <a:chExt cx="0" cy="0"/>
        </a:xfrm>
      </p:grpSpPr>
      <p:sp>
        <p:nvSpPr>
          <p:cNvPr id="389" name="Google Shape;389;p76"/>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0" name="Google Shape;390;p7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91" name="Google Shape;391;p76"/>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392" name="Google Shape;392;p7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95" name="Shape 395"/>
        <p:cNvGrpSpPr/>
        <p:nvPr/>
      </p:nvGrpSpPr>
      <p:grpSpPr>
        <a:xfrm>
          <a:off x="0" y="0"/>
          <a:ext cx="0" cy="0"/>
          <a:chOff x="0" y="0"/>
          <a:chExt cx="0" cy="0"/>
        </a:xfrm>
      </p:grpSpPr>
      <p:pic>
        <p:nvPicPr>
          <p:cNvPr descr="W Logo_Purple_2685_HEX.png" id="396" name="Google Shape;396;p78"/>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descr="Wordmark_center_Purple_HEX.png" id="397" name="Google Shape;397;p78"/>
          <p:cNvPicPr preferRelativeResize="0"/>
          <p:nvPr/>
        </p:nvPicPr>
        <p:blipFill rotWithShape="1">
          <a:blip r:embed="rId3">
            <a:alphaModFix/>
          </a:blip>
          <a:srcRect b="0" l="0" r="0" t="0"/>
          <a:stretch/>
        </p:blipFill>
        <p:spPr>
          <a:xfrm>
            <a:off x="792039" y="1269313"/>
            <a:ext cx="2425296" cy="163374"/>
          </a:xfrm>
          <a:prstGeom prst="rect">
            <a:avLst/>
          </a:prstGeom>
          <a:noFill/>
          <a:ln>
            <a:noFill/>
          </a:ln>
        </p:spPr>
      </p:pic>
      <p:pic>
        <p:nvPicPr>
          <p:cNvPr id="398" name="Google Shape;398;p78"/>
          <p:cNvPicPr preferRelativeResize="0"/>
          <p:nvPr/>
        </p:nvPicPr>
        <p:blipFill rotWithShape="1">
          <a:blip r:embed="rId4">
            <a:alphaModFix/>
          </a:blip>
          <a:srcRect b="0" l="0" r="0" t="0"/>
          <a:stretch/>
        </p:blipFill>
        <p:spPr>
          <a:xfrm>
            <a:off x="792039" y="4341247"/>
            <a:ext cx="1495444" cy="130555"/>
          </a:xfrm>
          <a:prstGeom prst="rect">
            <a:avLst/>
          </a:prstGeom>
          <a:noFill/>
          <a:ln>
            <a:noFill/>
          </a:ln>
        </p:spPr>
      </p:pic>
      <p:sp>
        <p:nvSpPr>
          <p:cNvPr id="399" name="Google Shape;399;p78"/>
          <p:cNvSpPr txBox="1"/>
          <p:nvPr>
            <p:ph type="title"/>
          </p:nvPr>
        </p:nvSpPr>
        <p:spPr>
          <a:xfrm>
            <a:off x="671757" y="1559791"/>
            <a:ext cx="6972300" cy="2629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Condensed Thin"/>
              <a:buNone/>
              <a:defRPr b="1" i="0" sz="5000" u="none" cap="none" strike="noStrike">
                <a:solidFill>
                  <a:srgbClr val="4B2E83"/>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00" name="Shape 400"/>
        <p:cNvGrpSpPr/>
        <p:nvPr/>
      </p:nvGrpSpPr>
      <p:grpSpPr>
        <a:xfrm>
          <a:off x="0" y="0"/>
          <a:ext cx="0" cy="0"/>
          <a:chOff x="0" y="0"/>
          <a:chExt cx="0" cy="0"/>
        </a:xfrm>
      </p:grpSpPr>
      <p:sp>
        <p:nvSpPr>
          <p:cNvPr id="401" name="Google Shape;401;p79"/>
          <p:cNvSpPr txBox="1"/>
          <p:nvPr>
            <p:ph idx="1"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2" name="Google Shape;402;p79"/>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03" name="Google Shape;403;p79"/>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404" name="Google Shape;404;p79"/>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405" name="Google Shape;405;p79"/>
          <p:cNvSpPr txBox="1"/>
          <p:nvPr>
            <p:ph type="title"/>
          </p:nvPr>
        </p:nvSpPr>
        <p:spPr>
          <a:xfrm>
            <a:off x="628649" y="371510"/>
            <a:ext cx="82278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Condensed Thin"/>
              <a:buNone/>
              <a:defRPr b="1" i="0" sz="3000" u="none" cap="none" strike="noStrike">
                <a:solidFill>
                  <a:srgbClr val="4B2E83"/>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406" name="Shape 406"/>
        <p:cNvGrpSpPr/>
        <p:nvPr/>
      </p:nvGrpSpPr>
      <p:grpSpPr>
        <a:xfrm>
          <a:off x="0" y="0"/>
          <a:ext cx="0" cy="0"/>
          <a:chOff x="0" y="0"/>
          <a:chExt cx="0" cy="0"/>
        </a:xfrm>
      </p:grpSpPr>
      <p:sp>
        <p:nvSpPr>
          <p:cNvPr id="407" name="Google Shape;407;p80"/>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08" name="Google Shape;408;p80"/>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409" name="Google Shape;409;p80"/>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410" name="Google Shape;410;p80"/>
          <p:cNvSpPr txBox="1"/>
          <p:nvPr>
            <p:ph type="title"/>
          </p:nvPr>
        </p:nvSpPr>
        <p:spPr>
          <a:xfrm>
            <a:off x="671757" y="371511"/>
            <a:ext cx="80646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E8D3A2"/>
        </a:solidFill>
      </p:bgPr>
    </p:bg>
    <p:spTree>
      <p:nvGrpSpPr>
        <p:cNvPr id="411" name="Shape 411"/>
        <p:cNvGrpSpPr/>
        <p:nvPr/>
      </p:nvGrpSpPr>
      <p:grpSpPr>
        <a:xfrm>
          <a:off x="0" y="0"/>
          <a:ext cx="0" cy="0"/>
          <a:chOff x="0" y="0"/>
          <a:chExt cx="0" cy="0"/>
        </a:xfrm>
      </p:grpSpPr>
      <p:sp>
        <p:nvSpPr>
          <p:cNvPr id="412" name="Google Shape;412;p81"/>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13" name="Google Shape;413;p81"/>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414" name="Google Shape;414;p81"/>
          <p:cNvPicPr preferRelativeResize="0"/>
          <p:nvPr/>
        </p:nvPicPr>
        <p:blipFill rotWithShape="1">
          <a:blip r:embed="rId3">
            <a:alphaModFix/>
          </a:blip>
          <a:srcRect b="0" l="0" r="0" t="0"/>
          <a:stretch/>
        </p:blipFill>
        <p:spPr>
          <a:xfrm>
            <a:off x="779464" y="1384924"/>
            <a:ext cx="789556" cy="68929"/>
          </a:xfrm>
          <a:prstGeom prst="rect">
            <a:avLst/>
          </a:prstGeom>
          <a:noFill/>
          <a:ln>
            <a:noFill/>
          </a:ln>
        </p:spPr>
      </p:pic>
      <p:sp>
        <p:nvSpPr>
          <p:cNvPr id="415" name="Google Shape;415;p81"/>
          <p:cNvSpPr txBox="1"/>
          <p:nvPr>
            <p:ph type="title"/>
          </p:nvPr>
        </p:nvSpPr>
        <p:spPr>
          <a:xfrm>
            <a:off x="671756" y="365125"/>
            <a:ext cx="8116500" cy="998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18" name="Shape 418"/>
        <p:cNvGrpSpPr/>
        <p:nvPr/>
      </p:nvGrpSpPr>
      <p:grpSpPr>
        <a:xfrm>
          <a:off x="0" y="0"/>
          <a:ext cx="0" cy="0"/>
          <a:chOff x="0" y="0"/>
          <a:chExt cx="0" cy="0"/>
        </a:xfrm>
      </p:grpSpPr>
      <p:sp>
        <p:nvSpPr>
          <p:cNvPr id="419" name="Google Shape;419;p83"/>
          <p:cNvSpPr txBox="1"/>
          <p:nvPr>
            <p:ph idx="1" type="body"/>
          </p:nvPr>
        </p:nvSpPr>
        <p:spPr>
          <a:xfrm>
            <a:off x="659305" y="2320240"/>
            <a:ext cx="8197200" cy="31179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0" name="Google Shape;420;p83"/>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21" name="Google Shape;421;p83"/>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422" name="Google Shape;422;p83"/>
          <p:cNvPicPr preferRelativeResize="0"/>
          <p:nvPr/>
        </p:nvPicPr>
        <p:blipFill rotWithShape="1">
          <a:blip r:embed="rId3">
            <a:alphaModFix/>
          </a:blip>
          <a:srcRect b="0" l="0" r="0" t="0"/>
          <a:stretch/>
        </p:blipFill>
        <p:spPr>
          <a:xfrm>
            <a:off x="774700" y="1384031"/>
            <a:ext cx="789564" cy="68930"/>
          </a:xfrm>
          <a:prstGeom prst="rect">
            <a:avLst/>
          </a:prstGeom>
          <a:noFill/>
          <a:ln>
            <a:noFill/>
          </a:ln>
        </p:spPr>
      </p:pic>
      <p:sp>
        <p:nvSpPr>
          <p:cNvPr id="423" name="Google Shape;423;p83"/>
          <p:cNvSpPr txBox="1"/>
          <p:nvPr>
            <p:ph type="title"/>
          </p:nvPr>
        </p:nvSpPr>
        <p:spPr>
          <a:xfrm>
            <a:off x="671756" y="365125"/>
            <a:ext cx="8184600" cy="998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Condensed Thin"/>
              <a:buNone/>
              <a:defRPr b="1" i="0" sz="3000" u="none" cap="none" strike="noStrike">
                <a:solidFill>
                  <a:srgbClr val="4B2E83"/>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24" name="Shape 424"/>
        <p:cNvGrpSpPr/>
        <p:nvPr/>
      </p:nvGrpSpPr>
      <p:grpSpPr>
        <a:xfrm>
          <a:off x="0" y="0"/>
          <a:ext cx="0" cy="0"/>
          <a:chOff x="0" y="0"/>
          <a:chExt cx="0" cy="0"/>
        </a:xfrm>
      </p:grpSpPr>
      <p:pic>
        <p:nvPicPr>
          <p:cNvPr id="425" name="Google Shape;425;p84"/>
          <p:cNvPicPr preferRelativeResize="0"/>
          <p:nvPr/>
        </p:nvPicPr>
        <p:blipFill rotWithShape="1">
          <a:blip r:embed="rId2">
            <a:alphaModFix/>
          </a:blip>
          <a:srcRect b="0" l="0" r="0" t="0"/>
          <a:stretch/>
        </p:blipFill>
        <p:spPr>
          <a:xfrm>
            <a:off x="779463" y="4173694"/>
            <a:ext cx="1600198" cy="139700"/>
          </a:xfrm>
          <a:prstGeom prst="rect">
            <a:avLst/>
          </a:prstGeom>
          <a:noFill/>
          <a:ln>
            <a:noFill/>
          </a:ln>
        </p:spPr>
      </p:pic>
      <p:pic>
        <p:nvPicPr>
          <p:cNvPr descr="W Logo_Purple_2685_HEX.png" id="426" name="Google Shape;426;p84"/>
          <p:cNvPicPr preferRelativeResize="0"/>
          <p:nvPr/>
        </p:nvPicPr>
        <p:blipFill rotWithShape="1">
          <a:blip r:embed="rId3">
            <a:alphaModFix/>
          </a:blip>
          <a:srcRect b="0" l="0" r="0" t="0"/>
          <a:stretch/>
        </p:blipFill>
        <p:spPr>
          <a:xfrm>
            <a:off x="7772400" y="5710428"/>
            <a:ext cx="1371600" cy="923544"/>
          </a:xfrm>
          <a:prstGeom prst="rect">
            <a:avLst/>
          </a:prstGeom>
          <a:noFill/>
          <a:ln>
            <a:noFill/>
          </a:ln>
        </p:spPr>
      </p:pic>
      <p:pic>
        <p:nvPicPr>
          <p:cNvPr descr="Wordmark_center_Purple_HEX.png" id="427" name="Google Shape;427;p84"/>
          <p:cNvPicPr preferRelativeResize="0"/>
          <p:nvPr/>
        </p:nvPicPr>
        <p:blipFill rotWithShape="1">
          <a:blip r:embed="rId4">
            <a:alphaModFix/>
          </a:blip>
          <a:srcRect b="0" l="0" r="0" t="0"/>
          <a:stretch/>
        </p:blipFill>
        <p:spPr>
          <a:xfrm>
            <a:off x="792039" y="1269313"/>
            <a:ext cx="2425296" cy="163374"/>
          </a:xfrm>
          <a:prstGeom prst="rect">
            <a:avLst/>
          </a:prstGeom>
          <a:noFill/>
          <a:ln>
            <a:noFill/>
          </a:ln>
        </p:spPr>
      </p:pic>
      <p:sp>
        <p:nvSpPr>
          <p:cNvPr id="428" name="Google Shape;428;p84"/>
          <p:cNvSpPr txBox="1"/>
          <p:nvPr>
            <p:ph type="title"/>
          </p:nvPr>
        </p:nvSpPr>
        <p:spPr>
          <a:xfrm>
            <a:off x="671757" y="1531938"/>
            <a:ext cx="6972300" cy="2641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Condensed Thin"/>
              <a:buNone/>
              <a:defRPr b="1" i="0" sz="5000" u="none" cap="none" strike="noStrike">
                <a:solidFill>
                  <a:srgbClr val="4B2E83"/>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429" name="Shape 429"/>
        <p:cNvGrpSpPr/>
        <p:nvPr/>
      </p:nvGrpSpPr>
      <p:grpSpPr>
        <a:xfrm>
          <a:off x="0" y="0"/>
          <a:ext cx="0" cy="0"/>
          <a:chOff x="0" y="0"/>
          <a:chExt cx="0" cy="0"/>
        </a:xfrm>
      </p:grpSpPr>
      <p:sp>
        <p:nvSpPr>
          <p:cNvPr id="430" name="Google Shape;430;p85"/>
          <p:cNvSpPr txBox="1"/>
          <p:nvPr>
            <p:ph idx="1" type="body"/>
          </p:nvPr>
        </p:nvSpPr>
        <p:spPr>
          <a:xfrm>
            <a:off x="659305" y="1736726"/>
            <a:ext cx="8196300" cy="37014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31" name="Google Shape;431;p85"/>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432" name="Google Shape;432;p85"/>
          <p:cNvPicPr preferRelativeResize="0"/>
          <p:nvPr/>
        </p:nvPicPr>
        <p:blipFill rotWithShape="1">
          <a:blip r:embed="rId3">
            <a:alphaModFix/>
          </a:blip>
          <a:srcRect b="0" l="0" r="0" t="0"/>
          <a:stretch/>
        </p:blipFill>
        <p:spPr>
          <a:xfrm>
            <a:off x="774700" y="1384031"/>
            <a:ext cx="789564" cy="68930"/>
          </a:xfrm>
          <a:prstGeom prst="rect">
            <a:avLst/>
          </a:prstGeom>
          <a:noFill/>
          <a:ln>
            <a:noFill/>
          </a:ln>
        </p:spPr>
      </p:pic>
      <p:sp>
        <p:nvSpPr>
          <p:cNvPr id="433" name="Google Shape;433;p85"/>
          <p:cNvSpPr txBox="1"/>
          <p:nvPr>
            <p:ph type="title"/>
          </p:nvPr>
        </p:nvSpPr>
        <p:spPr>
          <a:xfrm>
            <a:off x="659305" y="371511"/>
            <a:ext cx="81963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34" name="Shape 434"/>
        <p:cNvGrpSpPr/>
        <p:nvPr/>
      </p:nvGrpSpPr>
      <p:grpSpPr>
        <a:xfrm>
          <a:off x="0" y="0"/>
          <a:ext cx="0" cy="0"/>
          <a:chOff x="0" y="0"/>
          <a:chExt cx="0" cy="0"/>
        </a:xfrm>
      </p:grpSpPr>
      <p:sp>
        <p:nvSpPr>
          <p:cNvPr id="435" name="Google Shape;435;p86"/>
          <p:cNvSpPr/>
          <p:nvPr>
            <p:ph idx="2" type="chart"/>
          </p:nvPr>
        </p:nvSpPr>
        <p:spPr>
          <a:xfrm>
            <a:off x="766763" y="1736725"/>
            <a:ext cx="8021700" cy="36567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AngleBackground_gold_RGB.png" id="436" name="Google Shape;436;p86"/>
          <p:cNvPicPr preferRelativeResize="0"/>
          <p:nvPr/>
        </p:nvPicPr>
        <p:blipFill rotWithShape="1">
          <a:blip r:embed="rId2">
            <a:alphaModFix/>
          </a:blip>
          <a:srcRect b="93348" l="21046" r="20732" t="2697"/>
          <a:stretch/>
        </p:blipFill>
        <p:spPr>
          <a:xfrm>
            <a:off x="182446" y="-3060701"/>
            <a:ext cx="9367956" cy="479737"/>
          </a:xfrm>
          <a:prstGeom prst="rect">
            <a:avLst/>
          </a:prstGeom>
          <a:noFill/>
          <a:ln>
            <a:noFill/>
          </a:ln>
        </p:spPr>
      </p:pic>
      <p:pic>
        <p:nvPicPr>
          <p:cNvPr descr="W Logo_Purple_2685_HEX.png" id="437" name="Google Shape;437;p86"/>
          <p:cNvPicPr preferRelativeResize="0"/>
          <p:nvPr/>
        </p:nvPicPr>
        <p:blipFill rotWithShape="1">
          <a:blip r:embed="rId3">
            <a:alphaModFix/>
          </a:blip>
          <a:srcRect b="0" l="0" r="0" t="0"/>
          <a:stretch/>
        </p:blipFill>
        <p:spPr>
          <a:xfrm>
            <a:off x="7772400" y="5710428"/>
            <a:ext cx="1371600" cy="923544"/>
          </a:xfrm>
          <a:prstGeom prst="rect">
            <a:avLst/>
          </a:prstGeom>
          <a:noFill/>
          <a:ln>
            <a:noFill/>
          </a:ln>
        </p:spPr>
      </p:pic>
      <p:pic>
        <p:nvPicPr>
          <p:cNvPr id="438" name="Google Shape;438;p86"/>
          <p:cNvPicPr preferRelativeResize="0"/>
          <p:nvPr/>
        </p:nvPicPr>
        <p:blipFill rotWithShape="1">
          <a:blip r:embed="rId4">
            <a:alphaModFix/>
          </a:blip>
          <a:srcRect b="0" l="0" r="0" t="0"/>
          <a:stretch/>
        </p:blipFill>
        <p:spPr>
          <a:xfrm>
            <a:off x="774700" y="1384031"/>
            <a:ext cx="789564" cy="68930"/>
          </a:xfrm>
          <a:prstGeom prst="rect">
            <a:avLst/>
          </a:prstGeom>
          <a:noFill/>
          <a:ln>
            <a:noFill/>
          </a:ln>
        </p:spPr>
      </p:pic>
      <p:sp>
        <p:nvSpPr>
          <p:cNvPr id="439" name="Google Shape;439;p86"/>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7.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theme" Target="../theme/theme5.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slideLayout" Target="../slideLayouts/slideLayout34.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24" Type="http://schemas.openxmlformats.org/officeDocument/2006/relationships/theme" Target="../theme/theme4.xml"/><Relationship Id="rId12" Type="http://schemas.openxmlformats.org/officeDocument/2006/relationships/slideLayout" Target="../slideLayouts/slideLayout24.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theme" Target="../theme/theme1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theme" Target="../theme/theme1.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71" name="Shape 37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pic>
        <p:nvPicPr>
          <p:cNvPr descr="RainAngle-7502.png" id="394" name="Google Shape;394;p77"/>
          <p:cNvPicPr preferRelativeResize="0"/>
          <p:nvPr/>
        </p:nvPicPr>
        <p:blipFill rotWithShape="1">
          <a:blip r:embed="rId1">
            <a:alphaModFix/>
          </a:blip>
          <a:srcRect b="88694" l="22004" r="21818" t="9712"/>
          <a:stretch/>
        </p:blipFill>
        <p:spPr>
          <a:xfrm>
            <a:off x="0" y="0"/>
            <a:ext cx="9144002" cy="198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16" name="Shape 416"/>
        <p:cNvGrpSpPr/>
        <p:nvPr/>
      </p:nvGrpSpPr>
      <p:grpSpPr>
        <a:xfrm>
          <a:off x="0" y="0"/>
          <a:ext cx="0" cy="0"/>
          <a:chOff x="0" y="0"/>
          <a:chExt cx="0" cy="0"/>
        </a:xfrm>
      </p:grpSpPr>
      <p:pic>
        <p:nvPicPr>
          <p:cNvPr descr="RainAngle-7502.png" id="417" name="Google Shape;417;p82"/>
          <p:cNvPicPr preferRelativeResize="0"/>
          <p:nvPr/>
        </p:nvPicPr>
        <p:blipFill rotWithShape="1">
          <a:blip r:embed="rId1">
            <a:alphaModFix/>
          </a:blip>
          <a:srcRect b="88694" l="22004" r="21818" t="9712"/>
          <a:stretch/>
        </p:blipFill>
        <p:spPr>
          <a:xfrm>
            <a:off x="0" y="0"/>
            <a:ext cx="9144002" cy="1984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8" r:id="rId2"/>
    <p:sldLayoutId id="2147483719" r:id="rId3"/>
    <p:sldLayoutId id="2147483720" r:id="rId4"/>
    <p:sldLayoutId id="214748372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marR="0" rtl="0" algn="ctr">
              <a:spcBef>
                <a:spcPts val="0"/>
              </a:spcBef>
              <a:spcAft>
                <a:spcPts val="0"/>
              </a:spcAft>
              <a:buClr>
                <a:srgbClr val="190037"/>
              </a:buClr>
              <a:buSzPts val="3600"/>
              <a:buFont typeface="Open Sans"/>
              <a:buNone/>
              <a:defRPr b="1" i="0" sz="3600" u="none" cap="none" strike="noStrike">
                <a:solidFill>
                  <a:srgbClr val="190037"/>
                </a:solidFill>
                <a:latin typeface="Open Sans"/>
                <a:ea typeface="Open Sans"/>
                <a:cs typeface="Open Sans"/>
                <a:sym typeface="Open San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52" name="Google Shape;52;p13"/>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marR="0" rtl="0" algn="l">
              <a:spcBef>
                <a:spcPts val="50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1pPr>
            <a:lvl2pPr indent="-361950" lvl="1" marL="914400" marR="0" rtl="0" algn="l">
              <a:spcBef>
                <a:spcPts val="400"/>
              </a:spcBef>
              <a:spcAft>
                <a:spcPts val="0"/>
              </a:spcAft>
              <a:buClr>
                <a:schemeClr val="lt1"/>
              </a:buClr>
              <a:buSzPts val="2100"/>
              <a:buFont typeface="Arial"/>
              <a:buChar char="–"/>
              <a:defRPr b="0" i="0" sz="2100" u="none" cap="none" strike="noStrike">
                <a:solidFill>
                  <a:schemeClr val="lt1"/>
                </a:solidFill>
                <a:latin typeface="Open Sans"/>
                <a:ea typeface="Open Sans"/>
                <a:cs typeface="Open Sans"/>
                <a:sym typeface="Open Sans"/>
              </a:defRPr>
            </a:lvl2pPr>
            <a:lvl3pPr indent="-342900" lvl="2" marL="1371600" marR="0" rtl="0" algn="l">
              <a:spcBef>
                <a:spcPts val="4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9pPr>
          </a:lstStyle>
          <a:p/>
        </p:txBody>
      </p:sp>
      <p:sp>
        <p:nvSpPr>
          <p:cNvPr id="53" name="Google Shape;53;p13"/>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b="0" i="0" sz="800" u="none" cap="none" strike="noStrike">
                <a:solidFill>
                  <a:srgbClr val="EAD7AA"/>
                </a:solidFill>
                <a:latin typeface="Open Sans"/>
                <a:ea typeface="Open Sans"/>
                <a:cs typeface="Open Sans"/>
                <a:sym typeface="Open Sans"/>
              </a:defRPr>
            </a:lvl1pPr>
            <a:lvl2pPr indent="0" lvl="1" marL="0" marR="0" rtl="0" algn="l">
              <a:spcBef>
                <a:spcPts val="0"/>
              </a:spcBef>
              <a:buNone/>
              <a:defRPr b="0" i="0" sz="800" u="none" cap="none" strike="noStrike">
                <a:solidFill>
                  <a:srgbClr val="EAD7AA"/>
                </a:solidFill>
                <a:latin typeface="Open Sans"/>
                <a:ea typeface="Open Sans"/>
                <a:cs typeface="Open Sans"/>
                <a:sym typeface="Open Sans"/>
              </a:defRPr>
            </a:lvl2pPr>
            <a:lvl3pPr indent="0" lvl="2" marL="0" marR="0" rtl="0" algn="l">
              <a:spcBef>
                <a:spcPts val="0"/>
              </a:spcBef>
              <a:buNone/>
              <a:defRPr b="0" i="0" sz="800" u="none" cap="none" strike="noStrike">
                <a:solidFill>
                  <a:srgbClr val="EAD7AA"/>
                </a:solidFill>
                <a:latin typeface="Open Sans"/>
                <a:ea typeface="Open Sans"/>
                <a:cs typeface="Open Sans"/>
                <a:sym typeface="Open Sans"/>
              </a:defRPr>
            </a:lvl3pPr>
            <a:lvl4pPr indent="0" lvl="3" marL="0" marR="0" rtl="0" algn="l">
              <a:spcBef>
                <a:spcPts val="0"/>
              </a:spcBef>
              <a:buNone/>
              <a:defRPr b="0" i="0" sz="800" u="none" cap="none" strike="noStrike">
                <a:solidFill>
                  <a:srgbClr val="EAD7AA"/>
                </a:solidFill>
                <a:latin typeface="Open Sans"/>
                <a:ea typeface="Open Sans"/>
                <a:cs typeface="Open Sans"/>
                <a:sym typeface="Open Sans"/>
              </a:defRPr>
            </a:lvl4pPr>
            <a:lvl5pPr indent="0" lvl="4" marL="0" marR="0" rtl="0" algn="l">
              <a:spcBef>
                <a:spcPts val="0"/>
              </a:spcBef>
              <a:buNone/>
              <a:defRPr b="0" i="0" sz="800" u="none" cap="none" strike="noStrike">
                <a:solidFill>
                  <a:srgbClr val="EAD7AA"/>
                </a:solidFill>
                <a:latin typeface="Open Sans"/>
                <a:ea typeface="Open Sans"/>
                <a:cs typeface="Open Sans"/>
                <a:sym typeface="Open Sans"/>
              </a:defRPr>
            </a:lvl5pPr>
            <a:lvl6pPr indent="0" lvl="5" marL="0" marR="0" rtl="0" algn="l">
              <a:spcBef>
                <a:spcPts val="0"/>
              </a:spcBef>
              <a:buNone/>
              <a:defRPr b="0" i="0" sz="800" u="none" cap="none" strike="noStrike">
                <a:solidFill>
                  <a:srgbClr val="EAD7AA"/>
                </a:solidFill>
                <a:latin typeface="Open Sans"/>
                <a:ea typeface="Open Sans"/>
                <a:cs typeface="Open Sans"/>
                <a:sym typeface="Open Sans"/>
              </a:defRPr>
            </a:lvl6pPr>
            <a:lvl7pPr indent="0" lvl="6" marL="0" marR="0" rtl="0" algn="l">
              <a:spcBef>
                <a:spcPts val="0"/>
              </a:spcBef>
              <a:buNone/>
              <a:defRPr b="0" i="0" sz="800" u="none" cap="none" strike="noStrike">
                <a:solidFill>
                  <a:srgbClr val="EAD7AA"/>
                </a:solidFill>
                <a:latin typeface="Open Sans"/>
                <a:ea typeface="Open Sans"/>
                <a:cs typeface="Open Sans"/>
                <a:sym typeface="Open Sans"/>
              </a:defRPr>
            </a:lvl7pPr>
            <a:lvl8pPr indent="0" lvl="7" marL="0" marR="0" rtl="0" algn="l">
              <a:spcBef>
                <a:spcPts val="0"/>
              </a:spcBef>
              <a:buNone/>
              <a:defRPr b="0" i="0" sz="800" u="none" cap="none" strike="noStrike">
                <a:solidFill>
                  <a:srgbClr val="EAD7AA"/>
                </a:solidFill>
                <a:latin typeface="Open Sans"/>
                <a:ea typeface="Open Sans"/>
                <a:cs typeface="Open Sans"/>
                <a:sym typeface="Open Sans"/>
              </a:defRPr>
            </a:lvl8pPr>
            <a:lvl9pPr indent="0" lvl="8" marL="0" marR="0" rtl="0" algn="l">
              <a:spcBef>
                <a:spcPts val="0"/>
              </a:spcBef>
              <a:buNone/>
              <a:defRPr b="0" i="0" sz="800" u="none" cap="none" strike="noStrike">
                <a:solidFill>
                  <a:srgbClr val="EAD7AA"/>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marR="0" rtl="0" algn="ctr">
              <a:spcBef>
                <a:spcPts val="0"/>
              </a:spcBef>
              <a:spcAft>
                <a:spcPts val="0"/>
              </a:spcAft>
              <a:buClr>
                <a:srgbClr val="190037"/>
              </a:buClr>
              <a:buSzPts val="3600"/>
              <a:buFont typeface="Open Sans"/>
              <a:buNone/>
              <a:defRPr b="1" i="0" sz="3600" u="none" cap="none" strike="noStrike">
                <a:solidFill>
                  <a:srgbClr val="190037"/>
                </a:solidFill>
                <a:latin typeface="Open Sans"/>
                <a:ea typeface="Open Sans"/>
                <a:cs typeface="Open Sans"/>
                <a:sym typeface="Open San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61" name="Google Shape;61;p15"/>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9pPr>
          </a:lstStyle>
          <a:p/>
        </p:txBody>
      </p:sp>
      <p:sp>
        <p:nvSpPr>
          <p:cNvPr id="62" name="Google Shape;62;p15"/>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b="0" i="0" sz="800" u="none" cap="none" strike="noStrike">
                <a:solidFill>
                  <a:srgbClr val="2A2A2D"/>
                </a:solidFill>
                <a:latin typeface="Open Sans"/>
                <a:ea typeface="Open Sans"/>
                <a:cs typeface="Open Sans"/>
                <a:sym typeface="Open Sans"/>
              </a:defRPr>
            </a:lvl1pPr>
            <a:lvl2pPr indent="0" lvl="1" marL="0" marR="0" rtl="0" algn="l">
              <a:spcBef>
                <a:spcPts val="0"/>
              </a:spcBef>
              <a:buNone/>
              <a:defRPr b="0" i="0" sz="800" u="none" cap="none" strike="noStrike">
                <a:solidFill>
                  <a:srgbClr val="2A2A2D"/>
                </a:solidFill>
                <a:latin typeface="Open Sans"/>
                <a:ea typeface="Open Sans"/>
                <a:cs typeface="Open Sans"/>
                <a:sym typeface="Open Sans"/>
              </a:defRPr>
            </a:lvl2pPr>
            <a:lvl3pPr indent="0" lvl="2" marL="0" marR="0" rtl="0" algn="l">
              <a:spcBef>
                <a:spcPts val="0"/>
              </a:spcBef>
              <a:buNone/>
              <a:defRPr b="0" i="0" sz="800" u="none" cap="none" strike="noStrike">
                <a:solidFill>
                  <a:srgbClr val="2A2A2D"/>
                </a:solidFill>
                <a:latin typeface="Open Sans"/>
                <a:ea typeface="Open Sans"/>
                <a:cs typeface="Open Sans"/>
                <a:sym typeface="Open Sans"/>
              </a:defRPr>
            </a:lvl3pPr>
            <a:lvl4pPr indent="0" lvl="3" marL="0" marR="0" rtl="0" algn="l">
              <a:spcBef>
                <a:spcPts val="0"/>
              </a:spcBef>
              <a:buNone/>
              <a:defRPr b="0" i="0" sz="800" u="none" cap="none" strike="noStrike">
                <a:solidFill>
                  <a:srgbClr val="2A2A2D"/>
                </a:solidFill>
                <a:latin typeface="Open Sans"/>
                <a:ea typeface="Open Sans"/>
                <a:cs typeface="Open Sans"/>
                <a:sym typeface="Open Sans"/>
              </a:defRPr>
            </a:lvl4pPr>
            <a:lvl5pPr indent="0" lvl="4" marL="0" marR="0" rtl="0" algn="l">
              <a:spcBef>
                <a:spcPts val="0"/>
              </a:spcBef>
              <a:buNone/>
              <a:defRPr b="0" i="0" sz="800" u="none" cap="none" strike="noStrike">
                <a:solidFill>
                  <a:srgbClr val="2A2A2D"/>
                </a:solidFill>
                <a:latin typeface="Open Sans"/>
                <a:ea typeface="Open Sans"/>
                <a:cs typeface="Open Sans"/>
                <a:sym typeface="Open Sans"/>
              </a:defRPr>
            </a:lvl5pPr>
            <a:lvl6pPr indent="0" lvl="5" marL="0" marR="0" rtl="0" algn="l">
              <a:spcBef>
                <a:spcPts val="0"/>
              </a:spcBef>
              <a:buNone/>
              <a:defRPr b="0" i="0" sz="800" u="none" cap="none" strike="noStrike">
                <a:solidFill>
                  <a:srgbClr val="2A2A2D"/>
                </a:solidFill>
                <a:latin typeface="Open Sans"/>
                <a:ea typeface="Open Sans"/>
                <a:cs typeface="Open Sans"/>
                <a:sym typeface="Open Sans"/>
              </a:defRPr>
            </a:lvl6pPr>
            <a:lvl7pPr indent="0" lvl="6" marL="0" marR="0" rtl="0" algn="l">
              <a:spcBef>
                <a:spcPts val="0"/>
              </a:spcBef>
              <a:buNone/>
              <a:defRPr b="0" i="0" sz="800" u="none" cap="none" strike="noStrike">
                <a:solidFill>
                  <a:srgbClr val="2A2A2D"/>
                </a:solidFill>
                <a:latin typeface="Open Sans"/>
                <a:ea typeface="Open Sans"/>
                <a:cs typeface="Open Sans"/>
                <a:sym typeface="Open Sans"/>
              </a:defRPr>
            </a:lvl7pPr>
            <a:lvl8pPr indent="0" lvl="7" marL="0" marR="0" rtl="0" algn="l">
              <a:spcBef>
                <a:spcPts val="0"/>
              </a:spcBef>
              <a:buNone/>
              <a:defRPr b="0" i="0" sz="800" u="none" cap="none" strike="noStrike">
                <a:solidFill>
                  <a:srgbClr val="2A2A2D"/>
                </a:solidFill>
                <a:latin typeface="Open Sans"/>
                <a:ea typeface="Open Sans"/>
                <a:cs typeface="Open Sans"/>
                <a:sym typeface="Open Sans"/>
              </a:defRPr>
            </a:lvl8pPr>
            <a:lvl9pPr indent="0" lvl="8" marL="0" marR="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3" name="Shape 22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Lst>
  <mc:AlternateContent>
    <mc:Choice Requires="p14">
      <p:transition spd="slow" p14:dur="18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45" name="Shape 24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3" name="Shape 27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5" name="Shape 29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1" name="Shape 32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349" name="Shape 34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recmgt@uw.edu" TargetMode="External"/><Relationship Id="rId10" Type="http://schemas.openxmlformats.org/officeDocument/2006/relationships/hyperlink" Target="mailto:loa2@uw.edu" TargetMode="External"/><Relationship Id="rId12" Type="http://schemas.openxmlformats.org/officeDocument/2006/relationships/hyperlink" Target="mailto:jgiffels@uw.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carhodes@uw.edu" TargetMode="External"/><Relationship Id="rId9" Type="http://schemas.openxmlformats.org/officeDocument/2006/relationships/hyperlink" Target="mailto:saamirc@uw.edu" TargetMode="External"/><Relationship Id="rId5" Type="http://schemas.openxmlformats.org/officeDocument/2006/relationships/hyperlink" Target="mailto:gcafco@uw.edu" TargetMode="External"/><Relationship Id="rId6" Type="http://schemas.openxmlformats.org/officeDocument/2006/relationships/hyperlink" Target="mailto:petermm@uw.edu" TargetMode="External"/><Relationship Id="rId7" Type="http://schemas.openxmlformats.org/officeDocument/2006/relationships/hyperlink" Target="mailto:carhodes@uw.edu" TargetMode="External"/><Relationship Id="rId8" Type="http://schemas.openxmlformats.org/officeDocument/2006/relationships/hyperlink" Target="mailto:ayee@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 Id="rId3" Type="http://schemas.openxmlformats.org/officeDocument/2006/relationships/hyperlink" Target="https://www.washington.edu/research/myresearch-lifecycle/plan-and-propose/sponsor-requirements/federal/cpos/" TargetMode="External"/><Relationship Id="rId4" Type="http://schemas.openxmlformats.org/officeDocument/2006/relationships/hyperlink" Target="https://www.washington.edu/research/compliance/financial-conflicts-of-interest-fcoi/" TargetMode="External"/><Relationship Id="rId9" Type="http://schemas.openxmlformats.org/officeDocument/2006/relationships/hyperlink" Target="https://www.washington.edu/research/compliance/foreign-interests-in-sponsored-programs/" TargetMode="External"/><Relationship Id="rId5" Type="http://schemas.openxmlformats.org/officeDocument/2006/relationships/hyperlink" Target="https://www.washington.edu/research/policies/gim-10-financial-conflict-of-interest-policy/" TargetMode="External"/><Relationship Id="rId6" Type="http://schemas.openxmlformats.org/officeDocument/2006/relationships/hyperlink" Target="http://www.washington.edu/research/tools/fids/" TargetMode="External"/><Relationship Id="rId7" Type="http://schemas.openxmlformats.org/officeDocument/2006/relationships/hyperlink" Target="https://www.washington.edu/research/compliance/outside-professional-work-for-compensation-form-1460/" TargetMode="External"/><Relationship Id="rId8" Type="http://schemas.openxmlformats.org/officeDocument/2006/relationships/hyperlink" Target="http://www.washington.edu/admin/rules/policies/PO/EO57.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 Id="rId3" Type="http://schemas.openxmlformats.org/officeDocument/2006/relationships/hyperlink" Target="https://www.nsf.gov/bfa/dias/policy/disclosures_table/june2021.pdf" TargetMode="External"/><Relationship Id="rId4" Type="http://schemas.openxmlformats.org/officeDocument/2006/relationships/hyperlink" Target="https://www.nsf.gov/bfa/dias/policy/cps_faqs/currentandpendingfaqs_june2021.pdf" TargetMode="External"/><Relationship Id="rId5" Type="http://schemas.openxmlformats.org/officeDocument/2006/relationships/hyperlink" Target="https://www.nsf.gov/bfa/dias/policy/cps.j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hyperlink" Target="https://itconnect.uw.edu/work/administrative-systems/esignatures/train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7.xml"/><Relationship Id="rId3" Type="http://schemas.openxmlformats.org/officeDocument/2006/relationships/hyperlink" Target="https://www.washington.edu/research/institutional-facts-and-rates/#codes-and-number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8.xml"/><Relationship Id="rId3" Type="http://schemas.openxmlformats.org/officeDocument/2006/relationships/hyperlink" Target="https://grantsgovprod.wordpress.com/2021/06/15/using-the-unique-entity-identifier-uei-in-grants-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9.xml"/><Relationship Id="rId3" Type="http://schemas.openxmlformats.org/officeDocument/2006/relationships/hyperlink" Target="https://www.washington.edu/research/tools/sage/guide/egc1-forms/egc1-certify-route-page/sfi-and-disbarment-statement/" TargetMode="External"/><Relationship Id="rId4" Type="http://schemas.openxmlformats.org/officeDocument/2006/relationships/hyperlink" Target="http://www.washington.edu/research/tools/sage/guide/egc1-forms/egc1-certify-route-page/sfi-and-disbarment-statement/#disbar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mailto:gcafco@uw.edu" TargetMode="External"/><Relationship Id="rId4" Type="http://schemas.openxmlformats.org/officeDocument/2006/relationships/hyperlink" Target="mailto:mgard4@uw.edu" TargetMode="External"/><Relationship Id="rId5" Type="http://schemas.openxmlformats.org/officeDocument/2006/relationships/hyperlink" Target="mailto:andra2@uw.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2.xml"/><Relationship Id="rId3" Type="http://schemas.openxmlformats.org/officeDocument/2006/relationships/hyperlink" Target="https://www.ehs.washington.edu/covid-19-prevention-and-response/covid-19-health-and-safety-resour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hyperlink" Target="https://www.nsf.gov/bfa/dias/policy/disclosures_table/june202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aphicFrame>
        <p:nvGraphicFramePr>
          <p:cNvPr id="444" name="Google Shape;444;p87"/>
          <p:cNvGraphicFramePr/>
          <p:nvPr/>
        </p:nvGraphicFramePr>
        <p:xfrm>
          <a:off x="144200" y="2563"/>
          <a:ext cx="3000000" cy="3000000"/>
        </p:xfrm>
        <a:graphic>
          <a:graphicData uri="http://schemas.openxmlformats.org/drawingml/2006/table">
            <a:tbl>
              <a:tblPr bandRow="1" firstCol="1" firstRow="1">
                <a:noFill/>
                <a:tableStyleId>{5C528F8D-D3DC-42E1-9E0C-E0F5BE5B2053}</a:tableStyleId>
              </a:tblPr>
              <a:tblGrid>
                <a:gridCol w="3659300"/>
                <a:gridCol w="3048000"/>
                <a:gridCol w="1371600"/>
                <a:gridCol w="670425"/>
              </a:tblGrid>
              <a:tr h="567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c hMerge="1"/>
              </a:tr>
              <a:tr h="1185000">
                <a:tc gridSpan="4">
                  <a:txBody>
                    <a:bodyPr/>
                    <a:lstStyle/>
                    <a:p>
                      <a:pPr indent="0" lvl="0" marL="0" marR="0" rtl="0" algn="ctr">
                        <a:lnSpc>
                          <a:spcPct val="100000"/>
                        </a:lnSpc>
                        <a:spcBef>
                          <a:spcPts val="0"/>
                        </a:spcBef>
                        <a:spcAft>
                          <a:spcPts val="0"/>
                        </a:spcAft>
                        <a:buClr>
                          <a:srgbClr val="000000"/>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July 8, 2021</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indent="0" lvl="0" marL="0" rtl="0" algn="ctr">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rgbClr val="0000FF"/>
                          </a:solidFill>
                          <a:hlinkClick r:id="rId3">
                            <a:extLst>
                              <a:ext uri="{A12FA001-AC4F-418D-AE19-62706E023703}">
                                <ahyp:hlinkClr val="tx"/>
                              </a:ext>
                            </a:extLst>
                          </a:hlinkClick>
                        </a:rPr>
                        <a:t>https://washington.zoom.us/j/346891888</a:t>
                      </a:r>
                      <a:endParaRPr b="0" sz="1200">
                        <a:solidFill>
                          <a:srgbClr val="5F497A"/>
                        </a:solidFill>
                      </a:endParaRPr>
                    </a:p>
                    <a:p>
                      <a:pPr indent="0" lvl="0" marL="0" marR="0" rtl="0" algn="ctr">
                        <a:lnSpc>
                          <a:spcPct val="100000"/>
                        </a:lnSpc>
                        <a:spcBef>
                          <a:spcPts val="0"/>
                        </a:spcBef>
                        <a:spcAft>
                          <a:spcPts val="0"/>
                        </a:spcAft>
                        <a:buClr>
                          <a:srgbClr val="000000"/>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t/>
                      </a:r>
                      <a:endParaRPr b="1" sz="1400" u="none" cap="none" strike="noStrike">
                        <a:solidFill>
                          <a:srgbClr val="FFFFFF"/>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c hMerge="1"/>
              </a:tr>
              <a:tr h="302725">
                <a:tc>
                  <a:txBody>
                    <a:bodyPr/>
                    <a:lstStyle/>
                    <a:p>
                      <a:pPr indent="0" lvl="0" marL="0" marR="0" rtl="0" algn="l">
                        <a:lnSpc>
                          <a:spcPct val="100000"/>
                        </a:lnSpc>
                        <a:spcBef>
                          <a:spcPts val="0"/>
                        </a:spcBef>
                        <a:spcAft>
                          <a:spcPts val="0"/>
                        </a:spcAft>
                        <a:buClr>
                          <a:srgbClr val="FFFFFF"/>
                        </a:buClr>
                        <a:buSzPts val="1600"/>
                        <a:buFont typeface="Calibri"/>
                        <a:buNone/>
                      </a:pPr>
                      <a:r>
                        <a:rPr b="0" lang="en" sz="1600" u="none" cap="none" strike="noStrike">
                          <a:solidFill>
                            <a:srgbClr val="FFFFFF"/>
                          </a:solidFill>
                        </a:rPr>
                        <a:t>TOPIC </a:t>
                      </a:r>
                      <a:endParaRPr b="0" sz="1600" u="none" cap="none" strike="noStrike">
                        <a:solidFill>
                          <a:srgbClr val="FFFFFF"/>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rgbClr val="FFFFFF"/>
                        </a:buClr>
                        <a:buSzPts val="1600"/>
                        <a:buFont typeface="Calibri"/>
                        <a:buNone/>
                      </a:pPr>
                      <a:r>
                        <a:rPr b="0" lang="en" sz="1600" u="none" cap="none" strike="noStrike">
                          <a:solidFill>
                            <a:srgbClr val="FFFFFF"/>
                          </a:solidFill>
                        </a:rPr>
                        <a:t>PRESENTER</a:t>
                      </a:r>
                      <a:endParaRPr b="0" sz="1600" u="none" cap="none" strike="noStrike">
                        <a:solidFill>
                          <a:srgbClr val="FFFFFF"/>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rgbClr val="FFFFFF"/>
                        </a:buClr>
                        <a:buSzPts val="1600"/>
                        <a:buFont typeface="Calibri"/>
                        <a:buNone/>
                      </a:pPr>
                      <a:r>
                        <a:rPr lang="en" sz="1600">
                          <a:solidFill>
                            <a:srgbClr val="FFFFFF"/>
                          </a:solidFill>
                        </a:rPr>
                        <a:t> </a:t>
                      </a:r>
                      <a:r>
                        <a:rPr b="0" lang="en" sz="1600" u="none" cap="none" strike="noStrike">
                          <a:solidFill>
                            <a:srgbClr val="FFFFFF"/>
                          </a:solidFill>
                        </a:rPr>
                        <a:t>EMAIL </a:t>
                      </a:r>
                      <a:endParaRPr b="0" sz="1600" u="none" cap="none" strike="noStrike">
                        <a:solidFill>
                          <a:srgbClr val="FFFFFF"/>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rgbClr val="FFFFFF"/>
                        </a:buClr>
                        <a:buSzPts val="1600"/>
                        <a:buFont typeface="Calibri"/>
                        <a:buNone/>
                      </a:pPr>
                      <a:r>
                        <a:rPr b="0" lang="en" sz="1600" u="none" cap="none" strike="noStrike">
                          <a:solidFill>
                            <a:srgbClr val="FFFFFF"/>
                          </a:solidFill>
                        </a:rPr>
                        <a:t>MIN</a:t>
                      </a:r>
                      <a:endParaRPr b="0" sz="1600" u="none" cap="none" strike="noStrike">
                        <a:solidFill>
                          <a:srgbClr val="FFFFFF"/>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784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Carol Rhodes</a:t>
                      </a:r>
                      <a:endParaRPr b="1" sz="1000">
                        <a:solidFill>
                          <a:srgbClr val="3F3F3F"/>
                        </a:solidFill>
                      </a:endParaRPr>
                    </a:p>
                    <a:p>
                      <a:pPr indent="0" lvl="0" marL="0" rtl="0" algn="l">
                        <a:spcBef>
                          <a:spcPts val="0"/>
                        </a:spcBef>
                        <a:spcAft>
                          <a:spcPts val="0"/>
                        </a:spcAft>
                        <a:buNone/>
                      </a:pPr>
                      <a:r>
                        <a:rPr lang="en" sz="1000">
                          <a:solidFill>
                            <a:srgbClr val="3F3F3F"/>
                          </a:solidFill>
                        </a:rPr>
                        <a:t>Office of Sponsored Programs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rgbClr val="0000FF"/>
                          </a:solidFill>
                          <a:hlinkClick r:id="rId4">
                            <a:extLst>
                              <a:ext uri="{A12FA001-AC4F-418D-AE19-62706E023703}">
                                <ahyp:hlinkClr val="tx"/>
                              </a:ext>
                            </a:extLst>
                          </a:hlinkClick>
                        </a:rPr>
                        <a:t>carhodes@uw.edu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NSF PAPPG</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SzPts val="1100"/>
                        <a:buNone/>
                      </a:pPr>
                      <a:r>
                        <a:rPr b="1" lang="en" sz="1000">
                          <a:solidFill>
                            <a:srgbClr val="3F3F3F"/>
                          </a:solidFill>
                        </a:rPr>
                        <a:t>Andra Sawyer</a:t>
                      </a:r>
                      <a:endParaRPr b="1" sz="1000">
                        <a:solidFill>
                          <a:srgbClr val="3F3F3F"/>
                        </a:solidFill>
                      </a:endParaRPr>
                    </a:p>
                    <a:p>
                      <a:pPr indent="0" lvl="0" marL="0" rtl="0" algn="l">
                        <a:spcBef>
                          <a:spcPts val="0"/>
                        </a:spcBef>
                        <a:spcAft>
                          <a:spcPts val="0"/>
                        </a:spcAft>
                        <a:buSzPts val="1100"/>
                        <a:buNone/>
                      </a:pPr>
                      <a:r>
                        <a:rPr lang="en" sz="1000">
                          <a:solidFill>
                            <a:srgbClr val="3F3F3F"/>
                          </a:solidFill>
                        </a:rPr>
                        <a:t>Post Award Fiscal Compliance</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rgbClr val="0000FF"/>
                          </a:solidFill>
                          <a:hlinkClick r:id="rId5">
                            <a:extLst>
                              <a:ext uri="{A12FA001-AC4F-418D-AE19-62706E023703}">
                                <ahyp:hlinkClr val="tx"/>
                              </a:ext>
                            </a:extLst>
                          </a:hlinkClick>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NSF Disclosures, UW Outside Work and FIDS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Melissa Petersen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000"/>
                        <a:t>    </a:t>
                      </a:r>
                      <a:r>
                        <a:rPr lang="en" sz="1000" u="sng">
                          <a:solidFill>
                            <a:srgbClr val="0000FF"/>
                          </a:solidFill>
                          <a:hlinkClick r:id="rId6">
                            <a:extLst>
                              <a:ext uri="{A12FA001-AC4F-418D-AE19-62706E023703}">
                                <ahyp:hlinkClr val="tx"/>
                              </a:ext>
                            </a:extLst>
                          </a:hlinkClick>
                        </a:rPr>
                        <a:t>petermm@uw.edu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NIH Other Support -eSign update </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rgbClr val="0000FF"/>
                          </a:solidFill>
                          <a:hlinkClick r:id="rId7">
                            <a:extLst>
                              <a:ext uri="{A12FA001-AC4F-418D-AE19-62706E023703}">
                                <ahyp:hlinkClr val="tx"/>
                              </a:ext>
                            </a:extLst>
                          </a:hlinkClick>
                        </a:rPr>
                        <a:t>carhodes@uw.edu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SAM.gov Unique Entity Identifier</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Adelia Yee</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rgbClr val="0000FF"/>
                          </a:solidFill>
                          <a:hlinkClick r:id="rId8">
                            <a:extLst>
                              <a:ext uri="{A12FA001-AC4F-418D-AE19-62706E023703}">
                                <ahyp:hlinkClr val="tx"/>
                              </a:ext>
                            </a:extLst>
                          </a:hlinkClick>
                        </a:rPr>
                        <a:t>ayee@uw.edu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SCRI Staff Assignments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Saamir Choudhary, Albert Lo</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Grant and Contract Accounting</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rgbClr val="0000FF"/>
                          </a:solidFill>
                          <a:hlinkClick r:id="rId9">
                            <a:extLst>
                              <a:ext uri="{A12FA001-AC4F-418D-AE19-62706E023703}">
                                <ahyp:hlinkClr val="tx"/>
                              </a:ext>
                            </a:extLst>
                          </a:hlinkClick>
                        </a:rPr>
                        <a:t>saamirc@uw.edu</a:t>
                      </a:r>
                      <a:r>
                        <a:rPr lang="en" sz="1000"/>
                        <a:t> </a:t>
                      </a:r>
                      <a:endParaRPr sz="1000"/>
                    </a:p>
                    <a:p>
                      <a:pPr indent="0" lvl="0" marL="114300" rtl="0" algn="l">
                        <a:spcBef>
                          <a:spcPts val="0"/>
                        </a:spcBef>
                        <a:spcAft>
                          <a:spcPts val="0"/>
                        </a:spcAft>
                        <a:buNone/>
                      </a:pPr>
                      <a:r>
                        <a:rPr lang="en" sz="1000" u="sng">
                          <a:solidFill>
                            <a:srgbClr val="0000FF"/>
                          </a:solidFill>
                          <a:hlinkClick r:id="rId10">
                            <a:extLst>
                              <a:ext uri="{A12FA001-AC4F-418D-AE19-62706E023703}">
                                <ahyp:hlinkClr val="tx"/>
                              </a:ext>
                            </a:extLst>
                          </a:hlinkClick>
                        </a:rPr>
                        <a:t>loa2@uw.edu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GCCR Records Retention</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Barbara Benson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Records Management Services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rgbClr val="0000FF"/>
                          </a:solidFill>
                          <a:hlinkClick r:id="rId11">
                            <a:extLst>
                              <a:ext uri="{A12FA001-AC4F-418D-AE19-62706E023703}">
                                <ahyp:hlinkClr val="tx"/>
                              </a:ext>
                            </a:extLst>
                          </a:hlinkClick>
                        </a:rPr>
                        <a:t>recmgt@uw.edu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Guidelines for Returning to In-Person Research</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Joe Giffels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rgbClr val="0000FF"/>
                          </a:solidFill>
                          <a:hlinkClick r:id="rId12">
                            <a:extLst>
                              <a:ext uri="{A12FA001-AC4F-418D-AE19-62706E023703}">
                                <ahyp:hlinkClr val="tx"/>
                              </a:ext>
                            </a:extLst>
                          </a:hlinkClick>
                        </a:rPr>
                        <a:t>jgiffels@uw.edu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681125">
                <a:tc gridSpan="4">
                  <a:txBody>
                    <a:bodyPr/>
                    <a:lstStyle/>
                    <a:p>
                      <a:pPr indent="0" lvl="8" marL="0" marR="0" rtl="0" algn="ctr">
                        <a:lnSpc>
                          <a:spcPct val="100000"/>
                        </a:lnSpc>
                        <a:spcBef>
                          <a:spcPts val="0"/>
                        </a:spcBef>
                        <a:spcAft>
                          <a:spcPts val="0"/>
                        </a:spcAft>
                        <a:buClr>
                          <a:srgbClr val="000000"/>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000000"/>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August 12, 2021 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96"/>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96"/>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p:txBody>
      </p:sp>
      <p:pic>
        <p:nvPicPr>
          <p:cNvPr id="514" name="Google Shape;514;p96"/>
          <p:cNvPicPr preferRelativeResize="0"/>
          <p:nvPr/>
        </p:nvPicPr>
        <p:blipFill rotWithShape="1">
          <a:blip r:embed="rId3">
            <a:alphaModFix/>
          </a:blip>
          <a:srcRect b="0" l="4582" r="1898" t="8206"/>
          <a:stretch/>
        </p:blipFill>
        <p:spPr>
          <a:xfrm>
            <a:off x="200900" y="854700"/>
            <a:ext cx="8873399" cy="5980100"/>
          </a:xfrm>
          <a:prstGeom prst="rect">
            <a:avLst/>
          </a:prstGeom>
          <a:noFill/>
          <a:ln>
            <a:noFill/>
          </a:ln>
        </p:spPr>
      </p:pic>
      <p:sp>
        <p:nvSpPr>
          <p:cNvPr id="515" name="Google Shape;515;p96"/>
          <p:cNvSpPr/>
          <p:nvPr/>
        </p:nvSpPr>
        <p:spPr>
          <a:xfrm>
            <a:off x="236675" y="2064600"/>
            <a:ext cx="2001300" cy="8817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96"/>
          <p:cNvSpPr/>
          <p:nvPr/>
        </p:nvSpPr>
        <p:spPr>
          <a:xfrm>
            <a:off x="7794475" y="2161025"/>
            <a:ext cx="1279800" cy="8817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96"/>
          <p:cNvSpPr txBox="1"/>
          <p:nvPr>
            <p:ph idx="1" type="body"/>
          </p:nvPr>
        </p:nvSpPr>
        <p:spPr>
          <a:xfrm>
            <a:off x="419307" y="-8569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...Disclosure Considerations </a:t>
            </a:r>
            <a:r>
              <a:rPr lang="en" sz="1600"/>
              <a:t>(3 of 8) </a:t>
            </a:r>
            <a:endParaRPr sz="1600"/>
          </a:p>
        </p:txBody>
      </p:sp>
      <p:sp>
        <p:nvSpPr>
          <p:cNvPr id="518" name="Google Shape;518;p96"/>
          <p:cNvSpPr/>
          <p:nvPr/>
        </p:nvSpPr>
        <p:spPr>
          <a:xfrm>
            <a:off x="1004450" y="197025"/>
            <a:ext cx="7851300" cy="1867500"/>
          </a:xfrm>
          <a:prstGeom prst="wedgeRoundRectCallout">
            <a:avLst>
              <a:gd fmla="val -42426" name="adj1"/>
              <a:gd fmla="val 83290" name="adj2"/>
              <a:gd fmla="val 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600">
                <a:solidFill>
                  <a:srgbClr val="4B2E83"/>
                </a:solidFill>
                <a:latin typeface="Open Sans"/>
                <a:ea typeface="Open Sans"/>
                <a:cs typeface="Open Sans"/>
                <a:sym typeface="Open Sans"/>
              </a:rPr>
              <a:t>Consulting* that is permitted by an individual's appointment and consistent with the proposing organization's "Outside Activities" policies and procedures</a:t>
            </a:r>
            <a:endParaRPr i="1" sz="2700">
              <a:solidFill>
                <a:srgbClr val="4B2E83"/>
              </a:solidFill>
              <a:latin typeface="Open Sans"/>
              <a:ea typeface="Open Sans"/>
              <a:cs typeface="Open Sans"/>
              <a:sym typeface="Open Sans"/>
            </a:endParaRPr>
          </a:p>
        </p:txBody>
      </p:sp>
      <p:sp>
        <p:nvSpPr>
          <p:cNvPr id="519" name="Google Shape;519;p96"/>
          <p:cNvSpPr/>
          <p:nvPr/>
        </p:nvSpPr>
        <p:spPr>
          <a:xfrm>
            <a:off x="811700" y="5873925"/>
            <a:ext cx="7899300" cy="66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1800">
                <a:solidFill>
                  <a:srgbClr val="4B2E83"/>
                </a:solidFill>
                <a:latin typeface="Open Sans"/>
                <a:ea typeface="Open Sans"/>
                <a:cs typeface="Open Sans"/>
                <a:sym typeface="Open Sans"/>
              </a:rPr>
              <a:t>*UW’s Outside Professional Work Policy Executive Order No. 57 distinguishes between “consulting” and “deeper than consulting”</a:t>
            </a:r>
            <a:endParaRPr sz="1800">
              <a:solidFill>
                <a:srgbClr val="4B2E83"/>
              </a:solidFill>
              <a:latin typeface="Open Sans"/>
              <a:ea typeface="Open Sans"/>
              <a:cs typeface="Open Sans"/>
              <a:sym typeface="Open Sans"/>
            </a:endParaRPr>
          </a:p>
        </p:txBody>
      </p:sp>
      <p:sp>
        <p:nvSpPr>
          <p:cNvPr id="520" name="Google Shape;520;p96"/>
          <p:cNvSpPr/>
          <p:nvPr/>
        </p:nvSpPr>
        <p:spPr>
          <a:xfrm>
            <a:off x="1446700" y="3113938"/>
            <a:ext cx="6972300" cy="250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480"/>
              </a:spcBef>
              <a:spcAft>
                <a:spcPts val="0"/>
              </a:spcAft>
              <a:buNone/>
            </a:pPr>
            <a:r>
              <a:rPr b="1" lang="en" sz="2400">
                <a:solidFill>
                  <a:srgbClr val="4B2E83"/>
                </a:solidFill>
                <a:latin typeface="Open Sans"/>
                <a:ea typeface="Open Sans"/>
                <a:cs typeface="Open Sans"/>
                <a:sym typeface="Open Sans"/>
              </a:rPr>
              <a:t>NSF</a:t>
            </a:r>
            <a:r>
              <a:rPr lang="en" sz="2400">
                <a:solidFill>
                  <a:srgbClr val="4B2E83"/>
                </a:solidFill>
                <a:latin typeface="Open Sans"/>
                <a:ea typeface="Open Sans"/>
                <a:cs typeface="Open Sans"/>
                <a:sym typeface="Open Sans"/>
              </a:rPr>
              <a:t>: Disclosure Not Required</a:t>
            </a:r>
            <a:endParaRPr sz="2400">
              <a:solidFill>
                <a:srgbClr val="4B2E83"/>
              </a:solidFill>
              <a:latin typeface="Open Sans"/>
              <a:ea typeface="Open Sans"/>
              <a:cs typeface="Open Sans"/>
              <a:sym typeface="Open Sans"/>
            </a:endParaRPr>
          </a:p>
          <a:p>
            <a:pPr indent="0" lvl="0" marL="457200" rtl="0" algn="l">
              <a:spcBef>
                <a:spcPts val="480"/>
              </a:spcBef>
              <a:spcAft>
                <a:spcPts val="0"/>
              </a:spcAft>
              <a:buNone/>
            </a:pPr>
            <a:r>
              <a:rPr b="1" lang="en" sz="2400">
                <a:solidFill>
                  <a:srgbClr val="4B2E83"/>
                </a:solidFill>
                <a:latin typeface="Open Sans"/>
                <a:ea typeface="Open Sans"/>
                <a:cs typeface="Open Sans"/>
                <a:sym typeface="Open Sans"/>
              </a:rPr>
              <a:t>UW</a:t>
            </a:r>
            <a:r>
              <a:rPr lang="en" sz="2400">
                <a:solidFill>
                  <a:srgbClr val="4B2E83"/>
                </a:solidFill>
                <a:latin typeface="Open Sans"/>
                <a:ea typeface="Open Sans"/>
                <a:cs typeface="Open Sans"/>
                <a:sym typeface="Open Sans"/>
              </a:rPr>
              <a:t> Disclosures: </a:t>
            </a:r>
            <a:endParaRPr sz="2400">
              <a:solidFill>
                <a:srgbClr val="4B2E83"/>
              </a:solidFill>
              <a:latin typeface="Open Sans"/>
              <a:ea typeface="Open Sans"/>
              <a:cs typeface="Open Sans"/>
              <a:sym typeface="Open Sans"/>
            </a:endParaRPr>
          </a:p>
          <a:p>
            <a:pPr indent="-381000" lvl="0" marL="914400" rtl="0" algn="l">
              <a:spcBef>
                <a:spcPts val="480"/>
              </a:spcBef>
              <a:spcAft>
                <a:spcPts val="0"/>
              </a:spcAft>
              <a:buClr>
                <a:srgbClr val="4B2E83"/>
              </a:buClr>
              <a:buSzPts val="2400"/>
              <a:buFont typeface="Open Sans"/>
              <a:buChar char="&gt;"/>
            </a:pPr>
            <a:r>
              <a:rPr lang="en" sz="2400">
                <a:solidFill>
                  <a:srgbClr val="4B2E83"/>
                </a:solidFill>
                <a:latin typeface="Open Sans"/>
                <a:ea typeface="Open Sans"/>
                <a:cs typeface="Open Sans"/>
                <a:sym typeface="Open Sans"/>
              </a:rPr>
              <a:t>Outside Work? - Definitely</a:t>
            </a:r>
            <a:endParaRPr sz="2400">
              <a:solidFill>
                <a:srgbClr val="4B2E83"/>
              </a:solidFill>
              <a:latin typeface="Open Sans"/>
              <a:ea typeface="Open Sans"/>
              <a:cs typeface="Open Sans"/>
              <a:sym typeface="Open Sans"/>
            </a:endParaRPr>
          </a:p>
          <a:p>
            <a:pPr indent="-381000" lvl="0" marL="914400" rtl="0" algn="l">
              <a:spcBef>
                <a:spcPts val="0"/>
              </a:spcBef>
              <a:spcAft>
                <a:spcPts val="0"/>
              </a:spcAft>
              <a:buClr>
                <a:srgbClr val="4B2E83"/>
              </a:buClr>
              <a:buSzPts val="2400"/>
              <a:buFont typeface="Merriweather Sans"/>
              <a:buChar char="&gt;"/>
            </a:pPr>
            <a:r>
              <a:rPr lang="en" sz="2400">
                <a:solidFill>
                  <a:srgbClr val="4B2E83"/>
                </a:solidFill>
                <a:latin typeface="Open Sans"/>
                <a:ea typeface="Open Sans"/>
                <a:cs typeface="Open Sans"/>
                <a:sym typeface="Open Sans"/>
              </a:rPr>
              <a:t>SFI Disclosure? - Maybe </a:t>
            </a:r>
            <a:endParaRPr sz="2600">
              <a:solidFill>
                <a:srgbClr val="4B2E8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97"/>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97"/>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p:txBody>
      </p:sp>
      <p:pic>
        <p:nvPicPr>
          <p:cNvPr id="528" name="Google Shape;528;p97"/>
          <p:cNvPicPr preferRelativeResize="0"/>
          <p:nvPr/>
        </p:nvPicPr>
        <p:blipFill rotWithShape="1">
          <a:blip r:embed="rId3">
            <a:alphaModFix/>
          </a:blip>
          <a:srcRect b="0" l="4582" r="1898" t="8206"/>
          <a:stretch/>
        </p:blipFill>
        <p:spPr>
          <a:xfrm>
            <a:off x="200900" y="854700"/>
            <a:ext cx="8873399" cy="5980100"/>
          </a:xfrm>
          <a:prstGeom prst="rect">
            <a:avLst/>
          </a:prstGeom>
          <a:noFill/>
          <a:ln>
            <a:noFill/>
          </a:ln>
        </p:spPr>
      </p:pic>
      <p:sp>
        <p:nvSpPr>
          <p:cNvPr id="529" name="Google Shape;529;p97"/>
          <p:cNvSpPr/>
          <p:nvPr/>
        </p:nvSpPr>
        <p:spPr>
          <a:xfrm>
            <a:off x="200900" y="2932350"/>
            <a:ext cx="2001300" cy="405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97"/>
          <p:cNvSpPr/>
          <p:nvPr/>
        </p:nvSpPr>
        <p:spPr>
          <a:xfrm>
            <a:off x="3315800" y="2848350"/>
            <a:ext cx="1159200" cy="573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97"/>
          <p:cNvSpPr txBox="1"/>
          <p:nvPr>
            <p:ph idx="1" type="body"/>
          </p:nvPr>
        </p:nvSpPr>
        <p:spPr>
          <a:xfrm>
            <a:off x="419307" y="-8569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...Disclosure Considerations </a:t>
            </a:r>
            <a:r>
              <a:rPr lang="en" sz="1600"/>
              <a:t>(4 of 8)</a:t>
            </a:r>
            <a:endParaRPr sz="1600"/>
          </a:p>
        </p:txBody>
      </p:sp>
      <p:sp>
        <p:nvSpPr>
          <p:cNvPr id="532" name="Google Shape;532;p97"/>
          <p:cNvSpPr/>
          <p:nvPr/>
        </p:nvSpPr>
        <p:spPr>
          <a:xfrm>
            <a:off x="5511625" y="2848350"/>
            <a:ext cx="2366700" cy="573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97"/>
          <p:cNvSpPr/>
          <p:nvPr/>
        </p:nvSpPr>
        <p:spPr>
          <a:xfrm>
            <a:off x="910850" y="514525"/>
            <a:ext cx="7368600" cy="1459500"/>
          </a:xfrm>
          <a:prstGeom prst="wedgeRoundRectCallout">
            <a:avLst>
              <a:gd fmla="val -40972" name="adj1"/>
              <a:gd fmla="val 111322" name="adj2"/>
              <a:gd fmla="val 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600">
                <a:solidFill>
                  <a:srgbClr val="4B2E83"/>
                </a:solidFill>
                <a:latin typeface="Open Sans"/>
                <a:ea typeface="Open Sans"/>
                <a:cs typeface="Open Sans"/>
                <a:sym typeface="Open Sans"/>
              </a:rPr>
              <a:t>Consulting that falls outside of an individual’s appointment</a:t>
            </a:r>
            <a:endParaRPr i="1" sz="2700">
              <a:solidFill>
                <a:srgbClr val="4B2E83"/>
              </a:solidFill>
              <a:latin typeface="Open Sans"/>
              <a:ea typeface="Open Sans"/>
              <a:cs typeface="Open Sans"/>
              <a:sym typeface="Open Sans"/>
            </a:endParaRPr>
          </a:p>
        </p:txBody>
      </p:sp>
      <p:sp>
        <p:nvSpPr>
          <p:cNvPr id="534" name="Google Shape;534;p97"/>
          <p:cNvSpPr/>
          <p:nvPr/>
        </p:nvSpPr>
        <p:spPr>
          <a:xfrm>
            <a:off x="595800" y="3778425"/>
            <a:ext cx="8127900" cy="269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b="1" lang="en" sz="2300">
                <a:solidFill>
                  <a:srgbClr val="4B2E83"/>
                </a:solidFill>
                <a:latin typeface="Open Sans"/>
                <a:ea typeface="Open Sans"/>
                <a:cs typeface="Open Sans"/>
                <a:sym typeface="Open Sans"/>
              </a:rPr>
              <a:t>NSF</a:t>
            </a:r>
            <a:r>
              <a:rPr lang="en" sz="2300">
                <a:solidFill>
                  <a:srgbClr val="4B2E83"/>
                </a:solidFill>
                <a:latin typeface="Open Sans"/>
                <a:ea typeface="Open Sans"/>
                <a:cs typeface="Open Sans"/>
                <a:sym typeface="Open Sans"/>
              </a:rPr>
              <a:t>:</a:t>
            </a:r>
            <a:endParaRPr sz="2300">
              <a:solidFill>
                <a:srgbClr val="4B2E83"/>
              </a:solidFill>
              <a:latin typeface="Open Sans"/>
              <a:ea typeface="Open Sans"/>
              <a:cs typeface="Open Sans"/>
              <a:sym typeface="Open Sans"/>
            </a:endParaRPr>
          </a:p>
          <a:p>
            <a:pPr indent="-361950" lvl="0" marL="457200" rtl="0" algn="l">
              <a:spcBef>
                <a:spcPts val="480"/>
              </a:spcBef>
              <a:spcAft>
                <a:spcPts val="0"/>
              </a:spcAft>
              <a:buClr>
                <a:srgbClr val="4B2E83"/>
              </a:buClr>
              <a:buSzPts val="2100"/>
              <a:buFont typeface="Merriweather Sans"/>
              <a:buChar char="&gt;"/>
            </a:pPr>
            <a:r>
              <a:rPr lang="en" sz="2100">
                <a:solidFill>
                  <a:srgbClr val="4B2E83"/>
                </a:solidFill>
                <a:latin typeface="Open Sans"/>
                <a:ea typeface="Open Sans"/>
                <a:cs typeface="Open Sans"/>
                <a:sym typeface="Open Sans"/>
              </a:rPr>
              <a:t>Current and Pending Support</a:t>
            </a:r>
            <a:endParaRPr sz="2100">
              <a:solidFill>
                <a:srgbClr val="4B2E83"/>
              </a:solidFill>
              <a:latin typeface="Open Sans"/>
              <a:ea typeface="Open Sans"/>
              <a:cs typeface="Open Sans"/>
              <a:sym typeface="Open Sans"/>
            </a:endParaRPr>
          </a:p>
          <a:p>
            <a:pPr indent="-361950" lvl="0" marL="457200" rtl="0" algn="l">
              <a:spcBef>
                <a:spcPts val="0"/>
              </a:spcBef>
              <a:spcAft>
                <a:spcPts val="0"/>
              </a:spcAft>
              <a:buClr>
                <a:srgbClr val="4B2E83"/>
              </a:buClr>
              <a:buSzPts val="2100"/>
              <a:buFont typeface="Merriweather Sans"/>
              <a:buChar char="&gt;"/>
            </a:pPr>
            <a:r>
              <a:rPr lang="en" sz="2100">
                <a:solidFill>
                  <a:srgbClr val="4B2E83"/>
                </a:solidFill>
                <a:latin typeface="Open Sans"/>
                <a:ea typeface="Open Sans"/>
                <a:cs typeface="Open Sans"/>
                <a:sym typeface="Open Sans"/>
              </a:rPr>
              <a:t>Project Reports *for new support only</a:t>
            </a:r>
            <a:endParaRPr sz="2100">
              <a:solidFill>
                <a:srgbClr val="4B2E83"/>
              </a:solidFill>
              <a:latin typeface="Open Sans"/>
              <a:ea typeface="Open Sans"/>
              <a:cs typeface="Open Sans"/>
              <a:sym typeface="Open Sans"/>
            </a:endParaRPr>
          </a:p>
          <a:p>
            <a:pPr indent="-361950" lvl="0" marL="457200" rtl="0" algn="l">
              <a:spcBef>
                <a:spcPts val="0"/>
              </a:spcBef>
              <a:spcAft>
                <a:spcPts val="0"/>
              </a:spcAft>
              <a:buClr>
                <a:srgbClr val="4B2E83"/>
              </a:buClr>
              <a:buSzPts val="2100"/>
              <a:buFont typeface="Merriweather Sans"/>
              <a:buChar char="&gt;"/>
            </a:pPr>
            <a:r>
              <a:rPr lang="en" sz="2100">
                <a:solidFill>
                  <a:srgbClr val="4B2E83"/>
                </a:solidFill>
                <a:latin typeface="Open Sans"/>
                <a:ea typeface="Open Sans"/>
                <a:cs typeface="Open Sans"/>
                <a:sym typeface="Open Sans"/>
              </a:rPr>
              <a:t>Post Award Information terms &amp; conditions </a:t>
            </a:r>
            <a:endParaRPr sz="2100">
              <a:solidFill>
                <a:srgbClr val="4B2E83"/>
              </a:solidFill>
              <a:latin typeface="Open Sans"/>
              <a:ea typeface="Open Sans"/>
              <a:cs typeface="Open Sans"/>
              <a:sym typeface="Open Sans"/>
            </a:endParaRPr>
          </a:p>
          <a:p>
            <a:pPr indent="0" lvl="0" marL="0" rtl="0" algn="l">
              <a:spcBef>
                <a:spcPts val="480"/>
              </a:spcBef>
              <a:spcAft>
                <a:spcPts val="0"/>
              </a:spcAft>
              <a:buNone/>
            </a:pPr>
            <a:r>
              <a:rPr b="1" lang="en" sz="2300">
                <a:solidFill>
                  <a:srgbClr val="4B2E83"/>
                </a:solidFill>
                <a:latin typeface="Open Sans"/>
                <a:ea typeface="Open Sans"/>
                <a:cs typeface="Open Sans"/>
                <a:sym typeface="Open Sans"/>
              </a:rPr>
              <a:t>UW</a:t>
            </a:r>
            <a:r>
              <a:rPr lang="en" sz="2300">
                <a:solidFill>
                  <a:srgbClr val="4B2E83"/>
                </a:solidFill>
                <a:latin typeface="Open Sans"/>
                <a:ea typeface="Open Sans"/>
                <a:cs typeface="Open Sans"/>
                <a:sym typeface="Open Sans"/>
              </a:rPr>
              <a:t> Disclosures: </a:t>
            </a:r>
            <a:r>
              <a:rPr lang="en" sz="2100">
                <a:solidFill>
                  <a:srgbClr val="4B2E83"/>
                </a:solidFill>
                <a:latin typeface="Open Sans"/>
                <a:ea typeface="Open Sans"/>
                <a:cs typeface="Open Sans"/>
                <a:sym typeface="Open Sans"/>
              </a:rPr>
              <a:t>Hopefully this doesn’t apply!!</a:t>
            </a:r>
            <a:endParaRPr sz="2300">
              <a:solidFill>
                <a:srgbClr val="4B2E8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98"/>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8"/>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p:txBody>
      </p:sp>
      <p:pic>
        <p:nvPicPr>
          <p:cNvPr id="542" name="Google Shape;542;p98"/>
          <p:cNvPicPr preferRelativeResize="0"/>
          <p:nvPr/>
        </p:nvPicPr>
        <p:blipFill rotWithShape="1">
          <a:blip r:embed="rId3">
            <a:alphaModFix/>
          </a:blip>
          <a:srcRect b="0" l="4582" r="1898" t="8206"/>
          <a:stretch/>
        </p:blipFill>
        <p:spPr>
          <a:xfrm>
            <a:off x="200900" y="854700"/>
            <a:ext cx="8873399" cy="5980100"/>
          </a:xfrm>
          <a:prstGeom prst="rect">
            <a:avLst/>
          </a:prstGeom>
          <a:noFill/>
          <a:ln>
            <a:noFill/>
          </a:ln>
        </p:spPr>
      </p:pic>
      <p:sp>
        <p:nvSpPr>
          <p:cNvPr id="543" name="Google Shape;543;p98"/>
          <p:cNvSpPr/>
          <p:nvPr/>
        </p:nvSpPr>
        <p:spPr>
          <a:xfrm>
            <a:off x="200900" y="3226050"/>
            <a:ext cx="2001300" cy="405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98"/>
          <p:cNvSpPr txBox="1"/>
          <p:nvPr>
            <p:ph idx="1" type="body"/>
          </p:nvPr>
        </p:nvSpPr>
        <p:spPr>
          <a:xfrm>
            <a:off x="419307" y="-8569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...Disclosure Considerations </a:t>
            </a:r>
            <a:r>
              <a:rPr lang="en" sz="1600"/>
              <a:t>(5 of 8) </a:t>
            </a:r>
            <a:endParaRPr sz="1600"/>
          </a:p>
        </p:txBody>
      </p:sp>
      <p:sp>
        <p:nvSpPr>
          <p:cNvPr id="545" name="Google Shape;545;p98"/>
          <p:cNvSpPr/>
          <p:nvPr/>
        </p:nvSpPr>
        <p:spPr>
          <a:xfrm>
            <a:off x="7836450" y="3226250"/>
            <a:ext cx="1237800" cy="573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98"/>
          <p:cNvSpPr/>
          <p:nvPr/>
        </p:nvSpPr>
        <p:spPr>
          <a:xfrm>
            <a:off x="839450" y="3930825"/>
            <a:ext cx="7836000" cy="229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480"/>
              </a:spcBef>
              <a:spcAft>
                <a:spcPts val="0"/>
              </a:spcAft>
              <a:buNone/>
            </a:pPr>
            <a:r>
              <a:rPr b="1" lang="en" sz="1900">
                <a:solidFill>
                  <a:srgbClr val="4B2E83"/>
                </a:solidFill>
                <a:latin typeface="Open Sans"/>
                <a:ea typeface="Open Sans"/>
                <a:cs typeface="Open Sans"/>
                <a:sym typeface="Open Sans"/>
              </a:rPr>
              <a:t>NSF</a:t>
            </a:r>
            <a:r>
              <a:rPr lang="en" sz="1900">
                <a:solidFill>
                  <a:srgbClr val="4B2E83"/>
                </a:solidFill>
                <a:latin typeface="Open Sans"/>
                <a:ea typeface="Open Sans"/>
                <a:cs typeface="Open Sans"/>
                <a:sym typeface="Open Sans"/>
              </a:rPr>
              <a:t>: Disclosure Not Required</a:t>
            </a:r>
            <a:endParaRPr sz="1700">
              <a:solidFill>
                <a:srgbClr val="4B2E83"/>
              </a:solidFill>
              <a:latin typeface="Open Sans"/>
              <a:ea typeface="Open Sans"/>
              <a:cs typeface="Open Sans"/>
              <a:sym typeface="Open Sans"/>
            </a:endParaRPr>
          </a:p>
          <a:p>
            <a:pPr indent="0" lvl="0" marL="457200" rtl="0" algn="l">
              <a:spcBef>
                <a:spcPts val="480"/>
              </a:spcBef>
              <a:spcAft>
                <a:spcPts val="0"/>
              </a:spcAft>
              <a:buNone/>
            </a:pPr>
            <a:r>
              <a:rPr b="1" lang="en" sz="1900">
                <a:solidFill>
                  <a:srgbClr val="4B2E83"/>
                </a:solidFill>
                <a:latin typeface="Open Sans"/>
                <a:ea typeface="Open Sans"/>
                <a:cs typeface="Open Sans"/>
                <a:sym typeface="Open Sans"/>
              </a:rPr>
              <a:t>UW</a:t>
            </a:r>
            <a:r>
              <a:rPr lang="en" sz="1900">
                <a:solidFill>
                  <a:srgbClr val="4B2E83"/>
                </a:solidFill>
                <a:latin typeface="Open Sans"/>
                <a:ea typeface="Open Sans"/>
                <a:cs typeface="Open Sans"/>
                <a:sym typeface="Open Sans"/>
              </a:rPr>
              <a:t> Disclosures:</a:t>
            </a:r>
            <a:endParaRPr sz="1900">
              <a:solidFill>
                <a:srgbClr val="4B2E83"/>
              </a:solidFill>
              <a:latin typeface="Open Sans"/>
              <a:ea typeface="Open Sans"/>
              <a:cs typeface="Open Sans"/>
              <a:sym typeface="Open Sans"/>
            </a:endParaRPr>
          </a:p>
          <a:p>
            <a:pPr indent="-355600" lvl="0" marL="914400" rtl="0" algn="l">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Outside Work? -Maybe</a:t>
            </a:r>
            <a:endParaRPr sz="2000">
              <a:solidFill>
                <a:srgbClr val="4B2E83"/>
              </a:solidFill>
              <a:latin typeface="Open Sans"/>
              <a:ea typeface="Open Sans"/>
              <a:cs typeface="Open Sans"/>
              <a:sym typeface="Open Sans"/>
            </a:endParaRPr>
          </a:p>
          <a:p>
            <a:pPr indent="-355600" lvl="0" marL="914400" rtl="0" algn="l">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SFI Disclosure? - Probably (if costs exceeded $50)</a:t>
            </a:r>
            <a:endParaRPr sz="1900">
              <a:solidFill>
                <a:srgbClr val="4B2E83"/>
              </a:solidFill>
              <a:latin typeface="Open Sans"/>
              <a:ea typeface="Open Sans"/>
              <a:cs typeface="Open Sans"/>
              <a:sym typeface="Open Sans"/>
            </a:endParaRPr>
          </a:p>
        </p:txBody>
      </p:sp>
      <p:sp>
        <p:nvSpPr>
          <p:cNvPr id="547" name="Google Shape;547;p98"/>
          <p:cNvSpPr/>
          <p:nvPr/>
        </p:nvSpPr>
        <p:spPr>
          <a:xfrm>
            <a:off x="1301200" y="854700"/>
            <a:ext cx="7213800" cy="1856700"/>
          </a:xfrm>
          <a:prstGeom prst="wedgeRoundRectCallout">
            <a:avLst>
              <a:gd fmla="val -41293" name="adj1"/>
              <a:gd fmla="val 91590" name="adj2"/>
              <a:gd fmla="val 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400">
                <a:solidFill>
                  <a:srgbClr val="4B2E83"/>
                </a:solidFill>
                <a:latin typeface="Open Sans"/>
                <a:ea typeface="Open Sans"/>
                <a:cs typeface="Open Sans"/>
                <a:sym typeface="Open Sans"/>
              </a:rPr>
              <a:t>Travel supported/paid by an external entity to attend a conference or workshop</a:t>
            </a:r>
            <a:endParaRPr i="1" sz="3000">
              <a:solidFill>
                <a:srgbClr val="4B2E8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99"/>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9"/>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p:txBody>
      </p:sp>
      <p:pic>
        <p:nvPicPr>
          <p:cNvPr id="555" name="Google Shape;555;p99"/>
          <p:cNvPicPr preferRelativeResize="0"/>
          <p:nvPr/>
        </p:nvPicPr>
        <p:blipFill rotWithShape="1">
          <a:blip r:embed="rId3">
            <a:alphaModFix/>
          </a:blip>
          <a:srcRect b="0" l="4582" r="1898" t="8206"/>
          <a:stretch/>
        </p:blipFill>
        <p:spPr>
          <a:xfrm>
            <a:off x="200900" y="854700"/>
            <a:ext cx="8873399" cy="5980100"/>
          </a:xfrm>
          <a:prstGeom prst="rect">
            <a:avLst/>
          </a:prstGeom>
          <a:noFill/>
          <a:ln>
            <a:noFill/>
          </a:ln>
        </p:spPr>
      </p:pic>
      <p:sp>
        <p:nvSpPr>
          <p:cNvPr id="556" name="Google Shape;556;p99"/>
          <p:cNvSpPr/>
          <p:nvPr/>
        </p:nvSpPr>
        <p:spPr>
          <a:xfrm>
            <a:off x="270875" y="3715900"/>
            <a:ext cx="1869300" cy="6300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9"/>
          <p:cNvSpPr/>
          <p:nvPr/>
        </p:nvSpPr>
        <p:spPr>
          <a:xfrm>
            <a:off x="3273775" y="3743950"/>
            <a:ext cx="1237800" cy="573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9"/>
          <p:cNvSpPr/>
          <p:nvPr/>
        </p:nvSpPr>
        <p:spPr>
          <a:xfrm>
            <a:off x="5511550" y="3743950"/>
            <a:ext cx="2422800" cy="6300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9"/>
          <p:cNvSpPr/>
          <p:nvPr/>
        </p:nvSpPr>
        <p:spPr>
          <a:xfrm>
            <a:off x="849800" y="974725"/>
            <a:ext cx="7696200" cy="1750200"/>
          </a:xfrm>
          <a:prstGeom prst="wedgeRoundRectCallout">
            <a:avLst>
              <a:gd fmla="val -39604" name="adj1"/>
              <a:gd fmla="val 115273" name="adj2"/>
              <a:gd fmla="val 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400">
                <a:solidFill>
                  <a:srgbClr val="4B2E83"/>
                </a:solidFill>
                <a:latin typeface="Open Sans"/>
                <a:ea typeface="Open Sans"/>
                <a:cs typeface="Open Sans"/>
                <a:sym typeface="Open Sans"/>
              </a:rPr>
              <a:t>Travel supported/paid by an external entity to perform research activities with an associated time commitment</a:t>
            </a:r>
            <a:endParaRPr i="1" sz="3000">
              <a:solidFill>
                <a:srgbClr val="4B2E83"/>
              </a:solidFill>
              <a:latin typeface="Open Sans"/>
              <a:ea typeface="Open Sans"/>
              <a:cs typeface="Open Sans"/>
              <a:sym typeface="Open Sans"/>
            </a:endParaRPr>
          </a:p>
        </p:txBody>
      </p:sp>
      <p:sp>
        <p:nvSpPr>
          <p:cNvPr id="560" name="Google Shape;560;p99"/>
          <p:cNvSpPr txBox="1"/>
          <p:nvPr>
            <p:ph idx="1" type="body"/>
          </p:nvPr>
        </p:nvSpPr>
        <p:spPr>
          <a:xfrm>
            <a:off x="419307" y="667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...Disclosure Considerations </a:t>
            </a:r>
            <a:r>
              <a:rPr lang="en" sz="1600"/>
              <a:t>(6 of 8)  </a:t>
            </a:r>
            <a:endParaRPr sz="1600"/>
          </a:p>
        </p:txBody>
      </p:sp>
      <p:sp>
        <p:nvSpPr>
          <p:cNvPr id="561" name="Google Shape;561;p99"/>
          <p:cNvSpPr/>
          <p:nvPr/>
        </p:nvSpPr>
        <p:spPr>
          <a:xfrm>
            <a:off x="2881800" y="3333925"/>
            <a:ext cx="5892900" cy="275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b="1" lang="en" sz="1700">
                <a:solidFill>
                  <a:srgbClr val="4B2E83"/>
                </a:solidFill>
                <a:latin typeface="Open Sans"/>
                <a:ea typeface="Open Sans"/>
                <a:cs typeface="Open Sans"/>
                <a:sym typeface="Open Sans"/>
              </a:rPr>
              <a:t>NSF</a:t>
            </a:r>
            <a:r>
              <a:rPr lang="en" sz="1700">
                <a:solidFill>
                  <a:srgbClr val="4B2E83"/>
                </a:solidFill>
                <a:latin typeface="Open Sans"/>
                <a:ea typeface="Open Sans"/>
                <a:cs typeface="Open Sans"/>
                <a:sym typeface="Open Sans"/>
              </a:rPr>
              <a:t>: </a:t>
            </a:r>
            <a:endParaRPr sz="1700">
              <a:solidFill>
                <a:srgbClr val="4B2E83"/>
              </a:solidFill>
              <a:latin typeface="Open Sans"/>
              <a:ea typeface="Open Sans"/>
              <a:cs typeface="Open Sans"/>
              <a:sym typeface="Open Sans"/>
            </a:endParaRPr>
          </a:p>
          <a:p>
            <a:pPr indent="-336550" lvl="0" marL="457200" rtl="0" algn="l">
              <a:spcBef>
                <a:spcPts val="480"/>
              </a:spcBef>
              <a:spcAft>
                <a:spcPts val="0"/>
              </a:spcAft>
              <a:buClr>
                <a:srgbClr val="4B2E83"/>
              </a:buClr>
              <a:buSzPts val="1700"/>
              <a:buFont typeface="Merriweather Sans"/>
              <a:buChar char="&gt;"/>
            </a:pPr>
            <a:r>
              <a:rPr lang="en" sz="1700">
                <a:solidFill>
                  <a:srgbClr val="4B2E83"/>
                </a:solidFill>
                <a:latin typeface="Open Sans"/>
                <a:ea typeface="Open Sans"/>
                <a:cs typeface="Open Sans"/>
                <a:sym typeface="Open Sans"/>
              </a:rPr>
              <a:t>Current and Pending Support</a:t>
            </a:r>
            <a:endParaRPr sz="1700">
              <a:solidFill>
                <a:srgbClr val="4B2E83"/>
              </a:solidFill>
              <a:latin typeface="Open Sans"/>
              <a:ea typeface="Open Sans"/>
              <a:cs typeface="Open Sans"/>
              <a:sym typeface="Open Sans"/>
            </a:endParaRPr>
          </a:p>
          <a:p>
            <a:pPr indent="-336550" lvl="0" marL="457200" rtl="0" algn="l">
              <a:spcBef>
                <a:spcPts val="0"/>
              </a:spcBef>
              <a:spcAft>
                <a:spcPts val="0"/>
              </a:spcAft>
              <a:buClr>
                <a:srgbClr val="4B2E83"/>
              </a:buClr>
              <a:buSzPts val="1700"/>
              <a:buFont typeface="Merriweather Sans"/>
              <a:buChar char="&gt;"/>
            </a:pPr>
            <a:r>
              <a:rPr lang="en" sz="1700">
                <a:solidFill>
                  <a:srgbClr val="4B2E83"/>
                </a:solidFill>
                <a:latin typeface="Open Sans"/>
                <a:ea typeface="Open Sans"/>
                <a:cs typeface="Open Sans"/>
                <a:sym typeface="Open Sans"/>
              </a:rPr>
              <a:t>Project Reports *for new support</a:t>
            </a:r>
            <a:endParaRPr sz="1700">
              <a:solidFill>
                <a:srgbClr val="4B2E83"/>
              </a:solidFill>
              <a:latin typeface="Open Sans"/>
              <a:ea typeface="Open Sans"/>
              <a:cs typeface="Open Sans"/>
              <a:sym typeface="Open Sans"/>
            </a:endParaRPr>
          </a:p>
          <a:p>
            <a:pPr indent="-336550" lvl="0" marL="457200" rtl="0" algn="l">
              <a:spcBef>
                <a:spcPts val="0"/>
              </a:spcBef>
              <a:spcAft>
                <a:spcPts val="0"/>
              </a:spcAft>
              <a:buClr>
                <a:srgbClr val="4B2E83"/>
              </a:buClr>
              <a:buSzPts val="1700"/>
              <a:buFont typeface="Merriweather Sans"/>
              <a:buChar char="&gt;"/>
            </a:pPr>
            <a:r>
              <a:rPr lang="en" sz="1700">
                <a:solidFill>
                  <a:srgbClr val="4B2E83"/>
                </a:solidFill>
                <a:latin typeface="Open Sans"/>
                <a:ea typeface="Open Sans"/>
                <a:cs typeface="Open Sans"/>
                <a:sym typeface="Open Sans"/>
              </a:rPr>
              <a:t>Post Award Information terms and conditions</a:t>
            </a:r>
            <a:endParaRPr sz="1700">
              <a:solidFill>
                <a:srgbClr val="4B2E83"/>
              </a:solidFill>
              <a:latin typeface="Open Sans"/>
              <a:ea typeface="Open Sans"/>
              <a:cs typeface="Open Sans"/>
              <a:sym typeface="Open Sans"/>
            </a:endParaRPr>
          </a:p>
          <a:p>
            <a:pPr indent="0" lvl="0" marL="0" rtl="0" algn="l">
              <a:spcBef>
                <a:spcPts val="480"/>
              </a:spcBef>
              <a:spcAft>
                <a:spcPts val="0"/>
              </a:spcAft>
              <a:buNone/>
            </a:pPr>
            <a:r>
              <a:rPr b="1" lang="en" sz="1700">
                <a:solidFill>
                  <a:srgbClr val="4B2E83"/>
                </a:solidFill>
                <a:latin typeface="Open Sans"/>
                <a:ea typeface="Open Sans"/>
                <a:cs typeface="Open Sans"/>
                <a:sym typeface="Open Sans"/>
              </a:rPr>
              <a:t>UW</a:t>
            </a:r>
            <a:r>
              <a:rPr lang="en" sz="1700">
                <a:solidFill>
                  <a:srgbClr val="4B2E83"/>
                </a:solidFill>
                <a:latin typeface="Open Sans"/>
                <a:ea typeface="Open Sans"/>
                <a:cs typeface="Open Sans"/>
                <a:sym typeface="Open Sans"/>
              </a:rPr>
              <a:t> Disclosures</a:t>
            </a:r>
            <a:endParaRPr sz="1700">
              <a:solidFill>
                <a:srgbClr val="4B2E83"/>
              </a:solidFill>
              <a:latin typeface="Open Sans"/>
              <a:ea typeface="Open Sans"/>
              <a:cs typeface="Open Sans"/>
              <a:sym typeface="Open Sans"/>
            </a:endParaRPr>
          </a:p>
          <a:p>
            <a:pPr indent="-336550" lvl="0" marL="457200" marR="0" rtl="0" algn="l">
              <a:lnSpc>
                <a:spcPct val="100000"/>
              </a:lnSpc>
              <a:spcBef>
                <a:spcPts val="480"/>
              </a:spcBef>
              <a:spcAft>
                <a:spcPts val="0"/>
              </a:spcAft>
              <a:buClr>
                <a:srgbClr val="4B2E83"/>
              </a:buClr>
              <a:buSzPts val="1700"/>
              <a:buFont typeface="Merriweather Sans"/>
              <a:buChar char="&gt;"/>
            </a:pPr>
            <a:r>
              <a:rPr lang="en" sz="1700">
                <a:solidFill>
                  <a:srgbClr val="4B2E83"/>
                </a:solidFill>
                <a:latin typeface="Open Sans"/>
                <a:ea typeface="Open Sans"/>
                <a:cs typeface="Open Sans"/>
                <a:sym typeface="Open Sans"/>
              </a:rPr>
              <a:t>Outside Work? - Maybe</a:t>
            </a:r>
            <a:endParaRPr sz="1700">
              <a:solidFill>
                <a:srgbClr val="4B2E83"/>
              </a:solidFill>
              <a:latin typeface="Open Sans"/>
              <a:ea typeface="Open Sans"/>
              <a:cs typeface="Open Sans"/>
              <a:sym typeface="Open Sans"/>
            </a:endParaRPr>
          </a:p>
          <a:p>
            <a:pPr indent="-336550" lvl="0" marL="457200" marR="0" rtl="0" algn="l">
              <a:lnSpc>
                <a:spcPct val="100000"/>
              </a:lnSpc>
              <a:spcBef>
                <a:spcPts val="0"/>
              </a:spcBef>
              <a:spcAft>
                <a:spcPts val="0"/>
              </a:spcAft>
              <a:buClr>
                <a:srgbClr val="4B2E83"/>
              </a:buClr>
              <a:buSzPts val="1700"/>
              <a:buFont typeface="Merriweather Sans"/>
              <a:buChar char="&gt;"/>
            </a:pPr>
            <a:r>
              <a:rPr lang="en" sz="1700">
                <a:solidFill>
                  <a:srgbClr val="4B2E83"/>
                </a:solidFill>
                <a:latin typeface="Open Sans"/>
                <a:ea typeface="Open Sans"/>
                <a:cs typeface="Open Sans"/>
                <a:sym typeface="Open Sans"/>
              </a:rPr>
              <a:t>SFI Disclosure? - Probably (if costs exceeded $50)</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00"/>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00"/>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p:txBody>
      </p:sp>
      <p:pic>
        <p:nvPicPr>
          <p:cNvPr id="569" name="Google Shape;569;p100"/>
          <p:cNvPicPr preferRelativeResize="0"/>
          <p:nvPr/>
        </p:nvPicPr>
        <p:blipFill rotWithShape="1">
          <a:blip r:embed="rId3">
            <a:alphaModFix/>
          </a:blip>
          <a:srcRect b="0" l="4582" r="1898" t="8206"/>
          <a:stretch/>
        </p:blipFill>
        <p:spPr>
          <a:xfrm>
            <a:off x="200900" y="854700"/>
            <a:ext cx="8873399" cy="5980100"/>
          </a:xfrm>
          <a:prstGeom prst="rect">
            <a:avLst/>
          </a:prstGeom>
          <a:noFill/>
          <a:ln>
            <a:noFill/>
          </a:ln>
        </p:spPr>
      </p:pic>
      <p:sp>
        <p:nvSpPr>
          <p:cNvPr id="570" name="Google Shape;570;p100"/>
          <p:cNvSpPr/>
          <p:nvPr/>
        </p:nvSpPr>
        <p:spPr>
          <a:xfrm>
            <a:off x="270875" y="4709625"/>
            <a:ext cx="1869300" cy="6300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00"/>
          <p:cNvSpPr/>
          <p:nvPr/>
        </p:nvSpPr>
        <p:spPr>
          <a:xfrm>
            <a:off x="7836500" y="4737675"/>
            <a:ext cx="1237800" cy="573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00"/>
          <p:cNvSpPr/>
          <p:nvPr/>
        </p:nvSpPr>
        <p:spPr>
          <a:xfrm>
            <a:off x="839450" y="1824500"/>
            <a:ext cx="8184600" cy="1750200"/>
          </a:xfrm>
          <a:prstGeom prst="wedgeRoundRectCallout">
            <a:avLst>
              <a:gd fmla="val -47546" name="adj1"/>
              <a:gd fmla="val 113160" name="adj2"/>
              <a:gd fmla="val 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700">
                <a:solidFill>
                  <a:srgbClr val="4B2E83"/>
                </a:solidFill>
                <a:latin typeface="Open Sans"/>
                <a:ea typeface="Open Sans"/>
                <a:cs typeface="Open Sans"/>
                <a:sym typeface="Open Sans"/>
              </a:rPr>
              <a:t>Startup company based on organization-licensed Intellectual Property (IP)</a:t>
            </a:r>
            <a:endParaRPr i="1" sz="3300">
              <a:solidFill>
                <a:srgbClr val="4B2E83"/>
              </a:solidFill>
              <a:latin typeface="Open Sans"/>
              <a:ea typeface="Open Sans"/>
              <a:cs typeface="Open Sans"/>
              <a:sym typeface="Open Sans"/>
            </a:endParaRPr>
          </a:p>
        </p:txBody>
      </p:sp>
      <p:sp>
        <p:nvSpPr>
          <p:cNvPr id="573" name="Google Shape;573;p100"/>
          <p:cNvSpPr txBox="1"/>
          <p:nvPr>
            <p:ph idx="1" type="body"/>
          </p:nvPr>
        </p:nvSpPr>
        <p:spPr>
          <a:xfrm>
            <a:off x="419307" y="-8569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...Disclosure Considerations </a:t>
            </a:r>
            <a:r>
              <a:rPr lang="en" sz="1600"/>
              <a:t>(7 of 8)  </a:t>
            </a:r>
            <a:endParaRPr sz="1600"/>
          </a:p>
        </p:txBody>
      </p:sp>
      <p:sp>
        <p:nvSpPr>
          <p:cNvPr id="574" name="Google Shape;574;p100"/>
          <p:cNvSpPr/>
          <p:nvPr/>
        </p:nvSpPr>
        <p:spPr>
          <a:xfrm>
            <a:off x="2140175" y="4431700"/>
            <a:ext cx="6934200" cy="189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b="1" lang="en" sz="1900">
                <a:solidFill>
                  <a:srgbClr val="4B2E83"/>
                </a:solidFill>
                <a:latin typeface="Open Sans"/>
                <a:ea typeface="Open Sans"/>
                <a:cs typeface="Open Sans"/>
                <a:sym typeface="Open Sans"/>
              </a:rPr>
              <a:t>NSF</a:t>
            </a:r>
            <a:r>
              <a:rPr lang="en" sz="1900">
                <a:solidFill>
                  <a:srgbClr val="4B2E83"/>
                </a:solidFill>
                <a:latin typeface="Open Sans"/>
                <a:ea typeface="Open Sans"/>
                <a:cs typeface="Open Sans"/>
                <a:sym typeface="Open Sans"/>
              </a:rPr>
              <a:t>: Disclosure Not Required</a:t>
            </a:r>
            <a:endParaRPr sz="1700">
              <a:solidFill>
                <a:srgbClr val="4B2E83"/>
              </a:solidFill>
              <a:latin typeface="Open Sans"/>
              <a:ea typeface="Open Sans"/>
              <a:cs typeface="Open Sans"/>
              <a:sym typeface="Open Sans"/>
            </a:endParaRPr>
          </a:p>
          <a:p>
            <a:pPr indent="0" lvl="0" marL="0" rtl="0" algn="l">
              <a:spcBef>
                <a:spcPts val="480"/>
              </a:spcBef>
              <a:spcAft>
                <a:spcPts val="0"/>
              </a:spcAft>
              <a:buNone/>
            </a:pPr>
            <a:r>
              <a:rPr b="1" lang="en" sz="1900">
                <a:solidFill>
                  <a:srgbClr val="4B2E83"/>
                </a:solidFill>
                <a:latin typeface="Open Sans"/>
                <a:ea typeface="Open Sans"/>
                <a:cs typeface="Open Sans"/>
                <a:sym typeface="Open Sans"/>
              </a:rPr>
              <a:t>UW</a:t>
            </a:r>
            <a:r>
              <a:rPr lang="en" sz="1900">
                <a:solidFill>
                  <a:srgbClr val="4B2E83"/>
                </a:solidFill>
                <a:latin typeface="Open Sans"/>
                <a:ea typeface="Open Sans"/>
                <a:cs typeface="Open Sans"/>
                <a:sym typeface="Open Sans"/>
              </a:rPr>
              <a:t> Disclosures:</a:t>
            </a:r>
            <a:endParaRPr sz="1900">
              <a:solidFill>
                <a:srgbClr val="4B2E83"/>
              </a:solidFill>
              <a:latin typeface="Open Sans"/>
              <a:ea typeface="Open Sans"/>
              <a:cs typeface="Open Sans"/>
              <a:sym typeface="Open Sans"/>
            </a:endParaRPr>
          </a:p>
          <a:p>
            <a:pPr indent="-355600" lvl="0" marL="457200" rtl="0" algn="l">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Outside Work? -Maybe</a:t>
            </a:r>
            <a:endParaRPr sz="2000">
              <a:solidFill>
                <a:srgbClr val="4B2E83"/>
              </a:solidFill>
              <a:latin typeface="Open Sans"/>
              <a:ea typeface="Open Sans"/>
              <a:cs typeface="Open Sans"/>
              <a:sym typeface="Open Sans"/>
            </a:endParaRPr>
          </a:p>
          <a:p>
            <a:pPr indent="-355600" lvl="0" marL="457200" rtl="0" algn="l">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SFI Disclosure? - Probably </a:t>
            </a:r>
            <a:endParaRPr b="1" sz="1900">
              <a:solidFill>
                <a:srgbClr val="4B2E8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101"/>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01"/>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p:txBody>
      </p:sp>
      <p:pic>
        <p:nvPicPr>
          <p:cNvPr id="582" name="Google Shape;582;p101"/>
          <p:cNvPicPr preferRelativeResize="0"/>
          <p:nvPr/>
        </p:nvPicPr>
        <p:blipFill rotWithShape="1">
          <a:blip r:embed="rId3">
            <a:alphaModFix/>
          </a:blip>
          <a:srcRect b="0" l="4582" r="1898" t="8206"/>
          <a:stretch/>
        </p:blipFill>
        <p:spPr>
          <a:xfrm>
            <a:off x="200900" y="854700"/>
            <a:ext cx="8873399" cy="5980100"/>
          </a:xfrm>
          <a:prstGeom prst="rect">
            <a:avLst/>
          </a:prstGeom>
          <a:noFill/>
          <a:ln>
            <a:noFill/>
          </a:ln>
        </p:spPr>
      </p:pic>
      <p:sp>
        <p:nvSpPr>
          <p:cNvPr id="583" name="Google Shape;583;p101"/>
          <p:cNvSpPr/>
          <p:nvPr/>
        </p:nvSpPr>
        <p:spPr>
          <a:xfrm>
            <a:off x="200900" y="5241475"/>
            <a:ext cx="1911300" cy="350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01"/>
          <p:cNvSpPr/>
          <p:nvPr/>
        </p:nvSpPr>
        <p:spPr>
          <a:xfrm>
            <a:off x="3301825" y="5241475"/>
            <a:ext cx="1119600" cy="3501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01"/>
          <p:cNvSpPr/>
          <p:nvPr/>
        </p:nvSpPr>
        <p:spPr>
          <a:xfrm>
            <a:off x="755475" y="733700"/>
            <a:ext cx="7333200" cy="1401900"/>
          </a:xfrm>
          <a:prstGeom prst="wedgeRoundRectCallout">
            <a:avLst>
              <a:gd fmla="val -37473" name="adj1"/>
              <a:gd fmla="val 220634" name="adj2"/>
              <a:gd fmla="val 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700">
                <a:solidFill>
                  <a:srgbClr val="4B2E83"/>
                </a:solidFill>
                <a:latin typeface="Open Sans"/>
                <a:ea typeface="Open Sans"/>
                <a:cs typeface="Open Sans"/>
                <a:sym typeface="Open Sans"/>
              </a:rPr>
              <a:t>Startup company based on non-organization-licensed IP</a:t>
            </a:r>
            <a:endParaRPr i="1" sz="3300">
              <a:solidFill>
                <a:srgbClr val="4B2E83"/>
              </a:solidFill>
              <a:latin typeface="Open Sans"/>
              <a:ea typeface="Open Sans"/>
              <a:cs typeface="Open Sans"/>
              <a:sym typeface="Open Sans"/>
            </a:endParaRPr>
          </a:p>
        </p:txBody>
      </p:sp>
      <p:sp>
        <p:nvSpPr>
          <p:cNvPr id="586" name="Google Shape;586;p101"/>
          <p:cNvSpPr txBox="1"/>
          <p:nvPr>
            <p:ph idx="1" type="body"/>
          </p:nvPr>
        </p:nvSpPr>
        <p:spPr>
          <a:xfrm>
            <a:off x="419307" y="-8569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...Disclosure Considerations </a:t>
            </a:r>
            <a:r>
              <a:rPr lang="en" sz="1600"/>
              <a:t>(8 of 8)  </a:t>
            </a:r>
            <a:endParaRPr sz="1600"/>
          </a:p>
        </p:txBody>
      </p:sp>
      <p:sp>
        <p:nvSpPr>
          <p:cNvPr id="587" name="Google Shape;587;p101"/>
          <p:cNvSpPr/>
          <p:nvPr/>
        </p:nvSpPr>
        <p:spPr>
          <a:xfrm>
            <a:off x="5611050" y="5241475"/>
            <a:ext cx="2309400" cy="2940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01"/>
          <p:cNvSpPr/>
          <p:nvPr/>
        </p:nvSpPr>
        <p:spPr>
          <a:xfrm>
            <a:off x="2597375" y="3496625"/>
            <a:ext cx="6515400" cy="313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b="1" lang="en" sz="2000">
                <a:solidFill>
                  <a:srgbClr val="4B2E83"/>
                </a:solidFill>
                <a:latin typeface="Open Sans"/>
                <a:ea typeface="Open Sans"/>
                <a:cs typeface="Open Sans"/>
                <a:sym typeface="Open Sans"/>
              </a:rPr>
              <a:t>NSF</a:t>
            </a:r>
            <a:r>
              <a:rPr lang="en" sz="2000">
                <a:solidFill>
                  <a:srgbClr val="4B2E83"/>
                </a:solidFill>
                <a:latin typeface="Open Sans"/>
                <a:ea typeface="Open Sans"/>
                <a:cs typeface="Open Sans"/>
                <a:sym typeface="Open Sans"/>
              </a:rPr>
              <a:t>:</a:t>
            </a:r>
            <a:endParaRPr sz="2000">
              <a:solidFill>
                <a:srgbClr val="4B2E83"/>
              </a:solidFill>
              <a:latin typeface="Open Sans"/>
              <a:ea typeface="Open Sans"/>
              <a:cs typeface="Open Sans"/>
              <a:sym typeface="Open Sans"/>
            </a:endParaRPr>
          </a:p>
          <a:p>
            <a:pPr indent="-342900" lvl="0" marL="457200" rtl="0" algn="l">
              <a:spcBef>
                <a:spcPts val="480"/>
              </a:spcBef>
              <a:spcAft>
                <a:spcPts val="0"/>
              </a:spcAft>
              <a:buClr>
                <a:srgbClr val="4B2E83"/>
              </a:buClr>
              <a:buSzPts val="1800"/>
              <a:buFont typeface="Merriweather Sans"/>
              <a:buChar char="&gt;"/>
            </a:pPr>
            <a:r>
              <a:rPr lang="en" sz="1800">
                <a:solidFill>
                  <a:srgbClr val="4B2E83"/>
                </a:solidFill>
                <a:latin typeface="Open Sans"/>
                <a:ea typeface="Open Sans"/>
                <a:cs typeface="Open Sans"/>
                <a:sym typeface="Open Sans"/>
              </a:rPr>
              <a:t>Current and Pending Support</a:t>
            </a:r>
            <a:endParaRPr sz="1800">
              <a:solidFill>
                <a:srgbClr val="4B2E83"/>
              </a:solidFill>
              <a:latin typeface="Open Sans"/>
              <a:ea typeface="Open Sans"/>
              <a:cs typeface="Open Sans"/>
              <a:sym typeface="Open Sans"/>
            </a:endParaRPr>
          </a:p>
          <a:p>
            <a:pPr indent="-342900" lvl="0" marL="457200" rtl="0" algn="l">
              <a:spcBef>
                <a:spcPts val="0"/>
              </a:spcBef>
              <a:spcAft>
                <a:spcPts val="0"/>
              </a:spcAft>
              <a:buClr>
                <a:srgbClr val="4B2E83"/>
              </a:buClr>
              <a:buSzPts val="1800"/>
              <a:buFont typeface="Merriweather Sans"/>
              <a:buChar char="&gt;"/>
            </a:pPr>
            <a:r>
              <a:rPr lang="en" sz="1800">
                <a:solidFill>
                  <a:srgbClr val="4B2E83"/>
                </a:solidFill>
                <a:latin typeface="Open Sans"/>
                <a:ea typeface="Open Sans"/>
                <a:cs typeface="Open Sans"/>
                <a:sym typeface="Open Sans"/>
              </a:rPr>
              <a:t>Project Reports</a:t>
            </a:r>
            <a:endParaRPr sz="1800">
              <a:solidFill>
                <a:srgbClr val="4B2E83"/>
              </a:solidFill>
              <a:latin typeface="Open Sans"/>
              <a:ea typeface="Open Sans"/>
              <a:cs typeface="Open Sans"/>
              <a:sym typeface="Open Sans"/>
            </a:endParaRPr>
          </a:p>
          <a:p>
            <a:pPr indent="-342900" lvl="0" marL="457200" rtl="0" algn="l">
              <a:spcBef>
                <a:spcPts val="0"/>
              </a:spcBef>
              <a:spcAft>
                <a:spcPts val="0"/>
              </a:spcAft>
              <a:buClr>
                <a:srgbClr val="4B2E83"/>
              </a:buClr>
              <a:buSzPts val="1800"/>
              <a:buFont typeface="Merriweather Sans"/>
              <a:buChar char="&gt;"/>
            </a:pPr>
            <a:r>
              <a:rPr lang="en" sz="1800">
                <a:solidFill>
                  <a:srgbClr val="4B2E83"/>
                </a:solidFill>
                <a:latin typeface="Open Sans"/>
                <a:ea typeface="Open Sans"/>
                <a:cs typeface="Open Sans"/>
                <a:sym typeface="Open Sans"/>
              </a:rPr>
              <a:t>Post Award Information terms and conditions</a:t>
            </a:r>
            <a:endParaRPr sz="2000">
              <a:solidFill>
                <a:srgbClr val="4B2E83"/>
              </a:solidFill>
              <a:latin typeface="Open Sans"/>
              <a:ea typeface="Open Sans"/>
              <a:cs typeface="Open Sans"/>
              <a:sym typeface="Open Sans"/>
            </a:endParaRPr>
          </a:p>
          <a:p>
            <a:pPr indent="0" lvl="0" marL="0" rtl="0" algn="l">
              <a:spcBef>
                <a:spcPts val="480"/>
              </a:spcBef>
              <a:spcAft>
                <a:spcPts val="0"/>
              </a:spcAft>
              <a:buNone/>
            </a:pPr>
            <a:r>
              <a:rPr b="1" lang="en" sz="2000">
                <a:solidFill>
                  <a:srgbClr val="4B2E83"/>
                </a:solidFill>
                <a:latin typeface="Open Sans"/>
                <a:ea typeface="Open Sans"/>
                <a:cs typeface="Open Sans"/>
                <a:sym typeface="Open Sans"/>
              </a:rPr>
              <a:t>UW</a:t>
            </a:r>
            <a:r>
              <a:rPr lang="en" sz="2000">
                <a:solidFill>
                  <a:srgbClr val="4B2E83"/>
                </a:solidFill>
                <a:latin typeface="Open Sans"/>
                <a:ea typeface="Open Sans"/>
                <a:cs typeface="Open Sans"/>
                <a:sym typeface="Open Sans"/>
              </a:rPr>
              <a:t> Disclosures</a:t>
            </a:r>
            <a:endParaRPr sz="2000">
              <a:solidFill>
                <a:srgbClr val="4B2E83"/>
              </a:solidFill>
              <a:latin typeface="Open Sans"/>
              <a:ea typeface="Open Sans"/>
              <a:cs typeface="Open Sans"/>
              <a:sym typeface="Open Sans"/>
            </a:endParaRPr>
          </a:p>
          <a:p>
            <a:pPr indent="-381000" lvl="0" marL="457200" rtl="0" algn="l">
              <a:spcBef>
                <a:spcPts val="480"/>
              </a:spcBef>
              <a:spcAft>
                <a:spcPts val="0"/>
              </a:spcAft>
              <a:buClr>
                <a:srgbClr val="4B2E83"/>
              </a:buClr>
              <a:buSzPts val="2400"/>
              <a:buFont typeface="Merriweather Sans"/>
              <a:buChar char="&gt;"/>
            </a:pPr>
            <a:r>
              <a:rPr lang="en" sz="2000">
                <a:solidFill>
                  <a:srgbClr val="4B2E83"/>
                </a:solidFill>
                <a:latin typeface="Open Sans"/>
                <a:ea typeface="Open Sans"/>
                <a:cs typeface="Open Sans"/>
                <a:sym typeface="Open Sans"/>
              </a:rPr>
              <a:t>Outside Work? - </a:t>
            </a:r>
            <a:r>
              <a:rPr lang="en" sz="1800">
                <a:solidFill>
                  <a:srgbClr val="4B2E83"/>
                </a:solidFill>
                <a:latin typeface="Open Sans"/>
                <a:ea typeface="Open Sans"/>
                <a:cs typeface="Open Sans"/>
                <a:sym typeface="Open Sans"/>
              </a:rPr>
              <a:t>Maybe</a:t>
            </a:r>
            <a:endParaRPr sz="1800">
              <a:solidFill>
                <a:srgbClr val="4B2E83"/>
              </a:solidFill>
              <a:latin typeface="Open Sans"/>
              <a:ea typeface="Open Sans"/>
              <a:cs typeface="Open Sans"/>
              <a:sym typeface="Open Sans"/>
            </a:endParaRPr>
          </a:p>
          <a:p>
            <a:pPr indent="-381000" lvl="0" marL="457200" rtl="0" algn="l">
              <a:spcBef>
                <a:spcPts val="0"/>
              </a:spcBef>
              <a:spcAft>
                <a:spcPts val="0"/>
              </a:spcAft>
              <a:buClr>
                <a:srgbClr val="4B2E83"/>
              </a:buClr>
              <a:buSzPts val="2400"/>
              <a:buFont typeface="Merriweather Sans"/>
              <a:buChar char="&gt;"/>
            </a:pPr>
            <a:r>
              <a:rPr lang="en" sz="2000">
                <a:solidFill>
                  <a:srgbClr val="4B2E83"/>
                </a:solidFill>
                <a:latin typeface="Open Sans"/>
                <a:ea typeface="Open Sans"/>
                <a:cs typeface="Open Sans"/>
                <a:sym typeface="Open Sans"/>
              </a:rPr>
              <a:t>SFI? - </a:t>
            </a:r>
            <a:r>
              <a:rPr lang="en" sz="1800">
                <a:solidFill>
                  <a:srgbClr val="4B2E83"/>
                </a:solidFill>
                <a:latin typeface="Open Sans"/>
                <a:ea typeface="Open Sans"/>
                <a:cs typeface="Open Sans"/>
                <a:sym typeface="Open Sans"/>
              </a:rPr>
              <a:t>Most likely (refer to SFI disclosure thresholds and requirements in GIM 10)</a:t>
            </a:r>
            <a:endParaRPr b="1" sz="1900">
              <a:solidFill>
                <a:srgbClr val="4B2E8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par>
                          <p:cTn fill="hold">
                            <p:stCondLst>
                              <p:cond delay="1700"/>
                            </p:stCondLst>
                            <p:childTnLst>
                              <p:par>
                                <p:cTn fill="hold" nodeType="after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0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lang="en"/>
              <a:t>UW Resources</a:t>
            </a:r>
            <a:endParaRPr/>
          </a:p>
        </p:txBody>
      </p:sp>
      <p:sp>
        <p:nvSpPr>
          <p:cNvPr id="594" name="Google Shape;594;p102"/>
          <p:cNvSpPr txBox="1"/>
          <p:nvPr>
            <p:ph idx="2" type="body"/>
          </p:nvPr>
        </p:nvSpPr>
        <p:spPr>
          <a:xfrm>
            <a:off x="644000" y="1497450"/>
            <a:ext cx="7788000" cy="4015500"/>
          </a:xfrm>
          <a:prstGeom prst="rect">
            <a:avLst/>
          </a:prstGeom>
        </p:spPr>
        <p:txBody>
          <a:bodyPr anchorCtr="0" anchor="t" bIns="91425" lIns="91425" spcFirstLastPara="1" rIns="91425" wrap="square" tIns="91425">
            <a:noAutofit/>
          </a:bodyPr>
          <a:lstStyle/>
          <a:p>
            <a:pPr indent="-374650" lvl="0" marL="457200" marR="0" rtl="0" algn="l">
              <a:lnSpc>
                <a:spcPct val="100000"/>
              </a:lnSpc>
              <a:spcBef>
                <a:spcPts val="480"/>
              </a:spcBef>
              <a:spcAft>
                <a:spcPts val="0"/>
              </a:spcAft>
              <a:buSzPts val="2300"/>
              <a:buChar char="&gt;"/>
            </a:pPr>
            <a:r>
              <a:rPr lang="en" sz="2300" u="sng">
                <a:solidFill>
                  <a:schemeClr val="hlink"/>
                </a:solidFill>
                <a:hlinkClick r:id="rId3"/>
              </a:rPr>
              <a:t>Current and Pending or Other Support</a:t>
            </a:r>
            <a:endParaRPr sz="2300"/>
          </a:p>
          <a:p>
            <a:pPr indent="0" lvl="0" marL="0" rtl="0" algn="l">
              <a:lnSpc>
                <a:spcPct val="115000"/>
              </a:lnSpc>
              <a:spcBef>
                <a:spcPts val="0"/>
              </a:spcBef>
              <a:spcAft>
                <a:spcPts val="0"/>
              </a:spcAft>
              <a:buNone/>
            </a:pPr>
            <a:r>
              <a:t/>
            </a:r>
            <a:endParaRPr sz="2300"/>
          </a:p>
          <a:p>
            <a:pPr indent="-374650" lvl="0" marL="457200" rtl="0" algn="l">
              <a:spcBef>
                <a:spcPts val="1100"/>
              </a:spcBef>
              <a:spcAft>
                <a:spcPts val="0"/>
              </a:spcAft>
              <a:buSzPts val="2300"/>
              <a:buChar char="&gt;"/>
            </a:pPr>
            <a:r>
              <a:rPr lang="en" sz="2300"/>
              <a:t>Financial Conflict of Interest (FCOI):</a:t>
            </a:r>
            <a:endParaRPr sz="2300"/>
          </a:p>
          <a:p>
            <a:pPr indent="-349250" lvl="1" marL="914400" rtl="0" algn="l">
              <a:spcBef>
                <a:spcPts val="0"/>
              </a:spcBef>
              <a:spcAft>
                <a:spcPts val="0"/>
              </a:spcAft>
              <a:buSzPts val="1900"/>
              <a:buChar char="–"/>
            </a:pPr>
            <a:r>
              <a:rPr lang="en" sz="1900" u="sng">
                <a:solidFill>
                  <a:schemeClr val="hlink"/>
                </a:solidFill>
                <a:hlinkClick r:id="rId4"/>
              </a:rPr>
              <a:t>FCOI Guidance</a:t>
            </a:r>
            <a:endParaRPr sz="1900"/>
          </a:p>
          <a:p>
            <a:pPr indent="-349250" lvl="1" marL="914400" rtl="0" algn="l">
              <a:spcBef>
                <a:spcPts val="0"/>
              </a:spcBef>
              <a:spcAft>
                <a:spcPts val="0"/>
              </a:spcAft>
              <a:buSzPts val="1900"/>
              <a:buChar char="–"/>
            </a:pPr>
            <a:r>
              <a:rPr lang="en" sz="1900" u="sng">
                <a:solidFill>
                  <a:schemeClr val="hlink"/>
                </a:solidFill>
                <a:hlinkClick r:id="rId5"/>
              </a:rPr>
              <a:t>Policy: GIM 10</a:t>
            </a:r>
            <a:endParaRPr sz="1900"/>
          </a:p>
          <a:p>
            <a:pPr indent="-349250" lvl="1" marL="914400" rtl="0" algn="l">
              <a:spcBef>
                <a:spcPts val="0"/>
              </a:spcBef>
              <a:spcAft>
                <a:spcPts val="0"/>
              </a:spcAft>
              <a:buSzPts val="1900"/>
              <a:buChar char="–"/>
            </a:pPr>
            <a:r>
              <a:rPr lang="en" sz="1900"/>
              <a:t>Financial Interest Disclosure System: </a:t>
            </a:r>
            <a:r>
              <a:rPr lang="en" sz="1900" u="sng">
                <a:solidFill>
                  <a:schemeClr val="hlink"/>
                </a:solidFill>
                <a:hlinkClick r:id="rId6"/>
              </a:rPr>
              <a:t>FIDS</a:t>
            </a:r>
            <a:endParaRPr sz="1900"/>
          </a:p>
          <a:p>
            <a:pPr indent="0" lvl="0" marL="914400" rtl="0" algn="l">
              <a:spcBef>
                <a:spcPts val="480"/>
              </a:spcBef>
              <a:spcAft>
                <a:spcPts val="0"/>
              </a:spcAft>
              <a:buNone/>
            </a:pPr>
            <a:r>
              <a:t/>
            </a:r>
            <a:endParaRPr sz="2300"/>
          </a:p>
          <a:p>
            <a:pPr indent="-374650" lvl="0" marL="457200" marR="0" rtl="0" algn="l">
              <a:lnSpc>
                <a:spcPct val="100000"/>
              </a:lnSpc>
              <a:spcBef>
                <a:spcPts val="480"/>
              </a:spcBef>
              <a:spcAft>
                <a:spcPts val="0"/>
              </a:spcAft>
              <a:buSzPts val="2300"/>
              <a:buChar char="&gt;"/>
            </a:pPr>
            <a:r>
              <a:rPr lang="en" sz="2300"/>
              <a:t>Outside Professional Work:</a:t>
            </a:r>
            <a:endParaRPr sz="2300"/>
          </a:p>
          <a:p>
            <a:pPr indent="-349250" lvl="1" marL="914400" marR="0" rtl="0" algn="l">
              <a:lnSpc>
                <a:spcPct val="100000"/>
              </a:lnSpc>
              <a:spcBef>
                <a:spcPts val="0"/>
              </a:spcBef>
              <a:spcAft>
                <a:spcPts val="0"/>
              </a:spcAft>
              <a:buSzPts val="1900"/>
              <a:buChar char="–"/>
            </a:pPr>
            <a:r>
              <a:rPr lang="en" sz="1900" u="sng">
                <a:solidFill>
                  <a:schemeClr val="hlink"/>
                </a:solidFill>
                <a:hlinkClick r:id="rId7"/>
              </a:rPr>
              <a:t>Guidance</a:t>
            </a:r>
            <a:endParaRPr sz="1900"/>
          </a:p>
          <a:p>
            <a:pPr indent="-349250" lvl="1" marL="914400" marR="0" rtl="0" algn="l">
              <a:lnSpc>
                <a:spcPct val="100000"/>
              </a:lnSpc>
              <a:spcBef>
                <a:spcPts val="0"/>
              </a:spcBef>
              <a:spcAft>
                <a:spcPts val="0"/>
              </a:spcAft>
              <a:buSzPts val="1900"/>
              <a:buChar char="–"/>
            </a:pPr>
            <a:r>
              <a:rPr lang="en" sz="1900" u="sng">
                <a:solidFill>
                  <a:schemeClr val="hlink"/>
                </a:solidFill>
                <a:hlinkClick r:id="rId8"/>
              </a:rPr>
              <a:t>Policy</a:t>
            </a:r>
            <a:endParaRPr sz="1900"/>
          </a:p>
          <a:p>
            <a:pPr indent="0" lvl="0" marL="914400" marR="0" rtl="0" algn="l">
              <a:lnSpc>
                <a:spcPct val="100000"/>
              </a:lnSpc>
              <a:spcBef>
                <a:spcPts val="480"/>
              </a:spcBef>
              <a:spcAft>
                <a:spcPts val="0"/>
              </a:spcAft>
              <a:buNone/>
            </a:pPr>
            <a:r>
              <a:t/>
            </a:r>
            <a:endParaRPr sz="2300"/>
          </a:p>
          <a:p>
            <a:pPr indent="-374650" lvl="0" marL="457200" marR="0" rtl="0" algn="l">
              <a:lnSpc>
                <a:spcPct val="100000"/>
              </a:lnSpc>
              <a:spcBef>
                <a:spcPts val="480"/>
              </a:spcBef>
              <a:spcAft>
                <a:spcPts val="0"/>
              </a:spcAft>
              <a:buSzPts val="2300"/>
              <a:buChar char="&gt;"/>
            </a:pPr>
            <a:r>
              <a:rPr lang="en" sz="2300" u="sng">
                <a:solidFill>
                  <a:schemeClr val="hlink"/>
                </a:solidFill>
                <a:hlinkClick r:id="rId9"/>
              </a:rPr>
              <a:t>Foreign Interests in Sponsored Programs</a:t>
            </a:r>
            <a:endParaRPr sz="2300"/>
          </a:p>
          <a:p>
            <a:pPr indent="0" lvl="0" marL="0" marR="0" rtl="0" algn="l">
              <a:lnSpc>
                <a:spcPct val="100000"/>
              </a:lnSpc>
              <a:spcBef>
                <a:spcPts val="480"/>
              </a:spcBef>
              <a:spcAft>
                <a:spcPts val="0"/>
              </a:spcAft>
              <a:buNone/>
            </a:pPr>
            <a:r>
              <a:t/>
            </a:r>
            <a:endParaRPr sz="2500"/>
          </a:p>
          <a:p>
            <a:pPr indent="0" lvl="0" marL="457200" marR="0" rtl="0" algn="l">
              <a:lnSpc>
                <a:spcPct val="100000"/>
              </a:lnSpc>
              <a:spcBef>
                <a:spcPts val="480"/>
              </a:spcBef>
              <a:spcAft>
                <a:spcPts val="0"/>
              </a:spcAft>
              <a:buNone/>
            </a:pPr>
            <a:r>
              <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10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lang="en"/>
              <a:t>NSF Resources</a:t>
            </a:r>
            <a:endParaRPr/>
          </a:p>
        </p:txBody>
      </p:sp>
      <p:sp>
        <p:nvSpPr>
          <p:cNvPr id="600" name="Google Shape;600;p103"/>
          <p:cNvSpPr txBox="1"/>
          <p:nvPr>
            <p:ph idx="2" type="body"/>
          </p:nvPr>
        </p:nvSpPr>
        <p:spPr>
          <a:xfrm>
            <a:off x="567800" y="1421250"/>
            <a:ext cx="77880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t/>
            </a:r>
            <a:endParaRPr/>
          </a:p>
          <a:p>
            <a:pPr indent="-381000" lvl="0" marL="457200" marR="0" rtl="0" algn="l">
              <a:lnSpc>
                <a:spcPct val="100000"/>
              </a:lnSpc>
              <a:spcBef>
                <a:spcPts val="480"/>
              </a:spcBef>
              <a:spcAft>
                <a:spcPts val="0"/>
              </a:spcAft>
              <a:buSzPts val="2400"/>
              <a:buChar char="&gt;"/>
            </a:pPr>
            <a:r>
              <a:rPr lang="en" u="sng">
                <a:solidFill>
                  <a:schemeClr val="hlink"/>
                </a:solidFill>
                <a:hlinkClick r:id="rId3"/>
              </a:rPr>
              <a:t>Pre &amp; Post Award Disclosures Relating to the Biosketch &amp; Current and Pending Support</a:t>
            </a:r>
            <a:endParaRPr/>
          </a:p>
          <a:p>
            <a:pPr indent="0" lvl="0" marL="457200" marR="0" rtl="0" algn="l">
              <a:lnSpc>
                <a:spcPct val="100000"/>
              </a:lnSpc>
              <a:spcBef>
                <a:spcPts val="480"/>
              </a:spcBef>
              <a:spcAft>
                <a:spcPts val="0"/>
              </a:spcAft>
              <a:buNone/>
            </a:pPr>
            <a:r>
              <a:t/>
            </a:r>
            <a:endParaRPr/>
          </a:p>
          <a:p>
            <a:pPr indent="-381000" lvl="0" marL="457200" marR="0" rtl="0" algn="l">
              <a:lnSpc>
                <a:spcPct val="100000"/>
              </a:lnSpc>
              <a:spcBef>
                <a:spcPts val="480"/>
              </a:spcBef>
              <a:spcAft>
                <a:spcPts val="0"/>
              </a:spcAft>
              <a:buSzPts val="2400"/>
              <a:buChar char="&gt;"/>
            </a:pPr>
            <a:r>
              <a:rPr lang="en" u="sng">
                <a:solidFill>
                  <a:schemeClr val="hlink"/>
                </a:solidFill>
                <a:hlinkClick r:id="rId4"/>
              </a:rPr>
              <a:t>FAQS - Current and Pending Support</a:t>
            </a:r>
            <a:endParaRPr/>
          </a:p>
          <a:p>
            <a:pPr indent="0" lvl="0" marL="457200" marR="0" rtl="0" algn="l">
              <a:lnSpc>
                <a:spcPct val="100000"/>
              </a:lnSpc>
              <a:spcBef>
                <a:spcPts val="480"/>
              </a:spcBef>
              <a:spcAft>
                <a:spcPts val="0"/>
              </a:spcAft>
              <a:buNone/>
            </a:pPr>
            <a:r>
              <a:t/>
            </a:r>
            <a:endParaRPr/>
          </a:p>
          <a:p>
            <a:pPr indent="-381000" lvl="0" marL="457200" rtl="0" algn="l">
              <a:spcBef>
                <a:spcPts val="480"/>
              </a:spcBef>
              <a:spcAft>
                <a:spcPts val="0"/>
              </a:spcAft>
              <a:buSzPts val="2400"/>
              <a:buChar char="&gt;"/>
            </a:pPr>
            <a:r>
              <a:rPr lang="en" u="sng">
                <a:solidFill>
                  <a:schemeClr val="accent5"/>
                </a:solidFill>
                <a:hlinkClick r:id="rId5">
                  <a:extLst>
                    <a:ext uri="{A12FA001-AC4F-418D-AE19-62706E023703}">
                      <ahyp:hlinkClr val="tx"/>
                    </a:ext>
                  </a:extLst>
                </a:hlinkClick>
              </a:rPr>
              <a:t>Approved Formats for Current and Pending Support</a:t>
            </a:r>
            <a:endParaRPr/>
          </a:p>
          <a:p>
            <a:pPr indent="0" lvl="0" marL="457200" marR="0" rtl="0" algn="l">
              <a:lnSpc>
                <a:spcPct val="100000"/>
              </a:lnSpc>
              <a:spcBef>
                <a:spcPts val="480"/>
              </a:spcBef>
              <a:spcAft>
                <a:spcPts val="0"/>
              </a:spcAft>
              <a:buNone/>
            </a:pPr>
            <a:r>
              <a:t/>
            </a:r>
            <a:endParaRPr sz="2500"/>
          </a:p>
          <a:p>
            <a:pPr indent="0" lvl="0" marL="0" marR="0" rtl="0" algn="l">
              <a:lnSpc>
                <a:spcPct val="100000"/>
              </a:lnSpc>
              <a:spcBef>
                <a:spcPts val="480"/>
              </a:spcBef>
              <a:spcAft>
                <a:spcPts val="0"/>
              </a:spcAft>
              <a:buNone/>
            </a:pPr>
            <a:r>
              <a:t/>
            </a:r>
            <a:endParaRPr sz="2600"/>
          </a:p>
          <a:p>
            <a:pPr indent="0" lvl="0" marL="457200" marR="0" rtl="0" algn="l">
              <a:lnSpc>
                <a:spcPct val="100000"/>
              </a:lnSpc>
              <a:spcBef>
                <a:spcPts val="480"/>
              </a:spcBef>
              <a:spcAft>
                <a:spcPts val="0"/>
              </a:spcAft>
              <a:buNone/>
            </a:pPr>
            <a:r>
              <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0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5"/>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NIH - eSignature Requirement</a:t>
            </a:r>
            <a:endParaRPr/>
          </a:p>
        </p:txBody>
      </p:sp>
      <p:sp>
        <p:nvSpPr>
          <p:cNvPr id="611" name="Google Shape;611;p105"/>
          <p:cNvSpPr txBox="1"/>
          <p:nvPr/>
        </p:nvSpPr>
        <p:spPr>
          <a:xfrm>
            <a:off x="692029" y="4308048"/>
            <a:ext cx="6656700" cy="1812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July, 2021 </a:t>
            </a:r>
            <a:r>
              <a:rPr b="0" i="0" lang="en" sz="2000" u="none" cap="none" strike="noStrike">
                <a:solidFill>
                  <a:srgbClr val="FFFFFF"/>
                </a:solidFill>
                <a:latin typeface="Open Sans"/>
                <a:ea typeface="Open Sans"/>
                <a:cs typeface="Open Sans"/>
                <a:sym typeface="Open Sans"/>
              </a:rPr>
              <a:t>MRAM</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Carol Rhodes</a:t>
            </a:r>
            <a:endParaRPr/>
          </a:p>
          <a:p>
            <a:pPr indent="0" lvl="0" marL="0" marR="0" rtl="0" algn="l">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Sponsored Programs</a:t>
            </a:r>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88"/>
          <p:cNvSpPr txBox="1"/>
          <p:nvPr>
            <p:ph idx="1" type="body"/>
          </p:nvPr>
        </p:nvSpPr>
        <p:spPr>
          <a:xfrm>
            <a:off x="692028" y="2008569"/>
            <a:ext cx="8204400" cy="1593300"/>
          </a:xfrm>
          <a:prstGeom prst="rect">
            <a:avLst/>
          </a:prstGeom>
          <a:noFill/>
          <a:ln>
            <a:noFill/>
          </a:ln>
        </p:spPr>
        <p:txBody>
          <a:bodyPr anchorCtr="0" anchor="b" bIns="60925" lIns="121900" spcFirstLastPara="1" rIns="121900" wrap="square" tIns="60925">
            <a:normAutofit/>
          </a:bodyPr>
          <a:lstStyle/>
          <a:p>
            <a:pPr indent="0" lvl="0" marL="0" rtl="0" algn="l">
              <a:lnSpc>
                <a:spcPct val="100000"/>
              </a:lnSpc>
              <a:spcBef>
                <a:spcPts val="0"/>
              </a:spcBef>
              <a:spcAft>
                <a:spcPts val="0"/>
              </a:spcAft>
              <a:buClr>
                <a:schemeClr val="accent3"/>
              </a:buClr>
              <a:buSzPts val="4900"/>
              <a:buNone/>
            </a:pPr>
            <a:r>
              <a:rPr lang="en">
                <a:latin typeface="Arial"/>
                <a:ea typeface="Arial"/>
                <a:cs typeface="Arial"/>
                <a:sym typeface="Arial"/>
              </a:rPr>
              <a:t>Updated NSF PAPPG</a:t>
            </a:r>
            <a:endParaRPr/>
          </a:p>
        </p:txBody>
      </p:sp>
      <p:sp>
        <p:nvSpPr>
          <p:cNvPr id="450" name="Google Shape;450;p88"/>
          <p:cNvSpPr txBox="1"/>
          <p:nvPr/>
        </p:nvSpPr>
        <p:spPr>
          <a:xfrm>
            <a:off x="692029" y="4308049"/>
            <a:ext cx="6656700" cy="1812900"/>
          </a:xfrm>
          <a:prstGeom prst="rect">
            <a:avLst/>
          </a:prstGeom>
          <a:noFill/>
          <a:ln>
            <a:noFill/>
          </a:ln>
        </p:spPr>
        <p:txBody>
          <a:bodyPr anchorCtr="0" anchor="b" bIns="60925" lIns="121900" spcFirstLastPara="1" rIns="121900" wrap="square" tIns="60925">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July 2021</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Andra Sawyer &amp; Matt Gardner</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06"/>
          <p:cNvSpPr txBox="1"/>
          <p:nvPr>
            <p:ph idx="1" type="body"/>
          </p:nvPr>
        </p:nvSpPr>
        <p:spPr>
          <a:xfrm>
            <a:off x="671757" y="35966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NIH eSignature Requirement Recap</a:t>
            </a:r>
            <a:endParaRPr/>
          </a:p>
        </p:txBody>
      </p:sp>
      <p:sp>
        <p:nvSpPr>
          <p:cNvPr id="618" name="Google Shape;618;p106"/>
          <p:cNvSpPr txBox="1"/>
          <p:nvPr>
            <p:ph idx="2" type="body"/>
          </p:nvPr>
        </p:nvSpPr>
        <p:spPr>
          <a:xfrm>
            <a:off x="660050" y="1575650"/>
            <a:ext cx="8196300" cy="4146000"/>
          </a:xfrm>
          <a:prstGeom prst="rect">
            <a:avLst/>
          </a:prstGeom>
        </p:spPr>
        <p:txBody>
          <a:bodyPr anchorCtr="0" anchor="t" bIns="91425" lIns="91425" spcFirstLastPara="1" rIns="91425" wrap="square" tIns="91425">
            <a:noAutofit/>
          </a:bodyPr>
          <a:lstStyle/>
          <a:p>
            <a:pPr indent="-381000" lvl="0" marL="457200" marR="0" rtl="0" algn="l">
              <a:lnSpc>
                <a:spcPct val="100000"/>
              </a:lnSpc>
              <a:spcBef>
                <a:spcPts val="480"/>
              </a:spcBef>
              <a:spcAft>
                <a:spcPts val="0"/>
              </a:spcAft>
              <a:buClr>
                <a:schemeClr val="dk1"/>
              </a:buClr>
              <a:buSzPts val="2400"/>
              <a:buFont typeface="Open Sans"/>
              <a:buChar char="&gt;"/>
            </a:pPr>
            <a:r>
              <a:rPr lang="en">
                <a:solidFill>
                  <a:schemeClr val="dk1"/>
                </a:solidFill>
              </a:rPr>
              <a:t>New formats for Other Support (OS) and Biosketch</a:t>
            </a:r>
            <a:endParaRPr>
              <a:solidFill>
                <a:schemeClr val="dk1"/>
              </a:solidFill>
            </a:endParaRPr>
          </a:p>
          <a:p>
            <a:pPr indent="0" lvl="0" marL="457200" marR="0" rtl="0" algn="l">
              <a:lnSpc>
                <a:spcPct val="100000"/>
              </a:lnSpc>
              <a:spcBef>
                <a:spcPts val="480"/>
              </a:spcBef>
              <a:spcAft>
                <a:spcPts val="0"/>
              </a:spcAft>
              <a:buNone/>
            </a:pPr>
            <a:r>
              <a:rPr lang="en">
                <a:solidFill>
                  <a:schemeClr val="dk1"/>
                </a:solidFill>
              </a:rPr>
              <a:t> </a:t>
            </a:r>
            <a:endParaRPr>
              <a:solidFill>
                <a:schemeClr val="dk1"/>
              </a:solidFill>
            </a:endParaRPr>
          </a:p>
          <a:p>
            <a:pPr indent="-381000" lvl="0" marL="457200" marR="0" rtl="0" algn="l">
              <a:lnSpc>
                <a:spcPct val="100000"/>
              </a:lnSpc>
              <a:spcBef>
                <a:spcPts val="480"/>
              </a:spcBef>
              <a:spcAft>
                <a:spcPts val="0"/>
              </a:spcAft>
              <a:buClr>
                <a:schemeClr val="dk1"/>
              </a:buClr>
              <a:buSzPts val="2400"/>
              <a:buFont typeface="Open Sans"/>
              <a:buChar char="&gt;"/>
            </a:pPr>
            <a:r>
              <a:rPr lang="en">
                <a:solidFill>
                  <a:schemeClr val="dk1"/>
                </a:solidFill>
              </a:rPr>
              <a:t>OS includes an electronic signature requirement</a:t>
            </a:r>
            <a:endParaRPr>
              <a:solidFill>
                <a:schemeClr val="dk1"/>
              </a:solidFill>
            </a:endParaRPr>
          </a:p>
          <a:p>
            <a:pPr indent="0" lvl="0" marL="457200" marR="0" rtl="0" algn="l">
              <a:lnSpc>
                <a:spcPct val="100000"/>
              </a:lnSpc>
              <a:spcBef>
                <a:spcPts val="480"/>
              </a:spcBef>
              <a:spcAft>
                <a:spcPts val="0"/>
              </a:spcAft>
              <a:buNone/>
            </a:pPr>
            <a:r>
              <a:t/>
            </a:r>
            <a:endParaRPr>
              <a:solidFill>
                <a:schemeClr val="dk1"/>
              </a:solidFill>
            </a:endParaRPr>
          </a:p>
          <a:p>
            <a:pPr indent="-381000" lvl="0" marL="457200" marR="0" rtl="0" algn="l">
              <a:lnSpc>
                <a:spcPct val="100000"/>
              </a:lnSpc>
              <a:spcBef>
                <a:spcPts val="480"/>
              </a:spcBef>
              <a:spcAft>
                <a:spcPts val="0"/>
              </a:spcAft>
              <a:buClr>
                <a:schemeClr val="dk1"/>
              </a:buClr>
              <a:buSzPts val="2400"/>
              <a:buFont typeface="Open Sans"/>
              <a:buChar char="&gt;"/>
            </a:pPr>
            <a:r>
              <a:rPr lang="en">
                <a:solidFill>
                  <a:schemeClr val="dk1"/>
                </a:solidFill>
                <a:highlight>
                  <a:srgbClr val="FFFFFF"/>
                </a:highlight>
              </a:rPr>
              <a:t>Effective on and after </a:t>
            </a:r>
            <a:r>
              <a:rPr b="1" lang="en">
                <a:solidFill>
                  <a:schemeClr val="dk1"/>
                </a:solidFill>
                <a:highlight>
                  <a:srgbClr val="FFFFFF"/>
                </a:highlight>
              </a:rPr>
              <a:t>January 25, 2022 </a:t>
            </a:r>
            <a:endParaRPr b="1">
              <a:solidFill>
                <a:schemeClr val="dk1"/>
              </a:solidFill>
              <a:highlight>
                <a:srgbClr val="FFFFFF"/>
              </a:highlight>
            </a:endParaRPr>
          </a:p>
          <a:p>
            <a:pPr indent="0" lvl="0" marL="0" marR="0" rtl="0" algn="l">
              <a:lnSpc>
                <a:spcPct val="100000"/>
              </a:lnSpc>
              <a:spcBef>
                <a:spcPts val="480"/>
              </a:spcBef>
              <a:spcAft>
                <a:spcPts val="0"/>
              </a:spcAft>
              <a:buNone/>
            </a:pPr>
            <a:r>
              <a:t/>
            </a:r>
            <a:endParaRPr b="1">
              <a:solidFill>
                <a:schemeClr val="dk1"/>
              </a:solidFill>
              <a:highlight>
                <a:srgbClr val="FFFFFF"/>
              </a:highlight>
            </a:endParaRPr>
          </a:p>
          <a:p>
            <a:pPr indent="-381000" lvl="0" marL="457200" marR="0" rtl="0" algn="l">
              <a:lnSpc>
                <a:spcPct val="100000"/>
              </a:lnSpc>
              <a:spcBef>
                <a:spcPts val="480"/>
              </a:spcBef>
              <a:spcAft>
                <a:spcPts val="0"/>
              </a:spcAft>
              <a:buClr>
                <a:schemeClr val="dk1"/>
              </a:buClr>
              <a:buSzPts val="2400"/>
              <a:buChar char="&gt;"/>
            </a:pPr>
            <a:r>
              <a:rPr lang="en">
                <a:solidFill>
                  <a:schemeClr val="dk1"/>
                </a:solidFill>
                <a:highlight>
                  <a:srgbClr val="FFFFFF"/>
                </a:highlight>
              </a:rPr>
              <a:t>As always, withdrawal or delay in funding if formats / instructions not followed for submissions after requirement effective dates</a:t>
            </a:r>
            <a:endParaRPr>
              <a:solidFill>
                <a:schemeClr val="dk1"/>
              </a:solidFill>
              <a:highlight>
                <a:srgbClr val="FFFFFF"/>
              </a:highlight>
            </a:endParaRPr>
          </a:p>
          <a:p>
            <a:pPr indent="0" lvl="0" marL="914400" marR="0" rtl="0" algn="l">
              <a:lnSpc>
                <a:spcPct val="100000"/>
              </a:lnSpc>
              <a:spcBef>
                <a:spcPts val="480"/>
              </a:spcBef>
              <a:spcAft>
                <a:spcPts val="0"/>
              </a:spcAft>
              <a:buNone/>
            </a:pPr>
            <a:r>
              <a:t/>
            </a:r>
            <a:endParaRPr>
              <a:solidFill>
                <a:schemeClr val="dk1"/>
              </a:solidFill>
              <a:highlight>
                <a:srgbClr val="FFFFFF"/>
              </a:highlight>
            </a:endParaRPr>
          </a:p>
          <a:p>
            <a:pPr indent="0" lvl="0" marL="457200" marR="0" rtl="0" algn="l">
              <a:lnSpc>
                <a:spcPct val="100000"/>
              </a:lnSpc>
              <a:spcBef>
                <a:spcPts val="480"/>
              </a:spcBef>
              <a:spcAft>
                <a:spcPts val="0"/>
              </a:spcAft>
              <a:buNone/>
            </a:pPr>
            <a:r>
              <a:t/>
            </a:r>
            <a:endParaRPr>
              <a:solidFill>
                <a:schemeClr val="dk1"/>
              </a:solidFill>
            </a:endParaRPr>
          </a:p>
          <a:p>
            <a:pPr indent="0" lvl="0" marL="0" marR="0" rtl="0" algn="l">
              <a:lnSpc>
                <a:spcPct val="100000"/>
              </a:lnSpc>
              <a:spcBef>
                <a:spcPts val="480"/>
              </a:spcBef>
              <a:spcAft>
                <a:spcPts val="0"/>
              </a:spcAft>
              <a:buNone/>
            </a:pPr>
            <a:r>
              <a:t/>
            </a:r>
            <a:endParaRPr/>
          </a:p>
          <a:p>
            <a:pPr indent="0" lvl="0" marL="457200" marR="0" rtl="0" algn="l">
              <a:lnSpc>
                <a:spcPct val="100000"/>
              </a:lnSpc>
              <a:spcBef>
                <a:spcPts val="480"/>
              </a:spcBef>
              <a:spcAft>
                <a:spcPts val="0"/>
              </a:spcAft>
              <a:buNone/>
            </a:pPr>
            <a:r>
              <a:t/>
            </a:r>
            <a:endParaRPr/>
          </a:p>
          <a:p>
            <a:pPr indent="0" lvl="0" marL="0" marR="0" rtl="0" algn="l">
              <a:lnSpc>
                <a:spcPct val="100000"/>
              </a:lnSpc>
              <a:spcBef>
                <a:spcPts val="48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10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Electronic Signatures on OS</a:t>
            </a:r>
            <a:endParaRPr/>
          </a:p>
        </p:txBody>
      </p:sp>
      <p:sp>
        <p:nvSpPr>
          <p:cNvPr id="625" name="Google Shape;625;p107"/>
          <p:cNvSpPr txBox="1"/>
          <p:nvPr>
            <p:ph idx="2" type="body"/>
          </p:nvPr>
        </p:nvSpPr>
        <p:spPr>
          <a:xfrm>
            <a:off x="665905" y="14279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000"/>
              <a:t>Electronic signatures are not yet required, though NIH encourages them. </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rPr lang="en" sz="2000"/>
              <a:t>NIH expects integration of electronic signature into SciENcv as of January 2022. </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rPr lang="en" sz="2000"/>
              <a:t>If you are using electronic signatures you must retain the original signed document in your project files.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0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Achieving an Electronic Signature</a:t>
            </a:r>
            <a:endParaRPr/>
          </a:p>
        </p:txBody>
      </p:sp>
      <p:sp>
        <p:nvSpPr>
          <p:cNvPr id="632" name="Google Shape;632;p108"/>
          <p:cNvSpPr txBox="1"/>
          <p:nvPr>
            <p:ph idx="2" type="body"/>
          </p:nvPr>
        </p:nvSpPr>
        <p:spPr>
          <a:xfrm>
            <a:off x="589705" y="15803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200"/>
              <a:t>There are many ways to achieve an electronic signature. </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lang="en" sz="2200"/>
              <a:t>OSP recommendations until SciENcv integration: </a:t>
            </a:r>
            <a:endParaRPr sz="2000"/>
          </a:p>
          <a:p>
            <a:pPr indent="-368300" lvl="0" marL="914400" rtl="0" algn="l">
              <a:spcBef>
                <a:spcPts val="480"/>
              </a:spcBef>
              <a:spcAft>
                <a:spcPts val="0"/>
              </a:spcAft>
              <a:buSzPts val="2200"/>
              <a:buChar char="&gt;"/>
            </a:pPr>
            <a:r>
              <a:rPr lang="en" sz="2200"/>
              <a:t>Docusign, or</a:t>
            </a:r>
            <a:endParaRPr sz="2200"/>
          </a:p>
          <a:p>
            <a:pPr indent="-368300" lvl="0" marL="914400" rtl="0" algn="l">
              <a:spcBef>
                <a:spcPts val="0"/>
              </a:spcBef>
              <a:spcAft>
                <a:spcPts val="0"/>
              </a:spcAft>
              <a:buSzPts val="2200"/>
              <a:buChar char="&gt;"/>
            </a:pPr>
            <a:r>
              <a:rPr lang="en" sz="2200"/>
              <a:t>Ink/Scan </a:t>
            </a:r>
            <a:endParaRPr sz="2200"/>
          </a:p>
          <a:p>
            <a:pPr indent="0" lvl="0" marL="457200" rtl="0" algn="l">
              <a:spcBef>
                <a:spcPts val="480"/>
              </a:spcBef>
              <a:spcAft>
                <a:spcPts val="0"/>
              </a:spcAft>
              <a:buNone/>
            </a:pPr>
            <a:r>
              <a:t/>
            </a:r>
            <a:endParaRPr sz="2200"/>
          </a:p>
          <a:p>
            <a:pPr indent="0" lvl="0" marL="0" rtl="0" algn="l">
              <a:spcBef>
                <a:spcPts val="480"/>
              </a:spcBef>
              <a:spcAft>
                <a:spcPts val="0"/>
              </a:spcAft>
              <a:buNone/>
            </a:pPr>
            <a:r>
              <a:rPr lang="en" sz="2200"/>
              <a:t>Both administrators &amp; faculty tested Docusign for OS in April and May. Thank you testers!</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b="1" lang="en" sz="2000"/>
              <a:t>Reminder</a:t>
            </a:r>
            <a:r>
              <a:rPr lang="en" sz="2000"/>
              <a:t>: </a:t>
            </a:r>
            <a:endParaRPr sz="2000"/>
          </a:p>
          <a:p>
            <a:pPr indent="-355600" lvl="0" marL="457200" rtl="0" algn="l">
              <a:spcBef>
                <a:spcPts val="480"/>
              </a:spcBef>
              <a:spcAft>
                <a:spcPts val="0"/>
              </a:spcAft>
              <a:buSzPts val="2000"/>
              <a:buChar char="&gt;"/>
            </a:pPr>
            <a:r>
              <a:rPr lang="en" sz="2000"/>
              <a:t>“Flatten” signed PDFs</a:t>
            </a:r>
            <a:endParaRPr sz="2000"/>
          </a:p>
          <a:p>
            <a:pPr indent="0" lvl="0" marL="0" rtl="0" algn="l">
              <a:spcBef>
                <a:spcPts val="480"/>
              </a:spcBef>
              <a:spcAft>
                <a:spcPts val="0"/>
              </a:spcAft>
              <a:buNone/>
            </a:pPr>
            <a:r>
              <a:t/>
            </a:r>
            <a:endParaRPr sz="2200"/>
          </a:p>
          <a:p>
            <a:pPr indent="0" lvl="0" marL="0" rtl="0" algn="l">
              <a:spcBef>
                <a:spcPts val="480"/>
              </a:spcBef>
              <a:spcAft>
                <a:spcPts val="0"/>
              </a:spcAft>
              <a:buNone/>
            </a:pPr>
            <a:r>
              <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If you use Docusign . . . </a:t>
            </a:r>
            <a:endParaRPr/>
          </a:p>
        </p:txBody>
      </p:sp>
      <p:sp>
        <p:nvSpPr>
          <p:cNvPr id="639" name="Google Shape;639;p109"/>
          <p:cNvSpPr txBox="1"/>
          <p:nvPr>
            <p:ph idx="2" type="body"/>
          </p:nvPr>
        </p:nvSpPr>
        <p:spPr>
          <a:xfrm>
            <a:off x="665900" y="1583325"/>
            <a:ext cx="8196300" cy="39363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480"/>
              </a:spcBef>
              <a:spcAft>
                <a:spcPts val="0"/>
              </a:spcAft>
              <a:buSzPts val="2100"/>
              <a:buChar char="&gt;"/>
            </a:pPr>
            <a:r>
              <a:rPr lang="en" sz="2100"/>
              <a:t>Campus organizational units must assign “Delegated Administrator” role</a:t>
            </a:r>
            <a:endParaRPr sz="2100"/>
          </a:p>
          <a:p>
            <a:pPr indent="-336550" lvl="1" marL="914400" rtl="0" algn="l">
              <a:lnSpc>
                <a:spcPct val="115000"/>
              </a:lnSpc>
              <a:spcBef>
                <a:spcPts val="0"/>
              </a:spcBef>
              <a:spcAft>
                <a:spcPts val="0"/>
              </a:spcAft>
              <a:buSzPts val="1700"/>
              <a:buChar char="–"/>
            </a:pPr>
            <a:r>
              <a:rPr lang="en" sz="1700" u="sng">
                <a:solidFill>
                  <a:schemeClr val="hlink"/>
                </a:solidFill>
                <a:hlinkClick r:id="rId3"/>
              </a:rPr>
              <a:t>UW IT Training</a:t>
            </a:r>
            <a:r>
              <a:rPr lang="en" sz="1700"/>
              <a:t> </a:t>
            </a:r>
            <a:r>
              <a:rPr b="1" lang="en" sz="1700"/>
              <a:t>required</a:t>
            </a:r>
            <a:r>
              <a:rPr lang="en" sz="1700"/>
              <a:t> for Delegated Administrator role</a:t>
            </a:r>
            <a:endParaRPr sz="1700"/>
          </a:p>
          <a:p>
            <a:pPr indent="-336550" lvl="1" marL="914400" rtl="0" algn="l">
              <a:lnSpc>
                <a:spcPct val="115000"/>
              </a:lnSpc>
              <a:spcBef>
                <a:spcPts val="0"/>
              </a:spcBef>
              <a:spcAft>
                <a:spcPts val="0"/>
              </a:spcAft>
              <a:buSzPts val="1700"/>
              <a:buChar char="–"/>
            </a:pPr>
            <a:r>
              <a:rPr lang="en" sz="1700"/>
              <a:t>Many units already have someone assigned to the role</a:t>
            </a:r>
            <a:endParaRPr sz="1700"/>
          </a:p>
          <a:p>
            <a:pPr indent="-336550" lvl="1" marL="914400" rtl="0" algn="l">
              <a:lnSpc>
                <a:spcPct val="115000"/>
              </a:lnSpc>
              <a:spcBef>
                <a:spcPts val="0"/>
              </a:spcBef>
              <a:spcAft>
                <a:spcPts val="0"/>
              </a:spcAft>
              <a:buSzPts val="1700"/>
              <a:buChar char="–"/>
            </a:pPr>
            <a:r>
              <a:rPr lang="en" sz="1700"/>
              <a:t>OSP is not overseeing the Docusign Process. Docusign has many uses &amp; each unit must decide the permission levels that work for them. </a:t>
            </a:r>
            <a:endParaRPr sz="1700"/>
          </a:p>
          <a:p>
            <a:pPr indent="0" lvl="0" marL="0" rtl="0" algn="l">
              <a:lnSpc>
                <a:spcPct val="115000"/>
              </a:lnSpc>
              <a:spcBef>
                <a:spcPts val="480"/>
              </a:spcBef>
              <a:spcAft>
                <a:spcPts val="0"/>
              </a:spcAft>
              <a:buNone/>
            </a:pPr>
            <a:r>
              <a:t/>
            </a:r>
            <a:endParaRPr sz="2100"/>
          </a:p>
          <a:p>
            <a:pPr indent="-361950" lvl="0" marL="457200" rtl="0" algn="l">
              <a:lnSpc>
                <a:spcPct val="115000"/>
              </a:lnSpc>
              <a:spcBef>
                <a:spcPts val="480"/>
              </a:spcBef>
              <a:spcAft>
                <a:spcPts val="0"/>
              </a:spcAft>
              <a:buSzPts val="2100"/>
              <a:buChar char="&gt;"/>
            </a:pPr>
            <a:r>
              <a:rPr lang="en" sz="2100"/>
              <a:t>The Delegated Administrator assigns “Signer” permissions to individual(s) in the unit who need to sign documents electronically</a:t>
            </a:r>
            <a:endParaRPr sz="2100"/>
          </a:p>
          <a:p>
            <a:pPr indent="-336550" lvl="1" marL="914400" rtl="0" algn="l">
              <a:lnSpc>
                <a:spcPct val="115000"/>
              </a:lnSpc>
              <a:spcBef>
                <a:spcPts val="0"/>
              </a:spcBef>
              <a:spcAft>
                <a:spcPts val="0"/>
              </a:spcAft>
              <a:buSzPts val="1700"/>
              <a:buChar char="–"/>
            </a:pPr>
            <a:r>
              <a:rPr lang="en" sz="1700"/>
              <a:t>UW IT hosts non-required training for other roles (Sender &amp; Signer)</a:t>
            </a:r>
            <a:endParaRPr sz="2100"/>
          </a:p>
          <a:p>
            <a:pPr indent="0" lvl="0" marL="0" rtl="0" algn="l">
              <a:spcBef>
                <a:spcPts val="480"/>
              </a:spcBef>
              <a:spcAft>
                <a:spcPts val="0"/>
              </a:spcAft>
              <a:buNone/>
            </a:pPr>
            <a:r>
              <a:t/>
            </a:r>
            <a:endParaRPr sz="2100"/>
          </a:p>
          <a:p>
            <a:pPr indent="0" lvl="0" marL="0" rtl="0" algn="l">
              <a:spcBef>
                <a:spcPts val="480"/>
              </a:spcBef>
              <a:spcAft>
                <a:spcPts val="0"/>
              </a:spcAft>
              <a:buNone/>
            </a:pPr>
            <a:r>
              <a:rPr lang="en" sz="2100"/>
              <a:t> </a:t>
            </a: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1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Final Thoughts</a:t>
            </a:r>
            <a:endParaRPr/>
          </a:p>
        </p:txBody>
      </p:sp>
      <p:sp>
        <p:nvSpPr>
          <p:cNvPr id="646" name="Google Shape;646;p110"/>
          <p:cNvSpPr txBox="1"/>
          <p:nvPr>
            <p:ph idx="2" type="body"/>
          </p:nvPr>
        </p:nvSpPr>
        <p:spPr>
          <a:xfrm>
            <a:off x="659300" y="1135000"/>
            <a:ext cx="8196300" cy="43887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a:p>
            <a:pPr indent="-381000" lvl="0" marL="457200" rtl="0" algn="l">
              <a:spcBef>
                <a:spcPts val="480"/>
              </a:spcBef>
              <a:spcAft>
                <a:spcPts val="0"/>
              </a:spcAft>
              <a:buSzPts val="2400"/>
              <a:buChar char="&gt;"/>
            </a:pPr>
            <a:r>
              <a:rPr lang="en"/>
              <a:t>Upcoming NIH vision for ScienCV functionality for electronic signatures is still an unknown.</a:t>
            </a:r>
            <a:endParaRPr/>
          </a:p>
          <a:p>
            <a:pPr indent="-355600" lvl="1" marL="914400" rtl="0" algn="l">
              <a:spcBef>
                <a:spcPts val="0"/>
              </a:spcBef>
              <a:spcAft>
                <a:spcPts val="0"/>
              </a:spcAft>
              <a:buSzPts val="2000"/>
              <a:buChar char="–"/>
            </a:pPr>
            <a:r>
              <a:rPr lang="en"/>
              <a:t>We’ll keep you posted!</a:t>
            </a:r>
            <a:endParaRPr/>
          </a:p>
          <a:p>
            <a:pPr indent="0" lvl="0" marL="0" rtl="0" algn="l">
              <a:spcBef>
                <a:spcPts val="480"/>
              </a:spcBef>
              <a:spcAft>
                <a:spcPts val="0"/>
              </a:spcAft>
              <a:buNone/>
            </a:pPr>
            <a:r>
              <a:t/>
            </a:r>
            <a:endParaRPr/>
          </a:p>
          <a:p>
            <a:pPr indent="-381000" lvl="0" marL="457200" rtl="0" algn="l">
              <a:spcBef>
                <a:spcPts val="480"/>
              </a:spcBef>
              <a:spcAft>
                <a:spcPts val="0"/>
              </a:spcAft>
              <a:buSzPts val="2400"/>
              <a:buFont typeface="Open Sans"/>
              <a:buChar char="&gt;"/>
            </a:pPr>
            <a:r>
              <a:rPr lang="en"/>
              <a:t>If you have trouble routing JIT in eRA Commons, or the PI has trouble submitting their RPPR, use eRA Commons helpdesk.</a:t>
            </a:r>
            <a:endParaRPr/>
          </a:p>
          <a:p>
            <a:pPr indent="-355600" lvl="1" marL="914400" rtl="0" algn="l">
              <a:spcBef>
                <a:spcPts val="0"/>
              </a:spcBef>
              <a:spcAft>
                <a:spcPts val="0"/>
              </a:spcAft>
              <a:buSzPts val="2000"/>
              <a:buFont typeface="Open Sans"/>
              <a:buChar char="–"/>
            </a:pPr>
            <a:r>
              <a:rPr lang="en"/>
              <a:t>If OSP has trouble submitting, we’ll keep you in the loop &amp; troubleshoot.</a:t>
            </a:r>
            <a:endParaRPr/>
          </a:p>
          <a:p>
            <a:pPr indent="0" lvl="0" marL="914400" rtl="0" algn="l">
              <a:spcBef>
                <a:spcPts val="480"/>
              </a:spcBef>
              <a:spcAft>
                <a:spcPts val="0"/>
              </a:spcAft>
              <a:buNone/>
            </a:pPr>
            <a:r>
              <a:t/>
            </a:r>
            <a:endParaRPr sz="1200"/>
          </a:p>
          <a:p>
            <a:pPr indent="0" lvl="0" marL="914400" rtl="0" algn="l">
              <a:spcBef>
                <a:spcPts val="480"/>
              </a:spcBef>
              <a:spcAft>
                <a:spcPts val="0"/>
              </a:spcAft>
              <a:buNone/>
            </a:pPr>
            <a:r>
              <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1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1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SAM.gov Update: </a:t>
            </a:r>
            <a:endParaRPr sz="4200"/>
          </a:p>
          <a:p>
            <a:pPr indent="0" lvl="0" marL="0" marR="0" rtl="0" algn="l">
              <a:lnSpc>
                <a:spcPct val="100000"/>
              </a:lnSpc>
              <a:spcBef>
                <a:spcPts val="0"/>
              </a:spcBef>
              <a:spcAft>
                <a:spcPts val="0"/>
              </a:spcAft>
              <a:buClr>
                <a:srgbClr val="4B2E83"/>
              </a:buClr>
              <a:buSzPts val="1500"/>
              <a:buFont typeface="Arial"/>
              <a:buNone/>
            </a:pPr>
            <a:r>
              <a:rPr lang="en" sz="2200"/>
              <a:t>Unique Entity Identifiers &amp; Searching in SAM</a:t>
            </a:r>
            <a:endParaRPr sz="100">
              <a:solidFill>
                <a:srgbClr val="3F3F3F"/>
              </a:solidFill>
              <a:latin typeface="Calibri"/>
              <a:ea typeface="Calibri"/>
              <a:cs typeface="Calibri"/>
              <a:sym typeface="Calibri"/>
            </a:endParaRPr>
          </a:p>
          <a:p>
            <a:pPr indent="0" lvl="0" marL="0" marR="0" rtl="0" algn="l">
              <a:lnSpc>
                <a:spcPct val="100000"/>
              </a:lnSpc>
              <a:spcBef>
                <a:spcPts val="0"/>
              </a:spcBef>
              <a:spcAft>
                <a:spcPts val="0"/>
              </a:spcAft>
              <a:buClr>
                <a:srgbClr val="4B2E83"/>
              </a:buClr>
              <a:buSzPts val="1500"/>
              <a:buFont typeface="Arial"/>
              <a:buNone/>
            </a:pPr>
            <a:r>
              <a:t/>
            </a:r>
            <a:endParaRPr sz="4200"/>
          </a:p>
        </p:txBody>
      </p:sp>
      <p:sp>
        <p:nvSpPr>
          <p:cNvPr id="657" name="Google Shape;657;p112"/>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July, 2021 </a:t>
            </a:r>
            <a:r>
              <a:rPr b="0" i="0" lang="en" sz="1600" u="none" cap="none" strike="noStrike">
                <a:solidFill>
                  <a:srgbClr val="33006F"/>
                </a:solidFill>
                <a:latin typeface="Open Sans"/>
                <a:ea typeface="Open Sans"/>
                <a:cs typeface="Open Sans"/>
                <a:sym typeface="Open Sans"/>
              </a:rPr>
              <a:t>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Adelia Yee</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1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New Unique Entity Identifier (UEI)</a:t>
            </a:r>
            <a:endParaRPr/>
          </a:p>
        </p:txBody>
      </p:sp>
      <p:sp>
        <p:nvSpPr>
          <p:cNvPr id="664" name="Google Shape;664;p113"/>
          <p:cNvSpPr txBox="1"/>
          <p:nvPr>
            <p:ph idx="2" type="body"/>
          </p:nvPr>
        </p:nvSpPr>
        <p:spPr>
          <a:xfrm>
            <a:off x="659305" y="1584325"/>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sz="2200"/>
              <a:t>Entities that conduct business with the federal government will begin to use a Unique Entity Identifier (UEI) created in SAM.gov.</a:t>
            </a:r>
            <a:endParaRPr sz="2200"/>
          </a:p>
          <a:p>
            <a:pPr indent="0" lvl="0" marL="0" marR="0" rtl="0" algn="l">
              <a:lnSpc>
                <a:spcPct val="100000"/>
              </a:lnSpc>
              <a:spcBef>
                <a:spcPts val="480"/>
              </a:spcBef>
              <a:spcAft>
                <a:spcPts val="0"/>
              </a:spcAft>
              <a:buNone/>
            </a:pPr>
            <a:r>
              <a:t/>
            </a:r>
            <a:endParaRPr sz="2200"/>
          </a:p>
          <a:p>
            <a:pPr indent="-368300" lvl="0" marL="457200" marR="0" rtl="0" algn="l">
              <a:lnSpc>
                <a:spcPct val="100000"/>
              </a:lnSpc>
              <a:spcBef>
                <a:spcPts val="480"/>
              </a:spcBef>
              <a:spcAft>
                <a:spcPts val="0"/>
              </a:spcAft>
              <a:buSzPts val="2200"/>
              <a:buChar char="&gt;"/>
            </a:pPr>
            <a:r>
              <a:rPr lang="en" sz="2200"/>
              <a:t>The UW’s UEI is now available and visible</a:t>
            </a:r>
            <a:endParaRPr sz="2200"/>
          </a:p>
          <a:p>
            <a:pPr indent="-342900" lvl="1" marL="914400" marR="0" rtl="0" algn="l">
              <a:lnSpc>
                <a:spcPct val="100000"/>
              </a:lnSpc>
              <a:spcBef>
                <a:spcPts val="0"/>
              </a:spcBef>
              <a:spcAft>
                <a:spcPts val="0"/>
              </a:spcAft>
              <a:buSzPts val="1800"/>
              <a:buChar char="–"/>
            </a:pPr>
            <a:r>
              <a:rPr lang="en" sz="1800"/>
              <a:t>DUNS 605799469, the UEI is HD1WMN6945W6</a:t>
            </a:r>
            <a:endParaRPr sz="1800"/>
          </a:p>
          <a:p>
            <a:pPr indent="-342900" lvl="1" marL="914400" marR="0" rtl="0" algn="l">
              <a:lnSpc>
                <a:spcPct val="100000"/>
              </a:lnSpc>
              <a:spcBef>
                <a:spcPts val="0"/>
              </a:spcBef>
              <a:spcAft>
                <a:spcPts val="0"/>
              </a:spcAft>
              <a:buSzPts val="1800"/>
              <a:buChar char="–"/>
            </a:pPr>
            <a:r>
              <a:rPr lang="en" sz="1800"/>
              <a:t>DoEd Only - DUNS 042803536, the UEI is NFJ3CMQ4B418</a:t>
            </a:r>
            <a:endParaRPr sz="1800"/>
          </a:p>
          <a:p>
            <a:pPr indent="-342900" lvl="1" marL="914400" marR="0" rtl="0" algn="l">
              <a:lnSpc>
                <a:spcPct val="100000"/>
              </a:lnSpc>
              <a:spcBef>
                <a:spcPts val="0"/>
              </a:spcBef>
              <a:spcAft>
                <a:spcPts val="0"/>
              </a:spcAft>
              <a:buSzPts val="1800"/>
              <a:buChar char="–"/>
            </a:pPr>
            <a:r>
              <a:rPr lang="en" sz="1800"/>
              <a:t>Refer to them from our UW </a:t>
            </a:r>
            <a:r>
              <a:rPr lang="en" sz="1800" u="sng">
                <a:solidFill>
                  <a:schemeClr val="hlink"/>
                </a:solidFill>
                <a:hlinkClick r:id="rId3"/>
              </a:rPr>
              <a:t>Facts &amp; Rates</a:t>
            </a:r>
            <a:r>
              <a:rPr lang="en" sz="1800"/>
              <a:t> page</a:t>
            </a:r>
            <a:endParaRPr sz="2200"/>
          </a:p>
          <a:p>
            <a:pPr indent="0" lvl="0" marL="457200" marR="0" rtl="0" algn="l">
              <a:lnSpc>
                <a:spcPct val="100000"/>
              </a:lnSpc>
              <a:spcBef>
                <a:spcPts val="480"/>
              </a:spcBef>
              <a:spcAft>
                <a:spcPts val="0"/>
              </a:spcAft>
              <a:buNone/>
            </a:pPr>
            <a:r>
              <a:t/>
            </a:r>
            <a:endParaRPr sz="2200"/>
          </a:p>
          <a:p>
            <a:pPr indent="0" lvl="0" marL="0" marR="0" rtl="0" algn="l">
              <a:lnSpc>
                <a:spcPct val="100000"/>
              </a:lnSpc>
              <a:spcBef>
                <a:spcPts val="480"/>
              </a:spcBef>
              <a:spcAft>
                <a:spcPts val="0"/>
              </a:spcAft>
              <a:buNone/>
            </a:pPr>
            <a:r>
              <a:rPr lang="en" sz="2200"/>
              <a:t>You will start to see the UEI as a field name. </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1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Grants.gov &amp; the UEI</a:t>
            </a:r>
            <a:endParaRPr/>
          </a:p>
        </p:txBody>
      </p:sp>
      <p:sp>
        <p:nvSpPr>
          <p:cNvPr id="671" name="Google Shape;671;p114"/>
          <p:cNvSpPr txBox="1"/>
          <p:nvPr>
            <p:ph idx="2" type="body"/>
          </p:nvPr>
        </p:nvSpPr>
        <p:spPr>
          <a:xfrm>
            <a:off x="720200" y="1649850"/>
            <a:ext cx="78327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a:t>Grants.gov is displaying and auto-populating the UEI on applications. </a:t>
            </a:r>
            <a:endParaRPr/>
          </a:p>
          <a:p>
            <a:pPr indent="0" lvl="0" marL="0" marR="0" rtl="0" algn="l">
              <a:lnSpc>
                <a:spcPct val="100000"/>
              </a:lnSpc>
              <a:spcBef>
                <a:spcPts val="480"/>
              </a:spcBef>
              <a:spcAft>
                <a:spcPts val="0"/>
              </a:spcAft>
              <a:buNone/>
            </a:pPr>
            <a:r>
              <a:t/>
            </a:r>
            <a:endParaRPr/>
          </a:p>
          <a:p>
            <a:pPr indent="0" lvl="0" marL="0" marR="0" rtl="0" algn="l">
              <a:lnSpc>
                <a:spcPct val="100000"/>
              </a:lnSpc>
              <a:spcBef>
                <a:spcPts val="480"/>
              </a:spcBef>
              <a:spcAft>
                <a:spcPts val="0"/>
              </a:spcAft>
              <a:buNone/>
            </a:pPr>
            <a:r>
              <a:rPr lang="en"/>
              <a:t>Follow sponsor instructions on applications.</a:t>
            </a:r>
            <a:endParaRPr/>
          </a:p>
          <a:p>
            <a:pPr indent="-368300" lvl="0" marL="457200" marR="0" rtl="0" algn="l">
              <a:lnSpc>
                <a:spcPct val="100000"/>
              </a:lnSpc>
              <a:spcBef>
                <a:spcPts val="480"/>
              </a:spcBef>
              <a:spcAft>
                <a:spcPts val="0"/>
              </a:spcAft>
              <a:buSzPts val="2200"/>
              <a:buChar char="&gt;"/>
            </a:pPr>
            <a:r>
              <a:rPr lang="en" sz="2200"/>
              <a:t>Enter the DUNS number if the field label reads “DUNS” </a:t>
            </a:r>
            <a:endParaRPr sz="2200"/>
          </a:p>
          <a:p>
            <a:pPr indent="-368300" lvl="0" marL="457200" marR="0" rtl="0" algn="l">
              <a:lnSpc>
                <a:spcPct val="100000"/>
              </a:lnSpc>
              <a:spcBef>
                <a:spcPts val="0"/>
              </a:spcBef>
              <a:spcAft>
                <a:spcPts val="0"/>
              </a:spcAft>
              <a:buSzPts val="2200"/>
              <a:buChar char="&gt;"/>
            </a:pPr>
            <a:r>
              <a:rPr lang="en" sz="2200"/>
              <a:t>Enter the UEI number if the field label reads “SAM UEI”</a:t>
            </a:r>
            <a:endParaRPr sz="2200"/>
          </a:p>
        </p:txBody>
      </p:sp>
      <p:sp>
        <p:nvSpPr>
          <p:cNvPr id="672" name="Google Shape;672;p114"/>
          <p:cNvSpPr txBox="1"/>
          <p:nvPr>
            <p:ph idx="1" type="body"/>
          </p:nvPr>
        </p:nvSpPr>
        <p:spPr>
          <a:xfrm>
            <a:off x="846851" y="4789249"/>
            <a:ext cx="7045200" cy="10962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200" u="sng">
                <a:solidFill>
                  <a:schemeClr val="hlink"/>
                </a:solidFill>
                <a:hlinkClick r:id="rId3"/>
              </a:rPr>
              <a:t>Using the Unique Entity Identifier (UEI) in Grants.gov</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1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Reminder: eGC1 Debarment Certification </a:t>
            </a:r>
            <a:endParaRPr/>
          </a:p>
        </p:txBody>
      </p:sp>
      <p:sp>
        <p:nvSpPr>
          <p:cNvPr id="679" name="Google Shape;679;p115"/>
          <p:cNvSpPr txBox="1"/>
          <p:nvPr>
            <p:ph idx="2" type="body"/>
          </p:nvPr>
        </p:nvSpPr>
        <p:spPr>
          <a:xfrm>
            <a:off x="720200" y="1573650"/>
            <a:ext cx="77880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200"/>
              <a:t>The PI certifies on each eGC1 that: </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lang="en" sz="2200"/>
              <a:t>“By submitting this application, the PI certifies that the PI and other Key Personnel (anyone involved in the design, conduct or reporting of the research) have not been debarred, suspended, proposed for debarment, declared ineligible or voluntarily excluded from covered transactions by any federal department or agency.” </a:t>
            </a:r>
            <a:endParaRPr sz="1800"/>
          </a:p>
          <a:p>
            <a:pPr indent="0" lvl="0" marL="0" rtl="0" algn="l">
              <a:spcBef>
                <a:spcPts val="480"/>
              </a:spcBef>
              <a:spcAft>
                <a:spcPts val="0"/>
              </a:spcAft>
              <a:buNone/>
            </a:pPr>
            <a:r>
              <a:t/>
            </a:r>
            <a:endParaRPr sz="2200"/>
          </a:p>
          <a:p>
            <a:pPr indent="0" lvl="0" marL="0" rtl="0" algn="l">
              <a:spcBef>
                <a:spcPts val="480"/>
              </a:spcBef>
              <a:spcAft>
                <a:spcPts val="0"/>
              </a:spcAft>
              <a:buNone/>
            </a:pPr>
            <a:r>
              <a:t/>
            </a:r>
            <a:endParaRPr sz="2200"/>
          </a:p>
          <a:p>
            <a:pPr indent="-355600" lvl="0" marL="457200" rtl="0" algn="l">
              <a:spcBef>
                <a:spcPts val="480"/>
              </a:spcBef>
              <a:spcAft>
                <a:spcPts val="0"/>
              </a:spcAft>
              <a:buSzPts val="2000"/>
              <a:buChar char="&gt;"/>
            </a:pPr>
            <a:r>
              <a:rPr lang="en" sz="2000" u="sng">
                <a:solidFill>
                  <a:schemeClr val="hlink"/>
                </a:solidFill>
                <a:hlinkClick r:id="rId3"/>
              </a:rPr>
              <a:t>GIM 1</a:t>
            </a:r>
            <a:r>
              <a:rPr lang="en" sz="2000"/>
              <a:t> </a:t>
            </a:r>
            <a:endParaRPr sz="2000"/>
          </a:p>
          <a:p>
            <a:pPr indent="-355600" lvl="0" marL="457200" rtl="0" algn="l">
              <a:spcBef>
                <a:spcPts val="0"/>
              </a:spcBef>
              <a:spcAft>
                <a:spcPts val="0"/>
              </a:spcAft>
              <a:buSzPts val="2000"/>
              <a:buChar char="&gt;"/>
            </a:pPr>
            <a:r>
              <a:rPr lang="en" sz="2000"/>
              <a:t>Debarment </a:t>
            </a:r>
            <a:r>
              <a:rPr lang="en" sz="2000" u="sng">
                <a:solidFill>
                  <a:schemeClr val="hlink"/>
                </a:solidFill>
                <a:hlinkClick r:id="rId4"/>
              </a:rPr>
              <a:t>Statement</a:t>
            </a:r>
            <a:endParaRPr sz="1400"/>
          </a:p>
          <a:p>
            <a:pPr indent="0" lvl="0" marL="0" rtl="0" algn="l">
              <a:lnSpc>
                <a:spcPct val="115000"/>
              </a:lnSpc>
              <a:spcBef>
                <a:spcPts val="0"/>
              </a:spcBef>
              <a:spcAft>
                <a:spcPts val="0"/>
              </a:spcAft>
              <a:buNone/>
            </a:pPr>
            <a: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89"/>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fontScale="90000"/>
          </a:bodyPr>
          <a:lstStyle/>
          <a:p>
            <a:pPr indent="0" lvl="0" marL="0" rtl="0" algn="ctr">
              <a:spcBef>
                <a:spcPts val="0"/>
              </a:spcBef>
              <a:spcAft>
                <a:spcPts val="0"/>
              </a:spcAft>
              <a:buClr>
                <a:srgbClr val="190037"/>
              </a:buClr>
              <a:buSzPct val="100000"/>
              <a:buFont typeface="Open Sans"/>
              <a:buNone/>
            </a:pPr>
            <a:r>
              <a:rPr lang="en"/>
              <a:t>NSF’s Proposal &amp; Award Policies &amp; Procedures Guide – 2021 Update</a:t>
            </a:r>
            <a:endParaRPr/>
          </a:p>
        </p:txBody>
      </p:sp>
      <p:sp>
        <p:nvSpPr>
          <p:cNvPr id="456" name="Google Shape;456;p89"/>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p>
            <a:pPr indent="0" lvl="0" marL="0" rtl="0" algn="l">
              <a:spcBef>
                <a:spcPts val="0"/>
              </a:spcBef>
              <a:spcAft>
                <a:spcPts val="0"/>
              </a:spcAft>
              <a:buClr>
                <a:schemeClr val="dk1"/>
              </a:buClr>
              <a:buSzPts val="2700"/>
              <a:buNone/>
            </a:pPr>
            <a:r>
              <a:rPr lang="en" sz="2700"/>
              <a:t>Nothing major, mostly alignments with 2 CFR 200 (Uniform Guidance):</a:t>
            </a:r>
            <a:endParaRPr/>
          </a:p>
          <a:p>
            <a:pPr indent="-215900" lvl="0" marL="381000" rtl="0" algn="l">
              <a:spcBef>
                <a:spcPts val="500"/>
              </a:spcBef>
              <a:spcAft>
                <a:spcPts val="0"/>
              </a:spcAft>
              <a:buClr>
                <a:schemeClr val="dk1"/>
              </a:buClr>
              <a:buSzPts val="2700"/>
              <a:buFont typeface="Arial"/>
              <a:buNone/>
            </a:pPr>
            <a:r>
              <a:t/>
            </a:r>
            <a:endParaRPr sz="2700"/>
          </a:p>
          <a:p>
            <a:pPr indent="-615950" lvl="0" marL="609600" rtl="0" algn="l">
              <a:spcBef>
                <a:spcPts val="500"/>
              </a:spcBef>
              <a:spcAft>
                <a:spcPts val="0"/>
              </a:spcAft>
              <a:buClr>
                <a:schemeClr val="dk1"/>
              </a:buClr>
              <a:buSzPts val="2700"/>
              <a:buFont typeface="Open Sans SemiBold"/>
              <a:buAutoNum type="arabicPeriod"/>
            </a:pPr>
            <a:r>
              <a:rPr lang="en" sz="2700"/>
              <a:t>Failure to submit required reports within one year from award end date will be reported to OMB as a UW “material failure to comply.”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1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Who, What, </a:t>
            </a:r>
            <a:r>
              <a:rPr lang="en"/>
              <a:t>Why Search in SAM?</a:t>
            </a:r>
            <a:r>
              <a:rPr lang="en"/>
              <a:t> </a:t>
            </a:r>
            <a:endParaRPr/>
          </a:p>
        </p:txBody>
      </p:sp>
      <p:sp>
        <p:nvSpPr>
          <p:cNvPr id="686" name="Google Shape;686;p116"/>
          <p:cNvSpPr txBox="1"/>
          <p:nvPr>
            <p:ph idx="2" type="body"/>
          </p:nvPr>
        </p:nvSpPr>
        <p:spPr>
          <a:xfrm>
            <a:off x="720200" y="1649850"/>
            <a:ext cx="7788000" cy="4015500"/>
          </a:xfrm>
          <a:prstGeom prst="rect">
            <a:avLst/>
          </a:prstGeom>
        </p:spPr>
        <p:txBody>
          <a:bodyPr anchorCtr="0" anchor="t" bIns="91425" lIns="91425" spcFirstLastPara="1" rIns="91425" wrap="square" tIns="91425">
            <a:noAutofit/>
          </a:bodyPr>
          <a:lstStyle/>
          <a:p>
            <a:pPr indent="-368300" lvl="0" marL="457200" marR="0" rtl="0" algn="l">
              <a:lnSpc>
                <a:spcPct val="100000"/>
              </a:lnSpc>
              <a:spcBef>
                <a:spcPts val="480"/>
              </a:spcBef>
              <a:spcAft>
                <a:spcPts val="0"/>
              </a:spcAft>
              <a:buSzPts val="2200"/>
              <a:buChar char="&gt;"/>
            </a:pPr>
            <a:r>
              <a:rPr lang="en" sz="2200"/>
              <a:t>Campus verifies:</a:t>
            </a:r>
            <a:endParaRPr sz="2200"/>
          </a:p>
          <a:p>
            <a:pPr indent="-342900" lvl="1" marL="914400" marR="0" rtl="0" algn="l">
              <a:lnSpc>
                <a:spcPct val="100000"/>
              </a:lnSpc>
              <a:spcBef>
                <a:spcPts val="0"/>
              </a:spcBef>
              <a:spcAft>
                <a:spcPts val="0"/>
              </a:spcAft>
              <a:buSzPts val="1800"/>
              <a:buChar char="–"/>
            </a:pPr>
            <a:r>
              <a:rPr lang="en" sz="1800"/>
              <a:t>P</a:t>
            </a:r>
            <a:r>
              <a:rPr lang="en" sz="1800"/>
              <a:t>ersonnel have not been debarred or suspended</a:t>
            </a:r>
            <a:endParaRPr sz="1800"/>
          </a:p>
          <a:p>
            <a:pPr indent="-342900" lvl="1" marL="914400" marR="0" rtl="0" algn="l">
              <a:lnSpc>
                <a:spcPct val="100000"/>
              </a:lnSpc>
              <a:spcBef>
                <a:spcPts val="0"/>
              </a:spcBef>
              <a:spcAft>
                <a:spcPts val="0"/>
              </a:spcAft>
              <a:buSzPts val="1800"/>
              <a:buChar char="–"/>
            </a:pPr>
            <a:r>
              <a:rPr lang="en" sz="1800"/>
              <a:t>V</a:t>
            </a:r>
            <a:r>
              <a:rPr lang="en" sz="1800"/>
              <a:t>endor is not considered a “covered telecommunications” equipment or services supplier</a:t>
            </a:r>
            <a:endParaRPr sz="1800"/>
          </a:p>
          <a:p>
            <a:pPr indent="-342900" lvl="1" marL="914400" marR="0" rtl="0" algn="l">
              <a:lnSpc>
                <a:spcPct val="100000"/>
              </a:lnSpc>
              <a:spcBef>
                <a:spcPts val="0"/>
              </a:spcBef>
              <a:spcAft>
                <a:spcPts val="0"/>
              </a:spcAft>
              <a:buSzPts val="1800"/>
              <a:buChar char="–"/>
            </a:pPr>
            <a:r>
              <a:rPr lang="en" sz="1800"/>
              <a:t>Procurement purchases under $35k</a:t>
            </a:r>
            <a:endParaRPr sz="1800"/>
          </a:p>
          <a:p>
            <a:pPr indent="0" lvl="0" marL="914400" marR="0" rtl="0" algn="l">
              <a:lnSpc>
                <a:spcPct val="100000"/>
              </a:lnSpc>
              <a:spcBef>
                <a:spcPts val="480"/>
              </a:spcBef>
              <a:spcAft>
                <a:spcPts val="0"/>
              </a:spcAft>
              <a:buNone/>
            </a:pPr>
            <a:r>
              <a:t/>
            </a:r>
            <a:endParaRPr sz="1800"/>
          </a:p>
          <a:p>
            <a:pPr indent="-368300" lvl="0" marL="457200" rtl="0" algn="l">
              <a:spcBef>
                <a:spcPts val="480"/>
              </a:spcBef>
              <a:spcAft>
                <a:spcPts val="0"/>
              </a:spcAft>
              <a:buSzPts val="2200"/>
              <a:buChar char="&gt;"/>
            </a:pPr>
            <a:r>
              <a:rPr lang="en" sz="2200"/>
              <a:t>Procurement checks vendors for purchases over $35k</a:t>
            </a:r>
            <a:endParaRPr sz="2200"/>
          </a:p>
          <a:p>
            <a:pPr indent="0" lvl="0" marL="914400" rtl="0" algn="l">
              <a:spcBef>
                <a:spcPts val="480"/>
              </a:spcBef>
              <a:spcAft>
                <a:spcPts val="0"/>
              </a:spcAft>
              <a:buNone/>
            </a:pPr>
            <a:r>
              <a:t/>
            </a:r>
            <a:endParaRPr sz="2200"/>
          </a:p>
          <a:p>
            <a:pPr indent="-368300" lvl="0" marL="457200" rtl="0" algn="l">
              <a:spcBef>
                <a:spcPts val="480"/>
              </a:spcBef>
              <a:spcAft>
                <a:spcPts val="0"/>
              </a:spcAft>
              <a:buSzPts val="2200"/>
              <a:buChar char="&gt;"/>
            </a:pPr>
            <a:r>
              <a:rPr lang="en" sz="2200"/>
              <a:t>OSP verifies subrecipient entities</a:t>
            </a:r>
            <a:endParaRPr sz="2200"/>
          </a:p>
          <a:p>
            <a:pPr indent="0" lvl="0" marL="914400" rtl="0" algn="l">
              <a:spcBef>
                <a:spcPts val="480"/>
              </a:spcBef>
              <a:spcAft>
                <a:spcPts val="0"/>
              </a:spcAft>
              <a:buNone/>
            </a:pPr>
            <a:r>
              <a:t/>
            </a:r>
            <a:endParaRPr sz="18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11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Do I Need a SAM.gov Account? </a:t>
            </a:r>
            <a:endParaRPr/>
          </a:p>
        </p:txBody>
      </p:sp>
      <p:sp>
        <p:nvSpPr>
          <p:cNvPr id="693" name="Google Shape;693;p117"/>
          <p:cNvSpPr txBox="1"/>
          <p:nvPr>
            <p:ph idx="2" type="body"/>
          </p:nvPr>
        </p:nvSpPr>
        <p:spPr>
          <a:xfrm>
            <a:off x="720200" y="1726050"/>
            <a:ext cx="77880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a:t>Not required to search SAM for exclusions.</a:t>
            </a:r>
            <a:endParaRPr/>
          </a:p>
          <a:p>
            <a:pPr indent="0" lvl="0" marL="0" marR="0" rtl="0" algn="l">
              <a:lnSpc>
                <a:spcPct val="100000"/>
              </a:lnSpc>
              <a:spcBef>
                <a:spcPts val="480"/>
              </a:spcBef>
              <a:spcAft>
                <a:spcPts val="0"/>
              </a:spcAft>
              <a:buNone/>
            </a:pPr>
            <a:r>
              <a:t/>
            </a:r>
            <a:endParaRPr/>
          </a:p>
          <a:p>
            <a:pPr indent="0" lvl="0" marL="0" marR="0" rtl="0" algn="l">
              <a:lnSpc>
                <a:spcPct val="100000"/>
              </a:lnSpc>
              <a:spcBef>
                <a:spcPts val="480"/>
              </a:spcBef>
              <a:spcAft>
                <a:spcPts val="0"/>
              </a:spcAft>
              <a:buNone/>
            </a:pPr>
            <a:r>
              <a:rPr lang="en"/>
              <a:t>Required to save search results, submit reports for specific federal contract requirements, or to search entity profiles. </a:t>
            </a:r>
            <a:endParaRPr/>
          </a:p>
          <a:p>
            <a:pPr indent="0" lvl="0" marL="0" marR="0" rtl="0" algn="l">
              <a:lnSpc>
                <a:spcPct val="100000"/>
              </a:lnSpc>
              <a:spcBef>
                <a:spcPts val="480"/>
              </a:spcBef>
              <a:spcAft>
                <a:spcPts val="0"/>
              </a:spcAft>
              <a:buNone/>
            </a:pPr>
            <a:r>
              <a:t/>
            </a:r>
            <a:endParaRPr/>
          </a:p>
          <a:p>
            <a:pPr indent="0" lvl="0" marL="0" marR="0" rtl="0" algn="l">
              <a:lnSpc>
                <a:spcPct val="100000"/>
              </a:lnSpc>
              <a:spcBef>
                <a:spcPts val="480"/>
              </a:spcBef>
              <a:spcAft>
                <a:spcPts val="0"/>
              </a:spcAft>
              <a:buNone/>
            </a:pPr>
            <a:r>
              <a:rPr lang="en"/>
              <a:t>Searching entity profiles is different than searching debarred or suspended entities or individuals.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18"/>
          <p:cNvSpPr txBox="1"/>
          <p:nvPr>
            <p:ph idx="2" type="body"/>
          </p:nvPr>
        </p:nvSpPr>
        <p:spPr>
          <a:xfrm>
            <a:off x="796400" y="1608300"/>
            <a:ext cx="7788000" cy="4662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sz="22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22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200">
                <a:solidFill>
                  <a:schemeClr val="dk1"/>
                </a:solidFill>
              </a:rPr>
              <a:t>Go to SAM.gov and click on </a:t>
            </a:r>
            <a:r>
              <a:rPr b="1" lang="en" sz="2200">
                <a:solidFill>
                  <a:schemeClr val="dk1"/>
                </a:solidFill>
              </a:rPr>
              <a:t>Exclusions</a:t>
            </a:r>
            <a:r>
              <a:rPr lang="en" sz="2200">
                <a:solidFill>
                  <a:schemeClr val="dk1"/>
                </a:solidFill>
              </a:rPr>
              <a:t>.</a:t>
            </a:r>
            <a:endParaRPr sz="1800">
              <a:solidFill>
                <a:schemeClr val="dk1"/>
              </a:solidFill>
            </a:endParaRPr>
          </a:p>
          <a:p>
            <a:pPr indent="0" lvl="0" marL="0" rtl="0" algn="l">
              <a:lnSpc>
                <a:spcPct val="115000"/>
              </a:lnSpc>
              <a:spcBef>
                <a:spcPts val="1200"/>
              </a:spcBef>
              <a:spcAft>
                <a:spcPts val="0"/>
              </a:spcAft>
              <a:buNone/>
            </a:pPr>
            <a:r>
              <a:t/>
            </a:r>
            <a:endParaRPr sz="18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800"/>
          </a:p>
        </p:txBody>
      </p:sp>
      <p:pic>
        <p:nvPicPr>
          <p:cNvPr id="700" name="Google Shape;700;p118"/>
          <p:cNvPicPr preferRelativeResize="0"/>
          <p:nvPr/>
        </p:nvPicPr>
        <p:blipFill>
          <a:blip r:embed="rId3">
            <a:alphaModFix/>
          </a:blip>
          <a:stretch>
            <a:fillRect/>
          </a:stretch>
        </p:blipFill>
        <p:spPr>
          <a:xfrm>
            <a:off x="720200" y="2150700"/>
            <a:ext cx="6513998" cy="4141350"/>
          </a:xfrm>
          <a:prstGeom prst="rect">
            <a:avLst/>
          </a:prstGeom>
          <a:noFill/>
          <a:ln>
            <a:noFill/>
          </a:ln>
        </p:spPr>
      </p:pic>
      <p:sp>
        <p:nvSpPr>
          <p:cNvPr id="701" name="Google Shape;701;p118"/>
          <p:cNvSpPr/>
          <p:nvPr/>
        </p:nvSpPr>
        <p:spPr>
          <a:xfrm>
            <a:off x="4374975" y="5659350"/>
            <a:ext cx="1240800" cy="352200"/>
          </a:xfrm>
          <a:prstGeom prst="roundRect">
            <a:avLst>
              <a:gd fmla="val 16667" name="adj"/>
            </a:avLst>
          </a:prstGeom>
          <a:noFill/>
          <a:ln cap="flat" cmpd="sng" w="28575">
            <a:solidFill>
              <a:srgbClr val="E8D3A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18"/>
          <p:cNvSpPr/>
          <p:nvPr/>
        </p:nvSpPr>
        <p:spPr>
          <a:xfrm rot="-653454">
            <a:off x="5501899" y="5121653"/>
            <a:ext cx="1810102" cy="964685"/>
          </a:xfrm>
          <a:prstGeom prst="lef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18"/>
          <p:cNvSpPr txBox="1"/>
          <p:nvPr>
            <p:ph idx="1" type="body"/>
          </p:nvPr>
        </p:nvSpPr>
        <p:spPr>
          <a:xfrm>
            <a:off x="720207" y="237685"/>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How to Search in SAM </a:t>
            </a:r>
            <a:r>
              <a:rPr lang="en" sz="2100"/>
              <a:t>(1 of 3)</a:t>
            </a:r>
            <a:endParaRPr sz="2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19"/>
          <p:cNvSpPr/>
          <p:nvPr/>
        </p:nvSpPr>
        <p:spPr>
          <a:xfrm>
            <a:off x="7285075" y="5942225"/>
            <a:ext cx="1858800" cy="99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1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How to Search in SAM </a:t>
            </a:r>
            <a:r>
              <a:rPr lang="en" sz="2100"/>
              <a:t>(2 of 3)</a:t>
            </a:r>
            <a:endParaRPr sz="2100"/>
          </a:p>
        </p:txBody>
      </p:sp>
      <p:sp>
        <p:nvSpPr>
          <p:cNvPr id="711" name="Google Shape;711;p119"/>
          <p:cNvSpPr txBox="1"/>
          <p:nvPr>
            <p:ph idx="2" type="body"/>
          </p:nvPr>
        </p:nvSpPr>
        <p:spPr>
          <a:xfrm>
            <a:off x="659300" y="1597975"/>
            <a:ext cx="7974300" cy="41544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200">
                <a:solidFill>
                  <a:schemeClr val="dk1"/>
                </a:solidFill>
              </a:rPr>
              <a:t>Enter the entity’s DUNS number in the box under </a:t>
            </a:r>
            <a:r>
              <a:rPr b="1" lang="en" sz="2200">
                <a:solidFill>
                  <a:schemeClr val="dk1"/>
                </a:solidFill>
              </a:rPr>
              <a:t>Search Exclusions</a:t>
            </a:r>
            <a:r>
              <a:rPr lang="en" sz="2200">
                <a:solidFill>
                  <a:schemeClr val="dk1"/>
                </a:solidFill>
              </a:rPr>
              <a:t>.</a:t>
            </a:r>
            <a:endParaRPr sz="2200">
              <a:solidFill>
                <a:schemeClr val="dk1"/>
              </a:solidFill>
            </a:endParaRPr>
          </a:p>
        </p:txBody>
      </p:sp>
      <p:pic>
        <p:nvPicPr>
          <p:cNvPr id="712" name="Google Shape;712;p119"/>
          <p:cNvPicPr preferRelativeResize="0"/>
          <p:nvPr/>
        </p:nvPicPr>
        <p:blipFill>
          <a:blip r:embed="rId3">
            <a:alphaModFix/>
          </a:blip>
          <a:stretch>
            <a:fillRect/>
          </a:stretch>
        </p:blipFill>
        <p:spPr>
          <a:xfrm>
            <a:off x="531700" y="2574525"/>
            <a:ext cx="8295699" cy="3847125"/>
          </a:xfrm>
          <a:prstGeom prst="rect">
            <a:avLst/>
          </a:prstGeom>
          <a:noFill/>
          <a:ln>
            <a:noFill/>
          </a:ln>
        </p:spPr>
      </p:pic>
      <p:sp>
        <p:nvSpPr>
          <p:cNvPr id="713" name="Google Shape;713;p119"/>
          <p:cNvSpPr/>
          <p:nvPr/>
        </p:nvSpPr>
        <p:spPr>
          <a:xfrm rot="-940153">
            <a:off x="2172977" y="4581589"/>
            <a:ext cx="2308179" cy="752799"/>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20"/>
          <p:cNvSpPr txBox="1"/>
          <p:nvPr>
            <p:ph idx="1" type="body"/>
          </p:nvPr>
        </p:nvSpPr>
        <p:spPr>
          <a:xfrm>
            <a:off x="671750" y="699128"/>
            <a:ext cx="8184600" cy="6645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How to Search in SAM </a:t>
            </a:r>
            <a:r>
              <a:rPr lang="en" sz="2100"/>
              <a:t>(3 of 3)</a:t>
            </a:r>
            <a:endParaRPr sz="2100"/>
          </a:p>
        </p:txBody>
      </p:sp>
      <p:sp>
        <p:nvSpPr>
          <p:cNvPr id="720" name="Google Shape;720;p120"/>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2200">
                <a:solidFill>
                  <a:schemeClr val="dk1"/>
                </a:solidFill>
              </a:rPr>
              <a:t>If the entity you searched has no exclusions, the system will display the following.</a:t>
            </a:r>
            <a:endParaRPr sz="2200">
              <a:solidFill>
                <a:schemeClr val="dk1"/>
              </a:solidFill>
            </a:endParaRPr>
          </a:p>
          <a:p>
            <a:pPr indent="0" lvl="0" marL="0" rtl="0" algn="l">
              <a:lnSpc>
                <a:spcPct val="115000"/>
              </a:lnSpc>
              <a:spcBef>
                <a:spcPts val="1200"/>
              </a:spcBef>
              <a:spcAft>
                <a:spcPts val="1200"/>
              </a:spcAft>
              <a:buNone/>
            </a:pPr>
            <a:r>
              <a:rPr lang="en"/>
              <a:t> </a:t>
            </a:r>
            <a:endParaRPr/>
          </a:p>
        </p:txBody>
      </p:sp>
      <p:pic>
        <p:nvPicPr>
          <p:cNvPr id="721" name="Google Shape;721;p120"/>
          <p:cNvPicPr preferRelativeResize="0"/>
          <p:nvPr/>
        </p:nvPicPr>
        <p:blipFill>
          <a:blip r:embed="rId3">
            <a:alphaModFix/>
          </a:blip>
          <a:stretch>
            <a:fillRect/>
          </a:stretch>
        </p:blipFill>
        <p:spPr>
          <a:xfrm>
            <a:off x="830250" y="2774275"/>
            <a:ext cx="6316875" cy="3195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21"/>
          <p:cNvSpPr txBox="1"/>
          <p:nvPr>
            <p:ph idx="1" type="body"/>
          </p:nvPr>
        </p:nvSpPr>
        <p:spPr>
          <a:xfrm>
            <a:off x="671750" y="371501"/>
            <a:ext cx="8184600" cy="8937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3100"/>
              <a:t>Save Your Search</a:t>
            </a:r>
            <a:endParaRPr sz="3700"/>
          </a:p>
        </p:txBody>
      </p:sp>
      <p:sp>
        <p:nvSpPr>
          <p:cNvPr id="728" name="Google Shape;728;p121"/>
          <p:cNvSpPr txBox="1"/>
          <p:nvPr>
            <p:ph idx="2" type="body"/>
          </p:nvPr>
        </p:nvSpPr>
        <p:spPr>
          <a:xfrm>
            <a:off x="659305" y="15081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200">
                <a:solidFill>
                  <a:schemeClr val="dk1"/>
                </a:solidFill>
              </a:rPr>
              <a:t>You must have a SAM.gov account and log in to save your searches. </a:t>
            </a:r>
            <a:endParaRPr sz="2200">
              <a:solidFill>
                <a:schemeClr val="dk1"/>
              </a:solidFill>
            </a:endParaRPr>
          </a:p>
          <a:p>
            <a:pPr indent="0" lvl="0" marL="0" rtl="0" algn="l">
              <a:spcBef>
                <a:spcPts val="480"/>
              </a:spcBef>
              <a:spcAft>
                <a:spcPts val="0"/>
              </a:spcAft>
              <a:buNone/>
            </a:pPr>
            <a:r>
              <a:t/>
            </a:r>
            <a:endParaRPr sz="2200">
              <a:solidFill>
                <a:schemeClr val="dk1"/>
              </a:solidFill>
            </a:endParaRPr>
          </a:p>
          <a:p>
            <a:pPr indent="0" lvl="0" marL="0" rtl="0" algn="l">
              <a:spcBef>
                <a:spcPts val="480"/>
              </a:spcBef>
              <a:spcAft>
                <a:spcPts val="0"/>
              </a:spcAft>
              <a:buNone/>
            </a:pPr>
            <a:r>
              <a:rPr lang="en" sz="2200">
                <a:solidFill>
                  <a:schemeClr val="dk1"/>
                </a:solidFill>
              </a:rPr>
              <a:t>To save, select </a:t>
            </a:r>
            <a:r>
              <a:rPr b="1" lang="en" sz="2200">
                <a:solidFill>
                  <a:schemeClr val="dk1"/>
                </a:solidFill>
              </a:rPr>
              <a:t>Actions</a:t>
            </a:r>
            <a:r>
              <a:rPr lang="en" sz="2200">
                <a:solidFill>
                  <a:schemeClr val="dk1"/>
                </a:solidFill>
              </a:rPr>
              <a:t>.</a:t>
            </a:r>
            <a:endParaRPr sz="2200">
              <a:solidFill>
                <a:schemeClr val="dk1"/>
              </a:solidFill>
            </a:endParaRPr>
          </a:p>
          <a:p>
            <a:pPr indent="0" lvl="0" marL="0" rtl="0" algn="l">
              <a:spcBef>
                <a:spcPts val="480"/>
              </a:spcBef>
              <a:spcAft>
                <a:spcPts val="0"/>
              </a:spcAft>
              <a:buNone/>
            </a:pPr>
            <a:r>
              <a:t/>
            </a:r>
            <a:endParaRPr sz="2000">
              <a:solidFill>
                <a:srgbClr val="3F3F3F"/>
              </a:solidFill>
            </a:endParaRPr>
          </a:p>
        </p:txBody>
      </p:sp>
      <p:pic>
        <p:nvPicPr>
          <p:cNvPr id="729" name="Google Shape;729;p121"/>
          <p:cNvPicPr preferRelativeResize="0"/>
          <p:nvPr/>
        </p:nvPicPr>
        <p:blipFill>
          <a:blip r:embed="rId3">
            <a:alphaModFix/>
          </a:blip>
          <a:stretch>
            <a:fillRect/>
          </a:stretch>
        </p:blipFill>
        <p:spPr>
          <a:xfrm>
            <a:off x="432775" y="3248900"/>
            <a:ext cx="8184601" cy="2484950"/>
          </a:xfrm>
          <a:prstGeom prst="rect">
            <a:avLst/>
          </a:prstGeom>
          <a:noFill/>
          <a:ln>
            <a:noFill/>
          </a:ln>
        </p:spPr>
      </p:pic>
      <p:sp>
        <p:nvSpPr>
          <p:cNvPr id="730" name="Google Shape;730;p121"/>
          <p:cNvSpPr/>
          <p:nvPr/>
        </p:nvSpPr>
        <p:spPr>
          <a:xfrm rot="5401082">
            <a:off x="7538446" y="2450774"/>
            <a:ext cx="953400" cy="8937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22"/>
          <p:cNvSpPr txBox="1"/>
          <p:nvPr>
            <p:ph idx="1" type="body"/>
          </p:nvPr>
        </p:nvSpPr>
        <p:spPr>
          <a:xfrm>
            <a:off x="671750" y="371502"/>
            <a:ext cx="8184600" cy="804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Download or Save</a:t>
            </a:r>
            <a:endParaRPr sz="2900"/>
          </a:p>
        </p:txBody>
      </p:sp>
      <p:sp>
        <p:nvSpPr>
          <p:cNvPr id="737" name="Google Shape;737;p122"/>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200">
                <a:solidFill>
                  <a:schemeClr val="dk1"/>
                </a:solidFill>
              </a:rPr>
              <a:t>You have the option to either </a:t>
            </a:r>
            <a:r>
              <a:rPr b="1" lang="en" sz="2200">
                <a:solidFill>
                  <a:schemeClr val="dk1"/>
                </a:solidFill>
              </a:rPr>
              <a:t>Save</a:t>
            </a:r>
            <a:r>
              <a:rPr lang="en" sz="2200">
                <a:solidFill>
                  <a:schemeClr val="dk1"/>
                </a:solidFill>
              </a:rPr>
              <a:t> or </a:t>
            </a:r>
            <a:r>
              <a:rPr b="1" lang="en" sz="2200">
                <a:solidFill>
                  <a:schemeClr val="dk1"/>
                </a:solidFill>
              </a:rPr>
              <a:t>Download</a:t>
            </a:r>
            <a:r>
              <a:rPr lang="en" sz="2200">
                <a:solidFill>
                  <a:schemeClr val="dk1"/>
                </a:solidFill>
              </a:rPr>
              <a:t> your search.</a:t>
            </a:r>
            <a:endParaRPr sz="2200">
              <a:solidFill>
                <a:schemeClr val="dk1"/>
              </a:solidFill>
            </a:endParaRPr>
          </a:p>
          <a:p>
            <a:pPr indent="0" lvl="0" marL="0" rtl="0" algn="l">
              <a:spcBef>
                <a:spcPts val="480"/>
              </a:spcBef>
              <a:spcAft>
                <a:spcPts val="0"/>
              </a:spcAft>
              <a:buNone/>
            </a:pPr>
            <a:r>
              <a:t/>
            </a:r>
            <a:endParaRPr sz="2200">
              <a:solidFill>
                <a:srgbClr val="000000"/>
              </a:solidFill>
            </a:endParaRPr>
          </a:p>
        </p:txBody>
      </p:sp>
      <p:pic>
        <p:nvPicPr>
          <p:cNvPr id="738" name="Google Shape;738;p122"/>
          <p:cNvPicPr preferRelativeResize="0"/>
          <p:nvPr/>
        </p:nvPicPr>
        <p:blipFill>
          <a:blip r:embed="rId3">
            <a:alphaModFix/>
          </a:blip>
          <a:stretch>
            <a:fillRect/>
          </a:stretch>
        </p:blipFill>
        <p:spPr>
          <a:xfrm>
            <a:off x="807125" y="2770888"/>
            <a:ext cx="6553200" cy="2981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2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24"/>
          <p:cNvSpPr txBox="1"/>
          <p:nvPr>
            <p:ph type="title"/>
          </p:nvPr>
        </p:nvSpPr>
        <p:spPr>
          <a:xfrm>
            <a:off x="460375" y="859991"/>
            <a:ext cx="6972300" cy="35223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lt2"/>
              </a:buClr>
              <a:buSzPts val="4900"/>
              <a:buFont typeface="Encode Sans Condensed Thin"/>
              <a:buNone/>
            </a:pPr>
            <a:r>
              <a:rPr lang="en"/>
              <a:t>SCRI Staff Assignment Updates</a:t>
            </a:r>
            <a:br>
              <a:rPr lang="en"/>
            </a:br>
            <a:endParaRPr/>
          </a:p>
        </p:txBody>
      </p:sp>
      <p:sp>
        <p:nvSpPr>
          <p:cNvPr id="749" name="Google Shape;749;p124"/>
          <p:cNvSpPr txBox="1"/>
          <p:nvPr/>
        </p:nvSpPr>
        <p:spPr>
          <a:xfrm>
            <a:off x="576303" y="4843983"/>
            <a:ext cx="5026800" cy="17853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MRAM</a:t>
            </a:r>
            <a:endParaRPr sz="1900"/>
          </a:p>
          <a:p>
            <a:pPr indent="0" lvl="0" marL="0" marR="0" rtl="0" algn="l">
              <a:spcBef>
                <a:spcPts val="0"/>
              </a:spcBef>
              <a:spcAft>
                <a:spcPts val="0"/>
              </a:spcAft>
              <a:buNone/>
            </a:pPr>
            <a:r>
              <a:rPr lang="en" sz="1800">
                <a:solidFill>
                  <a:schemeClr val="lt1"/>
                </a:solidFill>
                <a:latin typeface="Calibri"/>
                <a:ea typeface="Calibri"/>
                <a:cs typeface="Calibri"/>
                <a:sym typeface="Calibri"/>
              </a:rPr>
              <a:t>June 10, 2021</a:t>
            </a:r>
            <a:endParaRPr sz="1900"/>
          </a:p>
          <a:p>
            <a:pPr indent="0" lvl="0" marL="0" marR="0" rtl="0" algn="l">
              <a:spcBef>
                <a:spcPts val="0"/>
              </a:spcBef>
              <a:spcAft>
                <a:spcPts val="0"/>
              </a:spcAft>
              <a:buNone/>
            </a:pPr>
            <a:r>
              <a:rPr lang="en" sz="1800">
                <a:solidFill>
                  <a:schemeClr val="lt1"/>
                </a:solidFill>
                <a:latin typeface="Calibri"/>
                <a:ea typeface="Calibri"/>
                <a:cs typeface="Calibri"/>
                <a:sym typeface="Calibri"/>
              </a:rPr>
              <a:t>Albert Lo, GCA Complex Grant Analyst</a:t>
            </a:r>
            <a:endParaRPr sz="1900"/>
          </a:p>
          <a:p>
            <a:pPr indent="0" lvl="0" marL="0" marR="0" rtl="0" algn="l">
              <a:spcBef>
                <a:spcPts val="0"/>
              </a:spcBef>
              <a:spcAft>
                <a:spcPts val="0"/>
              </a:spcAft>
              <a:buNone/>
            </a:pPr>
            <a:r>
              <a:rPr lang="en" sz="1800">
                <a:solidFill>
                  <a:schemeClr val="lt1"/>
                </a:solidFill>
                <a:latin typeface="Calibri"/>
                <a:ea typeface="Calibri"/>
                <a:cs typeface="Calibri"/>
                <a:sym typeface="Calibri"/>
              </a:rPr>
              <a:t>Saamir Choudhary, GCA Complex Grant Analyst</a:t>
            </a:r>
            <a:endParaRPr sz="1900"/>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25"/>
          <p:cNvSpPr txBox="1"/>
          <p:nvPr>
            <p:ph idx="1" type="body"/>
          </p:nvPr>
        </p:nvSpPr>
        <p:spPr>
          <a:xfrm>
            <a:off x="454149" y="2440000"/>
            <a:ext cx="8197200" cy="2366100"/>
          </a:xfrm>
          <a:prstGeom prst="rect">
            <a:avLst/>
          </a:prstGeom>
          <a:noFill/>
          <a:ln>
            <a:noFill/>
          </a:ln>
        </p:spPr>
        <p:txBody>
          <a:bodyPr anchorCtr="0" anchor="t" bIns="60925" lIns="121900" spcFirstLastPara="1" rIns="121900" wrap="square" tIns="60925">
            <a:noAutofit/>
          </a:bodyPr>
          <a:lstStyle/>
          <a:p>
            <a:pPr indent="-342900" lvl="0" marL="342900" rtl="0" algn="l">
              <a:spcBef>
                <a:spcPts val="0"/>
              </a:spcBef>
              <a:spcAft>
                <a:spcPts val="0"/>
              </a:spcAft>
              <a:buClr>
                <a:schemeClr val="dk2"/>
              </a:buClr>
              <a:buSzPts val="2400"/>
              <a:buFont typeface="Merriweather Sans"/>
              <a:buChar char="&gt;"/>
            </a:pPr>
            <a:r>
              <a:rPr lang="en"/>
              <a:t>UW executed staff assignment MOU with SCRI in 2012</a:t>
            </a:r>
            <a:endParaRPr/>
          </a:p>
          <a:p>
            <a:pPr indent="-342900" lvl="0" marL="342900" rtl="0" algn="l">
              <a:spcBef>
                <a:spcPts val="500"/>
              </a:spcBef>
              <a:spcAft>
                <a:spcPts val="0"/>
              </a:spcAft>
              <a:buClr>
                <a:schemeClr val="dk2"/>
              </a:buClr>
              <a:buSzPts val="2400"/>
              <a:buFont typeface="Merriweather Sans"/>
              <a:buChar char="&gt;"/>
            </a:pPr>
            <a:r>
              <a:rPr lang="en"/>
              <a:t>Results include increased challenges with reconciliation and tracking staff assignment activity</a:t>
            </a:r>
            <a:endParaRPr/>
          </a:p>
          <a:p>
            <a:pPr indent="-342900" lvl="0" marL="342900" rtl="0" algn="l">
              <a:spcBef>
                <a:spcPts val="500"/>
              </a:spcBef>
              <a:spcAft>
                <a:spcPts val="0"/>
              </a:spcAft>
              <a:buClr>
                <a:schemeClr val="dk2"/>
              </a:buClr>
              <a:buSzPts val="2400"/>
              <a:buFont typeface="Merriweather Sans"/>
              <a:buChar char="&gt;"/>
            </a:pPr>
            <a:r>
              <a:rPr lang="en"/>
              <a:t>30% of the 2017-2019 cycle of SA budget numbers had deficits totaling $350,000 almost 1 year</a:t>
            </a:r>
            <a:r>
              <a:rPr lang="en">
                <a:solidFill>
                  <a:schemeClr val="dk1"/>
                </a:solidFill>
              </a:rPr>
              <a:t> after </a:t>
            </a:r>
            <a:r>
              <a:rPr lang="en"/>
              <a:t>expiration</a:t>
            </a:r>
            <a:endParaRPr/>
          </a:p>
        </p:txBody>
      </p:sp>
      <p:sp>
        <p:nvSpPr>
          <p:cNvPr id="755" name="Google Shape;755;p125"/>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dk1"/>
              </a:buClr>
              <a:buSzPts val="2900"/>
              <a:buFont typeface="Encode Sans Condensed Thin"/>
              <a:buNone/>
            </a:pPr>
            <a:r>
              <a:rPr lang="en"/>
              <a:t>Background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90"/>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p>
            <a:pPr indent="0" lvl="0" marL="0" rtl="0" algn="ctr">
              <a:spcBef>
                <a:spcPts val="0"/>
              </a:spcBef>
              <a:spcAft>
                <a:spcPts val="0"/>
              </a:spcAft>
              <a:buClr>
                <a:srgbClr val="190037"/>
              </a:buClr>
              <a:buSzPts val="3600"/>
              <a:buFont typeface="Open Sans"/>
              <a:buNone/>
            </a:pPr>
            <a:r>
              <a:rPr lang="en"/>
              <a:t>2021 Updates to NSF’s PAPPG</a:t>
            </a:r>
            <a:endParaRPr/>
          </a:p>
        </p:txBody>
      </p:sp>
      <p:sp>
        <p:nvSpPr>
          <p:cNvPr id="462" name="Google Shape;462;p90"/>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p>
            <a:pPr indent="-615950" lvl="0" marL="609600" rtl="0" algn="l">
              <a:spcBef>
                <a:spcPts val="0"/>
              </a:spcBef>
              <a:spcAft>
                <a:spcPts val="0"/>
              </a:spcAft>
              <a:buClr>
                <a:schemeClr val="dk1"/>
              </a:buClr>
              <a:buSzPts val="2700"/>
              <a:buFont typeface="Open Sans SemiBold"/>
              <a:buAutoNum type="arabicPeriod" startAt="2"/>
            </a:pPr>
            <a:r>
              <a:rPr lang="en" sz="2700"/>
              <a:t>Rent for home office workspace is not allowable.</a:t>
            </a:r>
            <a:endParaRPr/>
          </a:p>
          <a:p>
            <a:pPr indent="-444500" lvl="0" marL="609600" rtl="0" algn="l">
              <a:spcBef>
                <a:spcPts val="500"/>
              </a:spcBef>
              <a:spcAft>
                <a:spcPts val="0"/>
              </a:spcAft>
              <a:buClr>
                <a:schemeClr val="dk1"/>
              </a:buClr>
              <a:buSzPts val="2700"/>
              <a:buFont typeface="Open Sans SemiBold"/>
              <a:buNone/>
            </a:pPr>
            <a:r>
              <a:t/>
            </a:r>
            <a:endParaRPr sz="2700"/>
          </a:p>
          <a:p>
            <a:pPr indent="-615950" lvl="0" marL="609600" rtl="0" algn="l">
              <a:spcBef>
                <a:spcPts val="500"/>
              </a:spcBef>
              <a:spcAft>
                <a:spcPts val="0"/>
              </a:spcAft>
              <a:buClr>
                <a:schemeClr val="dk1"/>
              </a:buClr>
              <a:buSzPts val="2700"/>
              <a:buFont typeface="Open Sans SemiBold"/>
              <a:buAutoNum type="arabicPeriod" startAt="2"/>
            </a:pPr>
            <a:r>
              <a:rPr lang="en" sz="2700"/>
              <a:t>Pre-award costs (if allowable…) must be charged to the Award’s initial budget period.</a:t>
            </a:r>
            <a:endParaRPr/>
          </a:p>
          <a:p>
            <a:pPr indent="-444500" lvl="0" marL="609600" rtl="0" algn="l">
              <a:spcBef>
                <a:spcPts val="500"/>
              </a:spcBef>
              <a:spcAft>
                <a:spcPts val="0"/>
              </a:spcAft>
              <a:buClr>
                <a:schemeClr val="dk1"/>
              </a:buClr>
              <a:buSzPts val="2700"/>
              <a:buFont typeface="Open Sans SemiBold"/>
              <a:buNone/>
            </a:pPr>
            <a:r>
              <a:t/>
            </a:r>
            <a:endParaRPr sz="2700"/>
          </a:p>
          <a:p>
            <a:pPr indent="-615950" lvl="0" marL="609600" rtl="0" algn="l">
              <a:spcBef>
                <a:spcPts val="500"/>
              </a:spcBef>
              <a:spcAft>
                <a:spcPts val="0"/>
              </a:spcAft>
              <a:buClr>
                <a:schemeClr val="dk1"/>
              </a:buClr>
              <a:buSzPts val="2700"/>
              <a:buFont typeface="Open Sans SemiBold"/>
              <a:buAutoNum type="arabicPeriod" startAt="2"/>
            </a:pPr>
            <a:r>
              <a:rPr lang="en" sz="2700"/>
              <a:t>Program Income language modified to align with 2 CFR 200.</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26"/>
          <p:cNvSpPr txBox="1"/>
          <p:nvPr>
            <p:ph idx="1" type="body"/>
          </p:nvPr>
        </p:nvSpPr>
        <p:spPr>
          <a:xfrm>
            <a:off x="447923" y="2307557"/>
            <a:ext cx="8197200" cy="3154500"/>
          </a:xfrm>
          <a:prstGeom prst="rect">
            <a:avLst/>
          </a:prstGeom>
          <a:noFill/>
          <a:ln>
            <a:noFill/>
          </a:ln>
        </p:spPr>
        <p:txBody>
          <a:bodyPr anchorCtr="0" anchor="t" bIns="60925" lIns="121900" spcFirstLastPara="1" rIns="121900" wrap="square" tIns="60925">
            <a:noAutofit/>
          </a:bodyPr>
          <a:lstStyle/>
          <a:p>
            <a:pPr indent="-342900" lvl="0" marL="342900" rtl="0" algn="l">
              <a:spcBef>
                <a:spcPts val="0"/>
              </a:spcBef>
              <a:spcAft>
                <a:spcPts val="0"/>
              </a:spcAft>
              <a:buClr>
                <a:schemeClr val="dk2"/>
              </a:buClr>
              <a:buSzPts val="2400"/>
              <a:buFont typeface="Merriweather Sans"/>
              <a:buChar char="&gt;"/>
            </a:pPr>
            <a:r>
              <a:rPr lang="en"/>
              <a:t>UW/SCRI working group started in April 2020</a:t>
            </a:r>
            <a:endParaRPr/>
          </a:p>
          <a:p>
            <a:pPr indent="-190500" lvl="0" marL="342900" rtl="0" algn="l">
              <a:spcBef>
                <a:spcPts val="500"/>
              </a:spcBef>
              <a:spcAft>
                <a:spcPts val="0"/>
              </a:spcAft>
              <a:buClr>
                <a:schemeClr val="dk2"/>
              </a:buClr>
              <a:buSzPts val="2400"/>
              <a:buFont typeface="Merriweather Sans"/>
              <a:buNone/>
            </a:pPr>
            <a:r>
              <a:t/>
            </a:r>
            <a:endParaRPr/>
          </a:p>
          <a:p>
            <a:pPr indent="-342900" lvl="0" marL="342900" rtl="0" algn="l">
              <a:spcBef>
                <a:spcPts val="500"/>
              </a:spcBef>
              <a:spcAft>
                <a:spcPts val="0"/>
              </a:spcAft>
              <a:buClr>
                <a:schemeClr val="dk2"/>
              </a:buClr>
              <a:buSzPts val="2400"/>
              <a:buFont typeface="Merriweather Sans"/>
              <a:buChar char="&gt;"/>
            </a:pPr>
            <a:r>
              <a:rPr lang="en"/>
              <a:t>Includes representatives from GCA, OSP, SOM</a:t>
            </a:r>
            <a:endParaRPr/>
          </a:p>
          <a:p>
            <a:pPr indent="-190500" lvl="0" marL="342900" rtl="0" algn="l">
              <a:spcBef>
                <a:spcPts val="500"/>
              </a:spcBef>
              <a:spcAft>
                <a:spcPts val="0"/>
              </a:spcAft>
              <a:buClr>
                <a:schemeClr val="dk2"/>
              </a:buClr>
              <a:buSzPts val="2400"/>
              <a:buFont typeface="Merriweather Sans"/>
              <a:buNone/>
            </a:pPr>
            <a:r>
              <a:t/>
            </a:r>
            <a:endParaRPr/>
          </a:p>
          <a:p>
            <a:pPr indent="-342900" lvl="0" marL="342900" rtl="0" algn="l">
              <a:spcBef>
                <a:spcPts val="500"/>
              </a:spcBef>
              <a:spcAft>
                <a:spcPts val="0"/>
              </a:spcAft>
              <a:buClr>
                <a:schemeClr val="dk2"/>
              </a:buClr>
              <a:buSzPts val="2400"/>
              <a:buFont typeface="Merriweather Sans"/>
              <a:buChar char="&gt;"/>
            </a:pPr>
            <a:r>
              <a:rPr lang="en"/>
              <a:t>Goal is to streamline the process internally and work with SCRI on joint improvements</a:t>
            </a:r>
            <a:endParaRPr/>
          </a:p>
        </p:txBody>
      </p:sp>
      <p:sp>
        <p:nvSpPr>
          <p:cNvPr id="762" name="Google Shape;762;p126"/>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dk1"/>
              </a:buClr>
              <a:buSzPts val="2900"/>
              <a:buFont typeface="Encode Sans Condensed Thin"/>
              <a:buNone/>
            </a:pPr>
            <a:r>
              <a:rPr lang="en"/>
              <a:t>Background (cont.)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27"/>
          <p:cNvSpPr txBox="1"/>
          <p:nvPr>
            <p:ph idx="1" type="body"/>
          </p:nvPr>
        </p:nvSpPr>
        <p:spPr>
          <a:xfrm>
            <a:off x="447923" y="2307557"/>
            <a:ext cx="8197200" cy="3154500"/>
          </a:xfrm>
          <a:prstGeom prst="rect">
            <a:avLst/>
          </a:prstGeom>
          <a:noFill/>
          <a:ln>
            <a:noFill/>
          </a:ln>
        </p:spPr>
        <p:txBody>
          <a:bodyPr anchorCtr="0" anchor="t" bIns="60925" lIns="121900" spcFirstLastPara="1" rIns="121900" wrap="square" tIns="60925">
            <a:noAutofit/>
          </a:bodyPr>
          <a:lstStyle/>
          <a:p>
            <a:pPr indent="-342900" lvl="0" marL="342900" rtl="0" algn="l">
              <a:spcBef>
                <a:spcPts val="0"/>
              </a:spcBef>
              <a:spcAft>
                <a:spcPts val="0"/>
              </a:spcAft>
              <a:buClr>
                <a:schemeClr val="dk2"/>
              </a:buClr>
              <a:buSzPts val="1600"/>
              <a:buFont typeface="Merriweather Sans"/>
              <a:buChar char="&gt;"/>
            </a:pPr>
            <a:r>
              <a:rPr lang="en" sz="1600"/>
              <a:t>Current biennium staff assignment budget numbers will expire 6/30/2021</a:t>
            </a:r>
            <a:endParaRPr/>
          </a:p>
          <a:p>
            <a:pPr indent="-292100" lvl="1" marL="749300" rtl="0" algn="l">
              <a:spcBef>
                <a:spcPts val="200"/>
              </a:spcBef>
              <a:spcAft>
                <a:spcPts val="0"/>
              </a:spcAft>
              <a:buClr>
                <a:schemeClr val="dk2"/>
              </a:buClr>
              <a:buSzPts val="1200"/>
              <a:buChar char="–"/>
            </a:pPr>
            <a:r>
              <a:rPr lang="en" sz="1200"/>
              <a:t>Tuition YTD invoiced?</a:t>
            </a:r>
            <a:endParaRPr/>
          </a:p>
          <a:p>
            <a:pPr indent="-292100" lvl="1" marL="749300" rtl="0" algn="l">
              <a:spcBef>
                <a:spcPts val="200"/>
              </a:spcBef>
              <a:spcAft>
                <a:spcPts val="0"/>
              </a:spcAft>
              <a:buClr>
                <a:schemeClr val="dk2"/>
              </a:buClr>
              <a:buSzPts val="1200"/>
              <a:buChar char="–"/>
            </a:pPr>
            <a:r>
              <a:rPr lang="en" sz="1200"/>
              <a:t>Reconcile deficits within 120 days from expiration, </a:t>
            </a:r>
            <a:r>
              <a:rPr i="1" lang="en" sz="1200"/>
              <a:t>as per UW Deficit policy, GIM 2 and GIM 39.</a:t>
            </a:r>
            <a:endParaRPr/>
          </a:p>
          <a:p>
            <a:pPr indent="-228600" lvl="2" marL="1143000" rtl="0" algn="l">
              <a:spcBef>
                <a:spcPts val="200"/>
              </a:spcBef>
              <a:spcAft>
                <a:spcPts val="0"/>
              </a:spcAft>
              <a:buClr>
                <a:schemeClr val="dk2"/>
              </a:buClr>
              <a:buSzPts val="1200"/>
              <a:buChar char="&gt;"/>
            </a:pPr>
            <a:r>
              <a:rPr i="1" lang="en" sz="1200"/>
              <a:t>Follow up with outstanding payments</a:t>
            </a:r>
            <a:endParaRPr/>
          </a:p>
          <a:p>
            <a:pPr indent="-228600" lvl="2" marL="1143000" rtl="0" algn="l">
              <a:spcBef>
                <a:spcPts val="200"/>
              </a:spcBef>
              <a:spcAft>
                <a:spcPts val="0"/>
              </a:spcAft>
              <a:buClr>
                <a:schemeClr val="dk2"/>
              </a:buClr>
              <a:buSzPts val="1200"/>
              <a:buChar char="&gt;"/>
            </a:pPr>
            <a:r>
              <a:rPr i="1" lang="en" sz="1200"/>
              <a:t>Ensure that all payments have been applied to the appropriate budget number</a:t>
            </a:r>
            <a:endParaRPr/>
          </a:p>
          <a:p>
            <a:pPr indent="-228600" lvl="2" marL="1143000" rtl="0" algn="l">
              <a:spcBef>
                <a:spcPts val="200"/>
              </a:spcBef>
              <a:spcAft>
                <a:spcPts val="0"/>
              </a:spcAft>
              <a:buClr>
                <a:schemeClr val="dk2"/>
              </a:buClr>
              <a:buSzPts val="1200"/>
              <a:buChar char="&gt;"/>
            </a:pPr>
            <a:r>
              <a:rPr i="1" lang="en" sz="1200"/>
              <a:t>Transfer any deficits to a nonfederal budget number</a:t>
            </a:r>
            <a:endParaRPr/>
          </a:p>
          <a:p>
            <a:pPr indent="-127000" lvl="2" marL="1143000" rtl="0" algn="l">
              <a:spcBef>
                <a:spcPts val="300"/>
              </a:spcBef>
              <a:spcAft>
                <a:spcPts val="0"/>
              </a:spcAft>
              <a:buClr>
                <a:schemeClr val="dk2"/>
              </a:buClr>
              <a:buSzPts val="1600"/>
              <a:buNone/>
            </a:pPr>
            <a:r>
              <a:t/>
            </a:r>
            <a:endParaRPr sz="1600"/>
          </a:p>
          <a:p>
            <a:pPr indent="-342900" lvl="0" marL="342900" rtl="0" algn="l">
              <a:spcBef>
                <a:spcPts val="300"/>
              </a:spcBef>
              <a:spcAft>
                <a:spcPts val="0"/>
              </a:spcAft>
              <a:buClr>
                <a:schemeClr val="dk2"/>
              </a:buClr>
              <a:buSzPts val="1600"/>
              <a:buFont typeface="Merriweather Sans"/>
              <a:buChar char="&gt;"/>
            </a:pPr>
            <a:r>
              <a:rPr lang="en" sz="1600"/>
              <a:t>Please use updated SCRI Staff Assignment Agreement form for 2021 – 2023 Staff Awards</a:t>
            </a:r>
            <a:endParaRPr/>
          </a:p>
          <a:p>
            <a:pPr indent="-298450" lvl="1" marL="749300" rtl="0" algn="l">
              <a:spcBef>
                <a:spcPts val="200"/>
              </a:spcBef>
              <a:spcAft>
                <a:spcPts val="0"/>
              </a:spcAft>
              <a:buClr>
                <a:srgbClr val="0070C0"/>
              </a:buClr>
              <a:buSzPts val="1100"/>
              <a:buChar char="–"/>
            </a:pPr>
            <a:r>
              <a:rPr lang="en" sz="1100">
                <a:solidFill>
                  <a:srgbClr val="0070C0"/>
                </a:solidFill>
              </a:rPr>
              <a:t>https://www.washington.edu/research/forms-and-templates/scri-saa-form/ </a:t>
            </a:r>
            <a:endParaRPr/>
          </a:p>
          <a:p>
            <a:pPr indent="-215900" lvl="1" marL="749300" rtl="0" algn="l">
              <a:spcBef>
                <a:spcPts val="200"/>
              </a:spcBef>
              <a:spcAft>
                <a:spcPts val="0"/>
              </a:spcAft>
              <a:buClr>
                <a:schemeClr val="dk2"/>
              </a:buClr>
              <a:buSzPts val="1200"/>
              <a:buNone/>
            </a:pPr>
            <a:r>
              <a:t/>
            </a:r>
            <a:endParaRPr sz="1200"/>
          </a:p>
          <a:p>
            <a:pPr indent="-241300" lvl="0" marL="342900" rtl="0" algn="l">
              <a:spcBef>
                <a:spcPts val="300"/>
              </a:spcBef>
              <a:spcAft>
                <a:spcPts val="0"/>
              </a:spcAft>
              <a:buClr>
                <a:schemeClr val="dk2"/>
              </a:buClr>
              <a:buSzPts val="1600"/>
              <a:buFont typeface="Merriweather Sans"/>
              <a:buNone/>
            </a:pPr>
            <a:r>
              <a:t/>
            </a:r>
            <a:endParaRPr sz="1600"/>
          </a:p>
        </p:txBody>
      </p:sp>
      <p:sp>
        <p:nvSpPr>
          <p:cNvPr id="768" name="Google Shape;768;p127"/>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dk1"/>
              </a:buClr>
              <a:buSzPts val="2900"/>
              <a:buFont typeface="Encode Sans Condensed Thin"/>
              <a:buNone/>
            </a:pPr>
            <a:r>
              <a:rPr lang="en"/>
              <a:t>Reminders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28"/>
          <p:cNvSpPr txBox="1"/>
          <p:nvPr>
            <p:ph idx="1" type="body"/>
          </p:nvPr>
        </p:nvSpPr>
        <p:spPr>
          <a:xfrm>
            <a:off x="447923" y="2307557"/>
            <a:ext cx="8197200" cy="3154500"/>
          </a:xfrm>
          <a:prstGeom prst="rect">
            <a:avLst/>
          </a:prstGeom>
          <a:noFill/>
          <a:ln>
            <a:noFill/>
          </a:ln>
        </p:spPr>
        <p:txBody>
          <a:bodyPr anchorCtr="0" anchor="t" bIns="60925" lIns="121900" spcFirstLastPara="1" rIns="121900" wrap="square" tIns="60925">
            <a:noAutofit/>
          </a:bodyPr>
          <a:lstStyle/>
          <a:p>
            <a:pPr indent="-342900" lvl="0" marL="342900" rtl="0" algn="l">
              <a:spcBef>
                <a:spcPts val="0"/>
              </a:spcBef>
              <a:spcAft>
                <a:spcPts val="0"/>
              </a:spcAft>
              <a:buClr>
                <a:schemeClr val="dk2"/>
              </a:buClr>
              <a:buSzPts val="1600"/>
              <a:buFont typeface="Merriweather Sans"/>
              <a:buChar char="&gt;"/>
            </a:pPr>
            <a:r>
              <a:rPr lang="en" sz="1600"/>
              <a:t>Effective 7/1/2021</a:t>
            </a:r>
            <a:endParaRPr/>
          </a:p>
          <a:p>
            <a:pPr indent="-292100" lvl="1" marL="749300" rtl="0" algn="l">
              <a:spcBef>
                <a:spcPts val="200"/>
              </a:spcBef>
              <a:spcAft>
                <a:spcPts val="0"/>
              </a:spcAft>
              <a:buClr>
                <a:schemeClr val="dk2"/>
              </a:buClr>
              <a:buSzPts val="1200"/>
              <a:buChar char="–"/>
            </a:pPr>
            <a:r>
              <a:rPr lang="en" sz="1200"/>
              <a:t>SCRI will send all payments to GCA Lockbox</a:t>
            </a:r>
            <a:endParaRPr/>
          </a:p>
          <a:p>
            <a:pPr indent="-228600" lvl="2" marL="1143000" rtl="0" algn="l">
              <a:spcBef>
                <a:spcPts val="200"/>
              </a:spcBef>
              <a:spcAft>
                <a:spcPts val="0"/>
              </a:spcAft>
              <a:buClr>
                <a:schemeClr val="dk2"/>
              </a:buClr>
              <a:buSzPts val="1000"/>
              <a:buChar char="&gt;"/>
            </a:pPr>
            <a:r>
              <a:rPr lang="en" sz="1000"/>
              <a:t>Reduce the need to go to campus to look for checks</a:t>
            </a:r>
            <a:endParaRPr/>
          </a:p>
          <a:p>
            <a:pPr indent="-228600" lvl="2" marL="1143000" rtl="0" algn="l">
              <a:spcBef>
                <a:spcPts val="200"/>
              </a:spcBef>
              <a:spcAft>
                <a:spcPts val="0"/>
              </a:spcAft>
              <a:buClr>
                <a:schemeClr val="dk2"/>
              </a:buClr>
              <a:buSzPts val="1000"/>
              <a:buChar char="&gt;"/>
            </a:pPr>
            <a:r>
              <a:rPr lang="en" sz="1000"/>
              <a:t>Payments will be applied to budgets faster</a:t>
            </a:r>
            <a:endParaRPr/>
          </a:p>
          <a:p>
            <a:pPr indent="0" lvl="2" marL="914400" rtl="0" algn="l">
              <a:spcBef>
                <a:spcPts val="200"/>
              </a:spcBef>
              <a:spcAft>
                <a:spcPts val="0"/>
              </a:spcAft>
              <a:buClr>
                <a:schemeClr val="dk2"/>
              </a:buClr>
              <a:buSzPts val="1200"/>
              <a:buNone/>
            </a:pPr>
            <a:r>
              <a:t/>
            </a:r>
            <a:endParaRPr sz="1200"/>
          </a:p>
          <a:p>
            <a:pPr indent="-292100" lvl="1" marL="749300" rtl="0" algn="l">
              <a:spcBef>
                <a:spcPts val="200"/>
              </a:spcBef>
              <a:spcAft>
                <a:spcPts val="0"/>
              </a:spcAft>
              <a:buClr>
                <a:schemeClr val="dk2"/>
              </a:buClr>
              <a:buSzPts val="1200"/>
              <a:buChar char="–"/>
            </a:pPr>
            <a:r>
              <a:rPr lang="en" sz="1200"/>
              <a:t>Upload all copies of future staff assignment awards and modifications to Grant Tracker</a:t>
            </a:r>
            <a:endParaRPr/>
          </a:p>
          <a:p>
            <a:pPr indent="-228600" lvl="2" marL="1143000" rtl="0" algn="l">
              <a:spcBef>
                <a:spcPts val="200"/>
              </a:spcBef>
              <a:spcAft>
                <a:spcPts val="0"/>
              </a:spcAft>
              <a:buClr>
                <a:schemeClr val="dk2"/>
              </a:buClr>
              <a:buSzPts val="1000"/>
              <a:buChar char="&gt;"/>
            </a:pPr>
            <a:r>
              <a:rPr lang="en" sz="1000"/>
              <a:t>Currently resides with departments only</a:t>
            </a:r>
            <a:endParaRPr/>
          </a:p>
          <a:p>
            <a:pPr indent="-228600" lvl="2" marL="1143000" rtl="0" algn="l">
              <a:spcBef>
                <a:spcPts val="200"/>
              </a:spcBef>
              <a:spcAft>
                <a:spcPts val="0"/>
              </a:spcAft>
              <a:buClr>
                <a:schemeClr val="dk2"/>
              </a:buClr>
              <a:buSzPts val="1000"/>
              <a:buChar char="&gt;"/>
            </a:pPr>
            <a:r>
              <a:rPr lang="en" sz="1000"/>
              <a:t>Ensures accessibility and ease of administration</a:t>
            </a:r>
            <a:endParaRPr/>
          </a:p>
          <a:p>
            <a:pPr indent="-215900" lvl="1" marL="749300" rtl="0" algn="l">
              <a:spcBef>
                <a:spcPts val="200"/>
              </a:spcBef>
              <a:spcAft>
                <a:spcPts val="0"/>
              </a:spcAft>
              <a:buClr>
                <a:schemeClr val="dk2"/>
              </a:buClr>
              <a:buSzPts val="1200"/>
              <a:buNone/>
            </a:pPr>
            <a:r>
              <a:t/>
            </a:r>
            <a:endParaRPr sz="1200"/>
          </a:p>
          <a:p>
            <a:pPr indent="-292100" lvl="1" marL="749300" rtl="0" algn="l">
              <a:spcBef>
                <a:spcPts val="200"/>
              </a:spcBef>
              <a:spcAft>
                <a:spcPts val="0"/>
              </a:spcAft>
              <a:buClr>
                <a:schemeClr val="dk2"/>
              </a:buClr>
              <a:buSzPts val="1200"/>
              <a:buChar char="–"/>
            </a:pPr>
            <a:r>
              <a:rPr lang="en" sz="1200"/>
              <a:t>GCA will handle invoicing for tuition and other costs for all staff assignments</a:t>
            </a:r>
            <a:endParaRPr/>
          </a:p>
          <a:p>
            <a:pPr indent="-228600" lvl="2" marL="1143000" rtl="0" algn="l">
              <a:spcBef>
                <a:spcPts val="200"/>
              </a:spcBef>
              <a:spcAft>
                <a:spcPts val="0"/>
              </a:spcAft>
              <a:buClr>
                <a:schemeClr val="dk2"/>
              </a:buClr>
              <a:buSzPts val="1000"/>
              <a:buChar char="&gt;"/>
            </a:pPr>
            <a:r>
              <a:rPr lang="en" sz="1000"/>
              <a:t>Previous deficits were due to unbilled tuition amounts</a:t>
            </a:r>
            <a:endParaRPr/>
          </a:p>
          <a:p>
            <a:pPr indent="-228600" lvl="2" marL="1143000" rtl="0" algn="l">
              <a:spcBef>
                <a:spcPts val="200"/>
              </a:spcBef>
              <a:spcAft>
                <a:spcPts val="0"/>
              </a:spcAft>
              <a:buClr>
                <a:schemeClr val="dk2"/>
              </a:buClr>
              <a:buSzPts val="1000"/>
              <a:buChar char="&gt;"/>
            </a:pPr>
            <a:r>
              <a:rPr lang="en" sz="1000"/>
              <a:t>New process will reduce confusion between campus and SCRI</a:t>
            </a:r>
            <a:endParaRPr/>
          </a:p>
          <a:p>
            <a:pPr indent="-190500" lvl="0" marL="342900" rtl="0" algn="l">
              <a:spcBef>
                <a:spcPts val="500"/>
              </a:spcBef>
              <a:spcAft>
                <a:spcPts val="0"/>
              </a:spcAft>
              <a:buClr>
                <a:schemeClr val="dk2"/>
              </a:buClr>
              <a:buSzPts val="2400"/>
              <a:buFont typeface="Merriweather Sans"/>
              <a:buNone/>
            </a:pPr>
            <a:r>
              <a:t/>
            </a:r>
            <a:endParaRPr/>
          </a:p>
        </p:txBody>
      </p:sp>
      <p:sp>
        <p:nvSpPr>
          <p:cNvPr id="775" name="Google Shape;775;p128"/>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dk1"/>
              </a:buClr>
              <a:buSzPts val="2900"/>
              <a:buFont typeface="Encode Sans Condensed Thin"/>
              <a:buNone/>
            </a:pPr>
            <a:r>
              <a:rPr lang="en"/>
              <a:t>Process Updates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29"/>
          <p:cNvSpPr txBox="1"/>
          <p:nvPr>
            <p:ph idx="1" type="body"/>
          </p:nvPr>
        </p:nvSpPr>
        <p:spPr>
          <a:xfrm>
            <a:off x="447923" y="2307557"/>
            <a:ext cx="8197200" cy="3154500"/>
          </a:xfrm>
          <a:prstGeom prst="rect">
            <a:avLst/>
          </a:prstGeom>
          <a:noFill/>
          <a:ln>
            <a:noFill/>
          </a:ln>
        </p:spPr>
        <p:txBody>
          <a:bodyPr anchorCtr="0" anchor="t" bIns="60925" lIns="121900" spcFirstLastPara="1" rIns="121900" wrap="square" tIns="60925">
            <a:noAutofit/>
          </a:bodyPr>
          <a:lstStyle/>
          <a:p>
            <a:pPr indent="-342900" lvl="0" marL="342900" rtl="0" algn="l">
              <a:spcBef>
                <a:spcPts val="0"/>
              </a:spcBef>
              <a:spcAft>
                <a:spcPts val="0"/>
              </a:spcAft>
              <a:buClr>
                <a:schemeClr val="dk2"/>
              </a:buClr>
              <a:buSzPts val="2400"/>
              <a:buFont typeface="Merriweather Sans"/>
              <a:buChar char="&gt;"/>
            </a:pPr>
            <a:r>
              <a:rPr lang="en"/>
              <a:t>Future meetings with SCRI to discuss</a:t>
            </a:r>
            <a:endParaRPr/>
          </a:p>
          <a:p>
            <a:pPr indent="-292100" lvl="1" marL="749300" rtl="0" algn="l">
              <a:spcBef>
                <a:spcPts val="400"/>
              </a:spcBef>
              <a:spcAft>
                <a:spcPts val="0"/>
              </a:spcAft>
              <a:buClr>
                <a:schemeClr val="dk2"/>
              </a:buClr>
              <a:buSzPts val="2000"/>
              <a:buChar char="–"/>
            </a:pPr>
            <a:r>
              <a:rPr lang="en"/>
              <a:t>Continued improvements to the SAA form</a:t>
            </a:r>
            <a:endParaRPr/>
          </a:p>
          <a:p>
            <a:pPr indent="-292100" lvl="1" marL="749300" rtl="0" algn="l">
              <a:spcBef>
                <a:spcPts val="400"/>
              </a:spcBef>
              <a:spcAft>
                <a:spcPts val="0"/>
              </a:spcAft>
              <a:buClr>
                <a:schemeClr val="dk2"/>
              </a:buClr>
              <a:buSzPts val="2000"/>
              <a:buChar char="–"/>
            </a:pPr>
            <a:r>
              <a:rPr lang="en"/>
              <a:t>Establish a clear payment identifier on back-ups for checks</a:t>
            </a:r>
            <a:endParaRPr/>
          </a:p>
          <a:p>
            <a:pPr indent="-292100" lvl="1" marL="749300" rtl="0" algn="l">
              <a:spcBef>
                <a:spcPts val="400"/>
              </a:spcBef>
              <a:spcAft>
                <a:spcPts val="0"/>
              </a:spcAft>
              <a:buClr>
                <a:schemeClr val="dk2"/>
              </a:buClr>
              <a:buSzPts val="2000"/>
              <a:buChar char="–"/>
            </a:pPr>
            <a:r>
              <a:rPr lang="en"/>
              <a:t>GCA to build SCRI information website</a:t>
            </a:r>
            <a:endParaRPr/>
          </a:p>
          <a:p>
            <a:pPr indent="-190500" lvl="0" marL="342900" rtl="0" algn="l">
              <a:spcBef>
                <a:spcPts val="500"/>
              </a:spcBef>
              <a:spcAft>
                <a:spcPts val="0"/>
              </a:spcAft>
              <a:buClr>
                <a:schemeClr val="dk2"/>
              </a:buClr>
              <a:buSzPts val="2400"/>
              <a:buFont typeface="Merriweather Sans"/>
              <a:buNone/>
            </a:pPr>
            <a:r>
              <a:t/>
            </a:r>
            <a:endParaRPr/>
          </a:p>
          <a:p>
            <a:pPr indent="-165100" lvl="1" marL="749300" rtl="0" algn="l">
              <a:spcBef>
                <a:spcPts val="400"/>
              </a:spcBef>
              <a:spcAft>
                <a:spcPts val="0"/>
              </a:spcAft>
              <a:buClr>
                <a:schemeClr val="dk2"/>
              </a:buClr>
              <a:buSzPts val="2000"/>
              <a:buNone/>
            </a:pPr>
            <a:r>
              <a:t/>
            </a:r>
            <a:endParaRPr/>
          </a:p>
          <a:p>
            <a:pPr indent="-190500" lvl="0" marL="342900" rtl="0" algn="l">
              <a:spcBef>
                <a:spcPts val="500"/>
              </a:spcBef>
              <a:spcAft>
                <a:spcPts val="0"/>
              </a:spcAft>
              <a:buClr>
                <a:schemeClr val="dk2"/>
              </a:buClr>
              <a:buSzPts val="2400"/>
              <a:buFont typeface="Merriweather Sans"/>
              <a:buNone/>
            </a:pPr>
            <a:r>
              <a:t/>
            </a:r>
            <a:endParaRPr/>
          </a:p>
        </p:txBody>
      </p:sp>
      <p:sp>
        <p:nvSpPr>
          <p:cNvPr id="781" name="Google Shape;781;p129"/>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dk1"/>
              </a:buClr>
              <a:buSzPts val="2900"/>
              <a:buFont typeface="Encode Sans Condensed Thin"/>
              <a:buNone/>
            </a:pPr>
            <a:r>
              <a:rPr lang="en"/>
              <a:t>In the works…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30"/>
          <p:cNvSpPr txBox="1"/>
          <p:nvPr>
            <p:ph idx="1" type="body"/>
          </p:nvPr>
        </p:nvSpPr>
        <p:spPr>
          <a:xfrm>
            <a:off x="447923" y="2307557"/>
            <a:ext cx="8197200" cy="3154500"/>
          </a:xfrm>
          <a:prstGeom prst="rect">
            <a:avLst/>
          </a:prstGeom>
          <a:noFill/>
          <a:ln>
            <a:noFill/>
          </a:ln>
        </p:spPr>
        <p:txBody>
          <a:bodyPr anchorCtr="0" anchor="t" bIns="60925" lIns="121900" spcFirstLastPara="1" rIns="121900" wrap="square" tIns="60925">
            <a:noAutofit/>
          </a:bodyPr>
          <a:lstStyle/>
          <a:p>
            <a:pPr indent="-342900" lvl="0" marL="342900" rtl="0" algn="l">
              <a:spcBef>
                <a:spcPts val="0"/>
              </a:spcBef>
              <a:spcAft>
                <a:spcPts val="0"/>
              </a:spcAft>
              <a:buClr>
                <a:schemeClr val="dk2"/>
              </a:buClr>
              <a:buSzPts val="2400"/>
              <a:buFont typeface="Merriweather Sans"/>
              <a:buChar char="&gt;"/>
            </a:pPr>
            <a:r>
              <a:rPr lang="en"/>
              <a:t>Albert Lo, loa2@uw.edu</a:t>
            </a:r>
            <a:endParaRPr/>
          </a:p>
          <a:p>
            <a:pPr indent="-190500" lvl="0" marL="342900" rtl="0" algn="l">
              <a:spcBef>
                <a:spcPts val="500"/>
              </a:spcBef>
              <a:spcAft>
                <a:spcPts val="0"/>
              </a:spcAft>
              <a:buClr>
                <a:schemeClr val="dk2"/>
              </a:buClr>
              <a:buSzPts val="2400"/>
              <a:buFont typeface="Merriweather Sans"/>
              <a:buNone/>
            </a:pPr>
            <a:r>
              <a:t/>
            </a:r>
            <a:endParaRPr/>
          </a:p>
          <a:p>
            <a:pPr indent="-342900" lvl="0" marL="342900" rtl="0" algn="l">
              <a:spcBef>
                <a:spcPts val="500"/>
              </a:spcBef>
              <a:spcAft>
                <a:spcPts val="0"/>
              </a:spcAft>
              <a:buClr>
                <a:schemeClr val="dk2"/>
              </a:buClr>
              <a:buSzPts val="2400"/>
              <a:buFont typeface="Merriweather Sans"/>
              <a:buChar char="&gt;"/>
            </a:pPr>
            <a:r>
              <a:rPr lang="en"/>
              <a:t>Saamir Choudhary, saamirc@uw.edu</a:t>
            </a:r>
            <a:endParaRPr/>
          </a:p>
        </p:txBody>
      </p:sp>
      <p:sp>
        <p:nvSpPr>
          <p:cNvPr id="787" name="Google Shape;787;p130"/>
          <p:cNvSpPr txBox="1"/>
          <p:nvPr>
            <p:ph type="title"/>
          </p:nvPr>
        </p:nvSpPr>
        <p:spPr>
          <a:xfrm>
            <a:off x="460375" y="494164"/>
            <a:ext cx="8184900" cy="1325100"/>
          </a:xfrm>
          <a:prstGeom prst="rect">
            <a:avLst/>
          </a:prstGeom>
          <a:noFill/>
          <a:ln>
            <a:noFill/>
          </a:ln>
        </p:spPr>
        <p:txBody>
          <a:bodyPr anchorCtr="0" anchor="b" bIns="60925" lIns="121900" spcFirstLastPara="1" rIns="121900" wrap="square" tIns="60925">
            <a:noAutofit/>
          </a:bodyPr>
          <a:lstStyle/>
          <a:p>
            <a:pPr indent="0" lvl="0" marL="0" rtl="0" algn="l">
              <a:spcBef>
                <a:spcPts val="0"/>
              </a:spcBef>
              <a:spcAft>
                <a:spcPts val="0"/>
              </a:spcAft>
              <a:buClr>
                <a:schemeClr val="dk1"/>
              </a:buClr>
              <a:buSzPts val="2900"/>
              <a:buFont typeface="Encode Sans Condensed Thin"/>
              <a:buNone/>
            </a:pPr>
            <a:r>
              <a:rPr lang="en"/>
              <a:t>Questions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31"/>
          <p:cNvSpPr txBox="1"/>
          <p:nvPr>
            <p:ph type="title"/>
          </p:nvPr>
        </p:nvSpPr>
        <p:spPr>
          <a:xfrm>
            <a:off x="671757" y="1559791"/>
            <a:ext cx="6972300" cy="2629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5000"/>
              <a:buFont typeface="Encode Sans Condensed Thin"/>
              <a:buNone/>
            </a:pPr>
            <a:r>
              <a:rPr b="0" lang="en"/>
              <a:t>GCCR Retention</a:t>
            </a:r>
            <a:br>
              <a:rPr b="0" lang="en"/>
            </a:br>
            <a:r>
              <a:rPr b="0" lang="en"/>
              <a:t>MRAM</a:t>
            </a:r>
            <a:br>
              <a:rPr b="0" lang="en"/>
            </a:br>
            <a:r>
              <a:rPr b="0" lang="en"/>
              <a:t>July 2021</a:t>
            </a:r>
            <a:endParaRPr b="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32"/>
          <p:cNvSpPr txBox="1"/>
          <p:nvPr>
            <p:ph idx="1" type="body"/>
          </p:nvPr>
        </p:nvSpPr>
        <p:spPr>
          <a:xfrm>
            <a:off x="540036" y="2429732"/>
            <a:ext cx="8197200" cy="3117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800"/>
              <a:buFont typeface="Merriweather Sans"/>
              <a:buChar char="&gt;"/>
            </a:pPr>
            <a:r>
              <a:rPr lang="en" sz="2800"/>
              <a:t>You are required to hold GCCR records for 12 years (as of February 2021).</a:t>
            </a:r>
            <a:endParaRPr/>
          </a:p>
          <a:p>
            <a:pPr indent="-285750" lvl="1" marL="742950" rtl="0" algn="l">
              <a:spcBef>
                <a:spcPts val="560"/>
              </a:spcBef>
              <a:spcAft>
                <a:spcPts val="0"/>
              </a:spcAft>
              <a:buClr>
                <a:srgbClr val="4B2E83"/>
              </a:buClr>
              <a:buSzPts val="2800"/>
              <a:buChar char="–"/>
            </a:pPr>
            <a:r>
              <a:rPr lang="en" sz="2800"/>
              <a:t>It used to be 6 years</a:t>
            </a:r>
            <a:endParaRPr/>
          </a:p>
          <a:p>
            <a:pPr indent="-107950" lvl="1" marL="742950" rtl="0" algn="l">
              <a:spcBef>
                <a:spcPts val="560"/>
              </a:spcBef>
              <a:spcAft>
                <a:spcPts val="0"/>
              </a:spcAft>
              <a:buClr>
                <a:srgbClr val="4B2E83"/>
              </a:buClr>
              <a:buSzPts val="2800"/>
              <a:buNone/>
            </a:pPr>
            <a:r>
              <a:t/>
            </a:r>
            <a:endParaRPr sz="2800"/>
          </a:p>
          <a:p>
            <a:pPr indent="-342900" lvl="0" marL="342900" rtl="0" algn="l">
              <a:spcBef>
                <a:spcPts val="560"/>
              </a:spcBef>
              <a:spcAft>
                <a:spcPts val="0"/>
              </a:spcAft>
              <a:buClr>
                <a:srgbClr val="4B2E83"/>
              </a:buClr>
              <a:buSzPts val="2800"/>
              <a:buFont typeface="Merriweather Sans"/>
              <a:buChar char="&gt;"/>
            </a:pPr>
            <a:r>
              <a:rPr lang="en" sz="2800"/>
              <a:t>Applies to All GCCRs</a:t>
            </a:r>
            <a:endParaRPr/>
          </a:p>
        </p:txBody>
      </p:sp>
      <p:sp>
        <p:nvSpPr>
          <p:cNvPr id="798" name="Google Shape;798;p132"/>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3200"/>
              <a:buNone/>
            </a:pPr>
            <a:r>
              <a:rPr lang="en" sz="3200"/>
              <a:t>Retention Period has increased</a:t>
            </a:r>
            <a:endParaRPr/>
          </a:p>
        </p:txBody>
      </p:sp>
      <p:sp>
        <p:nvSpPr>
          <p:cNvPr id="799" name="Google Shape;799;p132"/>
          <p:cNvSpPr txBox="1"/>
          <p:nvPr>
            <p:ph type="title"/>
          </p:nvPr>
        </p:nvSpPr>
        <p:spPr>
          <a:xfrm>
            <a:off x="671756" y="365125"/>
            <a:ext cx="8184600" cy="998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Condensed Thin"/>
              <a:buNone/>
            </a:pPr>
            <a:r>
              <a:rPr lang="en"/>
              <a:t>MAA Training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33"/>
          <p:cNvSpPr txBox="1"/>
          <p:nvPr>
            <p:ph idx="1" type="body"/>
          </p:nvPr>
        </p:nvSpPr>
        <p:spPr>
          <a:xfrm>
            <a:off x="659305" y="2320240"/>
            <a:ext cx="8197200" cy="3117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t>No</a:t>
            </a:r>
            <a:endParaRPr/>
          </a:p>
          <a:p>
            <a:pPr indent="-342900" lvl="0" marL="342900" rtl="0" algn="l">
              <a:spcBef>
                <a:spcPts val="480"/>
              </a:spcBef>
              <a:spcAft>
                <a:spcPts val="0"/>
              </a:spcAft>
              <a:buClr>
                <a:srgbClr val="4B2E83"/>
              </a:buClr>
              <a:buSzPts val="2400"/>
              <a:buFont typeface="Merriweather Sans"/>
              <a:buChar char="&gt;"/>
            </a:pPr>
            <a:r>
              <a:rPr lang="en"/>
              <a:t>This retention change only applies to GCCRs</a:t>
            </a:r>
            <a:endParaRPr/>
          </a:p>
          <a:p>
            <a:pPr indent="-342900" lvl="0" marL="342900" rtl="0" algn="l">
              <a:spcBef>
                <a:spcPts val="480"/>
              </a:spcBef>
              <a:spcAft>
                <a:spcPts val="0"/>
              </a:spcAft>
              <a:buClr>
                <a:srgbClr val="4B2E83"/>
              </a:buClr>
              <a:buSzPts val="2400"/>
              <a:buFont typeface="Merriweather Sans"/>
              <a:buChar char="&gt;"/>
            </a:pPr>
            <a:r>
              <a:rPr lang="en"/>
              <a:t>All other Grant financial records are STILL</a:t>
            </a:r>
            <a:endParaRPr/>
          </a:p>
          <a:p>
            <a:pPr indent="-285750" lvl="1" marL="742950" rtl="0" algn="l">
              <a:spcBef>
                <a:spcPts val="400"/>
              </a:spcBef>
              <a:spcAft>
                <a:spcPts val="0"/>
              </a:spcAft>
              <a:buClr>
                <a:srgbClr val="4B2E83"/>
              </a:buClr>
              <a:buSzPts val="2000"/>
              <a:buChar char="–"/>
            </a:pPr>
            <a:r>
              <a:rPr lang="en"/>
              <a:t>6 years after submission of a Financial Status Report</a:t>
            </a:r>
            <a:endParaRPr/>
          </a:p>
        </p:txBody>
      </p:sp>
      <p:sp>
        <p:nvSpPr>
          <p:cNvPr id="806" name="Google Shape;806;p133"/>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2400"/>
              <a:buNone/>
            </a:pPr>
            <a:r>
              <a:rPr lang="en"/>
              <a:t>Major concern</a:t>
            </a:r>
            <a:endParaRPr/>
          </a:p>
        </p:txBody>
      </p:sp>
      <p:sp>
        <p:nvSpPr>
          <p:cNvPr id="807" name="Google Shape;807;p133"/>
          <p:cNvSpPr txBox="1"/>
          <p:nvPr>
            <p:ph type="title"/>
          </p:nvPr>
        </p:nvSpPr>
        <p:spPr>
          <a:xfrm>
            <a:off x="671756" y="365125"/>
            <a:ext cx="8184600" cy="998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Condensed Thin"/>
              <a:buNone/>
            </a:pPr>
            <a:r>
              <a:rPr lang="en"/>
              <a:t>Does This Change Apply To Other Financial Records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34"/>
          <p:cNvSpPr txBox="1"/>
          <p:nvPr>
            <p:ph idx="1" type="body"/>
          </p:nvPr>
        </p:nvSpPr>
        <p:spPr>
          <a:xfrm>
            <a:off x="659305" y="2320240"/>
            <a:ext cx="8197200" cy="3117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t>GCCRs tend to be run by PI</a:t>
            </a:r>
            <a:endParaRPr/>
          </a:p>
          <a:p>
            <a:pPr indent="-285750" lvl="1" marL="742950" rtl="0" algn="l">
              <a:spcBef>
                <a:spcPts val="400"/>
              </a:spcBef>
              <a:spcAft>
                <a:spcPts val="0"/>
              </a:spcAft>
              <a:buClr>
                <a:srgbClr val="4B2E83"/>
              </a:buClr>
              <a:buSzPts val="2000"/>
              <a:buChar char="–"/>
            </a:pPr>
            <a:r>
              <a:rPr lang="en"/>
              <a:t>Include multiple grants with multiple FSR submission dates</a:t>
            </a:r>
            <a:endParaRPr/>
          </a:p>
          <a:p>
            <a:pPr indent="-285750" lvl="1" marL="742950" rtl="0" algn="l">
              <a:spcBef>
                <a:spcPts val="400"/>
              </a:spcBef>
              <a:spcAft>
                <a:spcPts val="0"/>
              </a:spcAft>
              <a:buClr>
                <a:srgbClr val="4B2E83"/>
              </a:buClr>
              <a:buSzPts val="2000"/>
              <a:buChar char="–"/>
            </a:pPr>
            <a:r>
              <a:rPr lang="en"/>
              <a:t>6 years may not cover all the grants listed on a GCCR</a:t>
            </a:r>
            <a:endParaRPr/>
          </a:p>
          <a:p>
            <a:pPr indent="-228600" lvl="2" marL="1143000" rtl="0" algn="l">
              <a:spcBef>
                <a:spcPts val="360"/>
              </a:spcBef>
              <a:spcAft>
                <a:spcPts val="0"/>
              </a:spcAft>
              <a:buClr>
                <a:srgbClr val="4B2E83"/>
              </a:buClr>
              <a:buSzPts val="1800"/>
              <a:buChar char="&gt;"/>
            </a:pPr>
            <a:r>
              <a:rPr lang="en"/>
              <a:t>SNAP grants</a:t>
            </a:r>
            <a:endParaRPr/>
          </a:p>
          <a:p>
            <a:pPr indent="-228600" lvl="2" marL="1143000" rtl="0" algn="l">
              <a:spcBef>
                <a:spcPts val="360"/>
              </a:spcBef>
              <a:spcAft>
                <a:spcPts val="0"/>
              </a:spcAft>
              <a:buClr>
                <a:srgbClr val="4B2E83"/>
              </a:buClr>
              <a:buSzPts val="1800"/>
              <a:buChar char="&gt;"/>
            </a:pPr>
            <a:r>
              <a:rPr lang="en"/>
              <a:t>Grants where no FSR is required</a:t>
            </a:r>
            <a:endParaRPr/>
          </a:p>
          <a:p>
            <a:pPr indent="-228600" lvl="2" marL="1143000" rtl="0" algn="l">
              <a:spcBef>
                <a:spcPts val="360"/>
              </a:spcBef>
              <a:spcAft>
                <a:spcPts val="0"/>
              </a:spcAft>
              <a:buClr>
                <a:srgbClr val="4B2E83"/>
              </a:buClr>
              <a:buSzPts val="1800"/>
              <a:buChar char="&gt;"/>
            </a:pPr>
            <a:r>
              <a:rPr lang="en"/>
              <a:t>Grants where no FSR or final invoice is required</a:t>
            </a:r>
            <a:endParaRPr/>
          </a:p>
          <a:p>
            <a:pPr indent="-158750" lvl="1" marL="742950" rtl="0" algn="l">
              <a:spcBef>
                <a:spcPts val="400"/>
              </a:spcBef>
              <a:spcAft>
                <a:spcPts val="0"/>
              </a:spcAft>
              <a:buClr>
                <a:srgbClr val="4B2E83"/>
              </a:buClr>
              <a:buSzPts val="2000"/>
              <a:buNone/>
            </a:pPr>
            <a:r>
              <a:t/>
            </a:r>
            <a:endParaRPr/>
          </a:p>
        </p:txBody>
      </p:sp>
      <p:sp>
        <p:nvSpPr>
          <p:cNvPr id="813" name="Google Shape;813;p134"/>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2400"/>
              <a:buNone/>
            </a:pPr>
            <a:r>
              <a:rPr lang="en"/>
              <a:t>It's all about compliance</a:t>
            </a:r>
            <a:endParaRPr/>
          </a:p>
        </p:txBody>
      </p:sp>
      <p:sp>
        <p:nvSpPr>
          <p:cNvPr id="814" name="Google Shape;814;p134"/>
          <p:cNvSpPr txBox="1"/>
          <p:nvPr>
            <p:ph type="title"/>
          </p:nvPr>
        </p:nvSpPr>
        <p:spPr>
          <a:xfrm>
            <a:off x="671756" y="365125"/>
            <a:ext cx="8184600" cy="998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Condensed Thin"/>
              <a:buNone/>
            </a:pPr>
            <a:r>
              <a:rPr lang="en"/>
              <a:t>Why Did The Retention Change?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35"/>
          <p:cNvSpPr txBox="1"/>
          <p:nvPr>
            <p:ph idx="1" type="body"/>
          </p:nvPr>
        </p:nvSpPr>
        <p:spPr>
          <a:xfrm>
            <a:off x="659305" y="2320240"/>
            <a:ext cx="8197200" cy="3117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t>If you scanned GCCRs, shred the original paper</a:t>
            </a:r>
            <a:endParaRPr/>
          </a:p>
          <a:p>
            <a:pPr indent="-342900" lvl="0" marL="342900" rtl="0" algn="l">
              <a:spcBef>
                <a:spcPts val="480"/>
              </a:spcBef>
              <a:spcAft>
                <a:spcPts val="0"/>
              </a:spcAft>
              <a:buClr>
                <a:srgbClr val="4B2E83"/>
              </a:buClr>
              <a:buSzPts val="2400"/>
              <a:buFont typeface="Merriweather Sans"/>
              <a:buChar char="&gt;"/>
            </a:pPr>
            <a:r>
              <a:rPr lang="en"/>
              <a:t>Use DocuSign or Adobe to sign GCCRs electronically </a:t>
            </a:r>
            <a:endParaRPr/>
          </a:p>
          <a:p>
            <a:pPr indent="-285750" lvl="1" marL="742950" rtl="0" algn="l">
              <a:spcBef>
                <a:spcPts val="400"/>
              </a:spcBef>
              <a:spcAft>
                <a:spcPts val="0"/>
              </a:spcAft>
              <a:buClr>
                <a:srgbClr val="4B2E83"/>
              </a:buClr>
              <a:buSzPts val="2000"/>
              <a:buChar char="–"/>
            </a:pPr>
            <a:r>
              <a:rPr lang="en"/>
              <a:t>Don’t print, save as electronic records</a:t>
            </a:r>
            <a:endParaRPr/>
          </a:p>
          <a:p>
            <a:pPr indent="-342900" lvl="0" marL="342900" rtl="0" algn="l">
              <a:spcBef>
                <a:spcPts val="480"/>
              </a:spcBef>
              <a:spcAft>
                <a:spcPts val="0"/>
              </a:spcAft>
              <a:buClr>
                <a:srgbClr val="4B2E83"/>
              </a:buClr>
              <a:buSzPts val="2400"/>
              <a:buFont typeface="Merriweather Sans"/>
              <a:buChar char="&gt;"/>
            </a:pPr>
            <a:r>
              <a:rPr lang="en"/>
              <a:t>Old paper GCCRs (not scanned)</a:t>
            </a:r>
            <a:endParaRPr/>
          </a:p>
          <a:p>
            <a:pPr indent="-285750" lvl="1" marL="742950" rtl="0" algn="l">
              <a:spcBef>
                <a:spcPts val="400"/>
              </a:spcBef>
              <a:spcAft>
                <a:spcPts val="0"/>
              </a:spcAft>
              <a:buClr>
                <a:srgbClr val="4B2E83"/>
              </a:buClr>
              <a:buSzPts val="2000"/>
              <a:buChar char="–"/>
            </a:pPr>
            <a:r>
              <a:rPr lang="en"/>
              <a:t>School of Medicine, sent to UW Medicine Records Center</a:t>
            </a:r>
            <a:endParaRPr/>
          </a:p>
          <a:p>
            <a:pPr indent="-285750" lvl="1" marL="742950" rtl="0" algn="l">
              <a:spcBef>
                <a:spcPts val="400"/>
              </a:spcBef>
              <a:spcAft>
                <a:spcPts val="0"/>
              </a:spcAft>
              <a:buClr>
                <a:srgbClr val="4B2E83"/>
              </a:buClr>
              <a:buSzPts val="2000"/>
              <a:buChar char="–"/>
            </a:pPr>
            <a:r>
              <a:rPr lang="en"/>
              <a:t>All other departments: until February 2022, send to University Records Center</a:t>
            </a:r>
            <a:endParaRPr/>
          </a:p>
          <a:p>
            <a:pPr indent="-190500" lvl="0" marL="342900" rtl="0" algn="l">
              <a:spcBef>
                <a:spcPts val="480"/>
              </a:spcBef>
              <a:spcAft>
                <a:spcPts val="0"/>
              </a:spcAft>
              <a:buClr>
                <a:srgbClr val="4B2E83"/>
              </a:buClr>
              <a:buSzPts val="2400"/>
              <a:buFont typeface="Merriweather Sans"/>
              <a:buNone/>
            </a:pPr>
            <a:r>
              <a:t/>
            </a:r>
            <a:endParaRPr/>
          </a:p>
        </p:txBody>
      </p:sp>
      <p:sp>
        <p:nvSpPr>
          <p:cNvPr id="820" name="Google Shape;820;p135"/>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2400"/>
              <a:buNone/>
            </a:pPr>
            <a:r>
              <a:rPr lang="en"/>
              <a:t>Paper, Scanned, or Digital</a:t>
            </a:r>
            <a:endParaRPr/>
          </a:p>
        </p:txBody>
      </p:sp>
      <p:sp>
        <p:nvSpPr>
          <p:cNvPr id="821" name="Google Shape;821;p135"/>
          <p:cNvSpPr txBox="1"/>
          <p:nvPr>
            <p:ph type="title"/>
          </p:nvPr>
        </p:nvSpPr>
        <p:spPr>
          <a:xfrm>
            <a:off x="671756" y="365125"/>
            <a:ext cx="8184600" cy="998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Condensed Thin"/>
              <a:buNone/>
            </a:pPr>
            <a:r>
              <a:rPr lang="en"/>
              <a:t>What Do I Do With My GCCRs?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91"/>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p>
            <a:pPr indent="0" lvl="0" marL="0" rtl="0" algn="ctr">
              <a:spcBef>
                <a:spcPts val="0"/>
              </a:spcBef>
              <a:spcAft>
                <a:spcPts val="0"/>
              </a:spcAft>
              <a:buClr>
                <a:srgbClr val="190037"/>
              </a:buClr>
              <a:buSzPts val="3600"/>
              <a:buFont typeface="Open Sans"/>
              <a:buNone/>
            </a:pPr>
            <a:r>
              <a:rPr lang="en"/>
              <a:t>Questions?</a:t>
            </a:r>
            <a:endParaRPr/>
          </a:p>
        </p:txBody>
      </p:sp>
      <p:sp>
        <p:nvSpPr>
          <p:cNvPr id="468" name="Google Shape;468;p91"/>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p>
            <a:pPr indent="0" lvl="0" marL="0" rtl="0" algn="l">
              <a:spcBef>
                <a:spcPts val="0"/>
              </a:spcBef>
              <a:spcAft>
                <a:spcPts val="0"/>
              </a:spcAft>
              <a:buClr>
                <a:schemeClr val="dk1"/>
              </a:buClr>
              <a:buSzPts val="2400"/>
              <a:buNone/>
            </a:pPr>
            <a:r>
              <a:rPr lang="en"/>
              <a:t>Post Award Fiscal Compliance</a:t>
            </a:r>
            <a:endParaRPr/>
          </a:p>
          <a:p>
            <a:pPr indent="0" lvl="0" marL="0" rtl="0" algn="l">
              <a:spcBef>
                <a:spcPts val="500"/>
              </a:spcBef>
              <a:spcAft>
                <a:spcPts val="0"/>
              </a:spcAft>
              <a:buClr>
                <a:schemeClr val="dk1"/>
              </a:buClr>
              <a:buSzPts val="2400"/>
              <a:buNone/>
            </a:pPr>
            <a:r>
              <a:rPr lang="en" u="sng">
                <a:solidFill>
                  <a:schemeClr val="hlink"/>
                </a:solidFill>
                <a:hlinkClick r:id="rId3"/>
              </a:rPr>
              <a:t>gcafco@uw.edu</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rPr lang="en"/>
              <a:t>Matt Gardner (working in the office)</a:t>
            </a:r>
            <a:endParaRPr/>
          </a:p>
          <a:p>
            <a:pPr indent="0" lvl="0" marL="0" rtl="0" algn="l">
              <a:spcBef>
                <a:spcPts val="500"/>
              </a:spcBef>
              <a:spcAft>
                <a:spcPts val="0"/>
              </a:spcAft>
              <a:buClr>
                <a:schemeClr val="dk1"/>
              </a:buClr>
              <a:buSzPts val="2400"/>
              <a:buNone/>
            </a:pPr>
            <a:r>
              <a:rPr lang="en" u="sng">
                <a:solidFill>
                  <a:schemeClr val="hlink"/>
                </a:solidFill>
                <a:hlinkClick r:id="rId4"/>
              </a:rPr>
              <a:t>mgard4@uw.edu</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rPr lang="en"/>
              <a:t>Andra Sawyer</a:t>
            </a:r>
            <a:endParaRPr/>
          </a:p>
          <a:p>
            <a:pPr indent="0" lvl="0" marL="0" rtl="0" algn="l">
              <a:spcBef>
                <a:spcPts val="500"/>
              </a:spcBef>
              <a:spcAft>
                <a:spcPts val="0"/>
              </a:spcAft>
              <a:buClr>
                <a:schemeClr val="dk1"/>
              </a:buClr>
              <a:buSzPts val="2400"/>
              <a:buNone/>
            </a:pPr>
            <a:r>
              <a:rPr lang="en" u="sng">
                <a:solidFill>
                  <a:schemeClr val="hlink"/>
                </a:solidFill>
                <a:hlinkClick r:id="rId5"/>
              </a:rPr>
              <a:t>andra2@uw.edu</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rPr lang="en"/>
              <a:t>Call via Microsoft Teams, Zoom or Skype</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36"/>
          <p:cNvSpPr txBox="1"/>
          <p:nvPr>
            <p:ph type="title"/>
          </p:nvPr>
        </p:nvSpPr>
        <p:spPr>
          <a:xfrm>
            <a:off x="671757" y="1531938"/>
            <a:ext cx="6972300" cy="26418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4B2E83"/>
              </a:buClr>
              <a:buSzPts val="6000"/>
              <a:buFont typeface="Encode Sans Condensed Thin"/>
              <a:buNone/>
            </a:pPr>
            <a:r>
              <a:rPr lang="en" sz="6000"/>
              <a:t>Questions?</a:t>
            </a:r>
            <a:br>
              <a:rPr lang="en"/>
            </a:br>
            <a:br>
              <a:rPr lang="en"/>
            </a:br>
            <a:r>
              <a:rPr lang="en" sz="2400"/>
              <a:t>Barbara Benson</a:t>
            </a:r>
            <a:br>
              <a:rPr lang="en" sz="2400"/>
            </a:br>
            <a:r>
              <a:rPr lang="en" sz="2400" u="sng">
                <a:solidFill>
                  <a:srgbClr val="0070C0"/>
                </a:solidFill>
              </a:rPr>
              <a:t>bbenson@uw.edu </a:t>
            </a:r>
            <a:br>
              <a:rPr lang="en" sz="2400"/>
            </a:br>
            <a:r>
              <a:rPr lang="en" sz="2400"/>
              <a:t>https://finance.uw.edu/recmgt/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37"/>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Back to Research</a:t>
            </a:r>
            <a:endParaRPr/>
          </a:p>
        </p:txBody>
      </p:sp>
      <p:sp>
        <p:nvSpPr>
          <p:cNvPr id="832" name="Google Shape;832;p137"/>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July, 2021</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Joe Giffels</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graphicFrame>
        <p:nvGraphicFramePr>
          <p:cNvPr id="837" name="Google Shape;837;p138"/>
          <p:cNvGraphicFramePr/>
          <p:nvPr/>
        </p:nvGraphicFramePr>
        <p:xfrm>
          <a:off x="671757" y="992331"/>
          <a:ext cx="3000000" cy="3000000"/>
        </p:xfrm>
        <a:graphic>
          <a:graphicData uri="http://schemas.openxmlformats.org/drawingml/2006/table">
            <a:tbl>
              <a:tblPr bandRow="1" firstRow="1">
                <a:noFill/>
                <a:tableStyleId>{5FDA36F2-B9B6-451E-9799-BBF87E15DC8A}</a:tableStyleId>
              </a:tblPr>
              <a:tblGrid>
                <a:gridCol w="2069875"/>
                <a:gridCol w="2934400"/>
                <a:gridCol w="2954375"/>
              </a:tblGrid>
              <a:tr h="373175">
                <a:tc>
                  <a:txBody>
                    <a:bodyPr/>
                    <a:lstStyle/>
                    <a:p>
                      <a:pPr indent="0" lvl="0" marL="0" marR="0" rtl="0" algn="l">
                        <a:spcBef>
                          <a:spcPts val="0"/>
                        </a:spcBef>
                        <a:spcAft>
                          <a:spcPts val="0"/>
                        </a:spcAft>
                        <a:buNone/>
                      </a:pPr>
                      <a:r>
                        <a:rPr lang="en" sz="1400" u="none" cap="none" strike="noStrike"/>
                        <a:t>Requirement</a:t>
                      </a:r>
                      <a:endParaRPr/>
                    </a:p>
                  </a:txBody>
                  <a:tcPr marT="45725" marB="45725" marR="91450" marL="91450"/>
                </a:tc>
                <a:tc>
                  <a:txBody>
                    <a:bodyPr/>
                    <a:lstStyle/>
                    <a:p>
                      <a:pPr indent="0" lvl="0" marL="0" marR="0" rtl="0" algn="l">
                        <a:spcBef>
                          <a:spcPts val="0"/>
                        </a:spcBef>
                        <a:spcAft>
                          <a:spcPts val="0"/>
                        </a:spcAft>
                        <a:buNone/>
                      </a:pPr>
                      <a:r>
                        <a:rPr lang="en" sz="1400"/>
                        <a:t>Fully Vaccinated</a:t>
                      </a:r>
                      <a:endParaRPr/>
                    </a:p>
                  </a:txBody>
                  <a:tcPr marT="45725" marB="45725" marR="91450" marL="91450"/>
                </a:tc>
                <a:tc>
                  <a:txBody>
                    <a:bodyPr/>
                    <a:lstStyle/>
                    <a:p>
                      <a:pPr indent="0" lvl="0" marL="0" marR="0" rtl="0" algn="l">
                        <a:spcBef>
                          <a:spcPts val="0"/>
                        </a:spcBef>
                        <a:spcAft>
                          <a:spcPts val="0"/>
                        </a:spcAft>
                        <a:buNone/>
                      </a:pPr>
                      <a:r>
                        <a:rPr lang="en" sz="1400"/>
                        <a:t>Non-Fully Vaccinated</a:t>
                      </a:r>
                      <a:endParaRPr/>
                    </a:p>
                  </a:txBody>
                  <a:tcPr marT="45725" marB="45725" marR="91450" marL="91450"/>
                </a:tc>
              </a:tr>
              <a:tr h="468075">
                <a:tc>
                  <a:txBody>
                    <a:bodyPr/>
                    <a:lstStyle/>
                    <a:p>
                      <a:pPr indent="0" lvl="0" marL="0" marR="0" rtl="0" algn="l">
                        <a:spcBef>
                          <a:spcPts val="0"/>
                        </a:spcBef>
                        <a:spcAft>
                          <a:spcPts val="0"/>
                        </a:spcAft>
                        <a:buNone/>
                      </a:pPr>
                      <a:r>
                        <a:rPr b="1" lang="en" sz="1400"/>
                        <a:t>Return to In-Person Research Plan</a:t>
                      </a:r>
                      <a:endParaRPr b="1"/>
                    </a:p>
                  </a:txBody>
                  <a:tcPr marT="45725" marB="45725" marR="91450" marL="91450"/>
                </a:tc>
                <a:tc>
                  <a:txBody>
                    <a:bodyPr/>
                    <a:lstStyle/>
                    <a:p>
                      <a:pPr indent="0" lvl="0" marL="0" marR="0" rtl="0" algn="l">
                        <a:spcBef>
                          <a:spcPts val="0"/>
                        </a:spcBef>
                        <a:spcAft>
                          <a:spcPts val="0"/>
                        </a:spcAft>
                        <a:buNone/>
                      </a:pPr>
                      <a:r>
                        <a:rPr b="1" lang="en" sz="1400"/>
                        <a:t>Must be updated</a:t>
                      </a:r>
                      <a:endParaRPr b="1"/>
                    </a:p>
                  </a:txBody>
                  <a:tcPr marT="45725" marB="45725" marR="91450" marL="91450"/>
                </a:tc>
                <a:tc>
                  <a:txBody>
                    <a:bodyPr/>
                    <a:lstStyle/>
                    <a:p>
                      <a:pPr indent="0" lvl="0" marL="0" marR="0" rtl="0" algn="l">
                        <a:spcBef>
                          <a:spcPts val="0"/>
                        </a:spcBef>
                        <a:spcAft>
                          <a:spcPts val="0"/>
                        </a:spcAft>
                        <a:buNone/>
                      </a:pPr>
                      <a:r>
                        <a:rPr b="1" lang="en" sz="1400"/>
                        <a:t>Must be updated</a:t>
                      </a:r>
                      <a:endParaRPr b="1" sz="1400"/>
                    </a:p>
                  </a:txBody>
                  <a:tcPr marT="45725" marB="45725" marR="91450" marL="91450"/>
                </a:tc>
              </a:tr>
              <a:tr h="468075">
                <a:tc>
                  <a:txBody>
                    <a:bodyPr/>
                    <a:lstStyle/>
                    <a:p>
                      <a:pPr indent="0" lvl="0" marL="0" marR="0" rtl="0" algn="l">
                        <a:spcBef>
                          <a:spcPts val="0"/>
                        </a:spcBef>
                        <a:spcAft>
                          <a:spcPts val="0"/>
                        </a:spcAft>
                        <a:buNone/>
                      </a:pPr>
                      <a:r>
                        <a:rPr b="1" lang="en" sz="1400"/>
                        <a:t>Symptom attestation</a:t>
                      </a:r>
                      <a:endParaRPr b="1"/>
                    </a:p>
                  </a:txBody>
                  <a:tcPr marT="45725" marB="45725" marR="91450" marL="91450"/>
                </a:tc>
                <a:tc>
                  <a:txBody>
                    <a:bodyPr/>
                    <a:lstStyle/>
                    <a:p>
                      <a:pPr indent="0" lvl="0" marL="0" marR="0" rtl="0" algn="l">
                        <a:spcBef>
                          <a:spcPts val="0"/>
                        </a:spcBef>
                        <a:spcAft>
                          <a:spcPts val="0"/>
                        </a:spcAft>
                        <a:buNone/>
                      </a:pPr>
                      <a:r>
                        <a:rPr b="1" lang="en" sz="1400"/>
                        <a:t>No longer required, but self-monitor symptoms and do not come to work if you are ill</a:t>
                      </a:r>
                      <a:endParaRPr b="1"/>
                    </a:p>
                  </a:txBody>
                  <a:tcPr marT="45725" marB="45725" marR="91450" marL="91450"/>
                </a:tc>
                <a:tc>
                  <a:txBody>
                    <a:bodyPr/>
                    <a:lstStyle/>
                    <a:p>
                      <a:pPr indent="0" lvl="0" marL="0" marR="0" rtl="0" algn="l">
                        <a:spcBef>
                          <a:spcPts val="0"/>
                        </a:spcBef>
                        <a:spcAft>
                          <a:spcPts val="0"/>
                        </a:spcAft>
                        <a:buNone/>
                      </a:pPr>
                      <a:r>
                        <a:rPr b="1" lang="en" sz="1400"/>
                        <a:t>No longer required, but self-monitor symptoms and do not come to work if you are ill</a:t>
                      </a:r>
                      <a:endParaRPr b="1"/>
                    </a:p>
                  </a:txBody>
                  <a:tcPr marT="45725" marB="45725" marR="91450" marL="91450"/>
                </a:tc>
              </a:tr>
              <a:tr h="373175">
                <a:tc>
                  <a:txBody>
                    <a:bodyPr/>
                    <a:lstStyle/>
                    <a:p>
                      <a:pPr indent="0" lvl="0" marL="0" marR="0" rtl="0" algn="l">
                        <a:spcBef>
                          <a:spcPts val="0"/>
                        </a:spcBef>
                        <a:spcAft>
                          <a:spcPts val="0"/>
                        </a:spcAft>
                        <a:buNone/>
                      </a:pPr>
                      <a:r>
                        <a:rPr b="1" lang="en" sz="1400"/>
                        <a:t>Vaccination attestation</a:t>
                      </a:r>
                      <a:endParaRPr b="1"/>
                    </a:p>
                  </a:txBody>
                  <a:tcPr marT="45725" marB="45725" marR="91450" marL="91450"/>
                </a:tc>
                <a:tc>
                  <a:txBody>
                    <a:bodyPr/>
                    <a:lstStyle/>
                    <a:p>
                      <a:pPr indent="0" lvl="0" marL="0" marR="0" rtl="0" algn="l">
                        <a:spcBef>
                          <a:spcPts val="0"/>
                        </a:spcBef>
                        <a:spcAft>
                          <a:spcPts val="0"/>
                        </a:spcAft>
                        <a:buNone/>
                      </a:pPr>
                      <a:r>
                        <a:rPr b="1" lang="en" sz="1400"/>
                        <a:t>Required</a:t>
                      </a:r>
                      <a:endParaRPr b="1"/>
                    </a:p>
                  </a:txBody>
                  <a:tcPr marT="45725" marB="45725" marR="91450" marL="91450"/>
                </a:tc>
                <a:tc>
                  <a:txBody>
                    <a:bodyPr/>
                    <a:lstStyle/>
                    <a:p>
                      <a:pPr indent="0" lvl="0" marL="0" marR="0" rtl="0" algn="l">
                        <a:spcBef>
                          <a:spcPts val="0"/>
                        </a:spcBef>
                        <a:spcAft>
                          <a:spcPts val="0"/>
                        </a:spcAft>
                        <a:buNone/>
                      </a:pPr>
                      <a:r>
                        <a:rPr b="1" lang="en" sz="1400"/>
                        <a:t>Required</a:t>
                      </a:r>
                      <a:endParaRPr b="1"/>
                    </a:p>
                  </a:txBody>
                  <a:tcPr marT="45725" marB="45725" marR="91450" marL="91450"/>
                </a:tc>
              </a:tr>
              <a:tr h="373175">
                <a:tc>
                  <a:txBody>
                    <a:bodyPr/>
                    <a:lstStyle/>
                    <a:p>
                      <a:pPr indent="0" lvl="0" marL="0" marR="0" rtl="0" algn="l">
                        <a:spcBef>
                          <a:spcPts val="0"/>
                        </a:spcBef>
                        <a:spcAft>
                          <a:spcPts val="0"/>
                        </a:spcAft>
                        <a:buNone/>
                      </a:pPr>
                      <a:r>
                        <a:rPr b="1" lang="en" sz="1400"/>
                        <a:t>Masks</a:t>
                      </a:r>
                      <a:endParaRPr b="1"/>
                    </a:p>
                  </a:txBody>
                  <a:tcPr marT="45725" marB="45725" marR="91450" marL="91450"/>
                </a:tc>
                <a:tc>
                  <a:txBody>
                    <a:bodyPr/>
                    <a:lstStyle/>
                    <a:p>
                      <a:pPr indent="0" lvl="0" marL="0" marR="0" rtl="0" algn="l">
                        <a:spcBef>
                          <a:spcPts val="0"/>
                        </a:spcBef>
                        <a:spcAft>
                          <a:spcPts val="0"/>
                        </a:spcAft>
                        <a:buNone/>
                      </a:pPr>
                      <a:r>
                        <a:rPr b="1" lang="en" sz="1400"/>
                        <a:t>No longer required</a:t>
                      </a:r>
                      <a:endParaRPr b="1"/>
                    </a:p>
                  </a:txBody>
                  <a:tcPr marT="45725" marB="45725" marR="91450" marL="91450"/>
                </a:tc>
                <a:tc>
                  <a:txBody>
                    <a:bodyPr/>
                    <a:lstStyle/>
                    <a:p>
                      <a:pPr indent="0" lvl="0" marL="0" marR="0" rtl="0" algn="l">
                        <a:spcBef>
                          <a:spcPts val="0"/>
                        </a:spcBef>
                        <a:spcAft>
                          <a:spcPts val="0"/>
                        </a:spcAft>
                        <a:buNone/>
                      </a:pPr>
                      <a:r>
                        <a:rPr b="1" lang="en" sz="1400"/>
                        <a:t>Required indoors; recommended outdoors when distancing is not possible</a:t>
                      </a:r>
                      <a:endParaRPr b="1"/>
                    </a:p>
                  </a:txBody>
                  <a:tcPr marT="45725" marB="45725" marR="91450" marL="91450"/>
                </a:tc>
              </a:tr>
              <a:tr h="373175">
                <a:tc>
                  <a:txBody>
                    <a:bodyPr/>
                    <a:lstStyle/>
                    <a:p>
                      <a:pPr indent="0" lvl="0" marL="0" marR="0" rtl="0" algn="l">
                        <a:spcBef>
                          <a:spcPts val="0"/>
                        </a:spcBef>
                        <a:spcAft>
                          <a:spcPts val="0"/>
                        </a:spcAft>
                        <a:buNone/>
                      </a:pPr>
                      <a:r>
                        <a:rPr b="1" lang="en" sz="1400"/>
                        <a:t>Distancing</a:t>
                      </a:r>
                      <a:endParaRPr b="1"/>
                    </a:p>
                  </a:txBody>
                  <a:tcPr marT="45725" marB="45725" marR="91450" marL="91450"/>
                </a:tc>
                <a:tc>
                  <a:txBody>
                    <a:bodyPr/>
                    <a:lstStyle/>
                    <a:p>
                      <a:pPr indent="0" lvl="0" marL="0" marR="0" rtl="0" algn="l">
                        <a:spcBef>
                          <a:spcPts val="0"/>
                        </a:spcBef>
                        <a:spcAft>
                          <a:spcPts val="0"/>
                        </a:spcAft>
                        <a:buNone/>
                      </a:pPr>
                      <a:r>
                        <a:rPr b="1" lang="en" sz="1400"/>
                        <a:t>No longer required</a:t>
                      </a:r>
                      <a:endParaRPr b="1"/>
                    </a:p>
                  </a:txBody>
                  <a:tcPr marT="45725" marB="45725" marR="91450" marL="91450"/>
                </a:tc>
                <a:tc>
                  <a:txBody>
                    <a:bodyPr/>
                    <a:lstStyle/>
                    <a:p>
                      <a:pPr indent="0" lvl="0" marL="0" marR="0" rtl="0" algn="l">
                        <a:spcBef>
                          <a:spcPts val="0"/>
                        </a:spcBef>
                        <a:spcAft>
                          <a:spcPts val="0"/>
                        </a:spcAft>
                        <a:buNone/>
                      </a:pPr>
                      <a:r>
                        <a:rPr b="1" lang="en" sz="1400"/>
                        <a:t>No longer required, but recommended</a:t>
                      </a:r>
                      <a:endParaRPr b="1"/>
                    </a:p>
                  </a:txBody>
                  <a:tcPr marT="45725" marB="45725" marR="91450" marL="91450"/>
                </a:tc>
              </a:tr>
              <a:tr h="373175">
                <a:tc>
                  <a:txBody>
                    <a:bodyPr/>
                    <a:lstStyle/>
                    <a:p>
                      <a:pPr indent="0" lvl="0" marL="0" marR="0" rtl="0" algn="l">
                        <a:spcBef>
                          <a:spcPts val="0"/>
                        </a:spcBef>
                        <a:spcAft>
                          <a:spcPts val="0"/>
                        </a:spcAft>
                        <a:buNone/>
                      </a:pPr>
                      <a:r>
                        <a:rPr b="1" lang="en" sz="1400"/>
                        <a:t>[Extraordinary] cleaning &amp; disinfecting</a:t>
                      </a:r>
                      <a:endParaRPr b="1"/>
                    </a:p>
                  </a:txBody>
                  <a:tcPr marT="45725" marB="45725" marR="91450" marL="91450"/>
                </a:tc>
                <a:tc>
                  <a:txBody>
                    <a:bodyPr/>
                    <a:lstStyle/>
                    <a:p>
                      <a:pPr indent="0" lvl="0" marL="0" marR="0" rtl="0" algn="l">
                        <a:spcBef>
                          <a:spcPts val="0"/>
                        </a:spcBef>
                        <a:spcAft>
                          <a:spcPts val="0"/>
                        </a:spcAft>
                        <a:buNone/>
                      </a:pPr>
                      <a:r>
                        <a:rPr b="1" lang="en" sz="1400"/>
                        <a:t>TBD relaxed requirements</a:t>
                      </a:r>
                      <a:endParaRPr b="1"/>
                    </a:p>
                  </a:txBody>
                  <a:tcPr marT="45725" marB="45725" marR="91450" marL="91450"/>
                </a:tc>
                <a:tc>
                  <a:txBody>
                    <a:bodyPr/>
                    <a:lstStyle/>
                    <a:p>
                      <a:pPr indent="0" lvl="0" marL="0" marR="0" rtl="0" algn="l">
                        <a:spcBef>
                          <a:spcPts val="0"/>
                        </a:spcBef>
                        <a:spcAft>
                          <a:spcPts val="0"/>
                        </a:spcAft>
                        <a:buNone/>
                      </a:pPr>
                      <a:r>
                        <a:rPr b="1" lang="en" sz="1400"/>
                        <a:t>TBD relaxed requirements</a:t>
                      </a:r>
                      <a:endParaRPr b="1"/>
                    </a:p>
                  </a:txBody>
                  <a:tcPr marT="45725" marB="45725" marR="91450" marL="91450"/>
                </a:tc>
              </a:tr>
              <a:tr h="373175">
                <a:tc>
                  <a:txBody>
                    <a:bodyPr/>
                    <a:lstStyle/>
                    <a:p>
                      <a:pPr indent="0" lvl="0" marL="0" marR="0" rtl="0" algn="l">
                        <a:spcBef>
                          <a:spcPts val="0"/>
                        </a:spcBef>
                        <a:spcAft>
                          <a:spcPts val="0"/>
                        </a:spcAft>
                        <a:buNone/>
                      </a:pPr>
                      <a:r>
                        <a:rPr b="1" lang="en" sz="1400"/>
                        <a:t>Site-specific</a:t>
                      </a:r>
                      <a:endParaRPr b="1"/>
                    </a:p>
                  </a:txBody>
                  <a:tcPr marT="45725" marB="45725" marR="91450" marL="91450"/>
                </a:tc>
                <a:tc>
                  <a:txBody>
                    <a:bodyPr/>
                    <a:lstStyle/>
                    <a:p>
                      <a:pPr indent="0" lvl="0" marL="0" marR="0" rtl="0" algn="l">
                        <a:spcBef>
                          <a:spcPts val="0"/>
                        </a:spcBef>
                        <a:spcAft>
                          <a:spcPts val="0"/>
                        </a:spcAft>
                        <a:buNone/>
                      </a:pPr>
                      <a:r>
                        <a:rPr b="1" lang="en" sz="1400"/>
                        <a:t>Comply with site-specific requirements (UW Med clinical facilities, field research locations)</a:t>
                      </a:r>
                      <a:endParaRPr b="1"/>
                    </a:p>
                  </a:txBody>
                  <a:tcPr marT="45725" marB="45725" marR="91450" marL="91450"/>
                </a:tc>
                <a:tc>
                  <a:txBody>
                    <a:bodyPr/>
                    <a:lstStyle/>
                    <a:p>
                      <a:pPr indent="0" lvl="0" marL="0" marR="0" rtl="0" algn="l">
                        <a:spcBef>
                          <a:spcPts val="0"/>
                        </a:spcBef>
                        <a:spcAft>
                          <a:spcPts val="0"/>
                        </a:spcAft>
                        <a:buNone/>
                      </a:pPr>
                      <a:r>
                        <a:rPr b="1" lang="en" sz="1400"/>
                        <a:t>Comply with site-specific requirements (UW Med clinical facilities, field research locations)</a:t>
                      </a:r>
                      <a:endParaRPr b="1"/>
                    </a:p>
                  </a:txBody>
                  <a:tcPr marT="45725" marB="45725" marR="91450" marL="91450"/>
                </a:tc>
              </a:tr>
              <a:tr h="373175">
                <a:tc>
                  <a:txBody>
                    <a:bodyPr/>
                    <a:lstStyle/>
                    <a:p>
                      <a:pPr indent="0" lvl="0" marL="0" marR="0" rtl="0" algn="l">
                        <a:spcBef>
                          <a:spcPts val="0"/>
                        </a:spcBef>
                        <a:spcAft>
                          <a:spcPts val="0"/>
                        </a:spcAft>
                        <a:buNone/>
                      </a:pPr>
                      <a:r>
                        <a:rPr b="1" lang="en" sz="1400"/>
                        <a:t>Lab density</a:t>
                      </a:r>
                      <a:endParaRPr b="1"/>
                    </a:p>
                  </a:txBody>
                  <a:tcPr marT="45725" marB="45725" marR="91450" marL="91450"/>
                </a:tc>
                <a:tc>
                  <a:txBody>
                    <a:bodyPr/>
                    <a:lstStyle/>
                    <a:p>
                      <a:pPr indent="0" lvl="0" marL="0" marR="0" rtl="0" algn="l">
                        <a:spcBef>
                          <a:spcPts val="0"/>
                        </a:spcBef>
                        <a:spcAft>
                          <a:spcPts val="0"/>
                        </a:spcAft>
                        <a:buNone/>
                      </a:pPr>
                      <a:r>
                        <a:rPr b="1" lang="en" sz="1400"/>
                        <a:t>No longer restricted</a:t>
                      </a:r>
                      <a:endParaRPr b="1"/>
                    </a:p>
                  </a:txBody>
                  <a:tcPr marT="45725" marB="45725" marR="91450" marL="91450"/>
                </a:tc>
                <a:tc>
                  <a:txBody>
                    <a:bodyPr/>
                    <a:lstStyle/>
                    <a:p>
                      <a:pPr indent="0" lvl="0" marL="0" marR="0" rtl="0" algn="l">
                        <a:spcBef>
                          <a:spcPts val="0"/>
                        </a:spcBef>
                        <a:spcAft>
                          <a:spcPts val="0"/>
                        </a:spcAft>
                        <a:buNone/>
                      </a:pPr>
                      <a:r>
                        <a:rPr b="1" lang="en" sz="1400"/>
                        <a:t>No longer restricted</a:t>
                      </a:r>
                      <a:endParaRPr b="1"/>
                    </a:p>
                  </a:txBody>
                  <a:tcPr marT="45725" marB="45725" marR="91450" marL="91450"/>
                </a:tc>
              </a:tr>
            </a:tbl>
          </a:graphicData>
        </a:graphic>
      </p:graphicFrame>
      <p:sp>
        <p:nvSpPr>
          <p:cNvPr id="838" name="Google Shape;838;p138"/>
          <p:cNvSpPr txBox="1"/>
          <p:nvPr>
            <p:ph idx="1" type="body"/>
          </p:nvPr>
        </p:nvSpPr>
        <p:spPr>
          <a:xfrm>
            <a:off x="671757" y="371510"/>
            <a:ext cx="8184600" cy="57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BACK TO RESEARCH (July 7 – September 10)</a:t>
            </a:r>
            <a:endParaRPr>
              <a:latin typeface="Encode Sans"/>
              <a:ea typeface="Encode Sans"/>
              <a:cs typeface="Encode Sans"/>
              <a:sym typeface="Encode Sans"/>
            </a:endParaRPr>
          </a:p>
        </p:txBody>
      </p:sp>
      <p:sp>
        <p:nvSpPr>
          <p:cNvPr id="839" name="Google Shape;839;p138"/>
          <p:cNvSpPr txBox="1"/>
          <p:nvPr/>
        </p:nvSpPr>
        <p:spPr>
          <a:xfrm>
            <a:off x="671756" y="5993900"/>
            <a:ext cx="57789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18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https://www.ehs.washington.edu/covid-19-prevention-and-response/covid-19-health-and-safety-resources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9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NSF Disclosures, Outside Work &amp; FIDS Procedures</a:t>
            </a:r>
            <a:endParaRPr sz="4200"/>
          </a:p>
        </p:txBody>
      </p:sp>
      <p:sp>
        <p:nvSpPr>
          <p:cNvPr id="474" name="Google Shape;474;p92"/>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July, 2021 </a:t>
            </a:r>
            <a:r>
              <a:rPr b="0" i="0" lang="en" sz="1600" u="none" cap="none" strike="noStrike">
                <a:solidFill>
                  <a:srgbClr val="33006F"/>
                </a:solidFill>
                <a:latin typeface="Open Sans"/>
                <a:ea typeface="Open Sans"/>
                <a:cs typeface="Open Sans"/>
                <a:sym typeface="Open Sans"/>
              </a:rPr>
              <a:t>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Melissa Petersen, Office of Research</a:t>
            </a:r>
            <a:endParaRPr sz="1600">
              <a:solidFill>
                <a:srgbClr val="33006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9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NSF: Pre-award and Post-award Disclosures Relating to the Biographical Sketch and Current and Pending Support</a:t>
            </a:r>
            <a:endParaRPr sz="2600"/>
          </a:p>
        </p:txBody>
      </p:sp>
      <p:sp>
        <p:nvSpPr>
          <p:cNvPr id="481" name="Google Shape;481;p93"/>
          <p:cNvSpPr txBox="1"/>
          <p:nvPr>
            <p:ph idx="2" type="body"/>
          </p:nvPr>
        </p:nvSpPr>
        <p:spPr>
          <a:xfrm>
            <a:off x="659300" y="1741975"/>
            <a:ext cx="8196300" cy="3781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300">
                <a:solidFill>
                  <a:srgbClr val="4B2E83"/>
                </a:solidFill>
              </a:rPr>
              <a:t>The new PAPPG is effective for proposals submitted or due</a:t>
            </a:r>
            <a:r>
              <a:rPr b="1" lang="en" sz="2300">
                <a:solidFill>
                  <a:srgbClr val="4B2E83"/>
                </a:solidFill>
              </a:rPr>
              <a:t> on or after October 4, 2021</a:t>
            </a:r>
            <a:r>
              <a:rPr lang="en" sz="2300">
                <a:solidFill>
                  <a:srgbClr val="4B2E83"/>
                </a:solidFill>
              </a:rPr>
              <a:t>. </a:t>
            </a:r>
            <a:endParaRPr sz="2300">
              <a:solidFill>
                <a:srgbClr val="4B2E83"/>
              </a:solidFill>
            </a:endParaRPr>
          </a:p>
          <a:p>
            <a:pPr indent="0" lvl="0" marL="0" rtl="0" algn="just">
              <a:lnSpc>
                <a:spcPct val="115000"/>
              </a:lnSpc>
              <a:spcBef>
                <a:spcPts val="0"/>
              </a:spcBef>
              <a:spcAft>
                <a:spcPts val="0"/>
              </a:spcAft>
              <a:buNone/>
            </a:pPr>
            <a:r>
              <a:t/>
            </a:r>
            <a:endParaRPr sz="2300"/>
          </a:p>
          <a:p>
            <a:pPr indent="0" lvl="0" marL="0" rtl="0" algn="just">
              <a:lnSpc>
                <a:spcPct val="115000"/>
              </a:lnSpc>
              <a:spcBef>
                <a:spcPts val="0"/>
              </a:spcBef>
              <a:spcAft>
                <a:spcPts val="0"/>
              </a:spcAft>
              <a:buNone/>
            </a:pPr>
            <a:r>
              <a:rPr lang="en" sz="2300"/>
              <a:t>Includes: </a:t>
            </a:r>
            <a:r>
              <a:rPr lang="en" sz="2300" u="sng">
                <a:solidFill>
                  <a:schemeClr val="hlink"/>
                </a:solidFill>
                <a:hlinkClick r:id="rId3"/>
              </a:rPr>
              <a:t>NSF Pre-award and Post-award Disclosures Relating to the Biographical Sketch and Current and Pending Support</a:t>
            </a:r>
            <a:r>
              <a:rPr lang="en" sz="2300">
                <a:solidFill>
                  <a:srgbClr val="000000"/>
                </a:solidFill>
              </a:rPr>
              <a:t>. </a:t>
            </a:r>
            <a:endParaRPr sz="2300">
              <a:solidFill>
                <a:srgbClr val="000000"/>
              </a:solidFill>
            </a:endParaRPr>
          </a:p>
          <a:p>
            <a:pPr indent="0" lvl="0" marL="0" rtl="0" algn="just">
              <a:lnSpc>
                <a:spcPct val="115000"/>
              </a:lnSpc>
              <a:spcBef>
                <a:spcPts val="0"/>
              </a:spcBef>
              <a:spcAft>
                <a:spcPts val="0"/>
              </a:spcAft>
              <a:buNone/>
            </a:pPr>
            <a:r>
              <a:t/>
            </a:r>
            <a:endParaRPr sz="1900">
              <a:solidFill>
                <a:srgbClr val="000000"/>
              </a:solidFill>
            </a:endParaRPr>
          </a:p>
          <a:p>
            <a:pPr indent="0" lvl="0" marL="0" rtl="0" algn="just">
              <a:lnSpc>
                <a:spcPct val="115000"/>
              </a:lnSpc>
              <a:spcBef>
                <a:spcPts val="0"/>
              </a:spcBef>
              <a:spcAft>
                <a:spcPts val="0"/>
              </a:spcAft>
              <a:buNone/>
            </a:pPr>
            <a:r>
              <a:rPr lang="en" sz="2300"/>
              <a:t>Identifies where pre &amp; post-award disclosure information must be provided. </a:t>
            </a:r>
            <a:endParaRPr sz="2300"/>
          </a:p>
          <a:p>
            <a:pPr indent="0" lvl="0" marL="0" rtl="0" algn="just">
              <a:lnSpc>
                <a:spcPct val="115000"/>
              </a:lnSpc>
              <a:spcBef>
                <a:spcPts val="1200"/>
              </a:spcBef>
              <a:spcAft>
                <a:spcPts val="1200"/>
              </a:spcAft>
              <a:buNone/>
            </a:pPr>
            <a:r>
              <a:rPr lang="en" sz="2300"/>
              <a:t>This resource can be used now!</a:t>
            </a:r>
            <a:endParaRPr b="1" sz="16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94"/>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isplays resource table from: https://www.nsf.gov/bfa/dias/policy/disclosures_table/june2021.pdf titled NSF Table Pre-award and Post-award Disclosures&#10;Relating to the Biographical Sketch and Current and Pending Support" id="488" name="Google Shape;488;p94" title="NSF Pre-award and Post-award DisclosuresRelating to the Biographical Sketch and Current and Pending Support"/>
          <p:cNvPicPr preferRelativeResize="0"/>
          <p:nvPr/>
        </p:nvPicPr>
        <p:blipFill rotWithShape="1">
          <a:blip r:embed="rId3">
            <a:alphaModFix/>
          </a:blip>
          <a:srcRect b="0" l="2129" r="3218" t="14690"/>
          <a:stretch/>
        </p:blipFill>
        <p:spPr>
          <a:xfrm>
            <a:off x="110825" y="1435375"/>
            <a:ext cx="8962900" cy="4828651"/>
          </a:xfrm>
          <a:prstGeom prst="rect">
            <a:avLst/>
          </a:prstGeom>
          <a:noFill/>
          <a:ln>
            <a:noFill/>
          </a:ln>
        </p:spPr>
      </p:pic>
      <p:sp>
        <p:nvSpPr>
          <p:cNvPr id="489" name="Google Shape;489;p94"/>
          <p:cNvSpPr/>
          <p:nvPr/>
        </p:nvSpPr>
        <p:spPr>
          <a:xfrm flipH="1" rot="10800000">
            <a:off x="110825" y="3072350"/>
            <a:ext cx="3246900" cy="8817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4"/>
          <p:cNvSpPr txBox="1"/>
          <p:nvPr>
            <p:ph idx="1" type="body"/>
          </p:nvPr>
        </p:nvSpPr>
        <p:spPr>
          <a:xfrm>
            <a:off x="419307" y="2953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NSF &amp; UW Outside Work and Significant Financial Disclosure Considerations </a:t>
            </a:r>
            <a:r>
              <a:rPr lang="en" sz="1600"/>
              <a:t>(1 of 8) </a:t>
            </a:r>
            <a:endParaRPr sz="1600"/>
          </a:p>
        </p:txBody>
      </p:sp>
      <p:sp>
        <p:nvSpPr>
          <p:cNvPr id="491" name="Google Shape;491;p94"/>
          <p:cNvSpPr/>
          <p:nvPr/>
        </p:nvSpPr>
        <p:spPr>
          <a:xfrm>
            <a:off x="1088050" y="425625"/>
            <a:ext cx="7348500" cy="2265600"/>
          </a:xfrm>
          <a:prstGeom prst="wedgeRoundRectCallout">
            <a:avLst>
              <a:gd fmla="val -32849" name="adj1"/>
              <a:gd fmla="val 72631" name="adj2"/>
              <a:gd fmla="val 0" name="adj3"/>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900">
                <a:solidFill>
                  <a:srgbClr val="4B2E83"/>
                </a:solidFill>
                <a:latin typeface="Open Sans"/>
                <a:ea typeface="Open Sans"/>
                <a:cs typeface="Open Sans"/>
                <a:sym typeface="Open Sans"/>
              </a:rPr>
              <a:t>Academic, professional</a:t>
            </a:r>
            <a:r>
              <a:rPr baseline="30000" lang="en" sz="2900">
                <a:solidFill>
                  <a:srgbClr val="4B2E83"/>
                </a:solidFill>
                <a:latin typeface="Open Sans"/>
                <a:ea typeface="Open Sans"/>
                <a:cs typeface="Open Sans"/>
                <a:sym typeface="Open Sans"/>
              </a:rPr>
              <a:t>4</a:t>
            </a:r>
            <a:r>
              <a:rPr lang="en" sz="2900">
                <a:solidFill>
                  <a:srgbClr val="4B2E83"/>
                </a:solidFill>
                <a:latin typeface="Open Sans"/>
                <a:ea typeface="Open Sans"/>
                <a:cs typeface="Open Sans"/>
                <a:sym typeface="Open Sans"/>
              </a:rPr>
              <a:t> or institutional appointments, whether or not remuneration is received, </a:t>
            </a:r>
            <a:r>
              <a:rPr lang="en" sz="2900">
                <a:solidFill>
                  <a:srgbClr val="4B2E83"/>
                </a:solidFill>
                <a:latin typeface="Open Sans"/>
                <a:ea typeface="Open Sans"/>
                <a:cs typeface="Open Sans"/>
                <a:sym typeface="Open Sans"/>
              </a:rPr>
              <a:t>and whether full-time, part-time or voluntar</a:t>
            </a:r>
            <a:endParaRPr i="1" sz="2700">
              <a:solidFill>
                <a:srgbClr val="4B2E83"/>
              </a:solidFill>
              <a:latin typeface="Open Sans"/>
              <a:ea typeface="Open Sans"/>
              <a:cs typeface="Open Sans"/>
              <a:sym typeface="Open Sans"/>
            </a:endParaRPr>
          </a:p>
        </p:txBody>
      </p:sp>
      <p:sp>
        <p:nvSpPr>
          <p:cNvPr id="492" name="Google Shape;492;p94"/>
          <p:cNvSpPr/>
          <p:nvPr/>
        </p:nvSpPr>
        <p:spPr>
          <a:xfrm>
            <a:off x="1624575" y="3727375"/>
            <a:ext cx="6222900" cy="202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b="1" lang="en" sz="2400">
                <a:solidFill>
                  <a:srgbClr val="4B2E83"/>
                </a:solidFill>
                <a:latin typeface="Open Sans"/>
                <a:ea typeface="Open Sans"/>
                <a:cs typeface="Open Sans"/>
                <a:sym typeface="Open Sans"/>
              </a:rPr>
              <a:t>NSF</a:t>
            </a:r>
            <a:r>
              <a:rPr lang="en" sz="2400">
                <a:solidFill>
                  <a:srgbClr val="4B2E83"/>
                </a:solidFill>
                <a:latin typeface="Open Sans"/>
                <a:ea typeface="Open Sans"/>
                <a:cs typeface="Open Sans"/>
                <a:sym typeface="Open Sans"/>
              </a:rPr>
              <a:t>: Report in Biographical Sketch</a:t>
            </a:r>
            <a:endParaRPr sz="2400">
              <a:solidFill>
                <a:srgbClr val="4B2E83"/>
              </a:solidFill>
              <a:latin typeface="Open Sans"/>
              <a:ea typeface="Open Sans"/>
              <a:cs typeface="Open Sans"/>
              <a:sym typeface="Open Sans"/>
            </a:endParaRPr>
          </a:p>
          <a:p>
            <a:pPr indent="0" lvl="0" marL="0" rtl="0" algn="l">
              <a:spcBef>
                <a:spcPts val="480"/>
              </a:spcBef>
              <a:spcAft>
                <a:spcPts val="0"/>
              </a:spcAft>
              <a:buNone/>
            </a:pPr>
            <a:r>
              <a:rPr b="1" lang="en" sz="2400">
                <a:solidFill>
                  <a:srgbClr val="4B2E83"/>
                </a:solidFill>
                <a:latin typeface="Open Sans"/>
                <a:ea typeface="Open Sans"/>
                <a:cs typeface="Open Sans"/>
                <a:sym typeface="Open Sans"/>
              </a:rPr>
              <a:t>UW</a:t>
            </a:r>
            <a:r>
              <a:rPr lang="en" sz="2400">
                <a:solidFill>
                  <a:srgbClr val="4B2E83"/>
                </a:solidFill>
                <a:latin typeface="Open Sans"/>
                <a:ea typeface="Open Sans"/>
                <a:cs typeface="Open Sans"/>
                <a:sym typeface="Open Sans"/>
              </a:rPr>
              <a:t> Disclosures:</a:t>
            </a:r>
            <a:endParaRPr sz="2400">
              <a:solidFill>
                <a:srgbClr val="4B2E83"/>
              </a:solidFill>
              <a:latin typeface="Open Sans"/>
              <a:ea typeface="Open Sans"/>
              <a:cs typeface="Open Sans"/>
              <a:sym typeface="Open Sans"/>
            </a:endParaRPr>
          </a:p>
          <a:p>
            <a:pPr indent="-368300" lvl="0" marL="457200" rtl="0" algn="l">
              <a:spcBef>
                <a:spcPts val="480"/>
              </a:spcBef>
              <a:spcAft>
                <a:spcPts val="0"/>
              </a:spcAft>
              <a:buClr>
                <a:srgbClr val="4B2E83"/>
              </a:buClr>
              <a:buSzPts val="2200"/>
              <a:buFont typeface="Merriweather Sans"/>
              <a:buChar char="&gt;"/>
            </a:pPr>
            <a:r>
              <a:rPr lang="en" sz="2200">
                <a:solidFill>
                  <a:srgbClr val="4B2E83"/>
                </a:solidFill>
                <a:latin typeface="Open Sans"/>
                <a:ea typeface="Open Sans"/>
                <a:cs typeface="Open Sans"/>
                <a:sym typeface="Open Sans"/>
              </a:rPr>
              <a:t>Outside Work? - Probably</a:t>
            </a:r>
            <a:endParaRPr sz="2200">
              <a:solidFill>
                <a:srgbClr val="4B2E83"/>
              </a:solidFill>
              <a:latin typeface="Open Sans"/>
              <a:ea typeface="Open Sans"/>
              <a:cs typeface="Open Sans"/>
              <a:sym typeface="Open Sans"/>
            </a:endParaRPr>
          </a:p>
          <a:p>
            <a:pPr indent="-368300" lvl="0" marL="457200" rtl="0" algn="l">
              <a:spcBef>
                <a:spcPts val="0"/>
              </a:spcBef>
              <a:spcAft>
                <a:spcPts val="0"/>
              </a:spcAft>
              <a:buClr>
                <a:srgbClr val="4B2E83"/>
              </a:buClr>
              <a:buSzPts val="2200"/>
              <a:buFont typeface="Merriweather Sans"/>
              <a:buChar char="&gt;"/>
            </a:pPr>
            <a:r>
              <a:rPr lang="en" sz="2200">
                <a:solidFill>
                  <a:srgbClr val="4B2E83"/>
                </a:solidFill>
                <a:latin typeface="Open Sans"/>
                <a:ea typeface="Open Sans"/>
                <a:cs typeface="Open Sans"/>
                <a:sym typeface="Open Sans"/>
              </a:rPr>
              <a:t>SFI? - Maybe </a:t>
            </a:r>
            <a:endParaRPr sz="1300"/>
          </a:p>
        </p:txBody>
      </p:sp>
      <p:sp>
        <p:nvSpPr>
          <p:cNvPr id="493" name="Google Shape;493;p94"/>
          <p:cNvSpPr/>
          <p:nvPr/>
        </p:nvSpPr>
        <p:spPr>
          <a:xfrm>
            <a:off x="784100" y="6264025"/>
            <a:ext cx="7912200" cy="488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4B2E83"/>
                </a:solidFill>
                <a:latin typeface="Open Sans"/>
                <a:ea typeface="Open Sans"/>
                <a:cs typeface="Open Sans"/>
                <a:sym typeface="Open Sans"/>
              </a:rPr>
              <a:t>NSF 4: Senior personnel must identify all current domestic or foreign professional appointments outside of the individual's academic, professional, or institutional appointments at the proposing organization.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par>
                          <p:cTn fill="hold">
                            <p:stCondLst>
                              <p:cond delay="1200"/>
                            </p:stCondLst>
                            <p:childTnLst>
                              <p:par>
                                <p:cTn fill="hold" nodeType="after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95"/>
          <p:cNvSpPr/>
          <p:nvPr/>
        </p:nvSpPr>
        <p:spPr>
          <a:xfrm>
            <a:off x="-100" y="5687150"/>
            <a:ext cx="9144000" cy="123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isplays resource table from: https://www.nsf.gov/bfa/dias/policy/disclosures_table/june2021.pdf titled NSF Table Pre-award and Post-award Disclosures&#10;Relating to the Biographical Sketch and Current and Pending Support" id="500" name="Google Shape;500;p95" title="NSF Pre-award and Post-award DisclosuresRelating to the Biographical Sketch and Current and Pending Support"/>
          <p:cNvPicPr preferRelativeResize="0"/>
          <p:nvPr/>
        </p:nvPicPr>
        <p:blipFill rotWithShape="1">
          <a:blip r:embed="rId3">
            <a:alphaModFix/>
          </a:blip>
          <a:srcRect b="0" l="2129" r="3218" t="14690"/>
          <a:stretch/>
        </p:blipFill>
        <p:spPr>
          <a:xfrm>
            <a:off x="110825" y="1587775"/>
            <a:ext cx="8962900" cy="4828651"/>
          </a:xfrm>
          <a:prstGeom prst="rect">
            <a:avLst/>
          </a:prstGeom>
          <a:noFill/>
          <a:ln>
            <a:noFill/>
          </a:ln>
        </p:spPr>
      </p:pic>
      <p:sp>
        <p:nvSpPr>
          <p:cNvPr id="501" name="Google Shape;501;p95"/>
          <p:cNvSpPr/>
          <p:nvPr/>
        </p:nvSpPr>
        <p:spPr>
          <a:xfrm>
            <a:off x="110825" y="3975825"/>
            <a:ext cx="1931400" cy="14619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95"/>
          <p:cNvSpPr/>
          <p:nvPr/>
        </p:nvSpPr>
        <p:spPr>
          <a:xfrm>
            <a:off x="3273775" y="4072225"/>
            <a:ext cx="1189800" cy="13656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95"/>
          <p:cNvSpPr/>
          <p:nvPr/>
        </p:nvSpPr>
        <p:spPr>
          <a:xfrm>
            <a:off x="5441575" y="4064450"/>
            <a:ext cx="2493000" cy="13656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95"/>
          <p:cNvSpPr/>
          <p:nvPr/>
        </p:nvSpPr>
        <p:spPr>
          <a:xfrm>
            <a:off x="2323000" y="3651425"/>
            <a:ext cx="5867400" cy="2806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b="1" lang="en" sz="2100">
                <a:solidFill>
                  <a:srgbClr val="4B2E83"/>
                </a:solidFill>
                <a:latin typeface="Open Sans"/>
                <a:ea typeface="Open Sans"/>
                <a:cs typeface="Open Sans"/>
                <a:sym typeface="Open Sans"/>
              </a:rPr>
              <a:t>NSF</a:t>
            </a:r>
            <a:r>
              <a:rPr lang="en" sz="2100">
                <a:solidFill>
                  <a:srgbClr val="4B2E83"/>
                </a:solidFill>
                <a:latin typeface="Open Sans"/>
                <a:ea typeface="Open Sans"/>
                <a:cs typeface="Open Sans"/>
                <a:sym typeface="Open Sans"/>
              </a:rPr>
              <a:t>:</a:t>
            </a:r>
            <a:endParaRPr sz="2100">
              <a:solidFill>
                <a:srgbClr val="4B2E83"/>
              </a:solidFill>
              <a:latin typeface="Open Sans"/>
              <a:ea typeface="Open Sans"/>
              <a:cs typeface="Open Sans"/>
              <a:sym typeface="Open Sans"/>
            </a:endParaRPr>
          </a:p>
          <a:p>
            <a:pPr indent="-349250" lvl="0" marL="457200" rtl="0" algn="l">
              <a:spcBef>
                <a:spcPts val="480"/>
              </a:spcBef>
              <a:spcAft>
                <a:spcPts val="0"/>
              </a:spcAft>
              <a:buClr>
                <a:srgbClr val="4B2E83"/>
              </a:buClr>
              <a:buSzPts val="1900"/>
              <a:buFont typeface="Merriweather Sans"/>
              <a:buChar char="&gt;"/>
            </a:pPr>
            <a:r>
              <a:rPr lang="en" sz="1900">
                <a:solidFill>
                  <a:srgbClr val="4B2E83"/>
                </a:solidFill>
                <a:latin typeface="Open Sans"/>
                <a:ea typeface="Open Sans"/>
                <a:cs typeface="Open Sans"/>
                <a:sym typeface="Open Sans"/>
              </a:rPr>
              <a:t>Current and Pending Support</a:t>
            </a:r>
            <a:endParaRPr sz="1900">
              <a:solidFill>
                <a:srgbClr val="4B2E83"/>
              </a:solidFill>
              <a:latin typeface="Open Sans"/>
              <a:ea typeface="Open Sans"/>
              <a:cs typeface="Open Sans"/>
              <a:sym typeface="Open Sans"/>
            </a:endParaRPr>
          </a:p>
          <a:p>
            <a:pPr indent="-349250" lvl="0" marL="457200" rtl="0" algn="l">
              <a:spcBef>
                <a:spcPts val="0"/>
              </a:spcBef>
              <a:spcAft>
                <a:spcPts val="0"/>
              </a:spcAft>
              <a:buClr>
                <a:srgbClr val="4B2E83"/>
              </a:buClr>
              <a:buSzPts val="1900"/>
              <a:buFont typeface="Merriweather Sans"/>
              <a:buChar char="&gt;"/>
            </a:pPr>
            <a:r>
              <a:rPr lang="en" sz="1900">
                <a:solidFill>
                  <a:srgbClr val="4B2E83"/>
                </a:solidFill>
                <a:latin typeface="Open Sans"/>
                <a:ea typeface="Open Sans"/>
                <a:cs typeface="Open Sans"/>
                <a:sym typeface="Open Sans"/>
              </a:rPr>
              <a:t>Project Reports *for new support only</a:t>
            </a:r>
            <a:endParaRPr sz="1900">
              <a:solidFill>
                <a:srgbClr val="4B2E83"/>
              </a:solidFill>
              <a:latin typeface="Open Sans"/>
              <a:ea typeface="Open Sans"/>
              <a:cs typeface="Open Sans"/>
              <a:sym typeface="Open Sans"/>
            </a:endParaRPr>
          </a:p>
          <a:p>
            <a:pPr indent="-349250" lvl="0" marL="457200" rtl="0" algn="l">
              <a:spcBef>
                <a:spcPts val="0"/>
              </a:spcBef>
              <a:spcAft>
                <a:spcPts val="0"/>
              </a:spcAft>
              <a:buClr>
                <a:srgbClr val="4B2E83"/>
              </a:buClr>
              <a:buSzPts val="1900"/>
              <a:buFont typeface="Merriweather Sans"/>
              <a:buChar char="&gt;"/>
            </a:pPr>
            <a:r>
              <a:rPr lang="en" sz="1900">
                <a:solidFill>
                  <a:srgbClr val="4B2E83"/>
                </a:solidFill>
                <a:latin typeface="Open Sans"/>
                <a:ea typeface="Open Sans"/>
                <a:cs typeface="Open Sans"/>
                <a:sym typeface="Open Sans"/>
              </a:rPr>
              <a:t>Post Award Information terms &amp; conditions </a:t>
            </a:r>
            <a:endParaRPr sz="1900">
              <a:solidFill>
                <a:srgbClr val="4B2E83"/>
              </a:solidFill>
              <a:latin typeface="Open Sans"/>
              <a:ea typeface="Open Sans"/>
              <a:cs typeface="Open Sans"/>
              <a:sym typeface="Open Sans"/>
            </a:endParaRPr>
          </a:p>
          <a:p>
            <a:pPr indent="0" lvl="0" marL="0" rtl="0" algn="l">
              <a:spcBef>
                <a:spcPts val="480"/>
              </a:spcBef>
              <a:spcAft>
                <a:spcPts val="0"/>
              </a:spcAft>
              <a:buNone/>
            </a:pPr>
            <a:r>
              <a:rPr b="1" lang="en" sz="2100">
                <a:solidFill>
                  <a:srgbClr val="4B2E83"/>
                </a:solidFill>
                <a:latin typeface="Open Sans"/>
                <a:ea typeface="Open Sans"/>
                <a:cs typeface="Open Sans"/>
                <a:sym typeface="Open Sans"/>
              </a:rPr>
              <a:t>UW</a:t>
            </a:r>
            <a:r>
              <a:rPr lang="en" sz="2100">
                <a:solidFill>
                  <a:srgbClr val="4B2E83"/>
                </a:solidFill>
                <a:latin typeface="Open Sans"/>
                <a:ea typeface="Open Sans"/>
                <a:cs typeface="Open Sans"/>
                <a:sym typeface="Open Sans"/>
              </a:rPr>
              <a:t> Disclosures:</a:t>
            </a:r>
            <a:endParaRPr sz="2100">
              <a:solidFill>
                <a:srgbClr val="4B2E83"/>
              </a:solidFill>
              <a:latin typeface="Open Sans"/>
              <a:ea typeface="Open Sans"/>
              <a:cs typeface="Open Sans"/>
              <a:sym typeface="Open Sans"/>
            </a:endParaRPr>
          </a:p>
          <a:p>
            <a:pPr indent="-349250" lvl="0" marL="457200" marR="0" rtl="0" algn="l">
              <a:lnSpc>
                <a:spcPct val="100000"/>
              </a:lnSpc>
              <a:spcBef>
                <a:spcPts val="480"/>
              </a:spcBef>
              <a:spcAft>
                <a:spcPts val="0"/>
              </a:spcAft>
              <a:buClr>
                <a:srgbClr val="4B2E83"/>
              </a:buClr>
              <a:buSzPts val="1900"/>
              <a:buFont typeface="Merriweather Sans"/>
              <a:buChar char="&gt;"/>
            </a:pPr>
            <a:r>
              <a:rPr lang="en" sz="1900">
                <a:solidFill>
                  <a:srgbClr val="4B2E83"/>
                </a:solidFill>
                <a:latin typeface="Open Sans"/>
                <a:ea typeface="Open Sans"/>
                <a:cs typeface="Open Sans"/>
                <a:sym typeface="Open Sans"/>
              </a:rPr>
              <a:t>Outside Work? - Probably not</a:t>
            </a:r>
            <a:endParaRPr sz="1900">
              <a:solidFill>
                <a:srgbClr val="4B2E83"/>
              </a:solidFill>
              <a:latin typeface="Open Sans"/>
              <a:ea typeface="Open Sans"/>
              <a:cs typeface="Open Sans"/>
              <a:sym typeface="Open Sans"/>
            </a:endParaRPr>
          </a:p>
          <a:p>
            <a:pPr indent="-349250" lvl="0" marL="457200" marR="0" rtl="0" algn="l">
              <a:lnSpc>
                <a:spcPct val="100000"/>
              </a:lnSpc>
              <a:spcBef>
                <a:spcPts val="0"/>
              </a:spcBef>
              <a:spcAft>
                <a:spcPts val="0"/>
              </a:spcAft>
              <a:buClr>
                <a:srgbClr val="4B2E83"/>
              </a:buClr>
              <a:buSzPts val="1900"/>
              <a:buFont typeface="Merriweather Sans"/>
              <a:buChar char="&gt;"/>
            </a:pPr>
            <a:r>
              <a:rPr lang="en" sz="1900">
                <a:solidFill>
                  <a:srgbClr val="4B2E83"/>
                </a:solidFill>
                <a:latin typeface="Open Sans"/>
                <a:ea typeface="Open Sans"/>
                <a:cs typeface="Open Sans"/>
                <a:sym typeface="Open Sans"/>
              </a:rPr>
              <a:t>SFI Disclosure? - Maybe</a:t>
            </a:r>
            <a:endParaRPr sz="2100">
              <a:solidFill>
                <a:srgbClr val="4B2E83"/>
              </a:solidFill>
              <a:latin typeface="Open Sans"/>
              <a:ea typeface="Open Sans"/>
              <a:cs typeface="Open Sans"/>
              <a:sym typeface="Open Sans"/>
            </a:endParaRPr>
          </a:p>
        </p:txBody>
      </p:sp>
      <p:sp>
        <p:nvSpPr>
          <p:cNvPr id="505" name="Google Shape;505;p95"/>
          <p:cNvSpPr txBox="1"/>
          <p:nvPr>
            <p:ph idx="1" type="body"/>
          </p:nvPr>
        </p:nvSpPr>
        <p:spPr>
          <a:xfrm>
            <a:off x="419307" y="2953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600"/>
              <a:t>...Disclosure Considerations </a:t>
            </a:r>
            <a:r>
              <a:rPr lang="en" sz="1600"/>
              <a:t>(2 of 8)  </a:t>
            </a:r>
            <a:endParaRPr sz="1600"/>
          </a:p>
        </p:txBody>
      </p:sp>
      <p:sp>
        <p:nvSpPr>
          <p:cNvPr id="506" name="Google Shape;506;p95"/>
          <p:cNvSpPr/>
          <p:nvPr/>
        </p:nvSpPr>
        <p:spPr>
          <a:xfrm>
            <a:off x="642475" y="384225"/>
            <a:ext cx="7961400" cy="2243700"/>
          </a:xfrm>
          <a:prstGeom prst="wedgeRoundRectCallout">
            <a:avLst>
              <a:gd fmla="val -42573" name="adj1"/>
              <a:gd fmla="val 114269" name="adj2"/>
              <a:gd fmla="val 0" name="adj3"/>
            </a:avLst>
          </a:prstGeom>
          <a:solidFill>
            <a:schemeClr val="accent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480"/>
              </a:spcBef>
              <a:spcAft>
                <a:spcPts val="0"/>
              </a:spcAft>
              <a:buNone/>
            </a:pPr>
            <a:r>
              <a:rPr lang="en" sz="2400">
                <a:solidFill>
                  <a:srgbClr val="4B2E83"/>
                </a:solidFill>
                <a:latin typeface="Open Sans"/>
                <a:ea typeface="Open Sans"/>
                <a:cs typeface="Open Sans"/>
                <a:sym typeface="Open Sans"/>
              </a:rPr>
              <a:t>All projects (including this project) currently under consideration from whatever source, and all ongoing projects, irrespective of whether support is provided through the proposing organization, another organization or </a:t>
            </a:r>
            <a:r>
              <a:rPr b="1" lang="en" sz="2400">
                <a:solidFill>
                  <a:srgbClr val="4B2E83"/>
                </a:solidFill>
                <a:latin typeface="Open Sans"/>
                <a:ea typeface="Open Sans"/>
                <a:cs typeface="Open Sans"/>
                <a:sym typeface="Open Sans"/>
              </a:rPr>
              <a:t>directly to the individual</a:t>
            </a:r>
            <a:endParaRPr i="1" sz="2500">
              <a:solidFill>
                <a:srgbClr val="4B2E8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par>
                          <p:cTn fill="hold">
                            <p:stCondLst>
                              <p:cond delay="2200"/>
                            </p:stCondLst>
                            <p:childTnLst>
                              <p:par>
                                <p:cTn fill="hold" nodeType="after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Custom Design">
  <a:themeElements>
    <a:clrScheme name="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