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9144000"/>
  <p:notesSz cx="6858000" cy="9144000"/>
  <p:embeddedFontLst>
    <p:embeddedFont>
      <p:font typeface="Open Sans Light"/>
      <p:regular r:id="rId18"/>
      <p:bold r:id="rId19"/>
      <p:italic r:id="rId20"/>
      <p:boldItalic r:id="rId21"/>
    </p:embeddedFont>
    <p:embeddedFont>
      <p:font typeface="Open Sans"/>
      <p:regular r:id="rId22"/>
      <p:bold r:id="rId23"/>
      <p:italic r:id="rId24"/>
      <p:boldItalic r:id="rId25"/>
    </p:embeddedFont>
    <p:embeddedFont>
      <p:font typeface="Encode Sans Condensed Thin"/>
      <p:bold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Light-italic.fntdata"/><Relationship Id="rId22" Type="http://schemas.openxmlformats.org/officeDocument/2006/relationships/font" Target="fonts/OpenSans-regular.fntdata"/><Relationship Id="rId21" Type="http://schemas.openxmlformats.org/officeDocument/2006/relationships/font" Target="fonts/OpenSansLight-boldItalic.fntdata"/><Relationship Id="rId24" Type="http://schemas.openxmlformats.org/officeDocument/2006/relationships/font" Target="fonts/OpenSans-italic.fntdata"/><Relationship Id="rId23" Type="http://schemas.openxmlformats.org/officeDocument/2006/relationships/font" Target="fonts/OpenSans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EncodeSansCondensedThin-bold.fntdata"/><Relationship Id="rId25" Type="http://schemas.openxmlformats.org/officeDocument/2006/relationships/font" Target="fonts/OpenSans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font" Target="fonts/OpenSansLight-bold.fntdata"/><Relationship Id="rId18" Type="http://schemas.openxmlformats.org/officeDocument/2006/relationships/font" Target="fonts/OpenSansLigh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nsf.gov/pubs/policydocs/pappg20_1/pappg_2.jsp#IIC2h" TargetMode="External"/><Relationship Id="rId3" Type="http://schemas.openxmlformats.org/officeDocument/2006/relationships/hyperlink" Target="https://www.nsf.gov/bfa/dias/policy/cps.jsp" TargetMode="External"/><Relationship Id="rId4" Type="http://schemas.openxmlformats.org/officeDocument/2006/relationships/hyperlink" Target="https://www.nsf.gov/bfa/dias/policy/cps_faqs/currentandpendingfaqs_june2021.pdf" TargetMode="External"/><Relationship Id="rId5" Type="http://schemas.openxmlformats.org/officeDocument/2006/relationships/hyperlink" Target="https://www.nsf.gov/bfa/dias/policy/cps.jsp" TargetMode="External"/><Relationship Id="rId6" Type="http://schemas.openxmlformats.org/officeDocument/2006/relationships/hyperlink" Target="https://www.nsf.gov/bfa/dias/policy/disclosures_table/june2021.pdf" TargetMode="Externa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2bede33c40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g2bede33c40_0_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e3b02a2cf9_0_9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e3b02a2cf9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Carol</a:t>
            </a:r>
            <a:endParaRPr/>
          </a:p>
        </p:txBody>
      </p:sp>
      <p:sp>
        <p:nvSpPr>
          <p:cNvPr id="140" name="Google Shape;140;ge3b02a2cf9_0_9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b6de9b65a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NSF links from CPOS page : </a:t>
            </a:r>
            <a:r>
              <a:rPr lang="en-US" sz="1300">
                <a:solidFill>
                  <a:srgbClr val="3D3D3D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NSF: Proposal and Award Policies &amp; Procedures Guide (PAPPG 20-1): </a:t>
            </a:r>
            <a:r>
              <a:rPr lang="en-US" sz="1300" u="sng">
                <a:solidFill>
                  <a:srgbClr val="0074BB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Current &amp; Pending Support</a:t>
            </a:r>
            <a:endParaRPr sz="1300" u="sng">
              <a:solidFill>
                <a:srgbClr val="0074BB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-3111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D3D3D"/>
              </a:buClr>
              <a:buSzPts val="1300"/>
              <a:buFont typeface="Open Sans"/>
              <a:buChar char="–"/>
            </a:pPr>
            <a:r>
              <a:rPr lang="en-US" sz="1300" u="sng">
                <a:solidFill>
                  <a:srgbClr val="85754D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Current and Pending Support Guidance and Links</a:t>
            </a:r>
            <a:endParaRPr sz="1300" u="sng">
              <a:solidFill>
                <a:srgbClr val="85754D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-3111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D3D3D"/>
              </a:buClr>
              <a:buSzPts val="1300"/>
              <a:buFont typeface="Open Sans"/>
              <a:buChar char="–"/>
            </a:pPr>
            <a:r>
              <a:rPr lang="en-US" sz="1300" u="sng">
                <a:solidFill>
                  <a:srgbClr val="0074BB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Current and Pending Support FAQs</a:t>
            </a:r>
            <a:endParaRPr sz="1300" u="sng">
              <a:solidFill>
                <a:srgbClr val="0074BB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-3111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D3D3D"/>
              </a:buClr>
              <a:buSzPts val="1300"/>
              <a:buFont typeface="Open Sans"/>
              <a:buChar char="–"/>
            </a:pPr>
            <a:r>
              <a:rPr lang="en-US" sz="1300" u="sng">
                <a:solidFill>
                  <a:srgbClr val="0074BB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NSF Webinar on Approved Formats</a:t>
            </a:r>
            <a:endParaRPr sz="1300" u="sng">
              <a:solidFill>
                <a:srgbClr val="0074BB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-3111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D3D3D"/>
              </a:buClr>
              <a:buSzPts val="1300"/>
              <a:buFont typeface="Open Sans"/>
              <a:buChar char="–"/>
            </a:pPr>
            <a:r>
              <a:rPr lang="en-US" sz="1300" u="sng">
                <a:solidFill>
                  <a:srgbClr val="0074BB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Pre &amp; Post Award Disclosures Related to the Biosketch &amp; Current and Pending Support</a:t>
            </a:r>
            <a:endParaRPr/>
          </a:p>
        </p:txBody>
      </p:sp>
      <p:sp>
        <p:nvSpPr>
          <p:cNvPr id="153" name="Google Shape;153;gb6de9b65a7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e316d9976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ge316d99762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bede33c40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g2bede33c40_0_5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418b5b4128_0_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Google Shape;39;g418b5b4128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g418b5b4128_0_3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5e2c454602_0_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Google Shape;46;g5e2c454602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/>
              <a:t>focusing on items where you should consider whether appropriate Outside Work approvals and or Significant Financial </a:t>
            </a:r>
            <a:r>
              <a:rPr lang="en-US" sz="1100"/>
              <a:t>Disclosure Is</a:t>
            </a:r>
            <a:r>
              <a:rPr lang="en-US" sz="1100"/>
              <a:t> needed.</a:t>
            </a:r>
            <a:endParaRPr sz="1100"/>
          </a:p>
        </p:txBody>
      </p:sp>
      <p:sp>
        <p:nvSpPr>
          <p:cNvPr id="47" name="Google Shape;47;g5e2c454602_0_1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e3b02a2cf9_1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e3b02a2cf9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59" name="Google Shape;59;ge3b02a2cf9_1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e28f61a1ac_0_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e28f61a1ac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Carol</a:t>
            </a:r>
            <a:endParaRPr/>
          </a:p>
        </p:txBody>
      </p:sp>
      <p:sp>
        <p:nvSpPr>
          <p:cNvPr id="72" name="Google Shape;72;ge28f61a1ac_0_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e3b02a2cf9_0_3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e3b02a2cf9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Carol</a:t>
            </a:r>
            <a:endParaRPr/>
          </a:p>
        </p:txBody>
      </p:sp>
      <p:sp>
        <p:nvSpPr>
          <p:cNvPr id="86" name="Google Shape;86;ge3b02a2cf9_0_3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e3b02a2cf9_0_4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e3b02a2cf9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Carol</a:t>
            </a:r>
            <a:endParaRPr/>
          </a:p>
        </p:txBody>
      </p:sp>
      <p:sp>
        <p:nvSpPr>
          <p:cNvPr id="100" name="Google Shape;100;ge3b02a2cf9_0_4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e3b02a2cf9_0_6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e3b02a2cf9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Carol</a:t>
            </a:r>
            <a:endParaRPr/>
          </a:p>
        </p:txBody>
      </p:sp>
      <p:sp>
        <p:nvSpPr>
          <p:cNvPr id="113" name="Google Shape;113;ge3b02a2cf9_0_6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e3b02a2cf9_0_8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e3b02a2cf9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Carol</a:t>
            </a:r>
            <a:endParaRPr/>
          </a:p>
        </p:txBody>
      </p:sp>
      <p:sp>
        <p:nvSpPr>
          <p:cNvPr id="127" name="Google Shape;127;ge3b02a2cf9_0_8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13" name="Google Shape;1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b="0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b="0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8" name="Google Shape;1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9" name="Google Shape;1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4" name="Google Shape;24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9" name="Google Shape;2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mc:AlternateContent>
    <mc:Choice Requires="p14">
      <p:transition spd="slow" p14:dur="1800">
        <p:fade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www.washington.edu/research/myresearch-lifecycle/plan-and-propose/sponsor-requirements/federal/cpos/" TargetMode="External"/><Relationship Id="rId4" Type="http://schemas.openxmlformats.org/officeDocument/2006/relationships/hyperlink" Target="https://www.washington.edu/research/compliance/financial-conflicts-of-interest-fcoi/" TargetMode="External"/><Relationship Id="rId9" Type="http://schemas.openxmlformats.org/officeDocument/2006/relationships/hyperlink" Target="https://www.washington.edu/research/compliance/foreign-interests-in-sponsored-programs/" TargetMode="External"/><Relationship Id="rId5" Type="http://schemas.openxmlformats.org/officeDocument/2006/relationships/hyperlink" Target="https://www.washington.edu/research/policies/gim-10-financial-conflict-of-interest-policy/" TargetMode="External"/><Relationship Id="rId6" Type="http://schemas.openxmlformats.org/officeDocument/2006/relationships/hyperlink" Target="http://www.washington.edu/research/tools/fids/" TargetMode="External"/><Relationship Id="rId7" Type="http://schemas.openxmlformats.org/officeDocument/2006/relationships/hyperlink" Target="https://www.washington.edu/research/compliance/outside-professional-work-for-compensation-form-1460/" TargetMode="External"/><Relationship Id="rId8" Type="http://schemas.openxmlformats.org/officeDocument/2006/relationships/hyperlink" Target="http://www.washington.edu/admin/rules/policies/PO/EO57.html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nsf.gov/bfa/dias/policy/disclosures_table/june2021.pdf" TargetMode="External"/><Relationship Id="rId4" Type="http://schemas.openxmlformats.org/officeDocument/2006/relationships/hyperlink" Target="https://www.nsf.gov/bfa/dias/policy/cps_faqs/currentandpendingfaqs_june2021.pdf" TargetMode="External"/><Relationship Id="rId5" Type="http://schemas.openxmlformats.org/officeDocument/2006/relationships/hyperlink" Target="https://www.nsf.gov/bfa/dias/policy/cps.jsp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nsf.gov/bfa/dias/policy/disclosures_table/june2021.pdf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idx="1" type="body"/>
          </p:nvPr>
        </p:nvSpPr>
        <p:spPr>
          <a:xfrm>
            <a:off x="671757" y="11671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-US" sz="4200"/>
              <a:t>NSF Disclosures, Outside Work &amp; FIDS Procedures</a:t>
            </a:r>
            <a:endParaRPr sz="4200"/>
          </a:p>
        </p:txBody>
      </p:sp>
      <p:sp>
        <p:nvSpPr>
          <p:cNvPr id="36" name="Google Shape;36;p6"/>
          <p:cNvSpPr txBox="1"/>
          <p:nvPr/>
        </p:nvSpPr>
        <p:spPr>
          <a:xfrm>
            <a:off x="692029" y="4736699"/>
            <a:ext cx="6656700" cy="131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July, 2021 </a:t>
            </a:r>
            <a:r>
              <a:rPr b="0" i="0" lang="en-US" sz="1600" u="none" cap="none" strike="noStrik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Melissa Petersen, Office of Research</a:t>
            </a:r>
            <a:endParaRPr sz="1600">
              <a:solidFill>
                <a:srgbClr val="33006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5"/>
          <p:cNvSpPr/>
          <p:nvPr/>
        </p:nvSpPr>
        <p:spPr>
          <a:xfrm>
            <a:off x="-100" y="5687150"/>
            <a:ext cx="9144000" cy="1234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5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4" name="Google Shape;144;p15"/>
          <p:cNvPicPr preferRelativeResize="0"/>
          <p:nvPr/>
        </p:nvPicPr>
        <p:blipFill rotWithShape="1">
          <a:blip r:embed="rId3">
            <a:alphaModFix/>
          </a:blip>
          <a:srcRect b="0" l="4582" r="1898" t="8206"/>
          <a:stretch/>
        </p:blipFill>
        <p:spPr>
          <a:xfrm>
            <a:off x="200900" y="854700"/>
            <a:ext cx="8873399" cy="5980100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15"/>
          <p:cNvSpPr/>
          <p:nvPr/>
        </p:nvSpPr>
        <p:spPr>
          <a:xfrm>
            <a:off x="200900" y="5241475"/>
            <a:ext cx="1911300" cy="3501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5"/>
          <p:cNvSpPr/>
          <p:nvPr/>
        </p:nvSpPr>
        <p:spPr>
          <a:xfrm>
            <a:off x="3301825" y="5241475"/>
            <a:ext cx="1119600" cy="3501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5"/>
          <p:cNvSpPr/>
          <p:nvPr/>
        </p:nvSpPr>
        <p:spPr>
          <a:xfrm>
            <a:off x="755475" y="733700"/>
            <a:ext cx="7333200" cy="1401900"/>
          </a:xfrm>
          <a:prstGeom prst="wedgeRoundRectCallout">
            <a:avLst>
              <a:gd fmla="val -37473" name="adj1"/>
              <a:gd fmla="val 220634" name="adj2"/>
              <a:gd fmla="val 0" name="adj3"/>
            </a:avLst>
          </a:prstGeom>
          <a:solidFill>
            <a:schemeClr val="lt2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Startup company based on non-organization-licensed IP</a:t>
            </a:r>
            <a:endParaRPr i="1" sz="33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8" name="Google Shape;148;p15"/>
          <p:cNvSpPr txBox="1"/>
          <p:nvPr>
            <p:ph idx="1" type="body"/>
          </p:nvPr>
        </p:nvSpPr>
        <p:spPr>
          <a:xfrm>
            <a:off x="419307" y="-8569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600"/>
              <a:t>...Disclosure Considerations </a:t>
            </a:r>
            <a:r>
              <a:rPr lang="en-US" sz="1600"/>
              <a:t>(8 of 8)  </a:t>
            </a:r>
            <a:endParaRPr sz="1600"/>
          </a:p>
        </p:txBody>
      </p:sp>
      <p:sp>
        <p:nvSpPr>
          <p:cNvPr id="149" name="Google Shape;149;p15"/>
          <p:cNvSpPr/>
          <p:nvPr/>
        </p:nvSpPr>
        <p:spPr>
          <a:xfrm>
            <a:off x="5611050" y="5241475"/>
            <a:ext cx="2309400" cy="2940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5"/>
          <p:cNvSpPr/>
          <p:nvPr/>
        </p:nvSpPr>
        <p:spPr>
          <a:xfrm>
            <a:off x="2597375" y="3496625"/>
            <a:ext cx="6515400" cy="3139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NSF</a:t>
            </a:r>
            <a:r>
              <a:rPr lang="en-US" sz="20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:</a:t>
            </a:r>
            <a:endParaRPr sz="20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</a:pPr>
            <a:r>
              <a:rPr lang="en-US" sz="18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Current and Pending Support</a:t>
            </a:r>
            <a:endParaRPr sz="18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</a:pPr>
            <a:r>
              <a:rPr lang="en-US" sz="18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Project Reports</a:t>
            </a:r>
            <a:endParaRPr sz="18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</a:pPr>
            <a:r>
              <a:rPr lang="en-US" sz="18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Post Award Information terms and conditions</a:t>
            </a:r>
            <a:endParaRPr sz="20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UW</a:t>
            </a:r>
            <a:r>
              <a:rPr lang="en-US" sz="20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 Disclosures</a:t>
            </a:r>
            <a:endParaRPr sz="20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sz="20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Outside Work? - </a:t>
            </a:r>
            <a:r>
              <a:rPr lang="en-US" sz="18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Maybe</a:t>
            </a:r>
            <a:endParaRPr sz="18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sz="20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SFI? - </a:t>
            </a:r>
            <a:r>
              <a:rPr lang="en-US" sz="18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Most likely (refer to SFI disclosure thresholds and requirements in GIM 10)</a:t>
            </a:r>
            <a:endParaRPr b="1" sz="19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6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lang="en-US"/>
              <a:t>UW Resources</a:t>
            </a:r>
            <a:endParaRPr/>
          </a:p>
        </p:txBody>
      </p:sp>
      <p:sp>
        <p:nvSpPr>
          <p:cNvPr id="156" name="Google Shape;156;p16"/>
          <p:cNvSpPr txBox="1"/>
          <p:nvPr>
            <p:ph idx="2" type="body"/>
          </p:nvPr>
        </p:nvSpPr>
        <p:spPr>
          <a:xfrm>
            <a:off x="644000" y="1497450"/>
            <a:ext cx="77880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300"/>
              <a:buChar char="&gt;"/>
            </a:pPr>
            <a:r>
              <a:rPr lang="en-US" sz="2300" u="sng">
                <a:solidFill>
                  <a:schemeClr val="hlink"/>
                </a:solidFill>
                <a:hlinkClick r:id="rId3"/>
              </a:rPr>
              <a:t>Current and Pending or Other Support</a:t>
            </a:r>
            <a:endParaRPr sz="23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-374650" lvl="0" marL="457200" rtl="0" algn="l">
              <a:spcBef>
                <a:spcPts val="1100"/>
              </a:spcBef>
              <a:spcAft>
                <a:spcPts val="0"/>
              </a:spcAft>
              <a:buSzPts val="2300"/>
              <a:buChar char="&gt;"/>
            </a:pPr>
            <a:r>
              <a:rPr lang="en-US" sz="2300"/>
              <a:t>Financial Conflict of Interest (FCOI):</a:t>
            </a:r>
            <a:endParaRPr sz="23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–"/>
            </a:pPr>
            <a:r>
              <a:rPr lang="en-US" sz="1900" u="sng">
                <a:solidFill>
                  <a:schemeClr val="hlink"/>
                </a:solidFill>
                <a:hlinkClick r:id="rId4"/>
              </a:rPr>
              <a:t>FCOI Guidance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–"/>
            </a:pPr>
            <a:r>
              <a:rPr lang="en-US" sz="1900" u="sng">
                <a:solidFill>
                  <a:schemeClr val="hlink"/>
                </a:solidFill>
                <a:hlinkClick r:id="rId5"/>
              </a:rPr>
              <a:t>Policy: GIM 10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–"/>
            </a:pPr>
            <a:r>
              <a:rPr lang="en-US" sz="1900"/>
              <a:t>Financial Interest Disclosure System: </a:t>
            </a:r>
            <a:r>
              <a:rPr lang="en-US" sz="1900" u="sng">
                <a:solidFill>
                  <a:schemeClr val="hlink"/>
                </a:solidFill>
                <a:hlinkClick r:id="rId6"/>
              </a:rPr>
              <a:t>FIDS</a:t>
            </a:r>
            <a:endParaRPr sz="1900"/>
          </a:p>
          <a:p>
            <a:pPr indent="0" lvl="0" marL="9144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-37465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300"/>
              <a:buChar char="&gt;"/>
            </a:pPr>
            <a:r>
              <a:rPr lang="en-US" sz="2300"/>
              <a:t>Outside Professional Work:</a:t>
            </a:r>
            <a:endParaRPr sz="2300"/>
          </a:p>
          <a:p>
            <a:pPr indent="-3492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–"/>
            </a:pPr>
            <a:r>
              <a:rPr lang="en-US" sz="1900" u="sng">
                <a:solidFill>
                  <a:schemeClr val="hlink"/>
                </a:solidFill>
                <a:hlinkClick r:id="rId7"/>
              </a:rPr>
              <a:t>Guidance</a:t>
            </a:r>
            <a:endParaRPr sz="1900"/>
          </a:p>
          <a:p>
            <a:pPr indent="-3492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–"/>
            </a:pPr>
            <a:r>
              <a:rPr lang="en-US" sz="1900" u="sng">
                <a:solidFill>
                  <a:schemeClr val="hlink"/>
                </a:solidFill>
                <a:hlinkClick r:id="rId8"/>
              </a:rPr>
              <a:t>Policy</a:t>
            </a:r>
            <a:endParaRPr sz="1900"/>
          </a:p>
          <a:p>
            <a:pPr indent="0" lvl="0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-37465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300"/>
              <a:buChar char="&gt;"/>
            </a:pPr>
            <a:r>
              <a:rPr lang="en-US" sz="2300" u="sng">
                <a:solidFill>
                  <a:schemeClr val="hlink"/>
                </a:solidFill>
                <a:hlinkClick r:id="rId9"/>
              </a:rPr>
              <a:t>Foreign Interests in Sponsored Programs</a:t>
            </a:r>
            <a:endParaRPr sz="23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  <a:p>
            <a:pPr indent="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7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lang="en-US"/>
              <a:t>NSF </a:t>
            </a:r>
            <a:r>
              <a:rPr lang="en-US"/>
              <a:t>Resources</a:t>
            </a:r>
            <a:endParaRPr/>
          </a:p>
        </p:txBody>
      </p:sp>
      <p:sp>
        <p:nvSpPr>
          <p:cNvPr id="162" name="Google Shape;162;p17"/>
          <p:cNvSpPr txBox="1"/>
          <p:nvPr>
            <p:ph idx="2" type="body"/>
          </p:nvPr>
        </p:nvSpPr>
        <p:spPr>
          <a:xfrm>
            <a:off x="567800" y="1421250"/>
            <a:ext cx="77880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 u="sng">
                <a:solidFill>
                  <a:schemeClr val="hlink"/>
                </a:solidFill>
                <a:hlinkClick r:id="rId3"/>
              </a:rPr>
              <a:t>Pre &amp; Post Award Disclosures Relating to the Biosketch &amp; Current and Pending Support</a:t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 u="sng">
                <a:solidFill>
                  <a:schemeClr val="hlink"/>
                </a:solidFill>
                <a:hlinkClick r:id="rId4"/>
              </a:rPr>
              <a:t>FAQS - Current and Pending Support</a:t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 u="sng">
                <a:solidFill>
                  <a:schemeClr val="accent5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Approved Formats for Current and Pending Support</a:t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  <a:p>
            <a:pPr indent="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8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b="0" i="0" lang="en-US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Questions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600"/>
              <a:t>NSF: </a:t>
            </a:r>
            <a:r>
              <a:rPr lang="en-US" sz="2600"/>
              <a:t>Pre-award and Post-award Disclosures Relating to the Biographical Sketch and Current and Pending Support</a:t>
            </a:r>
            <a:endParaRPr sz="2600"/>
          </a:p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659300" y="1741975"/>
            <a:ext cx="8196300" cy="378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rgbClr val="4B2E83"/>
                </a:solidFill>
              </a:rPr>
              <a:t>The new PAPPG is effective for proposals submitted or due</a:t>
            </a:r>
            <a:r>
              <a:rPr b="1" lang="en-US" sz="2300">
                <a:solidFill>
                  <a:srgbClr val="4B2E83"/>
                </a:solidFill>
              </a:rPr>
              <a:t> on or after October 4, 2021</a:t>
            </a:r>
            <a:r>
              <a:rPr lang="en-US" sz="2300">
                <a:solidFill>
                  <a:srgbClr val="4B2E83"/>
                </a:solidFill>
              </a:rPr>
              <a:t>. </a:t>
            </a:r>
            <a:endParaRPr sz="2300">
              <a:solidFill>
                <a:srgbClr val="4B2E83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/>
              <a:t>Includes: </a:t>
            </a:r>
            <a:r>
              <a:rPr lang="en-US" sz="2300" u="sng">
                <a:solidFill>
                  <a:schemeClr val="hlink"/>
                </a:solidFill>
                <a:hlinkClick r:id="rId3"/>
              </a:rPr>
              <a:t>NSF Pre-award and Post-award Disclosures Relating to the Biographical Sketch and Current and Pending Support</a:t>
            </a:r>
            <a:r>
              <a:rPr lang="en-US" sz="2300">
                <a:solidFill>
                  <a:srgbClr val="000000"/>
                </a:solidFill>
              </a:rPr>
              <a:t>. </a:t>
            </a:r>
            <a:endParaRPr sz="23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/>
              <a:t>Identifies where pre &amp; post-award disclosure information must be provided. </a:t>
            </a:r>
            <a:endParaRPr sz="2300"/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300"/>
              <a:t>This resource can be used now!</a:t>
            </a:r>
            <a:endParaRPr b="1"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/>
          <p:nvPr/>
        </p:nvSpPr>
        <p:spPr>
          <a:xfrm>
            <a:off x="-100" y="5687150"/>
            <a:ext cx="9144000" cy="1234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Displays resource table from: https://www.nsf.gov/bfa/dias/policy/disclosures_table/june2021.pdf titled NSF Table Pre-award and Post-award Disclosures&#10;Relating to the Biographical Sketch and Current and Pending Support" id="50" name="Google Shape;50;p8" title="NSF Pre-award and Post-award DisclosuresRelating to the Biographical Sketch and Current and Pending Support"/>
          <p:cNvPicPr preferRelativeResize="0"/>
          <p:nvPr/>
        </p:nvPicPr>
        <p:blipFill rotWithShape="1">
          <a:blip r:embed="rId3">
            <a:alphaModFix/>
          </a:blip>
          <a:srcRect b="0" l="2129" r="3218" t="14690"/>
          <a:stretch/>
        </p:blipFill>
        <p:spPr>
          <a:xfrm>
            <a:off x="110825" y="1435375"/>
            <a:ext cx="8962900" cy="4828651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8"/>
          <p:cNvSpPr/>
          <p:nvPr/>
        </p:nvSpPr>
        <p:spPr>
          <a:xfrm flipH="1" rot="10800000">
            <a:off x="110825" y="3072350"/>
            <a:ext cx="3246900" cy="8817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8"/>
          <p:cNvSpPr txBox="1"/>
          <p:nvPr>
            <p:ph idx="1" type="body"/>
          </p:nvPr>
        </p:nvSpPr>
        <p:spPr>
          <a:xfrm>
            <a:off x="419307" y="2953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600"/>
              <a:t>NSF &amp; UW Outside Work and Significant Financial Disclosure Considerations </a:t>
            </a:r>
            <a:r>
              <a:rPr lang="en-US" sz="1600"/>
              <a:t>(1 of 8) </a:t>
            </a:r>
            <a:endParaRPr sz="1600"/>
          </a:p>
        </p:txBody>
      </p:sp>
      <p:sp>
        <p:nvSpPr>
          <p:cNvPr id="53" name="Google Shape;53;p8"/>
          <p:cNvSpPr/>
          <p:nvPr/>
        </p:nvSpPr>
        <p:spPr>
          <a:xfrm>
            <a:off x="1088050" y="425625"/>
            <a:ext cx="7348500" cy="2461800"/>
          </a:xfrm>
          <a:prstGeom prst="wedgeRoundRectCallout">
            <a:avLst>
              <a:gd fmla="val -32849" name="adj1"/>
              <a:gd fmla="val 72631" name="adj2"/>
              <a:gd fmla="val 0" name="adj3"/>
            </a:avLst>
          </a:prstGeom>
          <a:solidFill>
            <a:schemeClr val="lt2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9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Academic, professional</a:t>
            </a:r>
            <a:r>
              <a:rPr baseline="30000" lang="en-US" sz="29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4</a:t>
            </a:r>
            <a:r>
              <a:rPr lang="en-US" sz="29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 or institutional appointments, whether or not remuneration is received, and whether full-time, part-time or voluntary </a:t>
            </a:r>
            <a:endParaRPr i="1" sz="27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4" name="Google Shape;54;p8"/>
          <p:cNvSpPr/>
          <p:nvPr/>
        </p:nvSpPr>
        <p:spPr>
          <a:xfrm>
            <a:off x="1624575" y="3727375"/>
            <a:ext cx="6222900" cy="20253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NSF</a:t>
            </a:r>
            <a:r>
              <a:rPr lang="en-US" sz="24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: Report in Biographical Sketch</a:t>
            </a:r>
            <a:endParaRPr sz="24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UW</a:t>
            </a:r>
            <a:r>
              <a:rPr lang="en-US" sz="24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 Disclosures:</a:t>
            </a:r>
            <a:endParaRPr sz="24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68300" lvl="0" marL="4572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200"/>
              <a:buFont typeface="Merriweather Sans"/>
              <a:buChar char="&gt;"/>
            </a:pPr>
            <a:r>
              <a:rPr lang="en-US" sz="22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Outside Work? - Probably</a:t>
            </a:r>
            <a:endParaRPr sz="22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200"/>
              <a:buFont typeface="Merriweather Sans"/>
              <a:buChar char="&gt;"/>
            </a:pPr>
            <a:r>
              <a:rPr lang="en-US" sz="22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SFI? - Maybe </a:t>
            </a:r>
            <a:endParaRPr sz="1300"/>
          </a:p>
        </p:txBody>
      </p:sp>
      <p:sp>
        <p:nvSpPr>
          <p:cNvPr id="55" name="Google Shape;55;p8"/>
          <p:cNvSpPr/>
          <p:nvPr/>
        </p:nvSpPr>
        <p:spPr>
          <a:xfrm>
            <a:off x="784100" y="6264025"/>
            <a:ext cx="7912200" cy="488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NSF 4: Senior personnel must identify all current domestic or foreign professional appointments outside of the individual's academic, professional, or institutional appointments at the proposing organization.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/>
          <p:nvPr/>
        </p:nvSpPr>
        <p:spPr>
          <a:xfrm>
            <a:off x="-100" y="5687150"/>
            <a:ext cx="9144000" cy="1234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Displays resource table from: https://www.nsf.gov/bfa/dias/policy/disclosures_table/june2021.pdf titled NSF Table Pre-award and Post-award Disclosures&#10;Relating to the Biographical Sketch and Current and Pending Support" id="62" name="Google Shape;62;p9" title="NSF Pre-award and Post-award DisclosuresRelating to the Biographical Sketch and Current and Pending Support"/>
          <p:cNvPicPr preferRelativeResize="0"/>
          <p:nvPr/>
        </p:nvPicPr>
        <p:blipFill rotWithShape="1">
          <a:blip r:embed="rId3">
            <a:alphaModFix/>
          </a:blip>
          <a:srcRect b="0" l="2129" r="3218" t="14690"/>
          <a:stretch/>
        </p:blipFill>
        <p:spPr>
          <a:xfrm>
            <a:off x="110825" y="1587775"/>
            <a:ext cx="8962900" cy="4828651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9"/>
          <p:cNvSpPr/>
          <p:nvPr/>
        </p:nvSpPr>
        <p:spPr>
          <a:xfrm>
            <a:off x="110825" y="3975825"/>
            <a:ext cx="1931400" cy="14619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9"/>
          <p:cNvSpPr/>
          <p:nvPr/>
        </p:nvSpPr>
        <p:spPr>
          <a:xfrm>
            <a:off x="3273775" y="4072225"/>
            <a:ext cx="1189800" cy="13656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9"/>
          <p:cNvSpPr/>
          <p:nvPr/>
        </p:nvSpPr>
        <p:spPr>
          <a:xfrm>
            <a:off x="5441575" y="4064450"/>
            <a:ext cx="2493000" cy="13656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9"/>
          <p:cNvSpPr/>
          <p:nvPr/>
        </p:nvSpPr>
        <p:spPr>
          <a:xfrm>
            <a:off x="2323000" y="3651425"/>
            <a:ext cx="5867400" cy="2806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NSF</a:t>
            </a:r>
            <a:r>
              <a:rPr lang="en-US" sz="21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:</a:t>
            </a:r>
            <a:endParaRPr sz="21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9250" lvl="0" marL="4572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1900"/>
              <a:buFont typeface="Merriweather Sans"/>
              <a:buChar char="&gt;"/>
            </a:pPr>
            <a:r>
              <a:rPr lang="en-US" sz="19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Current and Pending Support</a:t>
            </a:r>
            <a:endParaRPr sz="19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900"/>
              <a:buFont typeface="Merriweather Sans"/>
              <a:buChar char="&gt;"/>
            </a:pPr>
            <a:r>
              <a:rPr lang="en-US" sz="19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Project Reports *for new support only</a:t>
            </a:r>
            <a:endParaRPr sz="19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900"/>
              <a:buFont typeface="Merriweather Sans"/>
              <a:buChar char="&gt;"/>
            </a:pPr>
            <a:r>
              <a:rPr lang="en-US" sz="19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Post Award Information terms &amp; conditions </a:t>
            </a:r>
            <a:endParaRPr sz="19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UW</a:t>
            </a:r>
            <a:r>
              <a:rPr lang="en-US" sz="21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 Disclosures:</a:t>
            </a:r>
            <a:endParaRPr sz="21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925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1900"/>
              <a:buFont typeface="Merriweather Sans"/>
              <a:buChar char="&gt;"/>
            </a:pPr>
            <a:r>
              <a:rPr lang="en-US" sz="19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Outside Work? - Probably not</a:t>
            </a:r>
            <a:endParaRPr sz="19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92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900"/>
              <a:buFont typeface="Merriweather Sans"/>
              <a:buChar char="&gt;"/>
            </a:pPr>
            <a:r>
              <a:rPr lang="en-US" sz="19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SFI Disclosure? - Maybe</a:t>
            </a:r>
            <a:endParaRPr sz="21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7" name="Google Shape;67;p9"/>
          <p:cNvSpPr txBox="1"/>
          <p:nvPr>
            <p:ph idx="1" type="body"/>
          </p:nvPr>
        </p:nvSpPr>
        <p:spPr>
          <a:xfrm>
            <a:off x="419307" y="2953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600"/>
              <a:t>...Disclosure Considerations </a:t>
            </a:r>
            <a:r>
              <a:rPr lang="en-US" sz="1600"/>
              <a:t>(2 of 8)  </a:t>
            </a:r>
            <a:endParaRPr sz="1600"/>
          </a:p>
        </p:txBody>
      </p:sp>
      <p:sp>
        <p:nvSpPr>
          <p:cNvPr id="68" name="Google Shape;68;p9"/>
          <p:cNvSpPr/>
          <p:nvPr/>
        </p:nvSpPr>
        <p:spPr>
          <a:xfrm>
            <a:off x="642475" y="384225"/>
            <a:ext cx="7961400" cy="2243700"/>
          </a:xfrm>
          <a:prstGeom prst="wedgeRoundRectCallout">
            <a:avLst>
              <a:gd fmla="val -42573" name="adj1"/>
              <a:gd fmla="val 114269" name="adj2"/>
              <a:gd fmla="val 0" name="adj3"/>
            </a:avLst>
          </a:prstGeom>
          <a:solidFill>
            <a:schemeClr val="accent3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All projects (including this project) currently under consideration from whatever source, and all ongoing projects, irrespective of whether support is provided through the proposing organization, another organization or </a:t>
            </a:r>
            <a:r>
              <a:rPr b="1" lang="en-US" sz="24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directly to the individual</a:t>
            </a:r>
            <a:endParaRPr i="1" sz="25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0"/>
          <p:cNvSpPr/>
          <p:nvPr/>
        </p:nvSpPr>
        <p:spPr>
          <a:xfrm>
            <a:off x="-100" y="5687150"/>
            <a:ext cx="9144000" cy="1234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0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6" name="Google Shape;76;p10"/>
          <p:cNvPicPr preferRelativeResize="0"/>
          <p:nvPr/>
        </p:nvPicPr>
        <p:blipFill rotWithShape="1">
          <a:blip r:embed="rId3">
            <a:alphaModFix/>
          </a:blip>
          <a:srcRect b="0" l="4582" r="1898" t="8206"/>
          <a:stretch/>
        </p:blipFill>
        <p:spPr>
          <a:xfrm>
            <a:off x="200900" y="854700"/>
            <a:ext cx="8873399" cy="59801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0"/>
          <p:cNvSpPr/>
          <p:nvPr/>
        </p:nvSpPr>
        <p:spPr>
          <a:xfrm>
            <a:off x="236675" y="2064600"/>
            <a:ext cx="2001300" cy="8817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0"/>
          <p:cNvSpPr/>
          <p:nvPr/>
        </p:nvSpPr>
        <p:spPr>
          <a:xfrm>
            <a:off x="7794475" y="2161025"/>
            <a:ext cx="1279800" cy="8817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0"/>
          <p:cNvSpPr txBox="1"/>
          <p:nvPr>
            <p:ph idx="1" type="body"/>
          </p:nvPr>
        </p:nvSpPr>
        <p:spPr>
          <a:xfrm>
            <a:off x="419307" y="-8569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600"/>
              <a:t>...</a:t>
            </a:r>
            <a:r>
              <a:rPr lang="en-US" sz="2600"/>
              <a:t>Disclosure Considerations </a:t>
            </a:r>
            <a:r>
              <a:rPr lang="en-US" sz="1600"/>
              <a:t>(3 of 8) </a:t>
            </a:r>
            <a:endParaRPr sz="1600"/>
          </a:p>
        </p:txBody>
      </p:sp>
      <p:sp>
        <p:nvSpPr>
          <p:cNvPr id="80" name="Google Shape;80;p10"/>
          <p:cNvSpPr/>
          <p:nvPr/>
        </p:nvSpPr>
        <p:spPr>
          <a:xfrm>
            <a:off x="1004450" y="197025"/>
            <a:ext cx="7851300" cy="1867500"/>
          </a:xfrm>
          <a:prstGeom prst="wedgeRoundRectCallout">
            <a:avLst>
              <a:gd fmla="val -42426" name="adj1"/>
              <a:gd fmla="val 83290" name="adj2"/>
              <a:gd fmla="val 0" name="adj3"/>
            </a:avLst>
          </a:prstGeom>
          <a:solidFill>
            <a:schemeClr val="lt2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Consulting* that is permitted by an individual's appointment and consistent with the proposing organization's "Outside Activities" policies and procedures</a:t>
            </a:r>
            <a:endParaRPr i="1" sz="27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1" name="Google Shape;81;p10"/>
          <p:cNvSpPr/>
          <p:nvPr/>
        </p:nvSpPr>
        <p:spPr>
          <a:xfrm>
            <a:off x="811700" y="5873925"/>
            <a:ext cx="7899300" cy="6603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*UW’s Outside Professional Work Policy Executive Order No. 57 distinguishes between “consulting” and “deeper than consulting”</a:t>
            </a:r>
            <a:endParaRPr sz="18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2" name="Google Shape;82;p10"/>
          <p:cNvSpPr/>
          <p:nvPr/>
        </p:nvSpPr>
        <p:spPr>
          <a:xfrm>
            <a:off x="1446700" y="3113938"/>
            <a:ext cx="6972300" cy="2502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NSF</a:t>
            </a:r>
            <a:r>
              <a:rPr lang="en-US" sz="24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: Disclosure Not Required</a:t>
            </a:r>
            <a:endParaRPr sz="24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UW</a:t>
            </a:r>
            <a:r>
              <a:rPr lang="en-US" sz="24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 Disclosures: </a:t>
            </a:r>
            <a:endParaRPr sz="24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9144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Open Sans"/>
              <a:buChar char="&gt;"/>
            </a:pPr>
            <a:r>
              <a:rPr lang="en-US" sz="24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Outside Work? - Definitely</a:t>
            </a:r>
            <a:endParaRPr sz="24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9144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sz="24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SFI Disclosure? - Maybe </a:t>
            </a:r>
            <a:endParaRPr sz="26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1"/>
          <p:cNvSpPr/>
          <p:nvPr/>
        </p:nvSpPr>
        <p:spPr>
          <a:xfrm>
            <a:off x="-100" y="5687150"/>
            <a:ext cx="9144000" cy="1234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1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0" name="Google Shape;90;p11"/>
          <p:cNvPicPr preferRelativeResize="0"/>
          <p:nvPr/>
        </p:nvPicPr>
        <p:blipFill rotWithShape="1">
          <a:blip r:embed="rId3">
            <a:alphaModFix/>
          </a:blip>
          <a:srcRect b="0" l="4582" r="1898" t="8206"/>
          <a:stretch/>
        </p:blipFill>
        <p:spPr>
          <a:xfrm>
            <a:off x="200900" y="854700"/>
            <a:ext cx="8873399" cy="59801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1"/>
          <p:cNvSpPr/>
          <p:nvPr/>
        </p:nvSpPr>
        <p:spPr>
          <a:xfrm>
            <a:off x="200900" y="2932350"/>
            <a:ext cx="2001300" cy="4059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1"/>
          <p:cNvSpPr/>
          <p:nvPr/>
        </p:nvSpPr>
        <p:spPr>
          <a:xfrm>
            <a:off x="3315800" y="2848350"/>
            <a:ext cx="1159200" cy="5739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1"/>
          <p:cNvSpPr txBox="1"/>
          <p:nvPr>
            <p:ph idx="1" type="body"/>
          </p:nvPr>
        </p:nvSpPr>
        <p:spPr>
          <a:xfrm>
            <a:off x="419307" y="-8569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600"/>
              <a:t>...Disclosure Considerations </a:t>
            </a:r>
            <a:r>
              <a:rPr lang="en-US" sz="1600"/>
              <a:t>(4 of 8)</a:t>
            </a:r>
            <a:endParaRPr sz="1600"/>
          </a:p>
        </p:txBody>
      </p:sp>
      <p:sp>
        <p:nvSpPr>
          <p:cNvPr id="94" name="Google Shape;94;p11"/>
          <p:cNvSpPr/>
          <p:nvPr/>
        </p:nvSpPr>
        <p:spPr>
          <a:xfrm>
            <a:off x="5511625" y="2848350"/>
            <a:ext cx="2366700" cy="5739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1"/>
          <p:cNvSpPr/>
          <p:nvPr/>
        </p:nvSpPr>
        <p:spPr>
          <a:xfrm>
            <a:off x="910850" y="514525"/>
            <a:ext cx="7368600" cy="1459500"/>
          </a:xfrm>
          <a:prstGeom prst="wedgeRoundRectCallout">
            <a:avLst>
              <a:gd fmla="val -40972" name="adj1"/>
              <a:gd fmla="val 111322" name="adj2"/>
              <a:gd fmla="val 0" name="adj3"/>
            </a:avLst>
          </a:prstGeom>
          <a:solidFill>
            <a:schemeClr val="lt2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Consulting that falls outside of an individual’s appointment</a:t>
            </a:r>
            <a:endParaRPr i="1" sz="27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6" name="Google Shape;96;p11"/>
          <p:cNvSpPr/>
          <p:nvPr/>
        </p:nvSpPr>
        <p:spPr>
          <a:xfrm>
            <a:off x="595800" y="3778425"/>
            <a:ext cx="8127900" cy="26925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1" lang="en-US" sz="23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NSF</a:t>
            </a:r>
            <a:r>
              <a:rPr lang="en-US" sz="23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:</a:t>
            </a:r>
            <a:endParaRPr sz="23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61950" lvl="0" marL="4572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100"/>
              <a:buFont typeface="Merriweather Sans"/>
              <a:buChar char="&gt;"/>
            </a:pPr>
            <a:r>
              <a:rPr lang="en-US" sz="21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Current and Pending Support</a:t>
            </a:r>
            <a:endParaRPr sz="21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100"/>
              <a:buFont typeface="Merriweather Sans"/>
              <a:buChar char="&gt;"/>
            </a:pPr>
            <a:r>
              <a:rPr lang="en-US" sz="21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Project Reports *for new support only</a:t>
            </a:r>
            <a:endParaRPr sz="21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100"/>
              <a:buFont typeface="Merriweather Sans"/>
              <a:buChar char="&gt;"/>
            </a:pPr>
            <a:r>
              <a:rPr lang="en-US" sz="21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Post Award Information terms &amp; conditions </a:t>
            </a:r>
            <a:endParaRPr sz="21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1" lang="en-US" sz="23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UW</a:t>
            </a:r>
            <a:r>
              <a:rPr lang="en-US" sz="23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 Disclosures: </a:t>
            </a:r>
            <a:r>
              <a:rPr lang="en-US" sz="21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Hopefully this doesn’t apply!!</a:t>
            </a:r>
            <a:endParaRPr sz="23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2"/>
          <p:cNvSpPr/>
          <p:nvPr/>
        </p:nvSpPr>
        <p:spPr>
          <a:xfrm>
            <a:off x="-100" y="5687150"/>
            <a:ext cx="9144000" cy="1234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2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4" name="Google Shape;104;p12"/>
          <p:cNvPicPr preferRelativeResize="0"/>
          <p:nvPr/>
        </p:nvPicPr>
        <p:blipFill rotWithShape="1">
          <a:blip r:embed="rId3">
            <a:alphaModFix/>
          </a:blip>
          <a:srcRect b="0" l="4582" r="1898" t="8206"/>
          <a:stretch/>
        </p:blipFill>
        <p:spPr>
          <a:xfrm>
            <a:off x="200900" y="854700"/>
            <a:ext cx="8873399" cy="5980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2"/>
          <p:cNvSpPr/>
          <p:nvPr/>
        </p:nvSpPr>
        <p:spPr>
          <a:xfrm>
            <a:off x="200900" y="3226050"/>
            <a:ext cx="2001300" cy="4059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2"/>
          <p:cNvSpPr txBox="1"/>
          <p:nvPr>
            <p:ph idx="1" type="body"/>
          </p:nvPr>
        </p:nvSpPr>
        <p:spPr>
          <a:xfrm>
            <a:off x="419307" y="-8569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600"/>
              <a:t>...Disclosure Considerations </a:t>
            </a:r>
            <a:r>
              <a:rPr lang="en-US" sz="1600"/>
              <a:t>(5 of 8) </a:t>
            </a:r>
            <a:endParaRPr sz="1600"/>
          </a:p>
        </p:txBody>
      </p:sp>
      <p:sp>
        <p:nvSpPr>
          <p:cNvPr id="107" name="Google Shape;107;p12"/>
          <p:cNvSpPr/>
          <p:nvPr/>
        </p:nvSpPr>
        <p:spPr>
          <a:xfrm>
            <a:off x="7836450" y="3226250"/>
            <a:ext cx="1237800" cy="5739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2"/>
          <p:cNvSpPr/>
          <p:nvPr/>
        </p:nvSpPr>
        <p:spPr>
          <a:xfrm>
            <a:off x="839450" y="3930825"/>
            <a:ext cx="7836000" cy="22989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1" lang="en-US" sz="19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NSF</a:t>
            </a:r>
            <a:r>
              <a:rPr lang="en-US" sz="19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: Disclosure Not Required</a:t>
            </a:r>
            <a:endParaRPr sz="17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1" lang="en-US" sz="19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UW</a:t>
            </a:r>
            <a:r>
              <a:rPr lang="en-US" sz="19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 Disclosures:</a:t>
            </a:r>
            <a:endParaRPr sz="19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9144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&gt;"/>
            </a:pPr>
            <a:r>
              <a:rPr lang="en-US" sz="20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Outside Work? -Maybe</a:t>
            </a:r>
            <a:endParaRPr sz="20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&gt;"/>
            </a:pPr>
            <a:r>
              <a:rPr lang="en-US" sz="20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SFI Disclosure? - Probably (if costs exceeded $50)</a:t>
            </a:r>
            <a:endParaRPr sz="19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9" name="Google Shape;109;p12"/>
          <p:cNvSpPr/>
          <p:nvPr/>
        </p:nvSpPr>
        <p:spPr>
          <a:xfrm>
            <a:off x="1301200" y="854700"/>
            <a:ext cx="7213800" cy="1856700"/>
          </a:xfrm>
          <a:prstGeom prst="wedgeRoundRectCallout">
            <a:avLst>
              <a:gd fmla="val -41293" name="adj1"/>
              <a:gd fmla="val 91590" name="adj2"/>
              <a:gd fmla="val 0" name="adj3"/>
            </a:avLst>
          </a:prstGeom>
          <a:solidFill>
            <a:schemeClr val="lt2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Travel supported/paid by an external entity to attend a conference or workshop</a:t>
            </a:r>
            <a:endParaRPr i="1" sz="30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3"/>
          <p:cNvSpPr/>
          <p:nvPr/>
        </p:nvSpPr>
        <p:spPr>
          <a:xfrm>
            <a:off x="-100" y="5687150"/>
            <a:ext cx="9144000" cy="1234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3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7" name="Google Shape;117;p13"/>
          <p:cNvPicPr preferRelativeResize="0"/>
          <p:nvPr/>
        </p:nvPicPr>
        <p:blipFill rotWithShape="1">
          <a:blip r:embed="rId3">
            <a:alphaModFix/>
          </a:blip>
          <a:srcRect b="0" l="4582" r="1898" t="8206"/>
          <a:stretch/>
        </p:blipFill>
        <p:spPr>
          <a:xfrm>
            <a:off x="200900" y="854700"/>
            <a:ext cx="8873399" cy="59801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3"/>
          <p:cNvSpPr/>
          <p:nvPr/>
        </p:nvSpPr>
        <p:spPr>
          <a:xfrm>
            <a:off x="270875" y="3715900"/>
            <a:ext cx="1869300" cy="6300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3"/>
          <p:cNvSpPr/>
          <p:nvPr/>
        </p:nvSpPr>
        <p:spPr>
          <a:xfrm>
            <a:off x="3273775" y="3743950"/>
            <a:ext cx="1237800" cy="5739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3"/>
          <p:cNvSpPr/>
          <p:nvPr/>
        </p:nvSpPr>
        <p:spPr>
          <a:xfrm>
            <a:off x="5511550" y="3743950"/>
            <a:ext cx="2422800" cy="6300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3"/>
          <p:cNvSpPr/>
          <p:nvPr/>
        </p:nvSpPr>
        <p:spPr>
          <a:xfrm>
            <a:off x="849800" y="974725"/>
            <a:ext cx="7696200" cy="1750200"/>
          </a:xfrm>
          <a:prstGeom prst="wedgeRoundRectCallout">
            <a:avLst>
              <a:gd fmla="val -39604" name="adj1"/>
              <a:gd fmla="val 115273" name="adj2"/>
              <a:gd fmla="val 0" name="adj3"/>
            </a:avLst>
          </a:prstGeom>
          <a:solidFill>
            <a:schemeClr val="lt2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Travel supported/paid by an external entity to perform research activities with an associated time commitment</a:t>
            </a:r>
            <a:endParaRPr i="1" sz="30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2" name="Google Shape;122;p13"/>
          <p:cNvSpPr txBox="1"/>
          <p:nvPr>
            <p:ph idx="1" type="body"/>
          </p:nvPr>
        </p:nvSpPr>
        <p:spPr>
          <a:xfrm>
            <a:off x="419307" y="667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600"/>
              <a:t>...Disclosure Considerations </a:t>
            </a:r>
            <a:r>
              <a:rPr lang="en-US" sz="1600"/>
              <a:t>(6 of 8)</a:t>
            </a:r>
            <a:r>
              <a:rPr lang="en-US" sz="1600"/>
              <a:t>  </a:t>
            </a:r>
            <a:endParaRPr sz="1600"/>
          </a:p>
        </p:txBody>
      </p:sp>
      <p:sp>
        <p:nvSpPr>
          <p:cNvPr id="123" name="Google Shape;123;p13"/>
          <p:cNvSpPr/>
          <p:nvPr/>
        </p:nvSpPr>
        <p:spPr>
          <a:xfrm>
            <a:off x="2881800" y="3333925"/>
            <a:ext cx="5892900" cy="2755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1" lang="en-US" sz="17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NSF</a:t>
            </a:r>
            <a:r>
              <a:rPr lang="en-US" sz="17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: </a:t>
            </a:r>
            <a:endParaRPr sz="17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6550" lvl="0" marL="4572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1700"/>
              <a:buFont typeface="Merriweather Sans"/>
              <a:buChar char="&gt;"/>
            </a:pPr>
            <a:r>
              <a:rPr lang="en-US" sz="17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Current and Pending Support</a:t>
            </a:r>
            <a:endParaRPr sz="17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700"/>
              <a:buFont typeface="Merriweather Sans"/>
              <a:buChar char="&gt;"/>
            </a:pPr>
            <a:r>
              <a:rPr lang="en-US" sz="17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Project Reports *for new support</a:t>
            </a:r>
            <a:endParaRPr sz="17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700"/>
              <a:buFont typeface="Merriweather Sans"/>
              <a:buChar char="&gt;"/>
            </a:pPr>
            <a:r>
              <a:rPr lang="en-US" sz="17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Post Award Information terms and conditions</a:t>
            </a:r>
            <a:endParaRPr sz="17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1" lang="en-US" sz="17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UW</a:t>
            </a:r>
            <a:r>
              <a:rPr lang="en-US" sz="17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 Disclosures</a:t>
            </a:r>
            <a:endParaRPr sz="17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655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1700"/>
              <a:buFont typeface="Merriweather Sans"/>
              <a:buChar char="&gt;"/>
            </a:pPr>
            <a:r>
              <a:rPr lang="en-US" sz="17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Outside Work? - Maybe</a:t>
            </a:r>
            <a:endParaRPr sz="17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65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700"/>
              <a:buFont typeface="Merriweather Sans"/>
              <a:buChar char="&gt;"/>
            </a:pPr>
            <a:r>
              <a:rPr lang="en-US" sz="17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SFI Disclosure? - Probably (if costs exceeded $50)</a:t>
            </a:r>
            <a:endParaRPr sz="7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4"/>
          <p:cNvSpPr/>
          <p:nvPr/>
        </p:nvSpPr>
        <p:spPr>
          <a:xfrm>
            <a:off x="-100" y="5687150"/>
            <a:ext cx="9144000" cy="1234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4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1" name="Google Shape;131;p14"/>
          <p:cNvPicPr preferRelativeResize="0"/>
          <p:nvPr/>
        </p:nvPicPr>
        <p:blipFill rotWithShape="1">
          <a:blip r:embed="rId3">
            <a:alphaModFix/>
          </a:blip>
          <a:srcRect b="0" l="4582" r="1898" t="8206"/>
          <a:stretch/>
        </p:blipFill>
        <p:spPr>
          <a:xfrm>
            <a:off x="200900" y="854700"/>
            <a:ext cx="8873399" cy="5980100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14"/>
          <p:cNvSpPr/>
          <p:nvPr/>
        </p:nvSpPr>
        <p:spPr>
          <a:xfrm>
            <a:off x="270875" y="4709625"/>
            <a:ext cx="1869300" cy="6300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4"/>
          <p:cNvSpPr/>
          <p:nvPr/>
        </p:nvSpPr>
        <p:spPr>
          <a:xfrm>
            <a:off x="7836500" y="4737675"/>
            <a:ext cx="1237800" cy="5739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4"/>
          <p:cNvSpPr/>
          <p:nvPr/>
        </p:nvSpPr>
        <p:spPr>
          <a:xfrm>
            <a:off x="839450" y="1824500"/>
            <a:ext cx="8184600" cy="1750200"/>
          </a:xfrm>
          <a:prstGeom prst="wedgeRoundRectCallout">
            <a:avLst>
              <a:gd fmla="val -47546" name="adj1"/>
              <a:gd fmla="val 113160" name="adj2"/>
              <a:gd fmla="val 0" name="adj3"/>
            </a:avLst>
          </a:prstGeom>
          <a:solidFill>
            <a:schemeClr val="lt2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Startup company based on organization-licensed Intellectual Property (IP)</a:t>
            </a:r>
            <a:endParaRPr i="1" sz="33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419307" y="-8569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600"/>
              <a:t>...Disclosure Considerations </a:t>
            </a:r>
            <a:r>
              <a:rPr lang="en-US" sz="1600"/>
              <a:t>(7 of 8)  </a:t>
            </a:r>
            <a:endParaRPr sz="1600"/>
          </a:p>
        </p:txBody>
      </p:sp>
      <p:sp>
        <p:nvSpPr>
          <p:cNvPr id="136" name="Google Shape;136;p14"/>
          <p:cNvSpPr/>
          <p:nvPr/>
        </p:nvSpPr>
        <p:spPr>
          <a:xfrm>
            <a:off x="2140175" y="4431700"/>
            <a:ext cx="6934200" cy="18993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1" lang="en-US" sz="19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NSF</a:t>
            </a:r>
            <a:r>
              <a:rPr lang="en-US" sz="19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: Disclosure Not Required</a:t>
            </a:r>
            <a:endParaRPr sz="17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1" lang="en-US" sz="19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UW</a:t>
            </a:r>
            <a:r>
              <a:rPr lang="en-US" sz="19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 Disclosures:</a:t>
            </a:r>
            <a:endParaRPr sz="19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&gt;"/>
            </a:pPr>
            <a:r>
              <a:rPr lang="en-US" sz="20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Outside Work? -Maybe</a:t>
            </a:r>
            <a:endParaRPr sz="20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&gt;"/>
            </a:pPr>
            <a:r>
              <a:rPr lang="en-US" sz="20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SFI Disclosure? - Probably </a:t>
            </a:r>
            <a:endParaRPr b="1" sz="19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