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7" r:id="rId3"/>
    <p:sldMasterId id="214748365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6858000" cx="9144000"/>
  <p:notesSz cx="6858000" cy="9144000"/>
  <p:embeddedFontLst>
    <p:embeddedFont>
      <p:font typeface="Open Sans Light"/>
      <p:regular r:id="rId13"/>
      <p:bold r:id="rId14"/>
      <p:italic r:id="rId15"/>
      <p:boldItalic r:id="rId16"/>
    </p:embeddedFont>
    <p:embeddedFont>
      <p:font typeface="Open Sans"/>
      <p:regular r:id="rId17"/>
      <p:bold r:id="rId18"/>
      <p:italic r:id="rId19"/>
      <p:boldItalic r:id="rId20"/>
    </p:embeddedFont>
    <p:embeddedFont>
      <p:font typeface="Encode Sans Condensed Thin"/>
      <p:bold r:id="rId21"/>
    </p:embeddedFont>
    <p:embeddedFont>
      <p:font typeface="Century Gothic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-boldItalic.fntdata"/><Relationship Id="rId22" Type="http://schemas.openxmlformats.org/officeDocument/2006/relationships/font" Target="fonts/CenturyGothic-regular.fntdata"/><Relationship Id="rId21" Type="http://schemas.openxmlformats.org/officeDocument/2006/relationships/font" Target="fonts/EncodeSansCondensedThin-bold.fntdata"/><Relationship Id="rId24" Type="http://schemas.openxmlformats.org/officeDocument/2006/relationships/font" Target="fonts/CenturyGothic-italic.fntdata"/><Relationship Id="rId23" Type="http://schemas.openxmlformats.org/officeDocument/2006/relationships/font" Target="fonts/CenturyGothic-bold.fntdata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25" Type="http://schemas.openxmlformats.org/officeDocument/2006/relationships/font" Target="fonts/CenturyGothic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OpenSansLight-regular.fntdata"/><Relationship Id="rId12" Type="http://schemas.openxmlformats.org/officeDocument/2006/relationships/slide" Target="slides/slide7.xml"/><Relationship Id="rId15" Type="http://schemas.openxmlformats.org/officeDocument/2006/relationships/font" Target="fonts/OpenSansLight-italic.fntdata"/><Relationship Id="rId14" Type="http://schemas.openxmlformats.org/officeDocument/2006/relationships/font" Target="fonts/OpenSansLight-bold.fntdata"/><Relationship Id="rId17" Type="http://schemas.openxmlformats.org/officeDocument/2006/relationships/font" Target="fonts/OpenSans-regular.fntdata"/><Relationship Id="rId16" Type="http://schemas.openxmlformats.org/officeDocument/2006/relationships/font" Target="fonts/OpenSansLight-boldItalic.fntdata"/><Relationship Id="rId19" Type="http://schemas.openxmlformats.org/officeDocument/2006/relationships/font" Target="fonts/OpenSans-italic.fntdata"/><Relationship Id="rId18" Type="http://schemas.openxmlformats.org/officeDocument/2006/relationships/font" Target="fonts/OpenSa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ddcfb45eff_3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gddcfb45eff_3_2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ddcfb45eff_3_3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ddcfb45eff_3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Per NIH guidelines, the signed Other Support page must be “flattened” before being submitted to NIH. To do so,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select “Download a Copy” and select the printer icon in the top right of the screen. In the printer drop-down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menu, select the “Microsoft Print to PDF” option to properly “flatten” the signed Other Support page. After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doing so, the signer should retain a copy of the original Adobe Sign document and a copy of the “flattened”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version of the signed Other Support document.</a:t>
            </a:r>
            <a:endParaRPr/>
          </a:p>
        </p:txBody>
      </p:sp>
      <p:sp>
        <p:nvSpPr>
          <p:cNvPr id="68" name="Google Shape;68;gddcfb45eff_3_3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ddcfb45eff_3_4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ddcfb45eff_3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Per NIH guidelines, the signed Other Support page must be “flattened” before being submitted to NIH. To do so,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select “Download a Copy” and select the printer icon in the top right of the screen. In the printer drop-down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menu, select the “Microsoft Print to PDF” option to properly “flatten” the signed Other Support page. After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doing so, the signer should retain a copy of the original Adobe Sign document and a copy of the “flattened”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version of the signed Other Support document.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Flattened digital signatures. A Flattened signature occurs when flattening pushes the appearance of the signature annotation into the page content, effectively deleting interactive elements, but retaining the visual appearance of those elements</a:t>
            </a:r>
            <a:endParaRPr/>
          </a:p>
        </p:txBody>
      </p:sp>
      <p:sp>
        <p:nvSpPr>
          <p:cNvPr id="75" name="Google Shape;75;gddcfb45eff_3_4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e36357a92c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e36357a92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Per NIH guidelines, the signed Other Support page must be “flattened” before being submitted to NIH. To do so,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select “Download a Copy” and select the printer icon in the top right of the screen. In the printer drop-down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menu, select the “Microsoft Print to PDF” option to properly “flatten” the signed Other Support page. After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doing so, the signer should retain a copy of the original Adobe Sign document and a copy of the “flattened”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version of the signed Other Support document.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Flattened digital signatures. A Flattened signature occurs when flattening pushes the appearance of the signature annotation into the page content, effectively deleting interactive elements, but retaining the visual appearance of those elements</a:t>
            </a:r>
            <a:endParaRPr/>
          </a:p>
        </p:txBody>
      </p:sp>
      <p:sp>
        <p:nvSpPr>
          <p:cNvPr id="82" name="Google Shape;82;ge36357a92c_0_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e0c14731ca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e0c14731c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ge0c14731ca_0_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e0c14731ca_0_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e0c14731ca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1" marL="91440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Open Sans"/>
              <a:buChar char="–"/>
            </a:pPr>
            <a:r>
              <a:rPr lang="en-US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We’ve had successful submissions, with signatures,</a:t>
            </a:r>
            <a:endParaRPr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9144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 so far!</a:t>
            </a:r>
            <a:endParaRPr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ge0c14731ca_0_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bede33c40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g2bede33c40_0_5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idx="1" type="body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5461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Char char="●"/>
              <a:defRPr b="0" i="0" sz="5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12" name="Google Shape;12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13" name="Google Shape;13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4" name="Google Shape;14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64487" cy="112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0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Open Sans"/>
              <a:buChar char="–"/>
              <a:defRPr b="0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0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Open Sans"/>
              <a:buChar char="–"/>
              <a:defRPr b="0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0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18" name="Google Shape;18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9" name="Google Shape;1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4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Google Shape;23;p4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●"/>
              <a:defRPr b="0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24" name="Google Shape;24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25" name="Google Shape;2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indent="-1079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29" name="Google Shape;29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0" name="Google Shape;30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bg>
      <p:bgPr>
        <a:solidFill>
          <a:srgbClr val="4B2E83"/>
        </a:solidFill>
      </p:bgPr>
    </p:bg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33" name="Google Shape;33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4" y="5945853"/>
            <a:ext cx="1368169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7333" y="6354232"/>
            <a:ext cx="2540000" cy="266689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7"/>
          <p:cNvSpPr txBox="1"/>
          <p:nvPr>
            <p:ph idx="1" type="body"/>
          </p:nvPr>
        </p:nvSpPr>
        <p:spPr>
          <a:xfrm>
            <a:off x="671756" y="1179824"/>
            <a:ext cx="6972300" cy="26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5461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5000"/>
              <a:buFont typeface="Arial"/>
              <a:buChar char="●"/>
              <a:defRPr b="0" i="0" sz="5000" u="none" cap="none" strike="noStrik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36" name="Google Shape;36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64484" cy="112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/>
          <p:nvPr>
            <p:ph type="title"/>
          </p:nvPr>
        </p:nvSpPr>
        <p:spPr>
          <a:xfrm>
            <a:off x="2171700" y="764373"/>
            <a:ext cx="64581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4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39" name="Google Shape;39;p8"/>
          <p:cNvSpPr txBox="1"/>
          <p:nvPr>
            <p:ph idx="10" type="dt"/>
          </p:nvPr>
        </p:nvSpPr>
        <p:spPr>
          <a:xfrm>
            <a:off x="4554447" y="6355844"/>
            <a:ext cx="2183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0" name="Google Shape;40;p8"/>
          <p:cNvSpPr txBox="1"/>
          <p:nvPr>
            <p:ph idx="11" type="ftr"/>
          </p:nvPr>
        </p:nvSpPr>
        <p:spPr>
          <a:xfrm>
            <a:off x="514350" y="6355845"/>
            <a:ext cx="3820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7086600" y="6492875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 txBox="1"/>
          <p:nvPr>
            <p:ph idx="1" type="body"/>
          </p:nvPr>
        </p:nvSpPr>
        <p:spPr>
          <a:xfrm>
            <a:off x="671756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659304" y="2320239"/>
            <a:ext cx="8197200" cy="381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3" type="body"/>
          </p:nvPr>
        </p:nvSpPr>
        <p:spPr>
          <a:xfrm>
            <a:off x="671756" y="1730666"/>
            <a:ext cx="8184600" cy="4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Char char="●"/>
              <a:defRPr b="0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46" name="Google Shape;46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2"/>
            <a:ext cx="2540000" cy="26668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7" name="Google Shape;47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4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bg>
      <p:bgPr>
        <a:solidFill>
          <a:srgbClr val="4B2E83"/>
        </a:solidFill>
      </p:bgPr>
    </p:bg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Google Shape;49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2"/>
            <a:ext cx="2540000" cy="266689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50;p10"/>
          <p:cNvSpPr/>
          <p:nvPr>
            <p:ph idx="2" type="chart"/>
          </p:nvPr>
        </p:nvSpPr>
        <p:spPr>
          <a:xfrm>
            <a:off x="766762" y="1736725"/>
            <a:ext cx="8021700" cy="443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indent="-76200" lvl="1" marL="9906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5400" lvl="3" marL="1752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5400" lvl="4" marL="2209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5400" lvl="5" marL="2667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5400" lvl="6" marL="3124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5400" lvl="7" marL="3581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5400" lvl="8" marL="4038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1" name="Google Shape;51;p10"/>
          <p:cNvSpPr txBox="1"/>
          <p:nvPr>
            <p:ph idx="1" type="body"/>
          </p:nvPr>
        </p:nvSpPr>
        <p:spPr>
          <a:xfrm>
            <a:off x="671756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52" name="Google Shape;52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4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"/>
          <p:cNvSpPr txBox="1"/>
          <p:nvPr>
            <p:ph type="title"/>
          </p:nvPr>
        </p:nvSpPr>
        <p:spPr>
          <a:xfrm>
            <a:off x="2171700" y="764373"/>
            <a:ext cx="64581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4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514350" y="2194560"/>
            <a:ext cx="8115300" cy="40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683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264C8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2264C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F196F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5F1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302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302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302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302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302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302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6" name="Google Shape;56;p11"/>
          <p:cNvSpPr txBox="1"/>
          <p:nvPr>
            <p:ph idx="10" type="dt"/>
          </p:nvPr>
        </p:nvSpPr>
        <p:spPr>
          <a:xfrm>
            <a:off x="3905386" y="6355845"/>
            <a:ext cx="2183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7" name="Google Shape;57;p11"/>
          <p:cNvSpPr txBox="1"/>
          <p:nvPr>
            <p:ph idx="11" type="ftr"/>
          </p:nvPr>
        </p:nvSpPr>
        <p:spPr>
          <a:xfrm>
            <a:off x="514350" y="6355845"/>
            <a:ext cx="3300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8" name="Google Shape;58;p11"/>
          <p:cNvSpPr txBox="1"/>
          <p:nvPr>
            <p:ph idx="12" type="sldNum"/>
          </p:nvPr>
        </p:nvSpPr>
        <p:spPr>
          <a:xfrm>
            <a:off x="7086600" y="6492875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3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slideLayout" Target="../slideLayouts/slideLayout9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B2E83"/>
        </a:solid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1"/>
    <p:sldLayoutId id="2147483653" r:id="rId2"/>
    <p:sldLayoutId id="2147483654" r:id="rId3"/>
    <p:sldLayoutId id="2147483655" r:id="rId4"/>
    <p:sldLayoutId id="2147483656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itconnect.uw.edu/work/administrative-systems/esignatures/training/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/>
          <p:nvPr>
            <p:ph idx="1" type="body"/>
          </p:nvPr>
        </p:nvSpPr>
        <p:spPr>
          <a:xfrm>
            <a:off x="692029" y="1640263"/>
            <a:ext cx="6972300" cy="159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63"/>
              <a:buFont typeface="Arial"/>
              <a:buNone/>
            </a:pPr>
            <a:r>
              <a:rPr lang="en-US" sz="4250">
                <a:latin typeface="Open Sans"/>
                <a:ea typeface="Open Sans"/>
                <a:cs typeface="Open Sans"/>
                <a:sym typeface="Open Sans"/>
              </a:rPr>
              <a:t>NIH - eSignature Requirement</a:t>
            </a:r>
            <a:endParaRPr/>
          </a:p>
        </p:txBody>
      </p:sp>
      <p:sp>
        <p:nvSpPr>
          <p:cNvPr id="64" name="Google Shape;64;p12"/>
          <p:cNvSpPr txBox="1"/>
          <p:nvPr/>
        </p:nvSpPr>
        <p:spPr>
          <a:xfrm>
            <a:off x="692029" y="4308048"/>
            <a:ext cx="6656700" cy="1812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"/>
              <a:buFont typeface="Arial"/>
              <a:buNone/>
            </a:pPr>
            <a:r>
              <a:rPr lang="en-US" sz="20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July</a:t>
            </a:r>
            <a:r>
              <a:rPr lang="en-US" sz="20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, 2021 </a:t>
            </a:r>
            <a:r>
              <a:rPr b="0" i="0" lang="en-US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MRAM</a:t>
            </a:r>
            <a:endParaRPr/>
          </a:p>
          <a:p>
            <a:pPr indent="0" lvl="0" marL="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500"/>
              <a:buFont typeface="Arial"/>
              <a:buNone/>
            </a:pPr>
            <a:r>
              <a:rPr lang="en-US" sz="20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Carol Rhodes</a:t>
            </a:r>
            <a:endParaRPr/>
          </a:p>
          <a:p>
            <a:pPr indent="0" lvl="0" marL="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500"/>
              <a:buFont typeface="Arial"/>
              <a:buNone/>
            </a:pPr>
            <a:r>
              <a:rPr b="0" i="0" lang="en-US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Office of Sponsored Programs</a:t>
            </a:r>
            <a:endParaRPr/>
          </a:p>
          <a:p>
            <a:pPr indent="0" lvl="0" marL="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3"/>
          <p:cNvSpPr txBox="1"/>
          <p:nvPr>
            <p:ph idx="1" type="body"/>
          </p:nvPr>
        </p:nvSpPr>
        <p:spPr>
          <a:xfrm>
            <a:off x="671757" y="35966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NIH eSignature Requirement Recap</a:t>
            </a:r>
            <a:endParaRPr/>
          </a:p>
        </p:txBody>
      </p:sp>
      <p:sp>
        <p:nvSpPr>
          <p:cNvPr id="71" name="Google Shape;71;p13"/>
          <p:cNvSpPr txBox="1"/>
          <p:nvPr>
            <p:ph idx="2" type="body"/>
          </p:nvPr>
        </p:nvSpPr>
        <p:spPr>
          <a:xfrm>
            <a:off x="660050" y="1575650"/>
            <a:ext cx="8196300" cy="414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Open Sans"/>
              <a:buChar char="&gt;"/>
            </a:pPr>
            <a:r>
              <a:rPr lang="en-US">
                <a:solidFill>
                  <a:schemeClr val="dk1"/>
                </a:solidFill>
              </a:rPr>
              <a:t>New </a:t>
            </a:r>
            <a:r>
              <a:rPr lang="en-US">
                <a:solidFill>
                  <a:schemeClr val="dk1"/>
                </a:solidFill>
              </a:rPr>
              <a:t>formats for Other Support (OS) and Biosketch</a:t>
            </a:r>
            <a:endParaRPr>
              <a:solidFill>
                <a:schemeClr val="dk1"/>
              </a:solidFill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 </a:t>
            </a:r>
            <a:endParaRPr>
              <a:solidFill>
                <a:schemeClr val="dk1"/>
              </a:solidFill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Open Sans"/>
              <a:buChar char="&gt;"/>
            </a:pPr>
            <a:r>
              <a:rPr lang="en-US">
                <a:solidFill>
                  <a:schemeClr val="dk1"/>
                </a:solidFill>
              </a:rPr>
              <a:t>OS includes an electronic signature requirement</a:t>
            </a:r>
            <a:endParaRPr>
              <a:solidFill>
                <a:schemeClr val="dk1"/>
              </a:solidFill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Open Sans"/>
              <a:buChar char="&gt;"/>
            </a:pPr>
            <a:r>
              <a:rPr lang="en-US">
                <a:solidFill>
                  <a:schemeClr val="dk1"/>
                </a:solidFill>
                <a:highlight>
                  <a:srgbClr val="FFFFFF"/>
                </a:highlight>
              </a:rPr>
              <a:t>Effective on and after </a:t>
            </a:r>
            <a:r>
              <a:rPr b="1" lang="en-US">
                <a:solidFill>
                  <a:schemeClr val="dk1"/>
                </a:solidFill>
                <a:highlight>
                  <a:srgbClr val="FFFFFF"/>
                </a:highlight>
              </a:rPr>
              <a:t>January 25, 2022 </a:t>
            </a:r>
            <a:endParaRPr b="1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&gt;"/>
            </a:pPr>
            <a:r>
              <a:rPr lang="en-US">
                <a:solidFill>
                  <a:schemeClr val="dk1"/>
                </a:solidFill>
                <a:highlight>
                  <a:srgbClr val="FFFFFF"/>
                </a:highlight>
              </a:rPr>
              <a:t>As always, withdrawal or delay in funding if formats / instructions not followed for submissions after requirement effective dates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4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Electronic Signatures on OS</a:t>
            </a:r>
            <a:endParaRPr/>
          </a:p>
        </p:txBody>
      </p:sp>
      <p:sp>
        <p:nvSpPr>
          <p:cNvPr id="78" name="Google Shape;78;p14"/>
          <p:cNvSpPr txBox="1"/>
          <p:nvPr>
            <p:ph idx="2" type="body"/>
          </p:nvPr>
        </p:nvSpPr>
        <p:spPr>
          <a:xfrm>
            <a:off x="665905" y="1427950"/>
            <a:ext cx="81963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000"/>
              <a:t>Electronic signatures are not yet required, though NIH encourages them. </a:t>
            </a:r>
            <a:endParaRPr sz="20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000"/>
              <a:t>NIH expects integration of electronic signature into SciENcv as of January 2022. </a:t>
            </a:r>
            <a:endParaRPr sz="20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000"/>
              <a:t>If you are using electronic signatures you must retain the original signed document in your project files. </a:t>
            </a:r>
            <a:endParaRPr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5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Achieving an Electronic Signature</a:t>
            </a:r>
            <a:endParaRPr/>
          </a:p>
        </p:txBody>
      </p:sp>
      <p:sp>
        <p:nvSpPr>
          <p:cNvPr id="85" name="Google Shape;85;p15"/>
          <p:cNvSpPr txBox="1"/>
          <p:nvPr>
            <p:ph idx="2" type="body"/>
          </p:nvPr>
        </p:nvSpPr>
        <p:spPr>
          <a:xfrm>
            <a:off x="589705" y="1580350"/>
            <a:ext cx="81963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200"/>
              <a:t>There are many ways to achieve an electronic signature. </a:t>
            </a:r>
            <a:endParaRPr sz="22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200"/>
              <a:t>OSP recommendations until SciENcv integration: </a:t>
            </a:r>
            <a:endParaRPr sz="2000"/>
          </a:p>
          <a:p>
            <a:pPr indent="-368300" lvl="0" marL="914400" rtl="0" algn="l">
              <a:spcBef>
                <a:spcPts val="480"/>
              </a:spcBef>
              <a:spcAft>
                <a:spcPts val="0"/>
              </a:spcAft>
              <a:buSzPts val="2200"/>
              <a:buChar char="&gt;"/>
            </a:pPr>
            <a:r>
              <a:rPr lang="en-US" sz="2200"/>
              <a:t>Docusign, or</a:t>
            </a:r>
            <a:endParaRPr sz="2200"/>
          </a:p>
          <a:p>
            <a:pPr indent="-368300" lvl="0" marL="914400" rtl="0" algn="l">
              <a:spcBef>
                <a:spcPts val="0"/>
              </a:spcBef>
              <a:spcAft>
                <a:spcPts val="0"/>
              </a:spcAft>
              <a:buSzPts val="2200"/>
              <a:buChar char="&gt;"/>
            </a:pPr>
            <a:r>
              <a:rPr lang="en-US" sz="2200"/>
              <a:t>Ink/Scan </a:t>
            </a:r>
            <a:endParaRPr sz="2200"/>
          </a:p>
          <a:p>
            <a:pPr indent="0" lvl="0" marL="45720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200"/>
              <a:t>Both administrators &amp; faculty tested Docusign for OS in April and May. Thank you testers!</a:t>
            </a:r>
            <a:endParaRPr sz="22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b="1" lang="en-US" sz="2000"/>
              <a:t>Reminder</a:t>
            </a:r>
            <a:r>
              <a:rPr lang="en-US" sz="2000"/>
              <a:t>: </a:t>
            </a:r>
            <a:endParaRPr sz="2000"/>
          </a:p>
          <a:p>
            <a:pPr indent="-355600" lvl="0" marL="457200" rtl="0" algn="l">
              <a:spcBef>
                <a:spcPts val="480"/>
              </a:spcBef>
              <a:spcAft>
                <a:spcPts val="0"/>
              </a:spcAft>
              <a:buSzPts val="2000"/>
              <a:buChar char="&gt;"/>
            </a:pPr>
            <a:r>
              <a:rPr lang="en-US" sz="2000"/>
              <a:t>“Flatten” signed PDFs</a:t>
            </a:r>
            <a:endParaRPr sz="20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6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If you use Docusign . . . </a:t>
            </a:r>
            <a:endParaRPr/>
          </a:p>
        </p:txBody>
      </p:sp>
      <p:sp>
        <p:nvSpPr>
          <p:cNvPr id="92" name="Google Shape;92;p16"/>
          <p:cNvSpPr txBox="1"/>
          <p:nvPr>
            <p:ph idx="2" type="body"/>
          </p:nvPr>
        </p:nvSpPr>
        <p:spPr>
          <a:xfrm>
            <a:off x="665900" y="1583325"/>
            <a:ext cx="8196300" cy="393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1950" lvl="0" marL="45720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SzPts val="2100"/>
              <a:buChar char="&gt;"/>
            </a:pPr>
            <a:r>
              <a:rPr lang="en-US" sz="2100"/>
              <a:t>Campus o</a:t>
            </a:r>
            <a:r>
              <a:rPr lang="en-US" sz="2100"/>
              <a:t>rganizational units must assign “Delegated Administrator” role</a:t>
            </a:r>
            <a:endParaRPr sz="2100"/>
          </a:p>
          <a:p>
            <a:pPr indent="-3365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–"/>
            </a:pPr>
            <a:r>
              <a:rPr lang="en-US" sz="1700" u="sng">
                <a:solidFill>
                  <a:schemeClr val="hlink"/>
                </a:solidFill>
                <a:hlinkClick r:id="rId3"/>
              </a:rPr>
              <a:t>UW IT Training</a:t>
            </a:r>
            <a:r>
              <a:rPr lang="en-US" sz="1700"/>
              <a:t> </a:t>
            </a:r>
            <a:r>
              <a:rPr b="1" lang="en-US" sz="1700"/>
              <a:t>required</a:t>
            </a:r>
            <a:r>
              <a:rPr lang="en-US" sz="1700"/>
              <a:t> for Delegated Administrator role</a:t>
            </a:r>
            <a:endParaRPr sz="1700"/>
          </a:p>
          <a:p>
            <a:pPr indent="-3365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–"/>
            </a:pPr>
            <a:r>
              <a:rPr lang="en-US" sz="1700"/>
              <a:t>Many units already have someone assigned to the role</a:t>
            </a:r>
            <a:endParaRPr sz="1700"/>
          </a:p>
          <a:p>
            <a:pPr indent="-3365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–"/>
            </a:pPr>
            <a:r>
              <a:rPr lang="en-US" sz="1700"/>
              <a:t>OSP is not overseeing the Docusign Process. Docusign has many uses &amp; each unit must decide the permission levels that work for them. </a:t>
            </a:r>
            <a:endParaRPr sz="1700"/>
          </a:p>
          <a:p>
            <a:pPr indent="0" lvl="0" marL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-361950" lvl="0" marL="45720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SzPts val="2100"/>
              <a:buChar char="&gt;"/>
            </a:pPr>
            <a:r>
              <a:rPr lang="en-US" sz="2100"/>
              <a:t>The Delegated Administrator assigns “Signer” permissions to individual(s) in the unit who need to sign documents electronically</a:t>
            </a:r>
            <a:endParaRPr sz="2100"/>
          </a:p>
          <a:p>
            <a:pPr indent="-3365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–"/>
            </a:pPr>
            <a:r>
              <a:rPr lang="en-US" sz="1700"/>
              <a:t>UW IT hosts non-required training for other roles (Sender &amp; Signer)</a:t>
            </a:r>
            <a:endParaRPr sz="21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100"/>
              <a:t> </a:t>
            </a:r>
            <a:endParaRPr sz="21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7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Final Thoughts</a:t>
            </a:r>
            <a:endParaRPr/>
          </a:p>
        </p:txBody>
      </p:sp>
      <p:sp>
        <p:nvSpPr>
          <p:cNvPr id="99" name="Google Shape;99;p17"/>
          <p:cNvSpPr txBox="1"/>
          <p:nvPr>
            <p:ph idx="2" type="body"/>
          </p:nvPr>
        </p:nvSpPr>
        <p:spPr>
          <a:xfrm>
            <a:off x="659300" y="1135000"/>
            <a:ext cx="8196300" cy="438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81000" lvl="0" marL="457200" rtl="0" algn="l"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Upcoming NIH vision for ScienCV functionality for electronic signatures is still an unknown.</a:t>
            </a:r>
            <a:endParaRPr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We’ll keep you posted!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81000" lvl="0" marL="457200" rtl="0" algn="l">
              <a:spcBef>
                <a:spcPts val="480"/>
              </a:spcBef>
              <a:spcAft>
                <a:spcPts val="0"/>
              </a:spcAft>
              <a:buSzPts val="2400"/>
              <a:buFont typeface="Open Sans"/>
              <a:buChar char="&gt;"/>
            </a:pPr>
            <a:r>
              <a:rPr lang="en-US"/>
              <a:t>If you have trouble routing JIT in eRA Commons, or the PI has trouble submitting their RPPR, use eRA Commons helpdesk.</a:t>
            </a:r>
            <a:endParaRPr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Font typeface="Open Sans"/>
              <a:buChar char="–"/>
            </a:pPr>
            <a:r>
              <a:rPr lang="en-US"/>
              <a:t>If OSP has trouble submitting, we’ll keep you in the loop &amp; troubleshoot.</a:t>
            </a:r>
            <a:endParaRPr/>
          </a:p>
          <a:p>
            <a:pPr indent="0" lvl="0" marL="91440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91440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8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750"/>
              <a:buFont typeface="Arial"/>
              <a:buNone/>
            </a:pPr>
            <a:r>
              <a:rPr b="0" i="0" lang="en-US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Questions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2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