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2"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6858000" cx="9144000"/>
  <p:notesSz cx="6858000" cy="9144000"/>
  <p:embeddedFontLst>
    <p:embeddedFont>
      <p:font typeface="Open Sans Light"/>
      <p:regular r:id="rId17"/>
      <p:bold r:id="rId18"/>
      <p:italic r:id="rId19"/>
      <p:boldItalic r:id="rId20"/>
    </p:embeddedFont>
    <p:embeddedFont>
      <p:font typeface="Open Sans"/>
      <p:regular r:id="rId21"/>
      <p:bold r:id="rId22"/>
      <p:italic r:id="rId23"/>
      <p:boldItalic r:id="rId24"/>
    </p:embeddedFont>
    <p:embeddedFont>
      <p:font typeface="Encode Sans Condensed Thin"/>
      <p:bold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OpenSansLight-boldItalic.fntdata"/><Relationship Id="rId22" Type="http://schemas.openxmlformats.org/officeDocument/2006/relationships/font" Target="fonts/OpenSans-bold.fntdata"/><Relationship Id="rId21" Type="http://schemas.openxmlformats.org/officeDocument/2006/relationships/font" Target="fonts/OpenSans-regular.fntdata"/><Relationship Id="rId24" Type="http://schemas.openxmlformats.org/officeDocument/2006/relationships/font" Target="fonts/OpenSans-boldItalic.fntdata"/><Relationship Id="rId23" Type="http://schemas.openxmlformats.org/officeDocument/2006/relationships/font" Target="fonts/OpenSans-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font" Target="fonts/EncodeSansCondensedThin-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OpenSansLight-regular.fntdata"/><Relationship Id="rId16" Type="http://schemas.openxmlformats.org/officeDocument/2006/relationships/slide" Target="slides/slide12.xml"/><Relationship Id="rId19" Type="http://schemas.openxmlformats.org/officeDocument/2006/relationships/font" Target="fonts/OpenSansLight-italic.fntdata"/><Relationship Id="rId18" Type="http://schemas.openxmlformats.org/officeDocument/2006/relationships/font" Target="fonts/OpenSansLight-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91425" lIns="91425" spcFirstLastPara="1" rIns="91425" wrap="square" tIns="91425">
            <a:noAutofit/>
          </a:bodyPr>
          <a:lstStyle>
            <a:lvl1pPr indent="0" lvl="0" mar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91425" lIns="91425" spcFirstLastPara="1" rIns="91425" wrap="square" tIns="91425">
            <a:noAutofit/>
          </a:bodyPr>
          <a:lstStyle>
            <a:lvl1pPr indent="0" lvl="0" mar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91425" lIns="91425" spcFirstLastPara="1" rIns="91425" wrap="square" tIns="91425">
            <a:noAutofit/>
          </a:bodyPr>
          <a:lstStyle>
            <a:lvl1pPr indent="0" lvl="0" mar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 name="Shape 31"/>
        <p:cNvGrpSpPr/>
        <p:nvPr/>
      </p:nvGrpSpPr>
      <p:grpSpPr>
        <a:xfrm>
          <a:off x="0" y="0"/>
          <a:ext cx="0" cy="0"/>
          <a:chOff x="0" y="0"/>
          <a:chExt cx="0" cy="0"/>
        </a:xfrm>
      </p:grpSpPr>
      <p:sp>
        <p:nvSpPr>
          <p:cNvPr id="32" name="Google Shape;32;g2bede33c40_0_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p:txBody>
      </p:sp>
      <p:sp>
        <p:nvSpPr>
          <p:cNvPr id="33" name="Google Shape;33;g2bede33c40_0_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e3acdcdcde_0_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e3acdcdcde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ge3acdcdcde_0_26: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e3acdcdcde_0_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e3acdcdcde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ge3acdcdcde_0_35: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2bede33c40_0_5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p:txBody>
      </p:sp>
      <p:sp>
        <p:nvSpPr>
          <p:cNvPr id="120" name="Google Shape;120;g2bede33c40_0_5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 name="Shape 37"/>
        <p:cNvGrpSpPr/>
        <p:nvPr/>
      </p:nvGrpSpPr>
      <p:grpSpPr>
        <a:xfrm>
          <a:off x="0" y="0"/>
          <a:ext cx="0" cy="0"/>
          <a:chOff x="0" y="0"/>
          <a:chExt cx="0" cy="0"/>
        </a:xfrm>
      </p:grpSpPr>
      <p:sp>
        <p:nvSpPr>
          <p:cNvPr id="38" name="Google Shape;38;g418b5b4128_0_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9" name="Google Shape;39;g418b5b4128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g418b5b4128_0_32: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 name="Shape 44"/>
        <p:cNvGrpSpPr/>
        <p:nvPr/>
      </p:nvGrpSpPr>
      <p:grpSpPr>
        <a:xfrm>
          <a:off x="0" y="0"/>
          <a:ext cx="0" cy="0"/>
          <a:chOff x="0" y="0"/>
          <a:chExt cx="0" cy="0"/>
        </a:xfrm>
      </p:grpSpPr>
      <p:sp>
        <p:nvSpPr>
          <p:cNvPr id="45" name="Google Shape;45;ge211553ccc_1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46" name="Google Shape;46;ge211553ccc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100"/>
          </a:p>
        </p:txBody>
      </p:sp>
      <p:sp>
        <p:nvSpPr>
          <p:cNvPr id="47" name="Google Shape;47;ge211553ccc_1_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ge178b5c2a3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ge178b5c2a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sz="1100"/>
              <a:t>this is not a new requirement</a:t>
            </a:r>
            <a:endParaRPr sz="1100"/>
          </a:p>
        </p:txBody>
      </p:sp>
      <p:sp>
        <p:nvSpPr>
          <p:cNvPr id="55" name="Google Shape;55;ge178b5c2a3_0_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ddcfb45eff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ddcfb45ef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100"/>
          </a:p>
        </p:txBody>
      </p:sp>
      <p:sp>
        <p:nvSpPr>
          <p:cNvPr id="62" name="Google Shape;62;gddcfb45eff_0_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e211553ccc_1_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e211553ccc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100"/>
          </a:p>
        </p:txBody>
      </p:sp>
      <p:sp>
        <p:nvSpPr>
          <p:cNvPr id="69" name="Google Shape;69;ge211553ccc_1_6: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dbab9d1ac4_2_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dbab9d1ac4_2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100"/>
          </a:p>
        </p:txBody>
      </p:sp>
      <p:sp>
        <p:nvSpPr>
          <p:cNvPr id="76" name="Google Shape;76;gdbab9d1ac4_2_6: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e3acdcdcde_0_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e3acdcdcde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ge3acdcdcde_0_3: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e3acdcdcde_0_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e3acdcdcde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ge3acdcdcde_0_9: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1.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0" name="Shape 10"/>
        <p:cNvGrpSpPr/>
        <p:nvPr/>
      </p:nvGrpSpPr>
      <p:grpSpPr>
        <a:xfrm>
          <a:off x="0" y="0"/>
          <a:ext cx="0" cy="0"/>
          <a:chOff x="0" y="0"/>
          <a:chExt cx="0" cy="0"/>
        </a:xfrm>
      </p:grpSpPr>
      <p:sp>
        <p:nvSpPr>
          <p:cNvPr id="11" name="Google Shape;11;p2"/>
          <p:cNvSpPr txBox="1"/>
          <p:nvPr>
            <p:ph idx="1" type="body"/>
          </p:nvPr>
        </p:nvSpPr>
        <p:spPr>
          <a:xfrm>
            <a:off x="671757" y="1167124"/>
            <a:ext cx="6972300" cy="2641756"/>
          </a:xfrm>
          <a:prstGeom prst="rect">
            <a:avLst/>
          </a:prstGeom>
          <a:noFill/>
          <a:ln>
            <a:noFill/>
          </a:ln>
        </p:spPr>
        <p:txBody>
          <a:bodyPr anchorCtr="0" anchor="b" bIns="91425" lIns="91425" spcFirstLastPara="1" rIns="91425" wrap="square" tIns="91425">
            <a:noAutofit/>
          </a:bodyPr>
          <a:lstStyle>
            <a:lvl1pPr indent="-546100" lvl="0" marL="457200" marR="0" rtl="0" algn="l">
              <a:lnSpc>
                <a:spcPct val="100000"/>
              </a:lnSpc>
              <a:spcBef>
                <a:spcPts val="1000"/>
              </a:spcBef>
              <a:spcAft>
                <a:spcPts val="0"/>
              </a:spcAft>
              <a:buClr>
                <a:srgbClr val="4B2E83"/>
              </a:buClr>
              <a:buSzPts val="5000"/>
              <a:buFont typeface="Arial"/>
              <a:buChar char="●"/>
              <a:defRPr b="0" i="0" sz="5000" u="none" cap="none" strike="noStrike">
                <a:solidFill>
                  <a:srgbClr val="4B2E83"/>
                </a:solidFill>
                <a:latin typeface="Open Sans"/>
                <a:ea typeface="Open Sans"/>
                <a:cs typeface="Open Sans"/>
                <a:sym typeface="Open Sans"/>
              </a:defRPr>
            </a:lvl1pPr>
            <a:lvl2pPr indent="-406400" lvl="1" marL="914400" marR="0" rtl="0" algn="l">
              <a:lnSpc>
                <a:spcPct val="100000"/>
              </a:lnSpc>
              <a:spcBef>
                <a:spcPts val="560"/>
              </a:spcBef>
              <a:spcAft>
                <a:spcPts val="0"/>
              </a:spcAft>
              <a:buClr>
                <a:srgbClr val="E8D3A2"/>
              </a:buClr>
              <a:buSzPts val="2800"/>
              <a:buFont typeface="Arial"/>
              <a:buChar char="○"/>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381000" lvl="2" marL="1371600" marR="0" rtl="0" algn="l">
              <a:lnSpc>
                <a:spcPct val="100000"/>
              </a:lnSpc>
              <a:spcBef>
                <a:spcPts val="480"/>
              </a:spcBef>
              <a:spcAft>
                <a:spcPts val="0"/>
              </a:spcAft>
              <a:buClr>
                <a:srgbClr val="E8D3A2"/>
              </a:buClr>
              <a:buSzPts val="2400"/>
              <a:buFont typeface="Arial"/>
              <a:buChar char="■"/>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355600" lvl="3" marL="18288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355600" lvl="4" marL="22860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W Logo_Purple_2685_HEX.png" id="12" name="Google Shape;12;p2"/>
          <p:cNvPicPr preferRelativeResize="0"/>
          <p:nvPr/>
        </p:nvPicPr>
        <p:blipFill rotWithShape="1">
          <a:blip r:embed="rId2">
            <a:alphaModFix/>
          </a:blip>
          <a:srcRect b="0" l="0" r="0" t="0"/>
          <a:stretch/>
        </p:blipFill>
        <p:spPr>
          <a:xfrm>
            <a:off x="7448139" y="5949410"/>
            <a:ext cx="1368171" cy="923452"/>
          </a:xfrm>
          <a:prstGeom prst="rect">
            <a:avLst/>
          </a:prstGeom>
          <a:noFill/>
          <a:ln>
            <a:noFill/>
          </a:ln>
        </p:spPr>
      </p:pic>
      <p:pic>
        <p:nvPicPr>
          <p:cNvPr descr="Wordmark_center_Purple_HEX.png" id="13" name="Google Shape;13;p2"/>
          <p:cNvPicPr preferRelativeResize="0"/>
          <p:nvPr/>
        </p:nvPicPr>
        <p:blipFill rotWithShape="1">
          <a:blip r:embed="rId3">
            <a:alphaModFix/>
          </a:blip>
          <a:srcRect b="0" l="0" r="0" t="0"/>
          <a:stretch/>
        </p:blipFill>
        <p:spPr>
          <a:xfrm>
            <a:off x="792039" y="6487457"/>
            <a:ext cx="2407146" cy="163360"/>
          </a:xfrm>
          <a:prstGeom prst="rect">
            <a:avLst/>
          </a:prstGeom>
          <a:noFill/>
          <a:ln>
            <a:noFill/>
          </a:ln>
        </p:spPr>
      </p:pic>
      <p:pic>
        <p:nvPicPr>
          <p:cNvPr descr="Bar_RtAngle_7502_RGB.png" id="14" name="Google Shape;14;p2"/>
          <p:cNvPicPr preferRelativeResize="0"/>
          <p:nvPr/>
        </p:nvPicPr>
        <p:blipFill rotWithShape="1">
          <a:blip r:embed="rId4">
            <a:alphaModFix/>
          </a:blip>
          <a:srcRect b="0" l="0" r="0" t="0"/>
          <a:stretch/>
        </p:blipFill>
        <p:spPr>
          <a:xfrm>
            <a:off x="813587" y="4006085"/>
            <a:ext cx="2264487" cy="112762"/>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Content">
  <p:cSld name="Header + Content">
    <p:spTree>
      <p:nvGrpSpPr>
        <p:cNvPr id="15" name="Shape 15"/>
        <p:cNvGrpSpPr/>
        <p:nvPr/>
      </p:nvGrpSpPr>
      <p:grpSpPr>
        <a:xfrm>
          <a:off x="0" y="0"/>
          <a:ext cx="0" cy="0"/>
          <a:chOff x="0" y="0"/>
          <a:chExt cx="0" cy="0"/>
        </a:xfrm>
      </p:grpSpPr>
      <p:sp>
        <p:nvSpPr>
          <p:cNvPr id="16" name="Google Shape;16;p3"/>
          <p:cNvSpPr txBox="1"/>
          <p:nvPr>
            <p:ph idx="1" type="body"/>
          </p:nvPr>
        </p:nvSpPr>
        <p:spPr>
          <a:xfrm>
            <a:off x="671757" y="371510"/>
            <a:ext cx="8184662" cy="991998"/>
          </a:xfrm>
          <a:prstGeom prst="rect">
            <a:avLst/>
          </a:prstGeom>
          <a:noFill/>
          <a:ln>
            <a:noFill/>
          </a:ln>
        </p:spPr>
        <p:txBody>
          <a:bodyPr anchorCtr="0" anchor="b" bIns="91425" lIns="91425" spcFirstLastPara="1" rIns="91425" wrap="square" tIns="91425">
            <a:noAutofit/>
          </a:bodyPr>
          <a:lstStyle>
            <a:lvl1pPr indent="-419100" lvl="0" marL="457200" marR="0" rtl="0" algn="l">
              <a:lnSpc>
                <a:spcPct val="90000"/>
              </a:lnSpc>
              <a:spcBef>
                <a:spcPts val="600"/>
              </a:spcBef>
              <a:spcAft>
                <a:spcPts val="0"/>
              </a:spcAft>
              <a:buClr>
                <a:srgbClr val="4B2E83"/>
              </a:buClr>
              <a:buSzPts val="3000"/>
              <a:buFont typeface="Arial"/>
              <a:buChar char="●"/>
              <a:defRPr b="0" i="0" sz="3000" u="none" cap="none" strike="noStrike">
                <a:solidFill>
                  <a:srgbClr val="4B2E83"/>
                </a:solidFill>
                <a:latin typeface="Open Sans"/>
                <a:ea typeface="Open Sans"/>
                <a:cs typeface="Open Sans"/>
                <a:sym typeface="Open Sans"/>
              </a:defRPr>
            </a:lvl1pPr>
            <a:lvl2pPr indent="-406400" lvl="1" marL="914400" marR="0" rtl="0" algn="l">
              <a:lnSpc>
                <a:spcPct val="100000"/>
              </a:lnSpc>
              <a:spcBef>
                <a:spcPts val="560"/>
              </a:spcBef>
              <a:spcAft>
                <a:spcPts val="0"/>
              </a:spcAft>
              <a:buClr>
                <a:srgbClr val="E8D3A2"/>
              </a:buClr>
              <a:buSzPts val="2800"/>
              <a:buFont typeface="Arial"/>
              <a:buChar char="○"/>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381000" lvl="2" marL="1371600" marR="0" rtl="0" algn="l">
              <a:lnSpc>
                <a:spcPct val="100000"/>
              </a:lnSpc>
              <a:spcBef>
                <a:spcPts val="480"/>
              </a:spcBef>
              <a:spcAft>
                <a:spcPts val="0"/>
              </a:spcAft>
              <a:buClr>
                <a:srgbClr val="E8D3A2"/>
              </a:buClr>
              <a:buSzPts val="2400"/>
              <a:buFont typeface="Arial"/>
              <a:buChar char="■"/>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355600" lvl="3" marL="18288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355600" lvl="4" marL="22860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7" name="Google Shape;17;p3"/>
          <p:cNvSpPr txBox="1"/>
          <p:nvPr>
            <p:ph idx="2" type="body"/>
          </p:nvPr>
        </p:nvSpPr>
        <p:spPr>
          <a:xfrm>
            <a:off x="659305" y="1736725"/>
            <a:ext cx="8196210" cy="4015497"/>
          </a:xfrm>
          <a:prstGeom prst="rect">
            <a:avLst/>
          </a:prstGeom>
          <a:noFill/>
          <a:ln>
            <a:noFill/>
          </a:ln>
        </p:spPr>
        <p:txBody>
          <a:bodyPr anchorCtr="0" anchor="t" bIns="91425" lIns="91425" spcFirstLastPara="1" rIns="91425" wrap="square" tIns="91425">
            <a:noAutofit/>
          </a:bodyPr>
          <a:lstStyle>
            <a:lvl1pPr indent="-381000" lvl="0" marL="457200" marR="0" rtl="0" algn="l">
              <a:lnSpc>
                <a:spcPct val="100000"/>
              </a:lnSpc>
              <a:spcBef>
                <a:spcPts val="480"/>
              </a:spcBef>
              <a:spcAft>
                <a:spcPts val="0"/>
              </a:spcAft>
              <a:buClr>
                <a:srgbClr val="4B2E83"/>
              </a:buClr>
              <a:buSzPts val="2400"/>
              <a:buFont typeface="Merriweather Sans"/>
              <a:buChar char="&gt;"/>
              <a:defRPr b="0" i="0" sz="2400" u="none" cap="none" strike="noStrike">
                <a:solidFill>
                  <a:srgbClr val="4B2E83"/>
                </a:solidFill>
                <a:latin typeface="Open Sans"/>
                <a:ea typeface="Open Sans"/>
                <a:cs typeface="Open Sans"/>
                <a:sym typeface="Open Sans"/>
              </a:defRPr>
            </a:lvl1pPr>
            <a:lvl2pPr indent="-355600" lvl="1" marL="914400" marR="0" rtl="0" algn="l">
              <a:lnSpc>
                <a:spcPct val="100000"/>
              </a:lnSpc>
              <a:spcBef>
                <a:spcPts val="400"/>
              </a:spcBef>
              <a:spcAft>
                <a:spcPts val="0"/>
              </a:spcAft>
              <a:buClr>
                <a:srgbClr val="4B2E83"/>
              </a:buClr>
              <a:buSzPts val="2000"/>
              <a:buFont typeface="Open Sans"/>
              <a:buChar char="–"/>
              <a:defRPr b="0" i="0" sz="2000" u="none" cap="none" strike="noStrike">
                <a:solidFill>
                  <a:srgbClr val="4B2E83"/>
                </a:solidFill>
                <a:latin typeface="Open Sans"/>
                <a:ea typeface="Open Sans"/>
                <a:cs typeface="Open Sans"/>
                <a:sym typeface="Open Sans"/>
              </a:defRPr>
            </a:lvl2pPr>
            <a:lvl3pPr indent="-342900" lvl="2" marL="1371600" marR="0" rtl="0" algn="l">
              <a:lnSpc>
                <a:spcPct val="100000"/>
              </a:lnSpc>
              <a:spcBef>
                <a:spcPts val="360"/>
              </a:spcBef>
              <a:spcAft>
                <a:spcPts val="0"/>
              </a:spcAft>
              <a:buClr>
                <a:srgbClr val="4B2E83"/>
              </a:buClr>
              <a:buSzPts val="1800"/>
              <a:buFont typeface="Merriweather Sans"/>
              <a:buChar char="&gt;"/>
              <a:defRPr b="0" i="0" sz="1800" u="none" cap="none" strike="noStrike">
                <a:solidFill>
                  <a:srgbClr val="4B2E83"/>
                </a:solidFill>
                <a:latin typeface="Open Sans"/>
                <a:ea typeface="Open Sans"/>
                <a:cs typeface="Open Sans"/>
                <a:sym typeface="Open Sans"/>
              </a:defRPr>
            </a:lvl3pPr>
            <a:lvl4pPr indent="-330200" lvl="3" marL="1828800" marR="0" rtl="0" algn="l">
              <a:lnSpc>
                <a:spcPct val="100000"/>
              </a:lnSpc>
              <a:spcBef>
                <a:spcPts val="320"/>
              </a:spcBef>
              <a:spcAft>
                <a:spcPts val="0"/>
              </a:spcAft>
              <a:buClr>
                <a:srgbClr val="4B2E83"/>
              </a:buClr>
              <a:buSzPts val="1600"/>
              <a:buFont typeface="Open Sans"/>
              <a:buChar char="–"/>
              <a:defRPr b="0" i="0" sz="1600" u="none" cap="none" strike="noStrike">
                <a:solidFill>
                  <a:srgbClr val="4B2E83"/>
                </a:solidFill>
                <a:latin typeface="Open Sans"/>
                <a:ea typeface="Open Sans"/>
                <a:cs typeface="Open Sans"/>
                <a:sym typeface="Open Sans"/>
              </a:defRPr>
            </a:lvl4pPr>
            <a:lvl5pPr indent="-317500" lvl="4" marL="2286000" marR="0" rtl="0" algn="l">
              <a:lnSpc>
                <a:spcPct val="100000"/>
              </a:lnSpc>
              <a:spcBef>
                <a:spcPts val="280"/>
              </a:spcBef>
              <a:spcAft>
                <a:spcPts val="0"/>
              </a:spcAft>
              <a:buClr>
                <a:srgbClr val="4B2E83"/>
              </a:buClr>
              <a:buSzPts val="1400"/>
              <a:buFont typeface="Merriweather Sans"/>
              <a:buChar char="&gt;"/>
              <a:defRPr b="0" i="0" sz="1400" u="none" cap="none" strike="noStrike">
                <a:solidFill>
                  <a:srgbClr val="4B2E83"/>
                </a:solidFill>
                <a:latin typeface="Open Sans"/>
                <a:ea typeface="Open Sans"/>
                <a:cs typeface="Open Sans"/>
                <a:sym typeface="Open Sans"/>
              </a:defRPr>
            </a:lvl5pPr>
            <a:lvl6pPr indent="-355600" lvl="5" marL="2743200" marR="0" rtl="0" algn="l">
              <a:lnSpc>
                <a:spcPct val="100000"/>
              </a:lnSpc>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9pPr>
          </a:lstStyle>
          <a:p/>
        </p:txBody>
      </p:sp>
      <p:pic>
        <p:nvPicPr>
          <p:cNvPr descr="W Logo_Purple_2685_HEX.png" id="18" name="Google Shape;18;p3"/>
          <p:cNvPicPr preferRelativeResize="0"/>
          <p:nvPr/>
        </p:nvPicPr>
        <p:blipFill rotWithShape="1">
          <a:blip r:embed="rId2">
            <a:alphaModFix/>
          </a:blip>
          <a:srcRect b="0" l="0" r="0" t="0"/>
          <a:stretch/>
        </p:blipFill>
        <p:spPr>
          <a:xfrm>
            <a:off x="7448139" y="5949410"/>
            <a:ext cx="1368171" cy="923452"/>
          </a:xfrm>
          <a:prstGeom prst="rect">
            <a:avLst/>
          </a:prstGeom>
          <a:noFill/>
          <a:ln>
            <a:noFill/>
          </a:ln>
        </p:spPr>
      </p:pic>
      <p:pic>
        <p:nvPicPr>
          <p:cNvPr descr="Bar_RtAngle_7502_RGB.png" id="19" name="Google Shape;19;p3"/>
          <p:cNvPicPr preferRelativeResize="0"/>
          <p:nvPr/>
        </p:nvPicPr>
        <p:blipFill rotWithShape="1">
          <a:blip r:embed="rId3">
            <a:alphaModFix/>
          </a:blip>
          <a:srcRect b="0" l="0" r="0" t="0"/>
          <a:stretch/>
        </p:blipFill>
        <p:spPr>
          <a:xfrm>
            <a:off x="784225" y="1437805"/>
            <a:ext cx="1346402" cy="6704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Subheader + Content">
  <p:cSld name="Header + Subheader + Content">
    <p:spTree>
      <p:nvGrpSpPr>
        <p:cNvPr id="20" name="Shape 20"/>
        <p:cNvGrpSpPr/>
        <p:nvPr/>
      </p:nvGrpSpPr>
      <p:grpSpPr>
        <a:xfrm>
          <a:off x="0" y="0"/>
          <a:ext cx="0" cy="0"/>
          <a:chOff x="0" y="0"/>
          <a:chExt cx="0" cy="0"/>
        </a:xfrm>
      </p:grpSpPr>
      <p:sp>
        <p:nvSpPr>
          <p:cNvPr id="21" name="Google Shape;21;p4"/>
          <p:cNvSpPr txBox="1"/>
          <p:nvPr>
            <p:ph idx="1" type="body"/>
          </p:nvPr>
        </p:nvSpPr>
        <p:spPr>
          <a:xfrm>
            <a:off x="671757" y="371510"/>
            <a:ext cx="8184662" cy="991998"/>
          </a:xfrm>
          <a:prstGeom prst="rect">
            <a:avLst/>
          </a:prstGeom>
          <a:noFill/>
          <a:ln>
            <a:noFill/>
          </a:ln>
        </p:spPr>
        <p:txBody>
          <a:bodyPr anchorCtr="0" anchor="b" bIns="91425" lIns="91425" spcFirstLastPara="1" rIns="91425" wrap="square" tIns="91425">
            <a:noAutofit/>
          </a:bodyPr>
          <a:lstStyle>
            <a:lvl1pPr indent="-419100" lvl="0" marL="457200" marR="0" rtl="0" algn="l">
              <a:lnSpc>
                <a:spcPct val="90000"/>
              </a:lnSpc>
              <a:spcBef>
                <a:spcPts val="600"/>
              </a:spcBef>
              <a:spcAft>
                <a:spcPts val="0"/>
              </a:spcAft>
              <a:buClr>
                <a:srgbClr val="4B2E83"/>
              </a:buClr>
              <a:buSzPts val="3000"/>
              <a:buFont typeface="Arial"/>
              <a:buChar char="●"/>
              <a:defRPr b="0" i="0" sz="3000" u="none" cap="none" strike="noStrike">
                <a:solidFill>
                  <a:srgbClr val="4B2E83"/>
                </a:solidFill>
                <a:latin typeface="Open Sans"/>
                <a:ea typeface="Open Sans"/>
                <a:cs typeface="Open Sans"/>
                <a:sym typeface="Open Sans"/>
              </a:defRPr>
            </a:lvl1pPr>
            <a:lvl2pPr indent="-406400" lvl="1" marL="914400" marR="0" rtl="0" algn="l">
              <a:lnSpc>
                <a:spcPct val="100000"/>
              </a:lnSpc>
              <a:spcBef>
                <a:spcPts val="560"/>
              </a:spcBef>
              <a:spcAft>
                <a:spcPts val="0"/>
              </a:spcAft>
              <a:buClr>
                <a:srgbClr val="E8D3A2"/>
              </a:buClr>
              <a:buSzPts val="2800"/>
              <a:buFont typeface="Arial"/>
              <a:buChar char="○"/>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381000" lvl="2" marL="1371600" marR="0" rtl="0" algn="l">
              <a:lnSpc>
                <a:spcPct val="100000"/>
              </a:lnSpc>
              <a:spcBef>
                <a:spcPts val="480"/>
              </a:spcBef>
              <a:spcAft>
                <a:spcPts val="0"/>
              </a:spcAft>
              <a:buClr>
                <a:srgbClr val="E8D3A2"/>
              </a:buClr>
              <a:buSzPts val="2400"/>
              <a:buFont typeface="Arial"/>
              <a:buChar char="■"/>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355600" lvl="3" marL="18288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355600" lvl="4" marL="22860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2" name="Google Shape;22;p4"/>
          <p:cNvSpPr txBox="1"/>
          <p:nvPr>
            <p:ph idx="2" type="body"/>
          </p:nvPr>
        </p:nvSpPr>
        <p:spPr>
          <a:xfrm>
            <a:off x="659305" y="2320239"/>
            <a:ext cx="8197114" cy="3810086"/>
          </a:xfrm>
          <a:prstGeom prst="rect">
            <a:avLst/>
          </a:prstGeom>
          <a:noFill/>
          <a:ln>
            <a:noFill/>
          </a:ln>
        </p:spPr>
        <p:txBody>
          <a:bodyPr anchorCtr="0" anchor="t" bIns="91425" lIns="91425" spcFirstLastPara="1" rIns="91425" wrap="square" tIns="91425">
            <a:noAutofit/>
          </a:bodyPr>
          <a:lstStyle>
            <a:lvl1pPr indent="-381000" lvl="0" marL="457200" marR="0" rtl="0" algn="l">
              <a:lnSpc>
                <a:spcPct val="100000"/>
              </a:lnSpc>
              <a:spcBef>
                <a:spcPts val="480"/>
              </a:spcBef>
              <a:spcAft>
                <a:spcPts val="0"/>
              </a:spcAft>
              <a:buClr>
                <a:srgbClr val="4B2E83"/>
              </a:buClr>
              <a:buSzPts val="2400"/>
              <a:buFont typeface="Merriweather Sans"/>
              <a:buChar char="&gt;"/>
              <a:defRPr b="1" i="0" sz="2400" u="none" cap="none" strike="noStrike">
                <a:solidFill>
                  <a:srgbClr val="4B2E83"/>
                </a:solidFill>
                <a:latin typeface="Open Sans"/>
                <a:ea typeface="Open Sans"/>
                <a:cs typeface="Open Sans"/>
                <a:sym typeface="Open Sans"/>
              </a:defRPr>
            </a:lvl1pPr>
            <a:lvl2pPr indent="-355600" lvl="1" marL="914400" marR="0" rtl="0" algn="l">
              <a:lnSpc>
                <a:spcPct val="100000"/>
              </a:lnSpc>
              <a:spcBef>
                <a:spcPts val="400"/>
              </a:spcBef>
              <a:spcAft>
                <a:spcPts val="0"/>
              </a:spcAft>
              <a:buClr>
                <a:srgbClr val="4B2E83"/>
              </a:buClr>
              <a:buSzPts val="2000"/>
              <a:buFont typeface="Arial"/>
              <a:buChar char="–"/>
              <a:defRPr b="1" i="0" sz="2000" u="none" cap="none" strike="noStrike">
                <a:solidFill>
                  <a:srgbClr val="4B2E83"/>
                </a:solidFill>
                <a:latin typeface="Open Sans"/>
                <a:ea typeface="Open Sans"/>
                <a:cs typeface="Open Sans"/>
                <a:sym typeface="Open Sans"/>
              </a:defRPr>
            </a:lvl2pPr>
            <a:lvl3pPr indent="-342900" lvl="2" marL="1371600" marR="0" rtl="0" algn="l">
              <a:lnSpc>
                <a:spcPct val="100000"/>
              </a:lnSpc>
              <a:spcBef>
                <a:spcPts val="360"/>
              </a:spcBef>
              <a:spcAft>
                <a:spcPts val="0"/>
              </a:spcAft>
              <a:buClr>
                <a:srgbClr val="4B2E83"/>
              </a:buClr>
              <a:buSzPts val="1800"/>
              <a:buFont typeface="Merriweather Sans"/>
              <a:buChar char="&gt;"/>
              <a:defRPr b="1" i="0" sz="1800" u="none" cap="none" strike="noStrike">
                <a:solidFill>
                  <a:srgbClr val="4B2E83"/>
                </a:solidFill>
                <a:latin typeface="Open Sans"/>
                <a:ea typeface="Open Sans"/>
                <a:cs typeface="Open Sans"/>
                <a:sym typeface="Open Sans"/>
              </a:defRPr>
            </a:lvl3pPr>
            <a:lvl4pPr indent="-330200" lvl="3" marL="1828800" marR="0" rtl="0" algn="l">
              <a:lnSpc>
                <a:spcPct val="100000"/>
              </a:lnSpc>
              <a:spcBef>
                <a:spcPts val="320"/>
              </a:spcBef>
              <a:spcAft>
                <a:spcPts val="0"/>
              </a:spcAft>
              <a:buClr>
                <a:srgbClr val="4B2E83"/>
              </a:buClr>
              <a:buSzPts val="1600"/>
              <a:buFont typeface="Arial"/>
              <a:buChar char="–"/>
              <a:defRPr b="1" i="0" sz="1600" u="none" cap="none" strike="noStrike">
                <a:solidFill>
                  <a:srgbClr val="4B2E83"/>
                </a:solidFill>
                <a:latin typeface="Open Sans"/>
                <a:ea typeface="Open Sans"/>
                <a:cs typeface="Open Sans"/>
                <a:sym typeface="Open Sans"/>
              </a:defRPr>
            </a:lvl4pPr>
            <a:lvl5pPr indent="-317500" lvl="4" marL="2286000" marR="0" rtl="0" algn="l">
              <a:lnSpc>
                <a:spcPct val="100000"/>
              </a:lnSpc>
              <a:spcBef>
                <a:spcPts val="280"/>
              </a:spcBef>
              <a:spcAft>
                <a:spcPts val="0"/>
              </a:spcAft>
              <a:buClr>
                <a:srgbClr val="4B2E83"/>
              </a:buClr>
              <a:buSzPts val="1400"/>
              <a:buFont typeface="Merriweather Sans"/>
              <a:buChar char="&gt;"/>
              <a:defRPr b="1" i="0" sz="1400" u="none" cap="none" strike="noStrike">
                <a:solidFill>
                  <a:srgbClr val="4B2E83"/>
                </a:solidFill>
                <a:latin typeface="Open Sans"/>
                <a:ea typeface="Open Sans"/>
                <a:cs typeface="Open Sans"/>
                <a:sym typeface="Open Sans"/>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3" name="Google Shape;23;p4"/>
          <p:cNvSpPr txBox="1"/>
          <p:nvPr>
            <p:ph idx="3" type="body"/>
          </p:nvPr>
        </p:nvSpPr>
        <p:spPr>
          <a:xfrm>
            <a:off x="671757" y="1730667"/>
            <a:ext cx="8184662" cy="411171"/>
          </a:xfrm>
          <a:prstGeom prst="rect">
            <a:avLst/>
          </a:prstGeom>
          <a:noFill/>
          <a:ln>
            <a:noFill/>
          </a:ln>
        </p:spPr>
        <p:txBody>
          <a:bodyPr anchorCtr="0" anchor="t" bIns="91425" lIns="91425" spcFirstLastPara="1" rIns="91425" wrap="square" tIns="91425">
            <a:noAutofit/>
          </a:bodyPr>
          <a:lstStyle>
            <a:lvl1pPr indent="-381000" lvl="0" marL="457200" marR="0" rtl="0" algn="l">
              <a:lnSpc>
                <a:spcPct val="90000"/>
              </a:lnSpc>
              <a:spcBef>
                <a:spcPts val="480"/>
              </a:spcBef>
              <a:spcAft>
                <a:spcPts val="0"/>
              </a:spcAft>
              <a:buClr>
                <a:srgbClr val="4B2E83"/>
              </a:buClr>
              <a:buSzPts val="2400"/>
              <a:buFont typeface="Arial"/>
              <a:buChar char="●"/>
              <a:defRPr b="0" i="0" sz="2400" u="none" cap="none" strike="noStrike">
                <a:solidFill>
                  <a:srgbClr val="4B2E83"/>
                </a:solidFill>
                <a:latin typeface="Open Sans"/>
                <a:ea typeface="Open Sans"/>
                <a:cs typeface="Open Sans"/>
                <a:sym typeface="Open Sans"/>
              </a:defRPr>
            </a:lvl1pPr>
            <a:lvl2pPr indent="-406400" lvl="1" marL="914400" marR="0" rtl="0" algn="l">
              <a:lnSpc>
                <a:spcPct val="100000"/>
              </a:lnSpc>
              <a:spcBef>
                <a:spcPts val="560"/>
              </a:spcBef>
              <a:spcAft>
                <a:spcPts val="0"/>
              </a:spcAft>
              <a:buClr>
                <a:srgbClr val="E8D3A2"/>
              </a:buClr>
              <a:buSzPts val="2800"/>
              <a:buFont typeface="Arial"/>
              <a:buChar char="○"/>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381000" lvl="2" marL="1371600" marR="0" rtl="0" algn="l">
              <a:lnSpc>
                <a:spcPct val="100000"/>
              </a:lnSpc>
              <a:spcBef>
                <a:spcPts val="480"/>
              </a:spcBef>
              <a:spcAft>
                <a:spcPts val="0"/>
              </a:spcAft>
              <a:buClr>
                <a:srgbClr val="E8D3A2"/>
              </a:buClr>
              <a:buSzPts val="2400"/>
              <a:buFont typeface="Arial"/>
              <a:buChar char="■"/>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355600" lvl="3" marL="18288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355600" lvl="4" marL="22860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Wordmark_center_Purple_HEX.png" id="24" name="Google Shape;24;p4"/>
          <p:cNvPicPr preferRelativeResize="0"/>
          <p:nvPr/>
        </p:nvPicPr>
        <p:blipFill rotWithShape="1">
          <a:blip r:embed="rId2">
            <a:alphaModFix/>
          </a:blip>
          <a:srcRect b="0" l="0" r="0" t="0"/>
          <a:stretch/>
        </p:blipFill>
        <p:spPr>
          <a:xfrm>
            <a:off x="6382155" y="6487457"/>
            <a:ext cx="2407146" cy="163360"/>
          </a:xfrm>
          <a:prstGeom prst="rect">
            <a:avLst/>
          </a:prstGeom>
          <a:noFill/>
          <a:ln>
            <a:noFill/>
          </a:ln>
        </p:spPr>
      </p:pic>
      <p:pic>
        <p:nvPicPr>
          <p:cNvPr descr="Bar_RtAngle_7502_RGB.png" id="25" name="Google Shape;25;p4"/>
          <p:cNvPicPr preferRelativeResize="0"/>
          <p:nvPr/>
        </p:nvPicPr>
        <p:blipFill rotWithShape="1">
          <a:blip r:embed="rId3">
            <a:alphaModFix/>
          </a:blip>
          <a:srcRect b="0" l="0" r="0" t="0"/>
          <a:stretch/>
        </p:blipFill>
        <p:spPr>
          <a:xfrm>
            <a:off x="784225" y="1437805"/>
            <a:ext cx="1346402" cy="67046"/>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Graphic">
  <p:cSld name="Header + Graphic">
    <p:spTree>
      <p:nvGrpSpPr>
        <p:cNvPr id="26" name="Shape 26"/>
        <p:cNvGrpSpPr/>
        <p:nvPr/>
      </p:nvGrpSpPr>
      <p:grpSpPr>
        <a:xfrm>
          <a:off x="0" y="0"/>
          <a:ext cx="0" cy="0"/>
          <a:chOff x="0" y="0"/>
          <a:chExt cx="0" cy="0"/>
        </a:xfrm>
      </p:grpSpPr>
      <p:sp>
        <p:nvSpPr>
          <p:cNvPr id="27" name="Google Shape;27;p5"/>
          <p:cNvSpPr/>
          <p:nvPr>
            <p:ph idx="2" type="chart"/>
          </p:nvPr>
        </p:nvSpPr>
        <p:spPr>
          <a:xfrm>
            <a:off x="766763" y="1736725"/>
            <a:ext cx="8021637" cy="4432300"/>
          </a:xfrm>
          <a:prstGeom prst="rect">
            <a:avLst/>
          </a:prstGeom>
          <a:noFill/>
          <a:ln>
            <a:noFill/>
          </a:ln>
        </p:spPr>
        <p:txBody>
          <a:bodyPr anchorCtr="0" anchor="t" bIns="91425" lIns="91425" spcFirstLastPara="1" rIns="91425" wrap="square" tIns="91425">
            <a:noAutofit/>
          </a:bodyPr>
          <a:lstStyle>
            <a:lvl1pPr indent="0" lvl="0" marL="0" marR="0" rtl="0" algn="l">
              <a:lnSpc>
                <a:spcPct val="100000"/>
              </a:lnSpc>
              <a:spcBef>
                <a:spcPts val="480"/>
              </a:spcBef>
              <a:spcAft>
                <a:spcPts val="0"/>
              </a:spcAft>
              <a:buClr>
                <a:srgbClr val="999999"/>
              </a:buClr>
              <a:buSzPts val="2400"/>
              <a:buFont typeface="Arial"/>
              <a:buNone/>
              <a:defRPr b="0" i="1" sz="2400" u="none" cap="none" strike="noStrike">
                <a:solidFill>
                  <a:srgbClr val="999999"/>
                </a:solidFill>
                <a:latin typeface="Open Sans Light"/>
                <a:ea typeface="Open Sans Light"/>
                <a:cs typeface="Open Sans Light"/>
                <a:sym typeface="Open Sans Light"/>
              </a:defRPr>
            </a:lvl1pPr>
            <a:lvl2pPr indent="-107950" lvl="1" marL="74295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8" name="Google Shape;28;p5"/>
          <p:cNvSpPr txBox="1"/>
          <p:nvPr>
            <p:ph idx="1" type="body"/>
          </p:nvPr>
        </p:nvSpPr>
        <p:spPr>
          <a:xfrm>
            <a:off x="671757" y="371510"/>
            <a:ext cx="8184662" cy="991998"/>
          </a:xfrm>
          <a:prstGeom prst="rect">
            <a:avLst/>
          </a:prstGeom>
          <a:noFill/>
          <a:ln>
            <a:noFill/>
          </a:ln>
        </p:spPr>
        <p:txBody>
          <a:bodyPr anchorCtr="0" anchor="b" bIns="91425" lIns="91425" spcFirstLastPara="1" rIns="91425" wrap="square" tIns="91425">
            <a:noAutofit/>
          </a:bodyPr>
          <a:lstStyle>
            <a:lvl1pPr indent="-419100" lvl="0" marL="457200" marR="0" rtl="0" algn="l">
              <a:lnSpc>
                <a:spcPct val="90000"/>
              </a:lnSpc>
              <a:spcBef>
                <a:spcPts val="600"/>
              </a:spcBef>
              <a:spcAft>
                <a:spcPts val="0"/>
              </a:spcAft>
              <a:buClr>
                <a:srgbClr val="4B2E83"/>
              </a:buClr>
              <a:buSzPts val="3000"/>
              <a:buFont typeface="Arial"/>
              <a:buChar char="●"/>
              <a:defRPr b="0" i="0" sz="3000" u="none" cap="none" strike="noStrike">
                <a:solidFill>
                  <a:srgbClr val="4B2E83"/>
                </a:solidFill>
                <a:latin typeface="Open Sans"/>
                <a:ea typeface="Open Sans"/>
                <a:cs typeface="Open Sans"/>
                <a:sym typeface="Open Sans"/>
              </a:defRPr>
            </a:lvl1pPr>
            <a:lvl2pPr indent="-406400" lvl="1" marL="914400" marR="0" rtl="0" algn="l">
              <a:lnSpc>
                <a:spcPct val="100000"/>
              </a:lnSpc>
              <a:spcBef>
                <a:spcPts val="560"/>
              </a:spcBef>
              <a:spcAft>
                <a:spcPts val="0"/>
              </a:spcAft>
              <a:buClr>
                <a:srgbClr val="E8D3A2"/>
              </a:buClr>
              <a:buSzPts val="2800"/>
              <a:buFont typeface="Arial"/>
              <a:buChar char="○"/>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381000" lvl="2" marL="1371600" marR="0" rtl="0" algn="l">
              <a:lnSpc>
                <a:spcPct val="100000"/>
              </a:lnSpc>
              <a:spcBef>
                <a:spcPts val="480"/>
              </a:spcBef>
              <a:spcAft>
                <a:spcPts val="0"/>
              </a:spcAft>
              <a:buClr>
                <a:srgbClr val="E8D3A2"/>
              </a:buClr>
              <a:buSzPts val="2400"/>
              <a:buFont typeface="Arial"/>
              <a:buChar char="■"/>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355600" lvl="3" marL="18288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355600" lvl="4" marL="22860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Wordmark_center_Purple_HEX.png" id="29" name="Google Shape;29;p5"/>
          <p:cNvPicPr preferRelativeResize="0"/>
          <p:nvPr/>
        </p:nvPicPr>
        <p:blipFill rotWithShape="1">
          <a:blip r:embed="rId2">
            <a:alphaModFix/>
          </a:blip>
          <a:srcRect b="0" l="0" r="0" t="0"/>
          <a:stretch/>
        </p:blipFill>
        <p:spPr>
          <a:xfrm>
            <a:off x="6363105" y="6487457"/>
            <a:ext cx="2407146" cy="163360"/>
          </a:xfrm>
          <a:prstGeom prst="rect">
            <a:avLst/>
          </a:prstGeom>
          <a:noFill/>
          <a:ln>
            <a:noFill/>
          </a:ln>
        </p:spPr>
      </p:pic>
      <p:pic>
        <p:nvPicPr>
          <p:cNvPr descr="Bar_RtAngle_7502_RGB.png" id="30" name="Google Shape;30;p5"/>
          <p:cNvPicPr preferRelativeResize="0"/>
          <p:nvPr/>
        </p:nvPicPr>
        <p:blipFill rotWithShape="1">
          <a:blip r:embed="rId3">
            <a:alphaModFix/>
          </a:blip>
          <a:srcRect b="0" l="0" r="0" t="0"/>
          <a:stretch/>
        </p:blipFill>
        <p:spPr>
          <a:xfrm>
            <a:off x="784225" y="1437805"/>
            <a:ext cx="1346402" cy="6704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9" name="Shape 9"/>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www.washington.edu/research/institutional-facts-and-rates/#codes-and-number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grantsgovprod.wordpress.com/2021/06/15/using-the-unique-entity-identifier-uei-in-grants-go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www.washington.edu/research/tools/sage/guide/egc1-forms/egc1-certify-route-page/sfi-and-disbarment-statement/" TargetMode="External"/><Relationship Id="rId4" Type="http://schemas.openxmlformats.org/officeDocument/2006/relationships/hyperlink" Target="http://www.washington.edu/research/tools/sage/guide/egc1-forms/egc1-certify-route-page/sfi-and-disbarment-statement/#disbarmen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 name="Shape 34"/>
        <p:cNvGrpSpPr/>
        <p:nvPr/>
      </p:nvGrpSpPr>
      <p:grpSpPr>
        <a:xfrm>
          <a:off x="0" y="0"/>
          <a:ext cx="0" cy="0"/>
          <a:chOff x="0" y="0"/>
          <a:chExt cx="0" cy="0"/>
        </a:xfrm>
      </p:grpSpPr>
      <p:sp>
        <p:nvSpPr>
          <p:cNvPr id="35" name="Google Shape;35;p6"/>
          <p:cNvSpPr txBox="1"/>
          <p:nvPr>
            <p:ph idx="1" type="body"/>
          </p:nvPr>
        </p:nvSpPr>
        <p:spPr>
          <a:xfrm>
            <a:off x="671757" y="1167124"/>
            <a:ext cx="6972300" cy="26418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rgbClr val="4B2E83"/>
              </a:buClr>
              <a:buSzPts val="1500"/>
              <a:buFont typeface="Arial"/>
              <a:buNone/>
            </a:pPr>
            <a:r>
              <a:rPr lang="en-US" sz="4200"/>
              <a:t>SAM.gov Update: </a:t>
            </a:r>
            <a:endParaRPr sz="4200"/>
          </a:p>
          <a:p>
            <a:pPr indent="0" lvl="0" marL="0" marR="0" rtl="0" algn="l">
              <a:lnSpc>
                <a:spcPct val="100000"/>
              </a:lnSpc>
              <a:spcBef>
                <a:spcPts val="0"/>
              </a:spcBef>
              <a:spcAft>
                <a:spcPts val="0"/>
              </a:spcAft>
              <a:buClr>
                <a:srgbClr val="4B2E83"/>
              </a:buClr>
              <a:buSzPts val="1500"/>
              <a:buFont typeface="Arial"/>
              <a:buNone/>
            </a:pPr>
            <a:r>
              <a:rPr lang="en-US" sz="2200"/>
              <a:t>Unique Entity Identifiers &amp; Searching in SAM</a:t>
            </a:r>
            <a:endParaRPr sz="100">
              <a:solidFill>
                <a:srgbClr val="3F3F3F"/>
              </a:solidFill>
              <a:latin typeface="Calibri"/>
              <a:ea typeface="Calibri"/>
              <a:cs typeface="Calibri"/>
              <a:sym typeface="Calibri"/>
            </a:endParaRPr>
          </a:p>
          <a:p>
            <a:pPr indent="0" lvl="0" marL="0" marR="0" rtl="0" algn="l">
              <a:lnSpc>
                <a:spcPct val="100000"/>
              </a:lnSpc>
              <a:spcBef>
                <a:spcPts val="0"/>
              </a:spcBef>
              <a:spcAft>
                <a:spcPts val="0"/>
              </a:spcAft>
              <a:buClr>
                <a:srgbClr val="4B2E83"/>
              </a:buClr>
              <a:buSzPts val="1500"/>
              <a:buFont typeface="Arial"/>
              <a:buNone/>
            </a:pPr>
            <a:r>
              <a:t/>
            </a:r>
            <a:endParaRPr sz="4200"/>
          </a:p>
        </p:txBody>
      </p:sp>
      <p:sp>
        <p:nvSpPr>
          <p:cNvPr id="36" name="Google Shape;36;p6"/>
          <p:cNvSpPr txBox="1"/>
          <p:nvPr/>
        </p:nvSpPr>
        <p:spPr>
          <a:xfrm>
            <a:off x="692029" y="4736699"/>
            <a:ext cx="6656700" cy="1310100"/>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rgbClr val="33006F"/>
              </a:buClr>
              <a:buSzPts val="400"/>
              <a:buFont typeface="Arial"/>
              <a:buNone/>
            </a:pPr>
            <a:r>
              <a:rPr lang="en-US" sz="1600">
                <a:solidFill>
                  <a:srgbClr val="33006F"/>
                </a:solidFill>
                <a:latin typeface="Open Sans"/>
                <a:ea typeface="Open Sans"/>
                <a:cs typeface="Open Sans"/>
                <a:sym typeface="Open Sans"/>
              </a:rPr>
              <a:t>July, 2021 </a:t>
            </a:r>
            <a:r>
              <a:rPr b="0" i="0" lang="en-US" sz="1600" u="none" cap="none" strike="noStrike">
                <a:solidFill>
                  <a:srgbClr val="33006F"/>
                </a:solidFill>
                <a:latin typeface="Open Sans"/>
                <a:ea typeface="Open Sans"/>
                <a:cs typeface="Open Sans"/>
                <a:sym typeface="Open Sans"/>
              </a:rPr>
              <a:t>MRAM</a:t>
            </a:r>
            <a:endParaRPr/>
          </a:p>
          <a:p>
            <a:pPr indent="0" lvl="0" marL="0" marR="0" rtl="0" algn="l">
              <a:lnSpc>
                <a:spcPct val="150000"/>
              </a:lnSpc>
              <a:spcBef>
                <a:spcPts val="320"/>
              </a:spcBef>
              <a:spcAft>
                <a:spcPts val="0"/>
              </a:spcAft>
              <a:buClr>
                <a:srgbClr val="33006F"/>
              </a:buClr>
              <a:buSzPts val="400"/>
              <a:buFont typeface="Arial"/>
              <a:buNone/>
            </a:pPr>
            <a:r>
              <a:rPr lang="en-US" sz="1600">
                <a:solidFill>
                  <a:srgbClr val="33006F"/>
                </a:solidFill>
                <a:latin typeface="Open Sans"/>
                <a:ea typeface="Open Sans"/>
                <a:cs typeface="Open Sans"/>
                <a:sym typeface="Open Sans"/>
              </a:rPr>
              <a:t>Adelia Yee</a:t>
            </a:r>
            <a:endParaRPr/>
          </a:p>
          <a:p>
            <a:pPr indent="0" lvl="0" marL="0" marR="0" rtl="0" algn="l">
              <a:lnSpc>
                <a:spcPct val="150000"/>
              </a:lnSpc>
              <a:spcBef>
                <a:spcPts val="320"/>
              </a:spcBef>
              <a:spcAft>
                <a:spcPts val="0"/>
              </a:spcAft>
              <a:buClr>
                <a:srgbClr val="33006F"/>
              </a:buClr>
              <a:buSzPts val="400"/>
              <a:buFont typeface="Arial"/>
              <a:buNone/>
            </a:pPr>
            <a:r>
              <a:rPr b="0" i="0" lang="en-US" sz="1600" u="none" cap="none" strike="noStrike">
                <a:solidFill>
                  <a:srgbClr val="33006F"/>
                </a:solidFill>
                <a:latin typeface="Open Sans"/>
                <a:ea typeface="Open Sans"/>
                <a:cs typeface="Open Sans"/>
                <a:sym typeface="Open Sans"/>
              </a:rPr>
              <a:t>Office of Sponsored Programs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5"/>
          <p:cNvSpPr txBox="1"/>
          <p:nvPr>
            <p:ph idx="1" type="body"/>
          </p:nvPr>
        </p:nvSpPr>
        <p:spPr>
          <a:xfrm>
            <a:off x="671750" y="371501"/>
            <a:ext cx="8184600" cy="893700"/>
          </a:xfrm>
          <a:prstGeom prst="rect">
            <a:avLst/>
          </a:prstGeom>
        </p:spPr>
        <p:txBody>
          <a:bodyPr anchorCtr="0" anchor="ctr" bIns="91425" lIns="91425" spcFirstLastPara="1" rIns="91425" wrap="square" tIns="91425">
            <a:noAutofit/>
          </a:bodyPr>
          <a:lstStyle/>
          <a:p>
            <a:pPr indent="0" lvl="0" marL="0" rtl="0" algn="l">
              <a:spcBef>
                <a:spcPts val="600"/>
              </a:spcBef>
              <a:spcAft>
                <a:spcPts val="0"/>
              </a:spcAft>
              <a:buNone/>
            </a:pPr>
            <a:r>
              <a:rPr lang="en-US" sz="3100"/>
              <a:t>Save Your Search</a:t>
            </a:r>
            <a:endParaRPr sz="3700"/>
          </a:p>
        </p:txBody>
      </p:sp>
      <p:sp>
        <p:nvSpPr>
          <p:cNvPr id="107" name="Google Shape;107;p15"/>
          <p:cNvSpPr txBox="1"/>
          <p:nvPr>
            <p:ph idx="2" type="body"/>
          </p:nvPr>
        </p:nvSpPr>
        <p:spPr>
          <a:xfrm>
            <a:off x="659305" y="1508125"/>
            <a:ext cx="8196300" cy="4015500"/>
          </a:xfrm>
          <a:prstGeom prst="rect">
            <a:avLst/>
          </a:prstGeom>
        </p:spPr>
        <p:txBody>
          <a:bodyPr anchorCtr="0" anchor="t" bIns="91425" lIns="91425" spcFirstLastPara="1" rIns="91425" wrap="square" tIns="91425">
            <a:noAutofit/>
          </a:bodyPr>
          <a:lstStyle/>
          <a:p>
            <a:pPr indent="0" lvl="0" marL="0" rtl="0" algn="l">
              <a:spcBef>
                <a:spcPts val="480"/>
              </a:spcBef>
              <a:spcAft>
                <a:spcPts val="0"/>
              </a:spcAft>
              <a:buNone/>
            </a:pPr>
            <a:r>
              <a:rPr lang="en-US" sz="2200">
                <a:solidFill>
                  <a:schemeClr val="dk1"/>
                </a:solidFill>
              </a:rPr>
              <a:t>You must have a SAM.gov account and log in to save your searches. </a:t>
            </a:r>
            <a:endParaRPr sz="2200">
              <a:solidFill>
                <a:schemeClr val="dk1"/>
              </a:solidFill>
            </a:endParaRPr>
          </a:p>
          <a:p>
            <a:pPr indent="0" lvl="0" marL="0" rtl="0" algn="l">
              <a:spcBef>
                <a:spcPts val="480"/>
              </a:spcBef>
              <a:spcAft>
                <a:spcPts val="0"/>
              </a:spcAft>
              <a:buNone/>
            </a:pPr>
            <a:r>
              <a:t/>
            </a:r>
            <a:endParaRPr sz="2200">
              <a:solidFill>
                <a:schemeClr val="dk1"/>
              </a:solidFill>
            </a:endParaRPr>
          </a:p>
          <a:p>
            <a:pPr indent="0" lvl="0" marL="0" rtl="0" algn="l">
              <a:spcBef>
                <a:spcPts val="480"/>
              </a:spcBef>
              <a:spcAft>
                <a:spcPts val="0"/>
              </a:spcAft>
              <a:buNone/>
            </a:pPr>
            <a:r>
              <a:rPr lang="en-US" sz="2200">
                <a:solidFill>
                  <a:schemeClr val="dk1"/>
                </a:solidFill>
              </a:rPr>
              <a:t>To</a:t>
            </a:r>
            <a:r>
              <a:rPr lang="en-US" sz="2200">
                <a:solidFill>
                  <a:schemeClr val="dk1"/>
                </a:solidFill>
              </a:rPr>
              <a:t> save, select </a:t>
            </a:r>
            <a:r>
              <a:rPr b="1" lang="en-US" sz="2200">
                <a:solidFill>
                  <a:schemeClr val="dk1"/>
                </a:solidFill>
              </a:rPr>
              <a:t>Actions</a:t>
            </a:r>
            <a:r>
              <a:rPr lang="en-US" sz="2200">
                <a:solidFill>
                  <a:schemeClr val="dk1"/>
                </a:solidFill>
              </a:rPr>
              <a:t>.</a:t>
            </a:r>
            <a:endParaRPr sz="2200">
              <a:solidFill>
                <a:schemeClr val="dk1"/>
              </a:solidFill>
            </a:endParaRPr>
          </a:p>
          <a:p>
            <a:pPr indent="0" lvl="0" marL="0" rtl="0" algn="l">
              <a:spcBef>
                <a:spcPts val="480"/>
              </a:spcBef>
              <a:spcAft>
                <a:spcPts val="0"/>
              </a:spcAft>
              <a:buNone/>
            </a:pPr>
            <a:r>
              <a:t/>
            </a:r>
            <a:endParaRPr sz="2000">
              <a:solidFill>
                <a:srgbClr val="3F3F3F"/>
              </a:solidFill>
            </a:endParaRPr>
          </a:p>
        </p:txBody>
      </p:sp>
      <p:pic>
        <p:nvPicPr>
          <p:cNvPr id="108" name="Google Shape;108;p15"/>
          <p:cNvPicPr preferRelativeResize="0"/>
          <p:nvPr/>
        </p:nvPicPr>
        <p:blipFill>
          <a:blip r:embed="rId3">
            <a:alphaModFix/>
          </a:blip>
          <a:stretch>
            <a:fillRect/>
          </a:stretch>
        </p:blipFill>
        <p:spPr>
          <a:xfrm>
            <a:off x="432775" y="3248900"/>
            <a:ext cx="8184601" cy="2484950"/>
          </a:xfrm>
          <a:prstGeom prst="rect">
            <a:avLst/>
          </a:prstGeom>
          <a:noFill/>
          <a:ln>
            <a:noFill/>
          </a:ln>
        </p:spPr>
      </p:pic>
      <p:sp>
        <p:nvSpPr>
          <p:cNvPr id="109" name="Google Shape;109;p15"/>
          <p:cNvSpPr/>
          <p:nvPr/>
        </p:nvSpPr>
        <p:spPr>
          <a:xfrm rot="5401082">
            <a:off x="7538446" y="2450774"/>
            <a:ext cx="953400" cy="893700"/>
          </a:xfrm>
          <a:prstGeom prst="rightArrow">
            <a:avLst>
              <a:gd fmla="val 50000" name="adj1"/>
              <a:gd fmla="val 50000" name="adj2"/>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6"/>
          <p:cNvSpPr txBox="1"/>
          <p:nvPr>
            <p:ph idx="1" type="body"/>
          </p:nvPr>
        </p:nvSpPr>
        <p:spPr>
          <a:xfrm>
            <a:off x="671750" y="371502"/>
            <a:ext cx="8184600" cy="804900"/>
          </a:xfrm>
          <a:prstGeom prst="rect">
            <a:avLst/>
          </a:prstGeom>
        </p:spPr>
        <p:txBody>
          <a:bodyPr anchorCtr="0" anchor="ctr" bIns="91425" lIns="91425" spcFirstLastPara="1" rIns="91425" wrap="square" tIns="91425">
            <a:noAutofit/>
          </a:bodyPr>
          <a:lstStyle/>
          <a:p>
            <a:pPr indent="0" lvl="0" marL="0" rtl="0" algn="l">
              <a:spcBef>
                <a:spcPts val="600"/>
              </a:spcBef>
              <a:spcAft>
                <a:spcPts val="0"/>
              </a:spcAft>
              <a:buNone/>
            </a:pPr>
            <a:r>
              <a:rPr lang="en-US"/>
              <a:t>Download or Save</a:t>
            </a:r>
            <a:endParaRPr sz="2900"/>
          </a:p>
        </p:txBody>
      </p:sp>
      <p:sp>
        <p:nvSpPr>
          <p:cNvPr id="116" name="Google Shape;116;p16"/>
          <p:cNvSpPr txBox="1"/>
          <p:nvPr>
            <p:ph idx="2" type="body"/>
          </p:nvPr>
        </p:nvSpPr>
        <p:spPr>
          <a:xfrm>
            <a:off x="659305" y="1736725"/>
            <a:ext cx="8196300" cy="4015500"/>
          </a:xfrm>
          <a:prstGeom prst="rect">
            <a:avLst/>
          </a:prstGeom>
        </p:spPr>
        <p:txBody>
          <a:bodyPr anchorCtr="0" anchor="t" bIns="91425" lIns="91425" spcFirstLastPara="1" rIns="91425" wrap="square" tIns="91425">
            <a:noAutofit/>
          </a:bodyPr>
          <a:lstStyle/>
          <a:p>
            <a:pPr indent="0" lvl="0" marL="0" rtl="0" algn="l">
              <a:spcBef>
                <a:spcPts val="480"/>
              </a:spcBef>
              <a:spcAft>
                <a:spcPts val="0"/>
              </a:spcAft>
              <a:buNone/>
            </a:pPr>
            <a:r>
              <a:rPr lang="en-US" sz="2200">
                <a:solidFill>
                  <a:schemeClr val="dk1"/>
                </a:solidFill>
              </a:rPr>
              <a:t>You have the option to either </a:t>
            </a:r>
            <a:r>
              <a:rPr b="1" lang="en-US" sz="2200">
                <a:solidFill>
                  <a:schemeClr val="dk1"/>
                </a:solidFill>
              </a:rPr>
              <a:t>Save</a:t>
            </a:r>
            <a:r>
              <a:rPr lang="en-US" sz="2200">
                <a:solidFill>
                  <a:schemeClr val="dk1"/>
                </a:solidFill>
              </a:rPr>
              <a:t> or </a:t>
            </a:r>
            <a:r>
              <a:rPr b="1" lang="en-US" sz="2200">
                <a:solidFill>
                  <a:schemeClr val="dk1"/>
                </a:solidFill>
              </a:rPr>
              <a:t>Download</a:t>
            </a:r>
            <a:r>
              <a:rPr lang="en-US" sz="2200">
                <a:solidFill>
                  <a:schemeClr val="dk1"/>
                </a:solidFill>
              </a:rPr>
              <a:t> your search.</a:t>
            </a:r>
            <a:endParaRPr sz="2200">
              <a:solidFill>
                <a:schemeClr val="dk1"/>
              </a:solidFill>
            </a:endParaRPr>
          </a:p>
          <a:p>
            <a:pPr indent="0" lvl="0" marL="0" rtl="0" algn="l">
              <a:spcBef>
                <a:spcPts val="480"/>
              </a:spcBef>
              <a:spcAft>
                <a:spcPts val="0"/>
              </a:spcAft>
              <a:buNone/>
            </a:pPr>
            <a:r>
              <a:t/>
            </a:r>
            <a:endParaRPr sz="2200">
              <a:solidFill>
                <a:srgbClr val="000000"/>
              </a:solidFill>
            </a:endParaRPr>
          </a:p>
        </p:txBody>
      </p:sp>
      <p:pic>
        <p:nvPicPr>
          <p:cNvPr id="117" name="Google Shape;117;p16"/>
          <p:cNvPicPr preferRelativeResize="0"/>
          <p:nvPr/>
        </p:nvPicPr>
        <p:blipFill>
          <a:blip r:embed="rId3">
            <a:alphaModFix/>
          </a:blip>
          <a:stretch>
            <a:fillRect/>
          </a:stretch>
        </p:blipFill>
        <p:spPr>
          <a:xfrm>
            <a:off x="807125" y="2770888"/>
            <a:ext cx="6553200" cy="29813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7"/>
          <p:cNvSpPr txBox="1"/>
          <p:nvPr>
            <p:ph idx="1" type="body"/>
          </p:nvPr>
        </p:nvSpPr>
        <p:spPr>
          <a:xfrm>
            <a:off x="671757" y="371510"/>
            <a:ext cx="8184600" cy="99210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rgbClr val="4B2E83"/>
              </a:buClr>
              <a:buSzPts val="750"/>
              <a:buFont typeface="Arial"/>
              <a:buNone/>
            </a:pPr>
            <a:r>
              <a:rPr b="0" i="0" lang="en-US" sz="3000" u="none" cap="none" strike="noStrike">
                <a:solidFill>
                  <a:srgbClr val="4B2E83"/>
                </a:solidFill>
                <a:latin typeface="Open Sans"/>
                <a:ea typeface="Open Sans"/>
                <a:cs typeface="Open Sans"/>
                <a:sym typeface="Open Sans"/>
              </a:rPr>
              <a:t>Questions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 name="Shape 41"/>
        <p:cNvGrpSpPr/>
        <p:nvPr/>
      </p:nvGrpSpPr>
      <p:grpSpPr>
        <a:xfrm>
          <a:off x="0" y="0"/>
          <a:ext cx="0" cy="0"/>
          <a:chOff x="0" y="0"/>
          <a:chExt cx="0" cy="0"/>
        </a:xfrm>
      </p:grpSpPr>
      <p:sp>
        <p:nvSpPr>
          <p:cNvPr id="42" name="Google Shape;42;p7"/>
          <p:cNvSpPr txBox="1"/>
          <p:nvPr>
            <p:ph idx="1" type="body"/>
          </p:nvPr>
        </p:nvSpPr>
        <p:spPr>
          <a:xfrm>
            <a:off x="671757" y="371510"/>
            <a:ext cx="8184600" cy="992100"/>
          </a:xfrm>
          <a:prstGeom prst="rect">
            <a:avLst/>
          </a:prstGeom>
        </p:spPr>
        <p:txBody>
          <a:bodyPr anchorCtr="0" anchor="b" bIns="91425" lIns="91425" spcFirstLastPara="1" rIns="91425" wrap="square" tIns="91425">
            <a:noAutofit/>
          </a:bodyPr>
          <a:lstStyle/>
          <a:p>
            <a:pPr indent="0" lvl="0" marL="0" rtl="0" algn="l">
              <a:spcBef>
                <a:spcPts val="600"/>
              </a:spcBef>
              <a:spcAft>
                <a:spcPts val="0"/>
              </a:spcAft>
              <a:buNone/>
            </a:pPr>
            <a:r>
              <a:rPr lang="en-US"/>
              <a:t>New Unique Entity Identifier (UEI)</a:t>
            </a:r>
            <a:endParaRPr/>
          </a:p>
        </p:txBody>
      </p:sp>
      <p:sp>
        <p:nvSpPr>
          <p:cNvPr id="43" name="Google Shape;43;p7"/>
          <p:cNvSpPr txBox="1"/>
          <p:nvPr>
            <p:ph idx="2" type="body"/>
          </p:nvPr>
        </p:nvSpPr>
        <p:spPr>
          <a:xfrm>
            <a:off x="659305" y="1584325"/>
            <a:ext cx="8196300" cy="4015500"/>
          </a:xfrm>
          <a:prstGeom prst="rect">
            <a:avLst/>
          </a:prstGeom>
        </p:spPr>
        <p:txBody>
          <a:bodyPr anchorCtr="0" anchor="t" bIns="91425" lIns="91425" spcFirstLastPara="1" rIns="91425" wrap="square" tIns="91425">
            <a:noAutofit/>
          </a:bodyPr>
          <a:lstStyle/>
          <a:p>
            <a:pPr indent="0" lvl="0" marL="0" marR="0" rtl="0" algn="l">
              <a:lnSpc>
                <a:spcPct val="100000"/>
              </a:lnSpc>
              <a:spcBef>
                <a:spcPts val="480"/>
              </a:spcBef>
              <a:spcAft>
                <a:spcPts val="0"/>
              </a:spcAft>
              <a:buNone/>
            </a:pPr>
            <a:r>
              <a:rPr lang="en-US" sz="2200"/>
              <a:t>Entities that conduct business with the federal government will begin to use a Unique Entity Identifier (UEI) created in SAM.gov.</a:t>
            </a:r>
            <a:endParaRPr sz="2200"/>
          </a:p>
          <a:p>
            <a:pPr indent="0" lvl="0" marL="0" marR="0" rtl="0" algn="l">
              <a:lnSpc>
                <a:spcPct val="100000"/>
              </a:lnSpc>
              <a:spcBef>
                <a:spcPts val="480"/>
              </a:spcBef>
              <a:spcAft>
                <a:spcPts val="0"/>
              </a:spcAft>
              <a:buNone/>
            </a:pPr>
            <a:r>
              <a:t/>
            </a:r>
            <a:endParaRPr sz="2200"/>
          </a:p>
          <a:p>
            <a:pPr indent="-368300" lvl="0" marL="457200" marR="0" rtl="0" algn="l">
              <a:lnSpc>
                <a:spcPct val="100000"/>
              </a:lnSpc>
              <a:spcBef>
                <a:spcPts val="480"/>
              </a:spcBef>
              <a:spcAft>
                <a:spcPts val="0"/>
              </a:spcAft>
              <a:buSzPts val="2200"/>
              <a:buChar char="&gt;"/>
            </a:pPr>
            <a:r>
              <a:rPr lang="en-US" sz="2200"/>
              <a:t>The UW’s UEI is now available and visible</a:t>
            </a:r>
            <a:endParaRPr sz="2200"/>
          </a:p>
          <a:p>
            <a:pPr indent="-342900" lvl="1" marL="914400" marR="0" rtl="0" algn="l">
              <a:lnSpc>
                <a:spcPct val="100000"/>
              </a:lnSpc>
              <a:spcBef>
                <a:spcPts val="0"/>
              </a:spcBef>
              <a:spcAft>
                <a:spcPts val="0"/>
              </a:spcAft>
              <a:buSzPts val="1800"/>
              <a:buChar char="–"/>
            </a:pPr>
            <a:r>
              <a:rPr lang="en-US" sz="1800"/>
              <a:t>DUNS 605799469, the UEI is HD1WMN6945W6</a:t>
            </a:r>
            <a:endParaRPr sz="1800"/>
          </a:p>
          <a:p>
            <a:pPr indent="-342900" lvl="1" marL="914400" marR="0" rtl="0" algn="l">
              <a:lnSpc>
                <a:spcPct val="100000"/>
              </a:lnSpc>
              <a:spcBef>
                <a:spcPts val="0"/>
              </a:spcBef>
              <a:spcAft>
                <a:spcPts val="0"/>
              </a:spcAft>
              <a:buSzPts val="1800"/>
              <a:buChar char="–"/>
            </a:pPr>
            <a:r>
              <a:rPr lang="en-US" sz="1800"/>
              <a:t>DoEd Only - DUNS 042803536, the UEI is NFJ3CMQ4B418</a:t>
            </a:r>
            <a:endParaRPr sz="1800"/>
          </a:p>
          <a:p>
            <a:pPr indent="-342900" lvl="1" marL="914400" marR="0" rtl="0" algn="l">
              <a:lnSpc>
                <a:spcPct val="100000"/>
              </a:lnSpc>
              <a:spcBef>
                <a:spcPts val="0"/>
              </a:spcBef>
              <a:spcAft>
                <a:spcPts val="0"/>
              </a:spcAft>
              <a:buSzPts val="1800"/>
              <a:buChar char="–"/>
            </a:pPr>
            <a:r>
              <a:rPr lang="en-US" sz="1800"/>
              <a:t>Refer to them from our UW </a:t>
            </a:r>
            <a:r>
              <a:rPr lang="en-US" sz="1800" u="sng">
                <a:solidFill>
                  <a:schemeClr val="hlink"/>
                </a:solidFill>
                <a:hlinkClick r:id="rId3"/>
              </a:rPr>
              <a:t>Facts &amp; Rates</a:t>
            </a:r>
            <a:r>
              <a:rPr lang="en-US" sz="1800"/>
              <a:t> page</a:t>
            </a:r>
            <a:endParaRPr sz="2200"/>
          </a:p>
          <a:p>
            <a:pPr indent="0" lvl="0" marL="457200" marR="0" rtl="0" algn="l">
              <a:lnSpc>
                <a:spcPct val="100000"/>
              </a:lnSpc>
              <a:spcBef>
                <a:spcPts val="480"/>
              </a:spcBef>
              <a:spcAft>
                <a:spcPts val="0"/>
              </a:spcAft>
              <a:buNone/>
            </a:pPr>
            <a:r>
              <a:t/>
            </a:r>
            <a:endParaRPr sz="2200"/>
          </a:p>
          <a:p>
            <a:pPr indent="0" lvl="0" marL="0" marR="0" rtl="0" algn="l">
              <a:lnSpc>
                <a:spcPct val="100000"/>
              </a:lnSpc>
              <a:spcBef>
                <a:spcPts val="480"/>
              </a:spcBef>
              <a:spcAft>
                <a:spcPts val="0"/>
              </a:spcAft>
              <a:buNone/>
            </a:pPr>
            <a:r>
              <a:rPr lang="en-US" sz="2200"/>
              <a:t>You will start to see the UEI as a field name. </a:t>
            </a:r>
            <a:endParaRPr sz="22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 name="Shape 48"/>
        <p:cNvGrpSpPr/>
        <p:nvPr/>
      </p:nvGrpSpPr>
      <p:grpSpPr>
        <a:xfrm>
          <a:off x="0" y="0"/>
          <a:ext cx="0" cy="0"/>
          <a:chOff x="0" y="0"/>
          <a:chExt cx="0" cy="0"/>
        </a:xfrm>
      </p:grpSpPr>
      <p:sp>
        <p:nvSpPr>
          <p:cNvPr id="49" name="Google Shape;49;p8"/>
          <p:cNvSpPr txBox="1"/>
          <p:nvPr>
            <p:ph idx="1" type="body"/>
          </p:nvPr>
        </p:nvSpPr>
        <p:spPr>
          <a:xfrm>
            <a:off x="671757" y="371510"/>
            <a:ext cx="8184600" cy="992100"/>
          </a:xfrm>
          <a:prstGeom prst="rect">
            <a:avLst/>
          </a:prstGeom>
        </p:spPr>
        <p:txBody>
          <a:bodyPr anchorCtr="0" anchor="b" bIns="91425" lIns="91425" spcFirstLastPara="1" rIns="91425" wrap="square" tIns="91425">
            <a:noAutofit/>
          </a:bodyPr>
          <a:lstStyle/>
          <a:p>
            <a:pPr indent="0" lvl="0" marL="0" rtl="0" algn="l">
              <a:spcBef>
                <a:spcPts val="600"/>
              </a:spcBef>
              <a:spcAft>
                <a:spcPts val="0"/>
              </a:spcAft>
              <a:buNone/>
            </a:pPr>
            <a:r>
              <a:rPr lang="en-US"/>
              <a:t>Grants.gov &amp; the UEI</a:t>
            </a:r>
            <a:endParaRPr/>
          </a:p>
        </p:txBody>
      </p:sp>
      <p:sp>
        <p:nvSpPr>
          <p:cNvPr id="50" name="Google Shape;50;p8"/>
          <p:cNvSpPr txBox="1"/>
          <p:nvPr>
            <p:ph idx="2" type="body"/>
          </p:nvPr>
        </p:nvSpPr>
        <p:spPr>
          <a:xfrm>
            <a:off x="720200" y="1649850"/>
            <a:ext cx="7832700" cy="4015500"/>
          </a:xfrm>
          <a:prstGeom prst="rect">
            <a:avLst/>
          </a:prstGeom>
        </p:spPr>
        <p:txBody>
          <a:bodyPr anchorCtr="0" anchor="t" bIns="91425" lIns="91425" spcFirstLastPara="1" rIns="91425" wrap="square" tIns="91425">
            <a:noAutofit/>
          </a:bodyPr>
          <a:lstStyle/>
          <a:p>
            <a:pPr indent="0" lvl="0" marL="0" marR="0" rtl="0" algn="l">
              <a:lnSpc>
                <a:spcPct val="100000"/>
              </a:lnSpc>
              <a:spcBef>
                <a:spcPts val="480"/>
              </a:spcBef>
              <a:spcAft>
                <a:spcPts val="0"/>
              </a:spcAft>
              <a:buNone/>
            </a:pPr>
            <a:r>
              <a:rPr lang="en-US"/>
              <a:t>Grants.gov is displaying and auto-populating the UEI on applications.</a:t>
            </a:r>
            <a:r>
              <a:rPr lang="en-US"/>
              <a:t> </a:t>
            </a:r>
            <a:endParaRPr/>
          </a:p>
          <a:p>
            <a:pPr indent="0" lvl="0" marL="0" marR="0" rtl="0" algn="l">
              <a:lnSpc>
                <a:spcPct val="100000"/>
              </a:lnSpc>
              <a:spcBef>
                <a:spcPts val="480"/>
              </a:spcBef>
              <a:spcAft>
                <a:spcPts val="0"/>
              </a:spcAft>
              <a:buNone/>
            </a:pPr>
            <a:r>
              <a:t/>
            </a:r>
            <a:endParaRPr/>
          </a:p>
          <a:p>
            <a:pPr indent="0" lvl="0" marL="0" marR="0" rtl="0" algn="l">
              <a:lnSpc>
                <a:spcPct val="100000"/>
              </a:lnSpc>
              <a:spcBef>
                <a:spcPts val="480"/>
              </a:spcBef>
              <a:spcAft>
                <a:spcPts val="0"/>
              </a:spcAft>
              <a:buNone/>
            </a:pPr>
            <a:r>
              <a:rPr lang="en-US"/>
              <a:t>Follow sponsor instructions on applications.</a:t>
            </a:r>
            <a:endParaRPr/>
          </a:p>
          <a:p>
            <a:pPr indent="-368300" lvl="0" marL="457200" marR="0" rtl="0" algn="l">
              <a:lnSpc>
                <a:spcPct val="100000"/>
              </a:lnSpc>
              <a:spcBef>
                <a:spcPts val="480"/>
              </a:spcBef>
              <a:spcAft>
                <a:spcPts val="0"/>
              </a:spcAft>
              <a:buSzPts val="2200"/>
              <a:buChar char="&gt;"/>
            </a:pPr>
            <a:r>
              <a:rPr lang="en-US" sz="2200"/>
              <a:t>Enter the DUNS number if the field label reads “DUNS” </a:t>
            </a:r>
            <a:endParaRPr sz="2200"/>
          </a:p>
          <a:p>
            <a:pPr indent="-368300" lvl="0" marL="457200" marR="0" rtl="0" algn="l">
              <a:lnSpc>
                <a:spcPct val="100000"/>
              </a:lnSpc>
              <a:spcBef>
                <a:spcPts val="0"/>
              </a:spcBef>
              <a:spcAft>
                <a:spcPts val="0"/>
              </a:spcAft>
              <a:buSzPts val="2200"/>
              <a:buChar char="&gt;"/>
            </a:pPr>
            <a:r>
              <a:rPr lang="en-US" sz="2200"/>
              <a:t>Enter the UEI number if the field label reads “SAM UEI”</a:t>
            </a:r>
            <a:endParaRPr sz="2200"/>
          </a:p>
        </p:txBody>
      </p:sp>
      <p:sp>
        <p:nvSpPr>
          <p:cNvPr id="51" name="Google Shape;51;p8"/>
          <p:cNvSpPr txBox="1"/>
          <p:nvPr>
            <p:ph idx="1" type="body"/>
          </p:nvPr>
        </p:nvSpPr>
        <p:spPr>
          <a:xfrm>
            <a:off x="846851" y="4789249"/>
            <a:ext cx="7045200" cy="1096200"/>
          </a:xfrm>
          <a:prstGeom prst="rect">
            <a:avLst/>
          </a:prstGeom>
        </p:spPr>
        <p:txBody>
          <a:bodyPr anchorCtr="0" anchor="b" bIns="91425" lIns="91425" spcFirstLastPara="1" rIns="91425" wrap="square" tIns="91425">
            <a:noAutofit/>
          </a:bodyPr>
          <a:lstStyle/>
          <a:p>
            <a:pPr indent="0" lvl="0" marL="0" rtl="0" algn="l">
              <a:spcBef>
                <a:spcPts val="600"/>
              </a:spcBef>
              <a:spcAft>
                <a:spcPts val="0"/>
              </a:spcAft>
              <a:buNone/>
            </a:pPr>
            <a:r>
              <a:rPr lang="en-US" sz="2200" u="sng">
                <a:solidFill>
                  <a:schemeClr val="hlink"/>
                </a:solidFill>
                <a:hlinkClick r:id="rId3"/>
              </a:rPr>
              <a:t>Using the Unique Entity Identifier (UEI) in Grants.gov</a:t>
            </a:r>
            <a:endParaRPr sz="22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 name="Shape 56"/>
        <p:cNvGrpSpPr/>
        <p:nvPr/>
      </p:nvGrpSpPr>
      <p:grpSpPr>
        <a:xfrm>
          <a:off x="0" y="0"/>
          <a:ext cx="0" cy="0"/>
          <a:chOff x="0" y="0"/>
          <a:chExt cx="0" cy="0"/>
        </a:xfrm>
      </p:grpSpPr>
      <p:sp>
        <p:nvSpPr>
          <p:cNvPr id="57" name="Google Shape;57;p9"/>
          <p:cNvSpPr txBox="1"/>
          <p:nvPr>
            <p:ph idx="1" type="body"/>
          </p:nvPr>
        </p:nvSpPr>
        <p:spPr>
          <a:xfrm>
            <a:off x="671757" y="371510"/>
            <a:ext cx="8184600" cy="992100"/>
          </a:xfrm>
          <a:prstGeom prst="rect">
            <a:avLst/>
          </a:prstGeom>
        </p:spPr>
        <p:txBody>
          <a:bodyPr anchorCtr="0" anchor="b" bIns="91425" lIns="91425" spcFirstLastPara="1" rIns="91425" wrap="square" tIns="91425">
            <a:noAutofit/>
          </a:bodyPr>
          <a:lstStyle/>
          <a:p>
            <a:pPr indent="0" lvl="0" marL="0" rtl="0" algn="l">
              <a:spcBef>
                <a:spcPts val="600"/>
              </a:spcBef>
              <a:spcAft>
                <a:spcPts val="0"/>
              </a:spcAft>
              <a:buNone/>
            </a:pPr>
            <a:r>
              <a:rPr lang="en-US"/>
              <a:t>Reminder: eGC1 Debarment Certification </a:t>
            </a:r>
            <a:endParaRPr/>
          </a:p>
        </p:txBody>
      </p:sp>
      <p:sp>
        <p:nvSpPr>
          <p:cNvPr id="58" name="Google Shape;58;p9"/>
          <p:cNvSpPr txBox="1"/>
          <p:nvPr>
            <p:ph idx="2" type="body"/>
          </p:nvPr>
        </p:nvSpPr>
        <p:spPr>
          <a:xfrm>
            <a:off x="720200" y="1573650"/>
            <a:ext cx="7788000" cy="4015500"/>
          </a:xfrm>
          <a:prstGeom prst="rect">
            <a:avLst/>
          </a:prstGeom>
        </p:spPr>
        <p:txBody>
          <a:bodyPr anchorCtr="0" anchor="t" bIns="91425" lIns="91425" spcFirstLastPara="1" rIns="91425" wrap="square" tIns="91425">
            <a:noAutofit/>
          </a:bodyPr>
          <a:lstStyle/>
          <a:p>
            <a:pPr indent="0" lvl="0" marL="0" rtl="0" algn="l">
              <a:spcBef>
                <a:spcPts val="480"/>
              </a:spcBef>
              <a:spcAft>
                <a:spcPts val="0"/>
              </a:spcAft>
              <a:buNone/>
            </a:pPr>
            <a:r>
              <a:rPr lang="en-US" sz="2200"/>
              <a:t>The PI certifies on each eGC1 that: </a:t>
            </a:r>
            <a:endParaRPr sz="2200"/>
          </a:p>
          <a:p>
            <a:pPr indent="0" lvl="0" marL="0" rtl="0" algn="l">
              <a:spcBef>
                <a:spcPts val="480"/>
              </a:spcBef>
              <a:spcAft>
                <a:spcPts val="0"/>
              </a:spcAft>
              <a:buNone/>
            </a:pPr>
            <a:r>
              <a:t/>
            </a:r>
            <a:endParaRPr sz="2200"/>
          </a:p>
          <a:p>
            <a:pPr indent="0" lvl="0" marL="0" rtl="0" algn="l">
              <a:spcBef>
                <a:spcPts val="480"/>
              </a:spcBef>
              <a:spcAft>
                <a:spcPts val="0"/>
              </a:spcAft>
              <a:buNone/>
            </a:pPr>
            <a:r>
              <a:rPr lang="en-US" sz="2200"/>
              <a:t>“By submitting this application, the PI certifies that the PI and other Key Personnel (anyone involved in the design, conduct or reporting of the research) have not been debarred, suspended, proposed for debarment, declared ineligible or voluntarily excluded from covered transactions by any federal department or agency.” </a:t>
            </a:r>
            <a:endParaRPr sz="1800"/>
          </a:p>
          <a:p>
            <a:pPr indent="0" lvl="0" marL="0" rtl="0" algn="l">
              <a:spcBef>
                <a:spcPts val="480"/>
              </a:spcBef>
              <a:spcAft>
                <a:spcPts val="0"/>
              </a:spcAft>
              <a:buNone/>
            </a:pPr>
            <a:r>
              <a:t/>
            </a:r>
            <a:endParaRPr sz="2200"/>
          </a:p>
          <a:p>
            <a:pPr indent="0" lvl="0" marL="0" rtl="0" algn="l">
              <a:spcBef>
                <a:spcPts val="480"/>
              </a:spcBef>
              <a:spcAft>
                <a:spcPts val="0"/>
              </a:spcAft>
              <a:buNone/>
            </a:pPr>
            <a:r>
              <a:t/>
            </a:r>
            <a:endParaRPr sz="2200"/>
          </a:p>
          <a:p>
            <a:pPr indent="-355600" lvl="0" marL="457200" rtl="0" algn="l">
              <a:spcBef>
                <a:spcPts val="480"/>
              </a:spcBef>
              <a:spcAft>
                <a:spcPts val="0"/>
              </a:spcAft>
              <a:buSzPts val="2000"/>
              <a:buChar char="&gt;"/>
            </a:pPr>
            <a:r>
              <a:rPr lang="en-US" sz="2000" u="sng">
                <a:solidFill>
                  <a:schemeClr val="hlink"/>
                </a:solidFill>
                <a:hlinkClick r:id="rId3"/>
              </a:rPr>
              <a:t>GIM 1</a:t>
            </a:r>
            <a:r>
              <a:rPr lang="en-US" sz="2000"/>
              <a:t> </a:t>
            </a:r>
            <a:endParaRPr sz="2000"/>
          </a:p>
          <a:p>
            <a:pPr indent="-355600" lvl="0" marL="457200" rtl="0" algn="l">
              <a:spcBef>
                <a:spcPts val="0"/>
              </a:spcBef>
              <a:spcAft>
                <a:spcPts val="0"/>
              </a:spcAft>
              <a:buSzPts val="2000"/>
              <a:buChar char="&gt;"/>
            </a:pPr>
            <a:r>
              <a:rPr lang="en-US" sz="2000"/>
              <a:t>Debarment </a:t>
            </a:r>
            <a:r>
              <a:rPr lang="en-US" sz="2000" u="sng">
                <a:solidFill>
                  <a:schemeClr val="hlink"/>
                </a:solidFill>
                <a:hlinkClick r:id="rId4"/>
              </a:rPr>
              <a:t>Statement</a:t>
            </a:r>
            <a:endParaRPr sz="1400"/>
          </a:p>
          <a:p>
            <a:pPr indent="0" lvl="0" marL="0" rtl="0" algn="l">
              <a:lnSpc>
                <a:spcPct val="115000"/>
              </a:lnSpc>
              <a:spcBef>
                <a:spcPts val="0"/>
              </a:spcBef>
              <a:spcAft>
                <a:spcPts val="0"/>
              </a:spcAft>
              <a:buNone/>
            </a:pPr>
            <a:r>
              <a:t/>
            </a:r>
            <a:endParaRPr sz="16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0"/>
          <p:cNvSpPr txBox="1"/>
          <p:nvPr>
            <p:ph idx="1" type="body"/>
          </p:nvPr>
        </p:nvSpPr>
        <p:spPr>
          <a:xfrm>
            <a:off x="671757" y="371510"/>
            <a:ext cx="8184600" cy="992100"/>
          </a:xfrm>
          <a:prstGeom prst="rect">
            <a:avLst/>
          </a:prstGeom>
        </p:spPr>
        <p:txBody>
          <a:bodyPr anchorCtr="0" anchor="b" bIns="91425" lIns="91425" spcFirstLastPara="1" rIns="91425" wrap="square" tIns="91425">
            <a:noAutofit/>
          </a:bodyPr>
          <a:lstStyle/>
          <a:p>
            <a:pPr indent="0" lvl="0" marL="0" rtl="0" algn="l">
              <a:spcBef>
                <a:spcPts val="600"/>
              </a:spcBef>
              <a:spcAft>
                <a:spcPts val="0"/>
              </a:spcAft>
              <a:buNone/>
            </a:pPr>
            <a:r>
              <a:rPr lang="en-US"/>
              <a:t>Who, What, </a:t>
            </a:r>
            <a:r>
              <a:rPr lang="en-US"/>
              <a:t>Why Search in SAM?</a:t>
            </a:r>
            <a:r>
              <a:rPr lang="en-US"/>
              <a:t> </a:t>
            </a:r>
            <a:endParaRPr/>
          </a:p>
        </p:txBody>
      </p:sp>
      <p:sp>
        <p:nvSpPr>
          <p:cNvPr id="65" name="Google Shape;65;p10"/>
          <p:cNvSpPr txBox="1"/>
          <p:nvPr>
            <p:ph idx="2" type="body"/>
          </p:nvPr>
        </p:nvSpPr>
        <p:spPr>
          <a:xfrm>
            <a:off x="720200" y="1649850"/>
            <a:ext cx="7788000" cy="4015500"/>
          </a:xfrm>
          <a:prstGeom prst="rect">
            <a:avLst/>
          </a:prstGeom>
        </p:spPr>
        <p:txBody>
          <a:bodyPr anchorCtr="0" anchor="t" bIns="91425" lIns="91425" spcFirstLastPara="1" rIns="91425" wrap="square" tIns="91425">
            <a:noAutofit/>
          </a:bodyPr>
          <a:lstStyle/>
          <a:p>
            <a:pPr indent="-368300" lvl="0" marL="457200" marR="0" rtl="0" algn="l">
              <a:lnSpc>
                <a:spcPct val="100000"/>
              </a:lnSpc>
              <a:spcBef>
                <a:spcPts val="480"/>
              </a:spcBef>
              <a:spcAft>
                <a:spcPts val="0"/>
              </a:spcAft>
              <a:buSzPts val="2200"/>
              <a:buChar char="&gt;"/>
            </a:pPr>
            <a:r>
              <a:rPr lang="en-US" sz="2200"/>
              <a:t>Campus verifies:</a:t>
            </a:r>
            <a:endParaRPr sz="2200"/>
          </a:p>
          <a:p>
            <a:pPr indent="-342900" lvl="1" marL="914400" marR="0" rtl="0" algn="l">
              <a:lnSpc>
                <a:spcPct val="100000"/>
              </a:lnSpc>
              <a:spcBef>
                <a:spcPts val="0"/>
              </a:spcBef>
              <a:spcAft>
                <a:spcPts val="0"/>
              </a:spcAft>
              <a:buSzPts val="1800"/>
              <a:buChar char="–"/>
            </a:pPr>
            <a:r>
              <a:rPr lang="en-US" sz="1800"/>
              <a:t>P</a:t>
            </a:r>
            <a:r>
              <a:rPr lang="en-US" sz="1800"/>
              <a:t>ersonnel have not been debarred or suspended</a:t>
            </a:r>
            <a:endParaRPr sz="1800"/>
          </a:p>
          <a:p>
            <a:pPr indent="-342900" lvl="1" marL="914400" marR="0" rtl="0" algn="l">
              <a:lnSpc>
                <a:spcPct val="100000"/>
              </a:lnSpc>
              <a:spcBef>
                <a:spcPts val="0"/>
              </a:spcBef>
              <a:spcAft>
                <a:spcPts val="0"/>
              </a:spcAft>
              <a:buSzPts val="1800"/>
              <a:buChar char="–"/>
            </a:pPr>
            <a:r>
              <a:rPr lang="en-US" sz="1800"/>
              <a:t>V</a:t>
            </a:r>
            <a:r>
              <a:rPr lang="en-US" sz="1800"/>
              <a:t>endor is not considered a “covered telecommunications” equipment or services supplier</a:t>
            </a:r>
            <a:endParaRPr sz="1800"/>
          </a:p>
          <a:p>
            <a:pPr indent="-342900" lvl="1" marL="914400" marR="0" rtl="0" algn="l">
              <a:lnSpc>
                <a:spcPct val="100000"/>
              </a:lnSpc>
              <a:spcBef>
                <a:spcPts val="0"/>
              </a:spcBef>
              <a:spcAft>
                <a:spcPts val="0"/>
              </a:spcAft>
              <a:buSzPts val="1800"/>
              <a:buChar char="–"/>
            </a:pPr>
            <a:r>
              <a:rPr lang="en-US" sz="1800"/>
              <a:t>Procurement purchases under $35k</a:t>
            </a:r>
            <a:endParaRPr sz="1800"/>
          </a:p>
          <a:p>
            <a:pPr indent="0" lvl="0" marL="914400" marR="0" rtl="0" algn="l">
              <a:lnSpc>
                <a:spcPct val="100000"/>
              </a:lnSpc>
              <a:spcBef>
                <a:spcPts val="480"/>
              </a:spcBef>
              <a:spcAft>
                <a:spcPts val="0"/>
              </a:spcAft>
              <a:buNone/>
            </a:pPr>
            <a:r>
              <a:t/>
            </a:r>
            <a:endParaRPr sz="1800"/>
          </a:p>
          <a:p>
            <a:pPr indent="-368300" lvl="0" marL="457200" rtl="0" algn="l">
              <a:spcBef>
                <a:spcPts val="480"/>
              </a:spcBef>
              <a:spcAft>
                <a:spcPts val="0"/>
              </a:spcAft>
              <a:buSzPts val="2200"/>
              <a:buChar char="&gt;"/>
            </a:pPr>
            <a:r>
              <a:rPr lang="en-US" sz="2200"/>
              <a:t>Procurement checks vendors for purchases over $35k</a:t>
            </a:r>
            <a:endParaRPr sz="2200"/>
          </a:p>
          <a:p>
            <a:pPr indent="0" lvl="0" marL="914400" rtl="0" algn="l">
              <a:spcBef>
                <a:spcPts val="480"/>
              </a:spcBef>
              <a:spcAft>
                <a:spcPts val="0"/>
              </a:spcAft>
              <a:buNone/>
            </a:pPr>
            <a:r>
              <a:t/>
            </a:r>
            <a:endParaRPr sz="2200"/>
          </a:p>
          <a:p>
            <a:pPr indent="-368300" lvl="0" marL="457200" rtl="0" algn="l">
              <a:spcBef>
                <a:spcPts val="480"/>
              </a:spcBef>
              <a:spcAft>
                <a:spcPts val="0"/>
              </a:spcAft>
              <a:buSzPts val="2200"/>
              <a:buChar char="&gt;"/>
            </a:pPr>
            <a:r>
              <a:rPr lang="en-US" sz="2200"/>
              <a:t>OSP verifies subrecipient entities</a:t>
            </a:r>
            <a:endParaRPr sz="2200"/>
          </a:p>
          <a:p>
            <a:pPr indent="0" lvl="0" marL="914400" rtl="0" algn="l">
              <a:spcBef>
                <a:spcPts val="480"/>
              </a:spcBef>
              <a:spcAft>
                <a:spcPts val="0"/>
              </a:spcAft>
              <a:buNone/>
            </a:pPr>
            <a:r>
              <a:t/>
            </a:r>
            <a:endParaRPr sz="1800"/>
          </a:p>
          <a:p>
            <a:pPr indent="0" lvl="0" marL="0" rtl="0" algn="l">
              <a:lnSpc>
                <a:spcPct val="115000"/>
              </a:lnSpc>
              <a:spcBef>
                <a:spcPts val="0"/>
              </a:spcBef>
              <a:spcAft>
                <a:spcPts val="0"/>
              </a:spcAft>
              <a:buNone/>
            </a:pPr>
            <a:r>
              <a:t/>
            </a:r>
            <a:endParaRPr sz="1600"/>
          </a:p>
          <a:p>
            <a:pPr indent="0" lvl="0" marL="0" rtl="0" algn="l">
              <a:lnSpc>
                <a:spcPct val="115000"/>
              </a:lnSpc>
              <a:spcBef>
                <a:spcPts val="0"/>
              </a:spcBef>
              <a:spcAft>
                <a:spcPts val="0"/>
              </a:spcAft>
              <a:buNone/>
            </a:pPr>
            <a:r>
              <a:t/>
            </a:r>
            <a:endParaRPr sz="16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1"/>
          <p:cNvSpPr txBox="1"/>
          <p:nvPr>
            <p:ph idx="1" type="body"/>
          </p:nvPr>
        </p:nvSpPr>
        <p:spPr>
          <a:xfrm>
            <a:off x="671757" y="371510"/>
            <a:ext cx="8184600" cy="992100"/>
          </a:xfrm>
          <a:prstGeom prst="rect">
            <a:avLst/>
          </a:prstGeom>
        </p:spPr>
        <p:txBody>
          <a:bodyPr anchorCtr="0" anchor="b" bIns="91425" lIns="91425" spcFirstLastPara="1" rIns="91425" wrap="square" tIns="91425">
            <a:noAutofit/>
          </a:bodyPr>
          <a:lstStyle/>
          <a:p>
            <a:pPr indent="0" lvl="0" marL="0" rtl="0" algn="l">
              <a:spcBef>
                <a:spcPts val="600"/>
              </a:spcBef>
              <a:spcAft>
                <a:spcPts val="0"/>
              </a:spcAft>
              <a:buNone/>
            </a:pPr>
            <a:r>
              <a:rPr lang="en-US"/>
              <a:t>Do I Need a SAM.gov Account? </a:t>
            </a:r>
            <a:endParaRPr/>
          </a:p>
        </p:txBody>
      </p:sp>
      <p:sp>
        <p:nvSpPr>
          <p:cNvPr id="72" name="Google Shape;72;p11"/>
          <p:cNvSpPr txBox="1"/>
          <p:nvPr>
            <p:ph idx="2" type="body"/>
          </p:nvPr>
        </p:nvSpPr>
        <p:spPr>
          <a:xfrm>
            <a:off x="720200" y="1726050"/>
            <a:ext cx="7788000" cy="4015500"/>
          </a:xfrm>
          <a:prstGeom prst="rect">
            <a:avLst/>
          </a:prstGeom>
        </p:spPr>
        <p:txBody>
          <a:bodyPr anchorCtr="0" anchor="t" bIns="91425" lIns="91425" spcFirstLastPara="1" rIns="91425" wrap="square" tIns="91425">
            <a:noAutofit/>
          </a:bodyPr>
          <a:lstStyle/>
          <a:p>
            <a:pPr indent="0" lvl="0" marL="0" marR="0" rtl="0" algn="l">
              <a:lnSpc>
                <a:spcPct val="100000"/>
              </a:lnSpc>
              <a:spcBef>
                <a:spcPts val="480"/>
              </a:spcBef>
              <a:spcAft>
                <a:spcPts val="0"/>
              </a:spcAft>
              <a:buNone/>
            </a:pPr>
            <a:r>
              <a:rPr lang="en-US"/>
              <a:t>Not required to search SAM for exclusions.</a:t>
            </a:r>
            <a:endParaRPr/>
          </a:p>
          <a:p>
            <a:pPr indent="0" lvl="0" marL="0" marR="0" rtl="0" algn="l">
              <a:lnSpc>
                <a:spcPct val="100000"/>
              </a:lnSpc>
              <a:spcBef>
                <a:spcPts val="480"/>
              </a:spcBef>
              <a:spcAft>
                <a:spcPts val="0"/>
              </a:spcAft>
              <a:buNone/>
            </a:pPr>
            <a:r>
              <a:t/>
            </a:r>
            <a:endParaRPr/>
          </a:p>
          <a:p>
            <a:pPr indent="0" lvl="0" marL="0" marR="0" rtl="0" algn="l">
              <a:lnSpc>
                <a:spcPct val="100000"/>
              </a:lnSpc>
              <a:spcBef>
                <a:spcPts val="480"/>
              </a:spcBef>
              <a:spcAft>
                <a:spcPts val="0"/>
              </a:spcAft>
              <a:buNone/>
            </a:pPr>
            <a:r>
              <a:rPr lang="en-US"/>
              <a:t>Required to save search results, submit reports for specific federal contract requirements, or to search entity profiles. </a:t>
            </a:r>
            <a:endParaRPr/>
          </a:p>
          <a:p>
            <a:pPr indent="0" lvl="0" marL="0" marR="0" rtl="0" algn="l">
              <a:lnSpc>
                <a:spcPct val="100000"/>
              </a:lnSpc>
              <a:spcBef>
                <a:spcPts val="480"/>
              </a:spcBef>
              <a:spcAft>
                <a:spcPts val="0"/>
              </a:spcAft>
              <a:buNone/>
            </a:pPr>
            <a:r>
              <a:t/>
            </a:r>
            <a:endParaRPr/>
          </a:p>
          <a:p>
            <a:pPr indent="0" lvl="0" marL="0" marR="0" rtl="0" algn="l">
              <a:lnSpc>
                <a:spcPct val="100000"/>
              </a:lnSpc>
              <a:spcBef>
                <a:spcPts val="480"/>
              </a:spcBef>
              <a:spcAft>
                <a:spcPts val="0"/>
              </a:spcAft>
              <a:buNone/>
            </a:pPr>
            <a:r>
              <a:rPr lang="en-US"/>
              <a:t>Searching entity profiles is different than searching debarred or suspended entities or individuals.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2"/>
          <p:cNvSpPr txBox="1"/>
          <p:nvPr>
            <p:ph idx="2" type="body"/>
          </p:nvPr>
        </p:nvSpPr>
        <p:spPr>
          <a:xfrm>
            <a:off x="796400" y="1608300"/>
            <a:ext cx="7788000" cy="466200"/>
          </a:xfrm>
          <a:prstGeom prst="rect">
            <a:avLst/>
          </a:prstGeom>
        </p:spPr>
        <p:txBody>
          <a:bodyPr anchorCtr="0" anchor="ctr" bIns="91425" lIns="91425" spcFirstLastPara="1" rIns="91425" wrap="square" tIns="91425">
            <a:noAutofit/>
          </a:bodyPr>
          <a:lstStyle/>
          <a:p>
            <a:pPr indent="0" lvl="0" marL="0" rtl="0" algn="l">
              <a:lnSpc>
                <a:spcPct val="115000"/>
              </a:lnSpc>
              <a:spcBef>
                <a:spcPts val="1200"/>
              </a:spcBef>
              <a:spcAft>
                <a:spcPts val="0"/>
              </a:spcAft>
              <a:buNone/>
            </a:pPr>
            <a:r>
              <a:t/>
            </a:r>
            <a:endParaRPr sz="2200">
              <a:solidFill>
                <a:srgbClr val="000000"/>
              </a:solidFill>
              <a:latin typeface="Arial"/>
              <a:ea typeface="Arial"/>
              <a:cs typeface="Arial"/>
              <a:sym typeface="Arial"/>
            </a:endParaRPr>
          </a:p>
          <a:p>
            <a:pPr indent="0" lvl="0" marL="0" rtl="0" algn="l">
              <a:lnSpc>
                <a:spcPct val="115000"/>
              </a:lnSpc>
              <a:spcBef>
                <a:spcPts val="1200"/>
              </a:spcBef>
              <a:spcAft>
                <a:spcPts val="0"/>
              </a:spcAft>
              <a:buNone/>
            </a:pPr>
            <a:r>
              <a:t/>
            </a:r>
            <a:endParaRPr sz="2200">
              <a:solidFill>
                <a:srgbClr val="000000"/>
              </a:solidFill>
              <a:latin typeface="Arial"/>
              <a:ea typeface="Arial"/>
              <a:cs typeface="Arial"/>
              <a:sym typeface="Arial"/>
            </a:endParaRPr>
          </a:p>
          <a:p>
            <a:pPr indent="0" lvl="0" marL="0" rtl="0" algn="l">
              <a:lnSpc>
                <a:spcPct val="115000"/>
              </a:lnSpc>
              <a:spcBef>
                <a:spcPts val="1200"/>
              </a:spcBef>
              <a:spcAft>
                <a:spcPts val="0"/>
              </a:spcAft>
              <a:buNone/>
            </a:pPr>
            <a:r>
              <a:rPr lang="en-US" sz="2200">
                <a:solidFill>
                  <a:schemeClr val="dk1"/>
                </a:solidFill>
              </a:rPr>
              <a:t>Go to SAM.gov and click on </a:t>
            </a:r>
            <a:r>
              <a:rPr b="1" lang="en-US" sz="2200">
                <a:solidFill>
                  <a:schemeClr val="dk1"/>
                </a:solidFill>
              </a:rPr>
              <a:t>Exclusions</a:t>
            </a:r>
            <a:r>
              <a:rPr lang="en-US" sz="2200">
                <a:solidFill>
                  <a:schemeClr val="dk1"/>
                </a:solidFill>
              </a:rPr>
              <a:t>.</a:t>
            </a:r>
            <a:endParaRPr sz="1800">
              <a:solidFill>
                <a:schemeClr val="dk1"/>
              </a:solidFill>
            </a:endParaRPr>
          </a:p>
          <a:p>
            <a:pPr indent="0" lvl="0" marL="0" rtl="0" algn="l">
              <a:lnSpc>
                <a:spcPct val="115000"/>
              </a:lnSpc>
              <a:spcBef>
                <a:spcPts val="1200"/>
              </a:spcBef>
              <a:spcAft>
                <a:spcPts val="0"/>
              </a:spcAft>
              <a:buNone/>
            </a:pPr>
            <a:r>
              <a:t/>
            </a:r>
            <a:endParaRPr sz="1800">
              <a:solidFill>
                <a:srgbClr val="000000"/>
              </a:solidFill>
              <a:latin typeface="Arial"/>
              <a:ea typeface="Arial"/>
              <a:cs typeface="Arial"/>
              <a:sym typeface="Arial"/>
            </a:endParaRPr>
          </a:p>
          <a:p>
            <a:pPr indent="0" lvl="0" marL="0" rtl="0" algn="l">
              <a:lnSpc>
                <a:spcPct val="115000"/>
              </a:lnSpc>
              <a:spcBef>
                <a:spcPts val="1200"/>
              </a:spcBef>
              <a:spcAft>
                <a:spcPts val="0"/>
              </a:spcAft>
              <a:buNone/>
            </a:pPr>
            <a:r>
              <a:t/>
            </a:r>
            <a:endParaRPr sz="1800"/>
          </a:p>
        </p:txBody>
      </p:sp>
      <p:pic>
        <p:nvPicPr>
          <p:cNvPr id="79" name="Google Shape;79;p12"/>
          <p:cNvPicPr preferRelativeResize="0"/>
          <p:nvPr/>
        </p:nvPicPr>
        <p:blipFill>
          <a:blip r:embed="rId3">
            <a:alphaModFix/>
          </a:blip>
          <a:stretch>
            <a:fillRect/>
          </a:stretch>
        </p:blipFill>
        <p:spPr>
          <a:xfrm>
            <a:off x="720200" y="2150700"/>
            <a:ext cx="6513998" cy="4141350"/>
          </a:xfrm>
          <a:prstGeom prst="rect">
            <a:avLst/>
          </a:prstGeom>
          <a:noFill/>
          <a:ln>
            <a:noFill/>
          </a:ln>
        </p:spPr>
      </p:pic>
      <p:sp>
        <p:nvSpPr>
          <p:cNvPr id="80" name="Google Shape;80;p12"/>
          <p:cNvSpPr/>
          <p:nvPr/>
        </p:nvSpPr>
        <p:spPr>
          <a:xfrm>
            <a:off x="4374975" y="5659350"/>
            <a:ext cx="1240800" cy="352200"/>
          </a:xfrm>
          <a:prstGeom prst="roundRect">
            <a:avLst>
              <a:gd fmla="val 16667" name="adj"/>
            </a:avLst>
          </a:prstGeom>
          <a:noFill/>
          <a:ln cap="flat" cmpd="sng" w="28575">
            <a:solidFill>
              <a:srgbClr val="E8D3A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2"/>
          <p:cNvSpPr/>
          <p:nvPr/>
        </p:nvSpPr>
        <p:spPr>
          <a:xfrm rot="-653454">
            <a:off x="5501899" y="5121653"/>
            <a:ext cx="1810102" cy="964685"/>
          </a:xfrm>
          <a:prstGeom prst="leftArrow">
            <a:avLst>
              <a:gd fmla="val 50000" name="adj1"/>
              <a:gd fmla="val 50000" name="adj2"/>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2"/>
          <p:cNvSpPr txBox="1"/>
          <p:nvPr>
            <p:ph idx="1" type="body"/>
          </p:nvPr>
        </p:nvSpPr>
        <p:spPr>
          <a:xfrm>
            <a:off x="720207" y="237685"/>
            <a:ext cx="8184600" cy="992100"/>
          </a:xfrm>
          <a:prstGeom prst="rect">
            <a:avLst/>
          </a:prstGeom>
        </p:spPr>
        <p:txBody>
          <a:bodyPr anchorCtr="0" anchor="b" bIns="91425" lIns="91425" spcFirstLastPara="1" rIns="91425" wrap="square" tIns="91425">
            <a:noAutofit/>
          </a:bodyPr>
          <a:lstStyle/>
          <a:p>
            <a:pPr indent="0" lvl="0" marL="0" rtl="0" algn="l">
              <a:spcBef>
                <a:spcPts val="600"/>
              </a:spcBef>
              <a:spcAft>
                <a:spcPts val="0"/>
              </a:spcAft>
              <a:buNone/>
            </a:pPr>
            <a:r>
              <a:rPr lang="en-US"/>
              <a:t>How to Search in SAM </a:t>
            </a:r>
            <a:r>
              <a:rPr lang="en-US" sz="2100"/>
              <a:t>(1 of 3)</a:t>
            </a:r>
            <a:endParaRPr sz="21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3"/>
          <p:cNvSpPr/>
          <p:nvPr/>
        </p:nvSpPr>
        <p:spPr>
          <a:xfrm>
            <a:off x="7285075" y="5942225"/>
            <a:ext cx="1858800" cy="9921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3"/>
          <p:cNvSpPr txBox="1"/>
          <p:nvPr>
            <p:ph idx="1" type="body"/>
          </p:nvPr>
        </p:nvSpPr>
        <p:spPr>
          <a:xfrm>
            <a:off x="671757" y="371510"/>
            <a:ext cx="8184600" cy="992100"/>
          </a:xfrm>
          <a:prstGeom prst="rect">
            <a:avLst/>
          </a:prstGeom>
        </p:spPr>
        <p:txBody>
          <a:bodyPr anchorCtr="0" anchor="b" bIns="91425" lIns="91425" spcFirstLastPara="1" rIns="91425" wrap="square" tIns="91425">
            <a:noAutofit/>
          </a:bodyPr>
          <a:lstStyle/>
          <a:p>
            <a:pPr indent="0" lvl="0" marL="0" rtl="0" algn="l">
              <a:spcBef>
                <a:spcPts val="600"/>
              </a:spcBef>
              <a:spcAft>
                <a:spcPts val="0"/>
              </a:spcAft>
              <a:buNone/>
            </a:pPr>
            <a:r>
              <a:rPr lang="en-US"/>
              <a:t>How to Search in SAM </a:t>
            </a:r>
            <a:r>
              <a:rPr lang="en-US" sz="2100"/>
              <a:t>(2 of 3)</a:t>
            </a:r>
            <a:endParaRPr sz="2100"/>
          </a:p>
        </p:txBody>
      </p:sp>
      <p:sp>
        <p:nvSpPr>
          <p:cNvPr id="90" name="Google Shape;90;p13"/>
          <p:cNvSpPr txBox="1"/>
          <p:nvPr>
            <p:ph idx="2" type="body"/>
          </p:nvPr>
        </p:nvSpPr>
        <p:spPr>
          <a:xfrm>
            <a:off x="659300" y="1597975"/>
            <a:ext cx="7974300" cy="4154400"/>
          </a:xfrm>
          <a:prstGeom prst="rect">
            <a:avLst/>
          </a:prstGeom>
        </p:spPr>
        <p:txBody>
          <a:bodyPr anchorCtr="0" anchor="t" bIns="91425" lIns="91425" spcFirstLastPara="1" rIns="91425" wrap="square" tIns="91425">
            <a:noAutofit/>
          </a:bodyPr>
          <a:lstStyle/>
          <a:p>
            <a:pPr indent="0" lvl="0" marL="0" rtl="0" algn="l">
              <a:spcBef>
                <a:spcPts val="480"/>
              </a:spcBef>
              <a:spcAft>
                <a:spcPts val="0"/>
              </a:spcAft>
              <a:buNone/>
            </a:pPr>
            <a:r>
              <a:rPr lang="en-US" sz="2200">
                <a:solidFill>
                  <a:schemeClr val="dk1"/>
                </a:solidFill>
              </a:rPr>
              <a:t>Enter the entity’s DUNS number in the box under </a:t>
            </a:r>
            <a:r>
              <a:rPr b="1" lang="en-US" sz="2200">
                <a:solidFill>
                  <a:schemeClr val="dk1"/>
                </a:solidFill>
              </a:rPr>
              <a:t>Search Exclusions</a:t>
            </a:r>
            <a:r>
              <a:rPr lang="en-US" sz="2200">
                <a:solidFill>
                  <a:schemeClr val="dk1"/>
                </a:solidFill>
              </a:rPr>
              <a:t>.</a:t>
            </a:r>
            <a:endParaRPr sz="2200">
              <a:solidFill>
                <a:schemeClr val="dk1"/>
              </a:solidFill>
            </a:endParaRPr>
          </a:p>
        </p:txBody>
      </p:sp>
      <p:pic>
        <p:nvPicPr>
          <p:cNvPr id="91" name="Google Shape;91;p13"/>
          <p:cNvPicPr preferRelativeResize="0"/>
          <p:nvPr/>
        </p:nvPicPr>
        <p:blipFill>
          <a:blip r:embed="rId3">
            <a:alphaModFix/>
          </a:blip>
          <a:stretch>
            <a:fillRect/>
          </a:stretch>
        </p:blipFill>
        <p:spPr>
          <a:xfrm>
            <a:off x="531700" y="2574525"/>
            <a:ext cx="8295699" cy="3847125"/>
          </a:xfrm>
          <a:prstGeom prst="rect">
            <a:avLst/>
          </a:prstGeom>
          <a:noFill/>
          <a:ln>
            <a:noFill/>
          </a:ln>
        </p:spPr>
      </p:pic>
      <p:sp>
        <p:nvSpPr>
          <p:cNvPr id="92" name="Google Shape;92;p13"/>
          <p:cNvSpPr/>
          <p:nvPr/>
        </p:nvSpPr>
        <p:spPr>
          <a:xfrm rot="-940153">
            <a:off x="2172977" y="4581589"/>
            <a:ext cx="2308179" cy="752799"/>
          </a:xfrm>
          <a:prstGeom prst="lef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4"/>
          <p:cNvSpPr txBox="1"/>
          <p:nvPr>
            <p:ph idx="1" type="body"/>
          </p:nvPr>
        </p:nvSpPr>
        <p:spPr>
          <a:xfrm>
            <a:off x="671750" y="699128"/>
            <a:ext cx="8184600" cy="664500"/>
          </a:xfrm>
          <a:prstGeom prst="rect">
            <a:avLst/>
          </a:prstGeom>
        </p:spPr>
        <p:txBody>
          <a:bodyPr anchorCtr="0" anchor="b" bIns="91425" lIns="91425" spcFirstLastPara="1" rIns="91425" wrap="square" tIns="91425">
            <a:noAutofit/>
          </a:bodyPr>
          <a:lstStyle/>
          <a:p>
            <a:pPr indent="0" lvl="0" marL="0" rtl="0" algn="l">
              <a:spcBef>
                <a:spcPts val="600"/>
              </a:spcBef>
              <a:spcAft>
                <a:spcPts val="0"/>
              </a:spcAft>
              <a:buNone/>
            </a:pPr>
            <a:r>
              <a:rPr lang="en-US"/>
              <a:t>How to Search in SAM </a:t>
            </a:r>
            <a:r>
              <a:rPr lang="en-US" sz="2100"/>
              <a:t>(3 of 3)</a:t>
            </a:r>
            <a:endParaRPr sz="2100"/>
          </a:p>
        </p:txBody>
      </p:sp>
      <p:sp>
        <p:nvSpPr>
          <p:cNvPr id="99" name="Google Shape;99;p14"/>
          <p:cNvSpPr txBox="1"/>
          <p:nvPr>
            <p:ph idx="2" type="body"/>
          </p:nvPr>
        </p:nvSpPr>
        <p:spPr>
          <a:xfrm>
            <a:off x="659305" y="1736725"/>
            <a:ext cx="8196300" cy="40155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en-US" sz="2200">
                <a:solidFill>
                  <a:schemeClr val="dk1"/>
                </a:solidFill>
              </a:rPr>
              <a:t>If the entity you searched has no exclusions, the system will display the following.</a:t>
            </a:r>
            <a:endParaRPr sz="2200">
              <a:solidFill>
                <a:schemeClr val="dk1"/>
              </a:solidFill>
            </a:endParaRPr>
          </a:p>
          <a:p>
            <a:pPr indent="0" lvl="0" marL="0" rtl="0" algn="l">
              <a:lnSpc>
                <a:spcPct val="115000"/>
              </a:lnSpc>
              <a:spcBef>
                <a:spcPts val="1200"/>
              </a:spcBef>
              <a:spcAft>
                <a:spcPts val="1200"/>
              </a:spcAft>
              <a:buNone/>
            </a:pPr>
            <a:r>
              <a:rPr lang="en-US"/>
              <a:t> </a:t>
            </a:r>
            <a:endParaRPr/>
          </a:p>
        </p:txBody>
      </p:sp>
      <p:pic>
        <p:nvPicPr>
          <p:cNvPr id="100" name="Google Shape;100;p14"/>
          <p:cNvPicPr preferRelativeResize="0"/>
          <p:nvPr/>
        </p:nvPicPr>
        <p:blipFill>
          <a:blip r:embed="rId3">
            <a:alphaModFix/>
          </a:blip>
          <a:stretch>
            <a:fillRect/>
          </a:stretch>
        </p:blipFill>
        <p:spPr>
          <a:xfrm>
            <a:off x="830250" y="2774275"/>
            <a:ext cx="6316875" cy="31959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_Custom Design">
  <a:themeElements>
    <a:clrScheme name="Custom 5">
      <a:dk1>
        <a:srgbClr val="33006F"/>
      </a:dk1>
      <a:lt1>
        <a:srgbClr val="E8D3A2"/>
      </a:lt1>
      <a:dk2>
        <a:srgbClr val="33006F"/>
      </a:dk2>
      <a:lt2>
        <a:srgbClr val="FFFFFF"/>
      </a:lt2>
      <a:accent1>
        <a:srgbClr val="33006F"/>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