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  <p:sldMasterId id="2147483664" r:id="rId5"/>
    <p:sldMasterId id="214748366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6858000"/>
  <p:notesSz cx="6858000" cy="9144000"/>
  <p:embeddedFontLst>
    <p:embeddedFont>
      <p:font typeface="Open Sans Light"/>
      <p:regular r:id="rId15"/>
      <p:bold r:id="rId16"/>
      <p:italic r:id="rId17"/>
      <p:boldItalic r:id="rId18"/>
    </p:embeddedFont>
    <p:embeddedFont>
      <p:font typeface="Encode Sans Condensed Thin"/>
      <p:bold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1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4.xml"/><Relationship Id="rId22" Type="http://schemas.openxmlformats.org/officeDocument/2006/relationships/font" Target="fonts/OpenSans-italic.fntdata"/><Relationship Id="rId10" Type="http://schemas.openxmlformats.org/officeDocument/2006/relationships/slide" Target="slides/slide3.xml"/><Relationship Id="rId21" Type="http://schemas.openxmlformats.org/officeDocument/2006/relationships/font" Target="fonts/OpenSans-bold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OpenSansLight-regular.fntdata"/><Relationship Id="rId14" Type="http://schemas.openxmlformats.org/officeDocument/2006/relationships/slide" Target="slides/slide7.xml"/><Relationship Id="rId17" Type="http://schemas.openxmlformats.org/officeDocument/2006/relationships/font" Target="fonts/OpenSansLight-italic.fntdata"/><Relationship Id="rId16" Type="http://schemas.openxmlformats.org/officeDocument/2006/relationships/font" Target="fonts/OpenSansLigh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EncodeSansCondensedThin-bold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OpenSansLight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9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title"/>
          </p:nvPr>
        </p:nvSpPr>
        <p:spPr>
          <a:xfrm>
            <a:off x="345281" y="644993"/>
            <a:ext cx="522922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2"/>
          <p:cNvSpPr/>
          <p:nvPr>
            <p:ph idx="2" type="chart"/>
          </p:nvPr>
        </p:nvSpPr>
        <p:spPr>
          <a:xfrm>
            <a:off x="335942" y="1724978"/>
            <a:ext cx="6138497" cy="2961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1" sz="18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61" name="Google Shape;6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2"/>
          <p:cNvSpPr txBox="1"/>
          <p:nvPr>
            <p:ph type="title"/>
          </p:nvPr>
        </p:nvSpPr>
        <p:spPr>
          <a:xfrm>
            <a:off x="345281" y="369733"/>
            <a:ext cx="6129158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7096" y="3426449"/>
            <a:ext cx="1198079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061" y="4599107"/>
            <a:ext cx="1812205" cy="2124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_Purple_2685_HEX.png" id="67" name="Google Shape;6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 Logo_Purple_2685_HEX.png" id="70" name="Google Shape;7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7096" y="3426449"/>
            <a:ext cx="1198079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6064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>
            <p:ph type="title"/>
          </p:nvPr>
        </p:nvSpPr>
        <p:spPr>
          <a:xfrm>
            <a:off x="345281" y="644993"/>
            <a:ext cx="522922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>
            <p:ph type="title"/>
          </p:nvPr>
        </p:nvSpPr>
        <p:spPr>
          <a:xfrm>
            <a:off x="345281" y="369733"/>
            <a:ext cx="6138493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82" name="Google Shape;8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345281" y="36973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/>
          <p:nvPr>
            <p:ph idx="2" type="chart"/>
          </p:nvPr>
        </p:nvSpPr>
        <p:spPr>
          <a:xfrm>
            <a:off x="335942" y="1724978"/>
            <a:ext cx="6138497" cy="2961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1" sz="18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>
            <p:ph type="title"/>
          </p:nvPr>
        </p:nvSpPr>
        <p:spPr>
          <a:xfrm>
            <a:off x="345281" y="381608"/>
            <a:ext cx="6129158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061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/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2" type="body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78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/>
          <p:nvPr>
            <p:ph type="title"/>
          </p:nvPr>
        </p:nvSpPr>
        <p:spPr>
          <a:xfrm>
            <a:off x="335942" y="371511"/>
            <a:ext cx="6147836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chemeClr val="dk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W_W Logo_White.png" id="28" name="Google Shape;2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335942" y="369733"/>
            <a:ext cx="6147836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chemeClr val="dk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>
            <p:ph idx="2" type="chart"/>
          </p:nvPr>
        </p:nvSpPr>
        <p:spPr>
          <a:xfrm>
            <a:off x="335942" y="1724978"/>
            <a:ext cx="6138497" cy="2828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1" sz="18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78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_Purple_2685_HEX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8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061" y="4599010"/>
            <a:ext cx="1818920" cy="2132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_Purple_2685_HEX.png" id="44" name="Google Shape;4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9"/>
          <p:cNvSpPr txBox="1"/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_Purple_2685_HEX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6064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 txBox="1"/>
          <p:nvPr>
            <p:ph type="title"/>
          </p:nvPr>
        </p:nvSpPr>
        <p:spPr>
          <a:xfrm>
            <a:off x="345282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6536" y="1364404"/>
            <a:ext cx="827836" cy="96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1"/>
          <p:cNvSpPr txBox="1"/>
          <p:nvPr>
            <p:ph idx="2" type="body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6" name="Google Shape;5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1"/>
          <p:cNvSpPr txBox="1"/>
          <p:nvPr>
            <p:ph type="title"/>
          </p:nvPr>
        </p:nvSpPr>
        <p:spPr>
          <a:xfrm>
            <a:off x="335942" y="369286"/>
            <a:ext cx="6147832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2CA9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45281" y="644993"/>
            <a:ext cx="522922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Font typeface="Encode Sans Condensed Thin"/>
              <a:buNone/>
            </a:pPr>
            <a:r>
              <a:rPr lang="en-US"/>
              <a:t>SCRI Staff Assignment Updates</a:t>
            </a:r>
            <a:br>
              <a:rPr lang="en-US"/>
            </a:br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432227" y="3518687"/>
            <a:ext cx="3770231" cy="13388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MRAM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June 10, 2021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Albert Lo, GCA Complex Grant Analyst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Saamir Choudhary, GCA Complex Grant Analyst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40612" y="1830000"/>
            <a:ext cx="6147836" cy="1774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UW executed staff assignment MOU with SCRI in 2012</a:t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Results include increased challenges with reconciliation and tracking staff assignment activity</a:t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30% of the 2017-2019 cycle of SA budget numbers had deficits totaling $350,000 almost 1 year</a:t>
            </a:r>
            <a:r>
              <a:rPr lang="en-US">
                <a:solidFill>
                  <a:schemeClr val="dk1"/>
                </a:solidFill>
              </a:rPr>
              <a:t> after </a:t>
            </a:r>
            <a:r>
              <a:rPr lang="en-US"/>
              <a:t>expiration</a:t>
            </a:r>
            <a:endParaRPr/>
          </a:p>
        </p:txBody>
      </p:sp>
      <p:sp>
        <p:nvSpPr>
          <p:cNvPr id="101" name="Google Shape;101;p20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/>
              <a:t>Background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UW/SCRI working group started in April 2020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Includes representatives from GCA, OSP, SOM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Goal is to streamline the process internally and work with SCRI on joint improvements</a:t>
            </a:r>
            <a:endParaRPr/>
          </a:p>
        </p:txBody>
      </p:sp>
      <p:sp>
        <p:nvSpPr>
          <p:cNvPr id="108" name="Google Shape;108;p21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/>
              <a:t>Background (cont.)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Char char="&gt;"/>
            </a:pPr>
            <a:r>
              <a:rPr lang="en-US" sz="1200"/>
              <a:t>Current biennium staff assignment budget numbers will expire 6/30/2021</a:t>
            </a:r>
            <a:endParaRPr/>
          </a:p>
          <a:p>
            <a:pPr indent="-21431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–"/>
            </a:pPr>
            <a:r>
              <a:rPr lang="en-US" sz="900"/>
              <a:t>Tuition YTD invoiced?</a:t>
            </a:r>
            <a:endParaRPr/>
          </a:p>
          <a:p>
            <a:pPr indent="-21431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–"/>
            </a:pPr>
            <a:r>
              <a:rPr lang="en-US" sz="900"/>
              <a:t>Reconcile deficits within 120 days from expiration, </a:t>
            </a:r>
            <a:r>
              <a:rPr i="1" lang="en-US" sz="900"/>
              <a:t>as per UW Deficit policy, GIM 2 and GIM 39.</a:t>
            </a:r>
            <a:endParaRPr/>
          </a:p>
          <a:p>
            <a:pPr indent="-171450" lvl="2" marL="85725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&gt;"/>
            </a:pPr>
            <a:r>
              <a:rPr i="1" lang="en-US" sz="900"/>
              <a:t>Follow up with outstanding payments</a:t>
            </a:r>
            <a:endParaRPr/>
          </a:p>
          <a:p>
            <a:pPr indent="-171450" lvl="2" marL="85725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&gt;"/>
            </a:pPr>
            <a:r>
              <a:rPr i="1" lang="en-US" sz="900"/>
              <a:t>Ensure that all payments have been applied to the appropriate budget number</a:t>
            </a:r>
            <a:endParaRPr/>
          </a:p>
          <a:p>
            <a:pPr indent="-171450" lvl="2" marL="85725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&gt;"/>
            </a:pPr>
            <a:r>
              <a:rPr i="1" lang="en-US" sz="900"/>
              <a:t>Transfer any deficits to a nonfederal budget number</a:t>
            </a:r>
            <a:endParaRPr/>
          </a:p>
          <a:p>
            <a:pPr indent="-95250" lvl="2" marL="85725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</a:pPr>
            <a:r>
              <a:t/>
            </a:r>
            <a:endParaRPr sz="1200"/>
          </a:p>
          <a:p>
            <a:pPr indent="-257175" lvl="0" marL="257175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Char char="&gt;"/>
            </a:pPr>
            <a:r>
              <a:rPr lang="en-US" sz="1200"/>
              <a:t>Please use updated SCRI Staff Assignment Agreement form for 2021 – 2023 Staff Awards</a:t>
            </a:r>
            <a:endParaRPr/>
          </a:p>
          <a:p>
            <a:pPr indent="-214312" lvl="1" marL="557213" rtl="0" algn="l">
              <a:spcBef>
                <a:spcPts val="158"/>
              </a:spcBef>
              <a:spcAft>
                <a:spcPts val="0"/>
              </a:spcAft>
              <a:buClr>
                <a:srgbClr val="0070C0"/>
              </a:buClr>
              <a:buSzPts val="788"/>
              <a:buChar char="–"/>
            </a:pPr>
            <a:r>
              <a:rPr lang="en-US" sz="788">
                <a:solidFill>
                  <a:srgbClr val="0070C0"/>
                </a:solidFill>
              </a:rPr>
              <a:t>https://www.washington.edu/research/forms-and-templates/scri-saa-form/ </a:t>
            </a:r>
            <a:endParaRPr/>
          </a:p>
          <a:p>
            <a:pPr indent="-15716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</a:pPr>
            <a:r>
              <a:t/>
            </a:r>
            <a:endParaRPr sz="900"/>
          </a:p>
          <a:p>
            <a:pPr indent="-180975" lvl="0" marL="257175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None/>
            </a:pPr>
            <a:r>
              <a:t/>
            </a:r>
            <a:endParaRPr sz="1200"/>
          </a:p>
        </p:txBody>
      </p:sp>
      <p:sp>
        <p:nvSpPr>
          <p:cNvPr id="114" name="Google Shape;114;p22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/>
              <a:t>Reminders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Char char="&gt;"/>
            </a:pPr>
            <a:r>
              <a:rPr lang="en-US" sz="1200"/>
              <a:t>Effective 7/1/2021</a:t>
            </a:r>
            <a:endParaRPr/>
          </a:p>
          <a:p>
            <a:pPr indent="-21431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–"/>
            </a:pPr>
            <a:r>
              <a:rPr lang="en-US" sz="900"/>
              <a:t>SCRI will send all payments to GCA Lockbox</a:t>
            </a:r>
            <a:endParaRPr/>
          </a:p>
          <a:p>
            <a:pPr indent="-171450" lvl="2" marL="857250" rtl="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Char char="&gt;"/>
            </a:pPr>
            <a:r>
              <a:rPr lang="en-US" sz="750"/>
              <a:t>Reduce the need to go to campus to look for checks</a:t>
            </a:r>
            <a:endParaRPr/>
          </a:p>
          <a:p>
            <a:pPr indent="-171450" lvl="2" marL="857250" rtl="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Char char="&gt;"/>
            </a:pPr>
            <a:r>
              <a:rPr lang="en-US" sz="750"/>
              <a:t>Payments will be applied to budgets faster</a:t>
            </a:r>
            <a:endParaRPr/>
          </a:p>
          <a:p>
            <a:pPr indent="0" lvl="2" marL="68580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</a:pPr>
            <a:r>
              <a:t/>
            </a:r>
            <a:endParaRPr sz="900"/>
          </a:p>
          <a:p>
            <a:pPr indent="-21431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–"/>
            </a:pPr>
            <a:r>
              <a:rPr lang="en-US" sz="900"/>
              <a:t>Upload all copies of future staff assignment awards and modifications to Grant Tracker</a:t>
            </a:r>
            <a:endParaRPr/>
          </a:p>
          <a:p>
            <a:pPr indent="-171450" lvl="2" marL="857250" rtl="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Char char="&gt;"/>
            </a:pPr>
            <a:r>
              <a:rPr lang="en-US" sz="750"/>
              <a:t>Currently resides with departments only</a:t>
            </a:r>
            <a:endParaRPr/>
          </a:p>
          <a:p>
            <a:pPr indent="-171450" lvl="2" marL="857250" rtl="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Char char="&gt;"/>
            </a:pPr>
            <a:r>
              <a:rPr lang="en-US" sz="750"/>
              <a:t>Ensures accessibility and ease of administration</a:t>
            </a:r>
            <a:endParaRPr/>
          </a:p>
          <a:p>
            <a:pPr indent="-15716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</a:pPr>
            <a:r>
              <a:t/>
            </a:r>
            <a:endParaRPr sz="900"/>
          </a:p>
          <a:p>
            <a:pPr indent="-21431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–"/>
            </a:pPr>
            <a:r>
              <a:rPr lang="en-US" sz="900"/>
              <a:t>GCA will handle invoicing for tuition and other costs for all staff assignments</a:t>
            </a:r>
            <a:endParaRPr/>
          </a:p>
          <a:p>
            <a:pPr indent="-171450" lvl="2" marL="857250" rtl="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Char char="&gt;"/>
            </a:pPr>
            <a:r>
              <a:rPr lang="en-US" sz="750"/>
              <a:t>Previous deficits were due to unbilled tuition amounts</a:t>
            </a:r>
            <a:endParaRPr/>
          </a:p>
          <a:p>
            <a:pPr indent="-171450" lvl="2" marL="857250" rtl="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Char char="&gt;"/>
            </a:pPr>
            <a:r>
              <a:rPr lang="en-US" sz="750"/>
              <a:t>New process will reduce confusion between campus and SCRI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/>
              <a:t>Process Updates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Future meetings with SCRI to discuss</a:t>
            </a:r>
            <a:endParaRPr/>
          </a:p>
          <a:p>
            <a:pPr indent="-214312" lvl="1" marL="557213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</a:pPr>
            <a:r>
              <a:rPr lang="en-US"/>
              <a:t>Continued improvements to the SAA form</a:t>
            </a:r>
            <a:endParaRPr/>
          </a:p>
          <a:p>
            <a:pPr indent="-214312" lvl="1" marL="557213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</a:pPr>
            <a:r>
              <a:rPr lang="en-US"/>
              <a:t>Establish a clear payment identifier on back-ups for checks</a:t>
            </a:r>
            <a:endParaRPr/>
          </a:p>
          <a:p>
            <a:pPr indent="-214312" lvl="1" marL="557213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</a:pPr>
            <a:r>
              <a:rPr lang="en-US"/>
              <a:t>GCA to build SCRI information website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None/>
            </a:pPr>
            <a:r>
              <a:t/>
            </a:r>
            <a:endParaRPr/>
          </a:p>
          <a:p>
            <a:pPr indent="-119062" lvl="1" marL="557213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</a:pPr>
            <a:r>
              <a:t/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None/>
            </a:pPr>
            <a:r>
              <a:t/>
            </a:r>
            <a:endParaRPr/>
          </a:p>
        </p:txBody>
      </p:sp>
      <p:sp>
        <p:nvSpPr>
          <p:cNvPr id="127" name="Google Shape;127;p24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/>
              <a:t>In the works…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Albert Lo, loa2@uw.edu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Saamir Choudhary, saamirc@uw.edu</a:t>
            </a:r>
            <a:endParaRPr/>
          </a:p>
        </p:txBody>
      </p:sp>
      <p:sp>
        <p:nvSpPr>
          <p:cNvPr id="133" name="Google Shape;133;p25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/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