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6" r:id="rId4"/>
    <p:sldMasterId id="214748365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</p:sldIdLst>
  <p:sldSz cy="6858000" cx="9144000"/>
  <p:notesSz cx="6858000" cy="9144000"/>
  <p:embeddedFontLst>
    <p:embeddedFont>
      <p:font typeface="Open Sans Light"/>
      <p:regular r:id="rId13"/>
      <p:bold r:id="rId14"/>
      <p:italic r:id="rId15"/>
      <p:boldItalic r:id="rId16"/>
    </p:embeddedFont>
    <p:embeddedFont>
      <p:font typeface="Encode Sans Condensed Thin"/>
      <p:bold r:id="rId17"/>
    </p:embeddedFont>
    <p:embeddedFont>
      <p:font typeface="Open Sans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965">
          <p15:clr>
            <a:srgbClr val="A4A3A4"/>
          </p15:clr>
        </p15:guide>
        <p15:guide id="2" pos="4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965" orient="horz"/>
        <p:guide pos="48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-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21" Type="http://schemas.openxmlformats.org/officeDocument/2006/relationships/font" Target="fonts/OpenSans-boldItalic.fntdata"/><Relationship Id="rId13" Type="http://schemas.openxmlformats.org/officeDocument/2006/relationships/font" Target="fonts/OpenSansLight-regular.fntdata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font" Target="fonts/OpenSansLight-italic.fntdata"/><Relationship Id="rId14" Type="http://schemas.openxmlformats.org/officeDocument/2006/relationships/font" Target="fonts/OpenSansLight-bold.fntdata"/><Relationship Id="rId17" Type="http://schemas.openxmlformats.org/officeDocument/2006/relationships/font" Target="fonts/EncodeSansCondensedThin-bold.fntdata"/><Relationship Id="rId16" Type="http://schemas.openxmlformats.org/officeDocument/2006/relationships/font" Target="fonts/OpenSansLight-boldItalic.fntdata"/><Relationship Id="rId5" Type="http://schemas.openxmlformats.org/officeDocument/2006/relationships/slideMaster" Target="slideMasters/slideMaster2.xml"/><Relationship Id="rId19" Type="http://schemas.openxmlformats.org/officeDocument/2006/relationships/font" Target="fonts/OpenSans-bold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OpenSans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" name="Google Shape;70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FSR Submission</a:t>
            </a: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The date the Financial Status Report (FSR) was submitted to the sponsor. FSR Submission types are Final FSR or Quarterly or Annual FSRs for awards renewed quarterly or annually.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Final Invoice Date</a:t>
            </a: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The date the Final Invoice was submitted to the sponsor, where no FSR is required.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Budget Closeout</a:t>
            </a: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The date the final budget reconciliation was completed, where the sponsor does not require an FSR or Final Invoice.</a:t>
            </a:r>
            <a:r>
              <a:rPr b="0"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Includes </a:t>
            </a:r>
            <a:r>
              <a:rPr lang="en-US"/>
              <a:t>invoiceable</a:t>
            </a: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budgets.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 Logo_Purple_2685_HEX.png" id="12" name="Google Shape;12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72400" y="5710428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ordmark_center_Purple_HEX.png" id="13" name="Google Shape;1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2039" y="1269313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2039" y="4341247"/>
            <a:ext cx="1495448" cy="13055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 txBox="1"/>
          <p:nvPr>
            <p:ph type="title"/>
          </p:nvPr>
        </p:nvSpPr>
        <p:spPr>
          <a:xfrm>
            <a:off x="671757" y="1559791"/>
            <a:ext cx="6972300" cy="26290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Encode Sans Condensed Thin"/>
              <a:buNone/>
              <a:defRPr b="1" i="0" sz="5000" u="none" cap="none" strike="noStrike">
                <a:solidFill>
                  <a:srgbClr val="4B2E83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SubHeader + Content">
  <p:cSld name="Header + SubHeader + Conten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idx="1" type="body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b="0" i="0" sz="2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b="0" i="0" sz="18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b="0" i="0" sz="1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2" type="body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 Logo_Purple_2685_HEX.png" id="19" name="Google Shape;19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72400" y="5710428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9464" y="1384924"/>
            <a:ext cx="789558" cy="68929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3"/>
          <p:cNvSpPr txBox="1"/>
          <p:nvPr>
            <p:ph type="title"/>
          </p:nvPr>
        </p:nvSpPr>
        <p:spPr>
          <a:xfrm>
            <a:off x="628649" y="371510"/>
            <a:ext cx="8227769" cy="9919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Encode Sans Condensed Thin"/>
              <a:buNone/>
              <a:defRPr b="1" i="0" sz="3000" u="none" cap="none" strike="noStrike">
                <a:solidFill>
                  <a:srgbClr val="4B2E83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Content">
  <p:cSld name="Header + Conten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/>
          <p:nvPr>
            <p:ph idx="1" type="body"/>
          </p:nvPr>
        </p:nvSpPr>
        <p:spPr>
          <a:xfrm>
            <a:off x="659305" y="1736725"/>
            <a:ext cx="8076956" cy="40154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b="0" i="0" sz="2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b="0" i="0" sz="18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b="0" i="0" sz="1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 Logo_Purple_2685_HEX.png" id="24" name="Google Shape;24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72400" y="5710428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9464" y="1384924"/>
            <a:ext cx="789558" cy="68929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4"/>
          <p:cNvSpPr txBox="1"/>
          <p:nvPr>
            <p:ph type="title"/>
          </p:nvPr>
        </p:nvSpPr>
        <p:spPr>
          <a:xfrm>
            <a:off x="671757" y="371511"/>
            <a:ext cx="8064504" cy="9919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Condensed Thin"/>
              <a:buNone/>
              <a:defRPr b="1" i="0" sz="3000" u="none" cap="none" strike="noStrike">
                <a:solidFill>
                  <a:schemeClr val="dk1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Graphic">
  <p:cSld name="Header + Graphic">
    <p:bg>
      <p:bgPr>
        <a:solidFill>
          <a:srgbClr val="E8D3A2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/>
          <p:nvPr>
            <p:ph idx="2" type="chart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None/>
              <a:defRPr b="0" i="1" sz="2400" u="none" cap="none" strike="noStrike">
                <a:solidFill>
                  <a:srgbClr val="4B2E83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 Logo_Purple_2685_HEX.png" id="29" name="Google Shape;29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72400" y="5710428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9464" y="1384924"/>
            <a:ext cx="789558" cy="68929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5"/>
          <p:cNvSpPr txBox="1"/>
          <p:nvPr>
            <p:ph type="title"/>
          </p:nvPr>
        </p:nvSpPr>
        <p:spPr>
          <a:xfrm>
            <a:off x="671756" y="365125"/>
            <a:ext cx="8116644" cy="99838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Condensed Thin"/>
              <a:buNone/>
              <a:defRPr b="1" i="0" sz="3000" u="none" cap="none" strike="noStrike">
                <a:solidFill>
                  <a:schemeClr val="dk1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Subheader + Content">
  <p:cSld name="Header + Subheader + Conten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/>
          <p:nvPr>
            <p:ph idx="1" type="body"/>
          </p:nvPr>
        </p:nvSpPr>
        <p:spPr>
          <a:xfrm>
            <a:off x="659305" y="2320240"/>
            <a:ext cx="8197114" cy="3117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b="1" i="0" sz="2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b="1" i="0" sz="2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b="1" i="0" sz="16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b="1" i="0" sz="1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Google Shape;36;p7"/>
          <p:cNvSpPr txBox="1"/>
          <p:nvPr>
            <p:ph idx="2" type="body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 Logo_Purple_2685_HEX.png" id="37" name="Google Shape;37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72400" y="5710428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4700" y="1384031"/>
            <a:ext cx="789561" cy="6893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7"/>
          <p:cNvSpPr txBox="1"/>
          <p:nvPr>
            <p:ph type="title"/>
          </p:nvPr>
        </p:nvSpPr>
        <p:spPr>
          <a:xfrm>
            <a:off x="671756" y="365125"/>
            <a:ext cx="8184663" cy="99838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Encode Sans Condensed Thin"/>
              <a:buNone/>
              <a:defRPr b="1" i="0" sz="3000" u="none" cap="none" strike="noStrike">
                <a:solidFill>
                  <a:srgbClr val="4B2E83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9463" y="4173694"/>
            <a:ext cx="1600200" cy="139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 Logo_Purple_2685_HEX.png" id="42" name="Google Shape;42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72400" y="5710428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ordmark_center_Purple_HEX.png" id="43" name="Google Shape;43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2039" y="1269313"/>
            <a:ext cx="2425295" cy="163374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8"/>
          <p:cNvSpPr txBox="1"/>
          <p:nvPr>
            <p:ph type="title"/>
          </p:nvPr>
        </p:nvSpPr>
        <p:spPr>
          <a:xfrm>
            <a:off x="671757" y="1531938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Encode Sans Condensed Thin"/>
              <a:buNone/>
              <a:defRPr b="1" i="0" sz="5000" u="none" cap="none" strike="noStrike">
                <a:solidFill>
                  <a:srgbClr val="4B2E83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Content">
  <p:cSld name="Header + Conten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 txBox="1"/>
          <p:nvPr>
            <p:ph idx="1" type="body"/>
          </p:nvPr>
        </p:nvSpPr>
        <p:spPr>
          <a:xfrm>
            <a:off x="659305" y="1736726"/>
            <a:ext cx="8196210" cy="37013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b="1" i="0" sz="2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b="1" i="0" sz="2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b="1" i="0" sz="16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b="1" i="0" sz="1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 Logo_Purple_2685_HEX.png" id="47" name="Google Shape;47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72400" y="5710428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4700" y="1384031"/>
            <a:ext cx="789561" cy="6893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9"/>
          <p:cNvSpPr txBox="1"/>
          <p:nvPr>
            <p:ph type="title"/>
          </p:nvPr>
        </p:nvSpPr>
        <p:spPr>
          <a:xfrm>
            <a:off x="659305" y="371511"/>
            <a:ext cx="8196210" cy="9919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Condensed Thin"/>
              <a:buNone/>
              <a:defRPr b="1" i="0" sz="3000" u="none" cap="none" strike="noStrike">
                <a:solidFill>
                  <a:schemeClr val="dk1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Graphic">
  <p:cSld name="Header + Graphic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>
            <p:ph idx="2" type="chart"/>
          </p:nvPr>
        </p:nvSpPr>
        <p:spPr>
          <a:xfrm>
            <a:off x="766763" y="1736725"/>
            <a:ext cx="8021637" cy="36566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None/>
              <a:defRPr b="0" i="1" sz="2400" u="none" cap="none" strike="noStrike">
                <a:solidFill>
                  <a:srgbClr val="4B2E83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AngleBackground_gold_RGB.png" id="52" name="Google Shape;52;p10"/>
          <p:cNvPicPr preferRelativeResize="0"/>
          <p:nvPr/>
        </p:nvPicPr>
        <p:blipFill rotWithShape="1">
          <a:blip r:embed="rId2">
            <a:alphaModFix/>
          </a:blip>
          <a:srcRect b="93348" l="21047" r="20731" t="2698"/>
          <a:stretch/>
        </p:blipFill>
        <p:spPr>
          <a:xfrm>
            <a:off x="182446" y="-3060701"/>
            <a:ext cx="9367953" cy="4797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 Logo_Purple_2685_HEX.png" id="53" name="Google Shape;53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72400" y="5710428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4700" y="1384031"/>
            <a:ext cx="789561" cy="6893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0"/>
          <p:cNvSpPr txBox="1"/>
          <p:nvPr>
            <p:ph type="title"/>
          </p:nvPr>
        </p:nvSpPr>
        <p:spPr>
          <a:xfrm>
            <a:off x="671756" y="371511"/>
            <a:ext cx="8116644" cy="9919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Condensed Thin"/>
              <a:buNone/>
              <a:defRPr b="1" i="0" sz="3000" u="none" cap="none" strike="noStrike">
                <a:solidFill>
                  <a:schemeClr val="dk1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5.xml"/><Relationship Id="rId3" Type="http://schemas.openxmlformats.org/officeDocument/2006/relationships/slideLayout" Target="../slideLayouts/slideLayout6.xml"/><Relationship Id="rId4" Type="http://schemas.openxmlformats.org/officeDocument/2006/relationships/slideLayout" Target="../slideLayouts/slideLayout7.xml"/><Relationship Id="rId5" Type="http://schemas.openxmlformats.org/officeDocument/2006/relationships/slideLayout" Target="../slideLayouts/slideLayout8.xml"/><Relationship Id="rId6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RainAngle-7502.png" id="10" name="Google Shape;10;p1"/>
          <p:cNvPicPr preferRelativeResize="0"/>
          <p:nvPr/>
        </p:nvPicPr>
        <p:blipFill rotWithShape="1">
          <a:blip r:embed="rId1">
            <a:alphaModFix/>
          </a:blip>
          <a:srcRect b="88695" l="22002" r="21820" t="9712"/>
          <a:stretch/>
        </p:blipFill>
        <p:spPr>
          <a:xfrm>
            <a:off x="0" y="0"/>
            <a:ext cx="9144000" cy="198438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RainAngle-7502.png" id="33" name="Google Shape;33;p6"/>
          <p:cNvPicPr preferRelativeResize="0"/>
          <p:nvPr/>
        </p:nvPicPr>
        <p:blipFill rotWithShape="1">
          <a:blip r:embed="rId1">
            <a:alphaModFix/>
          </a:blip>
          <a:srcRect b="88695" l="22002" r="21820" t="9712"/>
          <a:stretch/>
        </p:blipFill>
        <p:spPr>
          <a:xfrm>
            <a:off x="0" y="0"/>
            <a:ext cx="9144000" cy="198438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2" r:id="rId2"/>
    <p:sldLayoutId id="2147483653" r:id="rId3"/>
    <p:sldLayoutId id="2147483654" r:id="rId4"/>
    <p:sldLayoutId id="2147483655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1"/>
          <p:cNvSpPr txBox="1"/>
          <p:nvPr>
            <p:ph type="title"/>
          </p:nvPr>
        </p:nvSpPr>
        <p:spPr>
          <a:xfrm>
            <a:off x="671757" y="1559791"/>
            <a:ext cx="6972300" cy="26290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Encode Sans Condensed Thin"/>
              <a:buNone/>
            </a:pPr>
            <a:r>
              <a:rPr b="0" lang="en-US"/>
              <a:t>GCCR Retention</a:t>
            </a:r>
            <a:br>
              <a:rPr b="0" lang="en-US"/>
            </a:br>
            <a:r>
              <a:rPr b="0" lang="en-US"/>
              <a:t>MRAM</a:t>
            </a:r>
            <a:br>
              <a:rPr b="0" lang="en-US"/>
            </a:br>
            <a:r>
              <a:rPr b="0" lang="en-US"/>
              <a:t>July 2021</a:t>
            </a:r>
            <a:endParaRPr b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2"/>
          <p:cNvSpPr txBox="1"/>
          <p:nvPr>
            <p:ph idx="1" type="body"/>
          </p:nvPr>
        </p:nvSpPr>
        <p:spPr>
          <a:xfrm>
            <a:off x="540036" y="2429732"/>
            <a:ext cx="8197114" cy="3117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800"/>
              <a:buFont typeface="Merriweather Sans"/>
              <a:buChar char="&gt;"/>
            </a:pPr>
            <a:r>
              <a:rPr lang="en-US" sz="2800"/>
              <a:t>You are required to hold GCCR records for 12 years (as of February 2021).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rgbClr val="4B2E83"/>
              </a:buClr>
              <a:buSzPts val="2800"/>
              <a:buChar char="–"/>
            </a:pPr>
            <a:r>
              <a:rPr lang="en-US" sz="2800"/>
              <a:t>It used to be 6 years</a:t>
            </a:r>
            <a:endParaRPr/>
          </a:p>
          <a:p>
            <a:pPr indent="-107950" lvl="1" marL="742950" rtl="0" algn="l">
              <a:spcBef>
                <a:spcPts val="560"/>
              </a:spcBef>
              <a:spcAft>
                <a:spcPts val="0"/>
              </a:spcAft>
              <a:buClr>
                <a:srgbClr val="4B2E83"/>
              </a:buClr>
              <a:buSzPts val="2800"/>
              <a:buNone/>
            </a:pPr>
            <a:r>
              <a:t/>
            </a:r>
            <a:endParaRPr sz="2800"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rgbClr val="4B2E83"/>
              </a:buClr>
              <a:buSzPts val="2800"/>
              <a:buFont typeface="Merriweather Sans"/>
              <a:buChar char="&gt;"/>
            </a:pPr>
            <a:r>
              <a:rPr lang="en-US" sz="2800"/>
              <a:t>Applies to All GCCRs</a:t>
            </a:r>
            <a:endParaRPr/>
          </a:p>
        </p:txBody>
      </p:sp>
      <p:sp>
        <p:nvSpPr>
          <p:cNvPr id="66" name="Google Shape;66;p12"/>
          <p:cNvSpPr txBox="1"/>
          <p:nvPr>
            <p:ph idx="2" type="body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200"/>
              <a:buNone/>
            </a:pPr>
            <a:r>
              <a:rPr lang="en-US" sz="3200"/>
              <a:t>Retention Period has increased</a:t>
            </a:r>
            <a:endParaRPr/>
          </a:p>
        </p:txBody>
      </p:sp>
      <p:sp>
        <p:nvSpPr>
          <p:cNvPr id="67" name="Google Shape;67;p12"/>
          <p:cNvSpPr txBox="1"/>
          <p:nvPr>
            <p:ph type="title"/>
          </p:nvPr>
        </p:nvSpPr>
        <p:spPr>
          <a:xfrm>
            <a:off x="671756" y="365125"/>
            <a:ext cx="8184663" cy="99838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Encode Sans Condensed Thin"/>
              <a:buNone/>
            </a:pPr>
            <a:r>
              <a:rPr lang="en-US"/>
              <a:t>MAA Training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 txBox="1"/>
          <p:nvPr>
            <p:ph idx="1" type="body"/>
          </p:nvPr>
        </p:nvSpPr>
        <p:spPr>
          <a:xfrm>
            <a:off x="659305" y="2320240"/>
            <a:ext cx="8197114" cy="3117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/>
              <a:t>No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/>
              <a:t>This retention change only applies to GCCRs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/>
              <a:t>All other Grant financial records are STILL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/>
              <a:t>6 years after submission of a Financial Status Report</a:t>
            </a:r>
            <a:endParaRPr/>
          </a:p>
        </p:txBody>
      </p:sp>
      <p:sp>
        <p:nvSpPr>
          <p:cNvPr id="74" name="Google Shape;74;p13"/>
          <p:cNvSpPr txBox="1"/>
          <p:nvPr>
            <p:ph idx="2" type="body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rPr lang="en-US"/>
              <a:t>Major concern</a:t>
            </a:r>
            <a:endParaRPr/>
          </a:p>
        </p:txBody>
      </p:sp>
      <p:sp>
        <p:nvSpPr>
          <p:cNvPr id="75" name="Google Shape;75;p13"/>
          <p:cNvSpPr txBox="1"/>
          <p:nvPr>
            <p:ph type="title"/>
          </p:nvPr>
        </p:nvSpPr>
        <p:spPr>
          <a:xfrm>
            <a:off x="671756" y="365125"/>
            <a:ext cx="8184663" cy="99838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Encode Sans Condensed Thin"/>
              <a:buNone/>
            </a:pPr>
            <a:r>
              <a:rPr lang="en-US"/>
              <a:t>Does This Change Apply To Other Financial Records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4"/>
          <p:cNvSpPr txBox="1"/>
          <p:nvPr>
            <p:ph idx="1" type="body"/>
          </p:nvPr>
        </p:nvSpPr>
        <p:spPr>
          <a:xfrm>
            <a:off x="659305" y="2320240"/>
            <a:ext cx="8197114" cy="3117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/>
              <a:t>GCCRs tend to be run by PI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/>
              <a:t>Include multiple grants with multiple FSR submission dates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/>
              <a:t>6 years may not cover all the grants listed on a GCCR</a:t>
            </a:r>
            <a:endParaRPr/>
          </a:p>
          <a:p>
            <a:pPr indent="-228600" lvl="2" marL="1143000" rtl="0" algn="l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Char char="&gt;"/>
            </a:pPr>
            <a:r>
              <a:rPr lang="en-US"/>
              <a:t>SNAP grants</a:t>
            </a:r>
            <a:endParaRPr/>
          </a:p>
          <a:p>
            <a:pPr indent="-228600" lvl="2" marL="1143000" rtl="0" algn="l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Char char="&gt;"/>
            </a:pPr>
            <a:r>
              <a:rPr lang="en-US"/>
              <a:t>Grants where no FSR is required</a:t>
            </a:r>
            <a:endParaRPr/>
          </a:p>
          <a:p>
            <a:pPr indent="-228600" lvl="2" marL="1143000" rtl="0" algn="l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Char char="&gt;"/>
            </a:pPr>
            <a:r>
              <a:rPr lang="en-US"/>
              <a:t>Grants where no FSR or final invoice is required</a:t>
            </a:r>
            <a:endParaRPr/>
          </a:p>
          <a:p>
            <a:pPr indent="-158750" lvl="1" marL="74295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None/>
            </a:pPr>
            <a:r>
              <a:t/>
            </a:r>
            <a:endParaRPr/>
          </a:p>
        </p:txBody>
      </p:sp>
      <p:sp>
        <p:nvSpPr>
          <p:cNvPr id="81" name="Google Shape;81;p14"/>
          <p:cNvSpPr txBox="1"/>
          <p:nvPr>
            <p:ph idx="2" type="body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rPr lang="en-US"/>
              <a:t>It's</a:t>
            </a:r>
            <a:r>
              <a:rPr lang="en-US"/>
              <a:t> all about compliance</a:t>
            </a:r>
            <a:endParaRPr/>
          </a:p>
        </p:txBody>
      </p:sp>
      <p:sp>
        <p:nvSpPr>
          <p:cNvPr id="82" name="Google Shape;82;p14"/>
          <p:cNvSpPr txBox="1"/>
          <p:nvPr>
            <p:ph type="title"/>
          </p:nvPr>
        </p:nvSpPr>
        <p:spPr>
          <a:xfrm>
            <a:off x="671756" y="365125"/>
            <a:ext cx="8184663" cy="99838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Encode Sans Condensed Thin"/>
              <a:buNone/>
            </a:pPr>
            <a:r>
              <a:rPr lang="en-US"/>
              <a:t>Why Did The Retention Change?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/>
          <p:nvPr>
            <p:ph idx="1" type="body"/>
          </p:nvPr>
        </p:nvSpPr>
        <p:spPr>
          <a:xfrm>
            <a:off x="659305" y="2320240"/>
            <a:ext cx="8197114" cy="3117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/>
              <a:t>If you scanned GCCRs, shred the original paper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/>
              <a:t>Use DocuSign or Adobe to sign GCCRs electronically 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/>
              <a:t>Don’t print, save as electronic records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/>
              <a:t>Old paper GCCRs (not scanned)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/>
              <a:t>School of Medicine, sent to UW Medicine Records Center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/>
              <a:t>All other departments: until February 2022, send to University Records Center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t/>
            </a:r>
            <a:endParaRPr/>
          </a:p>
        </p:txBody>
      </p:sp>
      <p:sp>
        <p:nvSpPr>
          <p:cNvPr id="88" name="Google Shape;88;p15"/>
          <p:cNvSpPr txBox="1"/>
          <p:nvPr>
            <p:ph idx="2" type="body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rPr lang="en-US"/>
              <a:t>Paper, Scanned, or Digital</a:t>
            </a:r>
            <a:endParaRPr/>
          </a:p>
        </p:txBody>
      </p:sp>
      <p:sp>
        <p:nvSpPr>
          <p:cNvPr id="89" name="Google Shape;89;p15"/>
          <p:cNvSpPr txBox="1"/>
          <p:nvPr>
            <p:ph type="title"/>
          </p:nvPr>
        </p:nvSpPr>
        <p:spPr>
          <a:xfrm>
            <a:off x="671756" y="365125"/>
            <a:ext cx="8184663" cy="99838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Encode Sans Condensed Thin"/>
              <a:buNone/>
            </a:pPr>
            <a:r>
              <a:rPr lang="en-US"/>
              <a:t>What Do I Do With My GCCRs?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 txBox="1"/>
          <p:nvPr>
            <p:ph type="title"/>
          </p:nvPr>
        </p:nvSpPr>
        <p:spPr>
          <a:xfrm>
            <a:off x="671757" y="1531938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6000"/>
              <a:buFont typeface="Encode Sans Condensed Thin"/>
              <a:buNone/>
            </a:pPr>
            <a:r>
              <a:rPr lang="en-US" sz="6000"/>
              <a:t>Questions?</a:t>
            </a:r>
            <a:br>
              <a:rPr lang="en-US"/>
            </a:br>
            <a:br>
              <a:rPr lang="en-US"/>
            </a:br>
            <a:r>
              <a:rPr lang="en-US" sz="2400"/>
              <a:t>Barbara Benson</a:t>
            </a:r>
            <a:br>
              <a:rPr lang="en-US" sz="2400"/>
            </a:br>
            <a:r>
              <a:rPr lang="en-US" sz="2400" u="sng">
                <a:solidFill>
                  <a:srgbClr val="0070C0"/>
                </a:solidFill>
              </a:rPr>
              <a:t>bbenson@uw.edu </a:t>
            </a:r>
            <a:br>
              <a:rPr lang="en-US" sz="2400"/>
            </a:br>
            <a:r>
              <a:rPr lang="en-US" sz="2400"/>
              <a:t>https://finance.uw.edu/recmgt/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Custom 8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4B2E83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Custom Design">
  <a:themeElements>
    <a:clrScheme name=" 2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4B2E83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