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5"/>
    <p:sldMasterId id="2147483657" r:id="rId6"/>
  </p:sldMasterIdLst>
  <p:notesMasterIdLst>
    <p:notesMasterId r:id="rId7"/>
  </p:notesMasterIdLst>
  <p:sldIdLst>
    <p:sldId id="256" r:id="rId8"/>
    <p:sldId id="257" r:id="rId9"/>
  </p:sldIdLst>
  <p:sldSz cy="6858000" cx="9144000"/>
  <p:notesSz cx="6858000" cy="9144000"/>
  <p:embeddedFontLst>
    <p:embeddedFont>
      <p:font typeface="Encode Sans"/>
      <p:regular r:id="rId10"/>
      <p:bold r:id="rId11"/>
    </p:embeddedFont>
    <p:embeddedFont>
      <p:font typeface="Open Sans Light"/>
      <p:regular r:id="rId12"/>
      <p:bold r:id="rId13"/>
      <p:italic r:id="rId14"/>
      <p:boldItalic r:id="rId15"/>
    </p:embeddedFont>
    <p:embeddedFont>
      <p:font typeface="Encode Sans Condensed Thin"/>
      <p:bold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1878211-D59B-4443-9366-26E060BD3BAD}">
  <a:tblStyle styleId="{B1878211-D59B-4443-9366-26E060BD3BA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E6EB"/>
          </a:solidFill>
        </a:fill>
      </a:tcStyle>
    </a:wholeTbl>
    <a:band1H>
      <a:tcTxStyle/>
      <a:tcStyle>
        <a:fill>
          <a:solidFill>
            <a:srgbClr val="CCCAD4"/>
          </a:solidFill>
        </a:fill>
      </a:tcStyle>
    </a:band1H>
    <a:band2H>
      <a:tcTxStyle/>
    </a:band2H>
    <a:band1V>
      <a:tcTxStyle/>
      <a:tcStyle>
        <a:fill>
          <a:solidFill>
            <a:srgbClr val="CCCAD4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font" Target="fonts/EncodeSans-bold.fntdata"/><Relationship Id="rId10" Type="http://schemas.openxmlformats.org/officeDocument/2006/relationships/font" Target="fonts/EncodeSans-regular.fntdata"/><Relationship Id="rId13" Type="http://schemas.openxmlformats.org/officeDocument/2006/relationships/font" Target="fonts/OpenSansLight-bold.fntdata"/><Relationship Id="rId12" Type="http://schemas.openxmlformats.org/officeDocument/2006/relationships/font" Target="fonts/OpenSansLight-regular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OpenSansLight-boldItalic.fntdata"/><Relationship Id="rId14" Type="http://schemas.openxmlformats.org/officeDocument/2006/relationships/font" Target="fonts/OpenSansLight-italic.fntdata"/><Relationship Id="rId17" Type="http://schemas.openxmlformats.org/officeDocument/2006/relationships/font" Target="fonts/OpenSans-regular.fntdata"/><Relationship Id="rId16" Type="http://schemas.openxmlformats.org/officeDocument/2006/relationships/font" Target="fonts/EncodeSansCondensedThin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OpenSans-italic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OpenSans-bold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ehs.washington.edu/covid-19-prevention-and-response/covid-19-health-and-safety-resour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Back to Research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July, 2021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Joe Giffels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Google Shape;59;p12"/>
          <p:cNvGraphicFramePr/>
          <p:nvPr/>
        </p:nvGraphicFramePr>
        <p:xfrm>
          <a:off x="671757" y="99233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{B1878211-D59B-4443-9366-26E060BD3BAD}</a:tableStyleId>
              </a:tblPr>
              <a:tblGrid>
                <a:gridCol w="2069875"/>
                <a:gridCol w="2934400"/>
                <a:gridCol w="2954375"/>
              </a:tblGrid>
              <a:tr h="373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/>
                        <a:t>Requirement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Fully Vaccinated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Non-Fully Vaccinated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68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Return to In-Person Research Plan</a:t>
                      </a:r>
                      <a:endParaRPr b="1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Must be updated</a:t>
                      </a:r>
                      <a:endParaRPr b="1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Must be updated</a:t>
                      </a:r>
                      <a:endParaRPr b="1" sz="1400"/>
                    </a:p>
                  </a:txBody>
                  <a:tcPr marT="45725" marB="45725" marR="91450" marL="91450"/>
                </a:tc>
              </a:tr>
              <a:tr h="468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Symptom attestation</a:t>
                      </a:r>
                      <a:endParaRPr b="1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No longer required, but self-monitor symptoms and do not come to work if you are ill</a:t>
                      </a:r>
                      <a:endParaRPr b="1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No longer required, but self-monitor symptoms and do not come to work if you are ill</a:t>
                      </a:r>
                      <a:endParaRPr b="1"/>
                    </a:p>
                  </a:txBody>
                  <a:tcPr marT="45725" marB="45725" marR="91450" marL="91450"/>
                </a:tc>
              </a:tr>
              <a:tr h="373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Vaccination attestation</a:t>
                      </a:r>
                      <a:endParaRPr b="1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Required</a:t>
                      </a:r>
                      <a:endParaRPr b="1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Required</a:t>
                      </a:r>
                      <a:endParaRPr b="1"/>
                    </a:p>
                  </a:txBody>
                  <a:tcPr marT="45725" marB="45725" marR="91450" marL="91450"/>
                </a:tc>
              </a:tr>
              <a:tr h="373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Masks</a:t>
                      </a:r>
                      <a:endParaRPr b="1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No longer required</a:t>
                      </a:r>
                      <a:endParaRPr b="1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Required indoors; recommended outdoors when distancing is not possible</a:t>
                      </a:r>
                      <a:endParaRPr b="1"/>
                    </a:p>
                  </a:txBody>
                  <a:tcPr marT="45725" marB="45725" marR="91450" marL="91450"/>
                </a:tc>
              </a:tr>
              <a:tr h="373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Distancing</a:t>
                      </a:r>
                      <a:endParaRPr b="1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No longer required</a:t>
                      </a:r>
                      <a:endParaRPr b="1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No longer required, but recommended</a:t>
                      </a:r>
                      <a:endParaRPr b="1"/>
                    </a:p>
                  </a:txBody>
                  <a:tcPr marT="45725" marB="45725" marR="91450" marL="91450"/>
                </a:tc>
              </a:tr>
              <a:tr h="373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[Extraordinary] cleaning &amp; disinfecting</a:t>
                      </a:r>
                      <a:endParaRPr b="1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TBD relaxed requirements</a:t>
                      </a:r>
                      <a:endParaRPr b="1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TBD relaxed requirements</a:t>
                      </a:r>
                      <a:endParaRPr b="1"/>
                    </a:p>
                  </a:txBody>
                  <a:tcPr marT="45725" marB="45725" marR="91450" marL="91450"/>
                </a:tc>
              </a:tr>
              <a:tr h="373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Site-specific</a:t>
                      </a:r>
                      <a:endParaRPr b="1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Comply with site-specific requirements (UW Med clinical facilities, field research locations)</a:t>
                      </a:r>
                      <a:endParaRPr b="1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Comply with site-specific requirements (UW Med clinical facilities, field research locations)</a:t>
                      </a:r>
                      <a:endParaRPr b="1"/>
                    </a:p>
                  </a:txBody>
                  <a:tcPr marT="45725" marB="45725" marR="91450" marL="91450"/>
                </a:tc>
              </a:tr>
              <a:tr h="373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Lab density</a:t>
                      </a:r>
                      <a:endParaRPr b="1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No longer restricted</a:t>
                      </a:r>
                      <a:endParaRPr b="1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/>
                        <a:t>No longer restricted</a:t>
                      </a:r>
                      <a:endParaRPr b="1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1757" y="371510"/>
            <a:ext cx="8184662" cy="5761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BACK TO RESEARCH (July 7 – September 10)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671756" y="5993900"/>
            <a:ext cx="577891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https://www.ehs.washington.edu/covid-19-prevention-and-response/covid-19-health-and-safety-resources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