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0" r:id="rId5"/>
    <p:sldMasterId id="2147483711" r:id="rId6"/>
    <p:sldMasterId id="2147483712" r:id="rId7"/>
    <p:sldMasterId id="2147483713" r:id="rId8"/>
    <p:sldMasterId id="2147483714" r:id="rId9"/>
    <p:sldMasterId id="2147483715" r:id="rId10"/>
    <p:sldMasterId id="2147483716" r:id="rId11"/>
    <p:sldMasterId id="2147483717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</p:sldIdLst>
  <p:sldSz cy="6858000" cx="9144000"/>
  <p:notesSz cx="6858000" cy="9144000"/>
  <p:embeddedFontLst>
    <p:embeddedFont>
      <p:font typeface="Encode Sans"/>
      <p:regular r:id="rId48"/>
      <p:bold r:id="rId49"/>
    </p:embeddedFont>
    <p:embeddedFont>
      <p:font typeface="Open Sans SemiBold"/>
      <p:regular r:id="rId50"/>
      <p:bold r:id="rId51"/>
      <p:italic r:id="rId52"/>
      <p:boldItalic r:id="rId53"/>
    </p:embeddedFont>
    <p:embeddedFont>
      <p:font typeface="Arial Black"/>
      <p:regular r:id="rId54"/>
    </p:embeddedFont>
    <p:embeddedFont>
      <p:font typeface="Gill Sans"/>
      <p:regular r:id="rId55"/>
      <p:bold r:id="rId56"/>
    </p:embeddedFont>
    <p:embeddedFont>
      <p:font typeface="Open Sans Light"/>
      <p:regular r:id="rId57"/>
      <p:bold r:id="rId58"/>
      <p:italic r:id="rId59"/>
      <p:boldItalic r:id="rId60"/>
    </p:embeddedFont>
    <p:embeddedFont>
      <p:font typeface="Encode Sans Condensed Thin"/>
      <p:bold r:id="rId61"/>
    </p:embeddedFont>
    <p:embeddedFont>
      <p:font typeface="Open Sans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7C60284-E3A1-499C-B9C8-9DB9291327D3}">
  <a:tblStyle styleId="{F7C60284-E3A1-499C-B9C8-9DB9291327D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45B49026-9603-43DE-8467-F067A6379FA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6EB"/>
          </a:solidFill>
        </a:fill>
      </a:tcStyle>
    </a:wholeTbl>
    <a:band1H>
      <a:tcTxStyle/>
      <a:tcStyle>
        <a:fill>
          <a:solidFill>
            <a:srgbClr val="CCCAD4"/>
          </a:solidFill>
        </a:fill>
      </a:tcStyle>
    </a:band1H>
    <a:band2H>
      <a:tcTxStyle/>
    </a:band2H>
    <a:band1V>
      <a:tcTxStyle/>
      <a:tcStyle>
        <a:fill>
          <a:solidFill>
            <a:srgbClr val="CCCAD4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7.xml"/><Relationship Id="rId42" Type="http://schemas.openxmlformats.org/officeDocument/2006/relationships/slide" Target="slides/slide29.xml"/><Relationship Id="rId41" Type="http://schemas.openxmlformats.org/officeDocument/2006/relationships/slide" Target="slides/slide28.xml"/><Relationship Id="rId44" Type="http://schemas.openxmlformats.org/officeDocument/2006/relationships/slide" Target="slides/slide31.xml"/><Relationship Id="rId43" Type="http://schemas.openxmlformats.org/officeDocument/2006/relationships/slide" Target="slides/slide30.xml"/><Relationship Id="rId46" Type="http://schemas.openxmlformats.org/officeDocument/2006/relationships/slide" Target="slides/slide33.xml"/><Relationship Id="rId45" Type="http://schemas.openxmlformats.org/officeDocument/2006/relationships/slide" Target="slides/slide32.xml"/><Relationship Id="rId1" Type="http://schemas.openxmlformats.org/officeDocument/2006/relationships/theme" Target="theme/theme8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font" Target="fonts/EncodeSans-regular.fntdata"/><Relationship Id="rId47" Type="http://schemas.openxmlformats.org/officeDocument/2006/relationships/slide" Target="slides/slide34.xml"/><Relationship Id="rId49" Type="http://schemas.openxmlformats.org/officeDocument/2006/relationships/font" Target="fonts/EncodeSans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18.xml"/><Relationship Id="rId30" Type="http://schemas.openxmlformats.org/officeDocument/2006/relationships/slide" Target="slides/slide17.xml"/><Relationship Id="rId33" Type="http://schemas.openxmlformats.org/officeDocument/2006/relationships/slide" Target="slides/slide20.xml"/><Relationship Id="rId32" Type="http://schemas.openxmlformats.org/officeDocument/2006/relationships/slide" Target="slides/slide19.xml"/><Relationship Id="rId35" Type="http://schemas.openxmlformats.org/officeDocument/2006/relationships/slide" Target="slides/slide22.xml"/><Relationship Id="rId34" Type="http://schemas.openxmlformats.org/officeDocument/2006/relationships/slide" Target="slides/slide21.xml"/><Relationship Id="rId37" Type="http://schemas.openxmlformats.org/officeDocument/2006/relationships/slide" Target="slides/slide24.xml"/><Relationship Id="rId36" Type="http://schemas.openxmlformats.org/officeDocument/2006/relationships/slide" Target="slides/slide23.xml"/><Relationship Id="rId39" Type="http://schemas.openxmlformats.org/officeDocument/2006/relationships/slide" Target="slides/slide26.xml"/><Relationship Id="rId38" Type="http://schemas.openxmlformats.org/officeDocument/2006/relationships/slide" Target="slides/slide25.xml"/><Relationship Id="rId62" Type="http://schemas.openxmlformats.org/officeDocument/2006/relationships/font" Target="fonts/OpenSans-regular.fntdata"/><Relationship Id="rId61" Type="http://schemas.openxmlformats.org/officeDocument/2006/relationships/font" Target="fonts/EncodeSansCondensedThin-bold.fntdata"/><Relationship Id="rId20" Type="http://schemas.openxmlformats.org/officeDocument/2006/relationships/slide" Target="slides/slide7.xml"/><Relationship Id="rId64" Type="http://schemas.openxmlformats.org/officeDocument/2006/relationships/font" Target="fonts/OpenSans-italic.fntdata"/><Relationship Id="rId63" Type="http://schemas.openxmlformats.org/officeDocument/2006/relationships/font" Target="fonts/OpenSans-bold.fntdata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65" Type="http://schemas.openxmlformats.org/officeDocument/2006/relationships/font" Target="fonts/OpenSans-boldItalic.fntdata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60" Type="http://schemas.openxmlformats.org/officeDocument/2006/relationships/font" Target="fonts/OpenSansLight-boldItalic.fntdata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9" Type="http://schemas.openxmlformats.org/officeDocument/2006/relationships/slide" Target="slides/slide16.xml"/><Relationship Id="rId51" Type="http://schemas.openxmlformats.org/officeDocument/2006/relationships/font" Target="fonts/OpenSansSemiBold-bold.fntdata"/><Relationship Id="rId50" Type="http://schemas.openxmlformats.org/officeDocument/2006/relationships/font" Target="fonts/OpenSansSemiBold-regular.fntdata"/><Relationship Id="rId53" Type="http://schemas.openxmlformats.org/officeDocument/2006/relationships/font" Target="fonts/OpenSansSemiBold-boldItalic.fntdata"/><Relationship Id="rId52" Type="http://schemas.openxmlformats.org/officeDocument/2006/relationships/font" Target="fonts/OpenSansSemiBold-italic.fntdata"/><Relationship Id="rId11" Type="http://schemas.openxmlformats.org/officeDocument/2006/relationships/slideMaster" Target="slideMasters/slideMaster7.xml"/><Relationship Id="rId55" Type="http://schemas.openxmlformats.org/officeDocument/2006/relationships/font" Target="fonts/GillSans-regular.fntdata"/><Relationship Id="rId10" Type="http://schemas.openxmlformats.org/officeDocument/2006/relationships/slideMaster" Target="slideMasters/slideMaster6.xml"/><Relationship Id="rId54" Type="http://schemas.openxmlformats.org/officeDocument/2006/relationships/font" Target="fonts/ArialBlack-regular.fntdata"/><Relationship Id="rId13" Type="http://schemas.openxmlformats.org/officeDocument/2006/relationships/notesMaster" Target="notesMasters/notesMaster1.xml"/><Relationship Id="rId57" Type="http://schemas.openxmlformats.org/officeDocument/2006/relationships/font" Target="fonts/OpenSansLight-regular.fntdata"/><Relationship Id="rId12" Type="http://schemas.openxmlformats.org/officeDocument/2006/relationships/slideMaster" Target="slideMasters/slideMaster8.xml"/><Relationship Id="rId56" Type="http://schemas.openxmlformats.org/officeDocument/2006/relationships/font" Target="fonts/GillSans-bold.fntdata"/><Relationship Id="rId15" Type="http://schemas.openxmlformats.org/officeDocument/2006/relationships/slide" Target="slides/slide2.xml"/><Relationship Id="rId59" Type="http://schemas.openxmlformats.org/officeDocument/2006/relationships/font" Target="fonts/OpenSansLight-italic.fntdata"/><Relationship Id="rId14" Type="http://schemas.openxmlformats.org/officeDocument/2006/relationships/slide" Target="slides/slide1.xml"/><Relationship Id="rId58" Type="http://schemas.openxmlformats.org/officeDocument/2006/relationships/font" Target="fonts/OpenSansLight-bold.fntdata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9" Type="http://schemas.openxmlformats.org/officeDocument/2006/relationships/slide" Target="slides/slide6.xml"/><Relationship Id="rId18" Type="http://schemas.openxmlformats.org/officeDocument/2006/relationships/slide" Target="slides/slide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e80ce365c4_0_80:notes"/>
          <p:cNvSpPr/>
          <p:nvPr>
            <p:ph idx="2" type="sldImg"/>
          </p:nvPr>
        </p:nvSpPr>
        <p:spPr>
          <a:xfrm>
            <a:off x="1497013" y="1200150"/>
            <a:ext cx="4321200" cy="324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ge80ce365c4_0_80:notes"/>
          <p:cNvSpPr txBox="1"/>
          <p:nvPr>
            <p:ph idx="1" type="body"/>
          </p:nvPr>
        </p:nvSpPr>
        <p:spPr>
          <a:xfrm>
            <a:off x="731353" y="4620496"/>
            <a:ext cx="5852400" cy="3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550" lIns="95100" spcFirstLastPara="1" rIns="95100" wrap="square" tIns="475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e80ce365c4_0_80:notes"/>
          <p:cNvSpPr txBox="1"/>
          <p:nvPr>
            <p:ph idx="12" type="sldNum"/>
          </p:nvPr>
        </p:nvSpPr>
        <p:spPr>
          <a:xfrm>
            <a:off x="4144334" y="9119831"/>
            <a:ext cx="31692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7550" lIns="95100" spcFirstLastPara="1" rIns="95100" wrap="square" tIns="47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e94bf90d7c_0_75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ge94bf90d7c_0_752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e94bf90d7c_0_75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e94bf90d7c_0_757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e94bf90d7c_0_76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e94bf90d7c_0_763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e94bf90d7c_0_76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e94bf90d7c_0_768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94bf90d7c_0_77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ge94bf90d7c_0_773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e94bf90d7c_0_78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0" name="Google Shape;480;ge94bf90d7c_0_781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e94bf90d7c_0_1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e94bf90d7c_0_11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e94bf90d7c_0_1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ge94bf90d7c_0_1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94bf90d7c_0_1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ge94bf90d7c_0_11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e94bf90d7c_0_1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e94bf90d7c_0_11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e94bf90d7c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e94bf90d7c_0_1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94bf90d7c_0_1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e94bf90d7c_0_11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e94bf90d7c_0_1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ge94bf90d7c_0_11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e94bf90d7c_0_1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ge94bf90d7c_0_11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e94bf90d7c_0_1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ge94bf90d7c_0_11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e94bf90d7c_0_1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ge94bf90d7c_0_11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e94bf90d7c_0_1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ge94bf90d7c_0_11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94bf90d7c_0_1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ge94bf90d7c_0_11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e94bf90d7c_0_1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ge94bf90d7c_0_13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94bf90d7c_0_1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ge94bf90d7c_0_13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e94bf90d7c_0_1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ge94bf90d7c_0_13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e94bf90d7c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e94bf90d7c_0_1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e94bf90d7c_0_1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ge94bf90d7c_0_13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e94bf90d7c_0_1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ge94bf90d7c_0_13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e94bf90d7c_0_1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ge94bf90d7c_0_14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e94bf90d7c_0_1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ge94bf90d7c_0_14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e94bf90d7c_0_1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ge94bf90d7c_0_14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e94bf90d7c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e94bf90d7c_0_2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e94bf90d7c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e94bf90d7c_0_2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e94bf90d7c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e94bf90d7c_0_2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94bf90d7c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e94bf90d7c_0_2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e94bf90d7c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e94bf90d7c_0_2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e94bf90d7c_0_74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0" name="Google Shape;440;ge94bf90d7c_0_747:notes"/>
          <p:cNvSpPr/>
          <p:nvPr>
            <p:ph idx="2" type="sldImg"/>
          </p:nvPr>
        </p:nvSpPr>
        <p:spPr>
          <a:xfrm>
            <a:off x="1181100" y="696913"/>
            <a:ext cx="4648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Relationship Id="rId3" Type="http://schemas.openxmlformats.org/officeDocument/2006/relationships/image" Target="../media/image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Relationship Id="rId3" Type="http://schemas.openxmlformats.org/officeDocument/2006/relationships/image" Target="../media/image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Relationship Id="rId3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6.png"/><Relationship Id="rId3" Type="http://schemas.openxmlformats.org/officeDocument/2006/relationships/image" Target="../media/image1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6.png"/><Relationship Id="rId3" Type="http://schemas.openxmlformats.org/officeDocument/2006/relationships/image" Target="../media/image1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5.png"/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13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Relationship Id="rId3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bg>
      <p:bgPr>
        <a:solidFill>
          <a:srgbClr val="4B2E83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W_W Logo_White.png" id="52" name="Google Shape;5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58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334" y="6354234"/>
            <a:ext cx="2540002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4"/>
          <p:cNvSpPr txBox="1"/>
          <p:nvPr>
            <p:ph idx="1" type="body"/>
          </p:nvPr>
        </p:nvSpPr>
        <p:spPr>
          <a:xfrm>
            <a:off x="671757" y="11798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b="0" i="0" sz="5000" u="none" cap="none" strike="noStrik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Bar_RtAngle_7502_RGB.png" id="55" name="Google Shape;5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587" y="4006085"/>
            <a:ext cx="2284305" cy="112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Subheader + Content">
  <p:cSld name="Header + Subheader + Conten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15"/>
          <p:cNvSpPr txBox="1"/>
          <p:nvPr>
            <p:ph idx="2" type="body"/>
          </p:nvPr>
        </p:nvSpPr>
        <p:spPr>
          <a:xfrm>
            <a:off x="659305" y="2320239"/>
            <a:ext cx="81972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 Sans"/>
              <a:buChar char="&gt;"/>
              <a:defRPr b="1" i="0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b="1" i="0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 Sans"/>
              <a:buChar char="&gt;"/>
              <a:defRPr b="1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–"/>
              <a:defRPr b="1" i="0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erriweather Sans"/>
              <a:buChar char="&gt;"/>
              <a:defRPr b="1" i="0" sz="1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5"/>
          <p:cNvSpPr txBox="1"/>
          <p:nvPr>
            <p:ph idx="3" type="body"/>
          </p:nvPr>
        </p:nvSpPr>
        <p:spPr>
          <a:xfrm>
            <a:off x="671757" y="1730667"/>
            <a:ext cx="81846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0" name="Google Shape;60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48401" y="6354234"/>
            <a:ext cx="2540002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_RtAngle_7502_RGB.png" id="61" name="Google Shape;6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Content">
  <p:cSld name="Header + Content">
    <p:bg>
      <p:bgPr>
        <a:solidFill>
          <a:srgbClr val="4B2E83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W_W Logo_White.png" id="63" name="Google Shape;6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58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6"/>
          <p:cNvSpPr txBox="1"/>
          <p:nvPr>
            <p:ph idx="2" type="body"/>
          </p:nvPr>
        </p:nvSpPr>
        <p:spPr>
          <a:xfrm>
            <a:off x="659305" y="1736725"/>
            <a:ext cx="8076900" cy="4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 Sans"/>
              <a:buChar char="&gt;"/>
              <a:defRPr b="1" i="0" sz="2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b="1" i="0" sz="2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 Sans"/>
              <a:buChar char="&gt;"/>
              <a:defRPr b="1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–"/>
              <a:defRPr b="1" i="0" sz="1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erriweather Sans"/>
              <a:buChar char="&gt;"/>
              <a:defRPr b="1" i="0" sz="14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Bar_RtAngle_7502_RGB.png" id="66" name="Google Shape;6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Graphic">
  <p:cSld name="Header + Graphic">
    <p:bg>
      <p:bgPr>
        <a:solidFill>
          <a:srgbClr val="4B2E83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48401" y="6354234"/>
            <a:ext cx="2540002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7"/>
          <p:cNvSpPr/>
          <p:nvPr>
            <p:ph idx="2" type="chart"/>
          </p:nvPr>
        </p:nvSpPr>
        <p:spPr>
          <a:xfrm>
            <a:off x="766763" y="1736725"/>
            <a:ext cx="8021700" cy="44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1" sz="24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FFFFFF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Bar_RtAngle_7502_RGB.png" id="71" name="Google Shape;7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Content">
  <p:cSld name="Header + Conten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9"/>
          <p:cNvSpPr txBox="1"/>
          <p:nvPr>
            <p:ph idx="2" type="body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  <a:defRPr b="1" i="0" sz="24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Arial"/>
              <a:buChar char="–"/>
              <a:defRPr b="1" i="0" sz="20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b="1" i="0" sz="18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Arial"/>
              <a:buChar char="–"/>
              <a:defRPr b="1" i="0" sz="16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b="1" i="0" sz="14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W Logo_Purple_2685_HEX.png" id="76" name="Google Shape;7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8139" y="5949410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_RtAngle_7502_RGB.png" id="77" name="Google Shape;7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idx="1" type="body"/>
          </p:nvPr>
        </p:nvSpPr>
        <p:spPr>
          <a:xfrm>
            <a:off x="671757" y="11671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B2E83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W Logo_Purple_2685_HEX.png" id="80" name="Google Shape;80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8139" y="5949410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ordmark_center_Purple_HEX.png" id="81" name="Google Shape;8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039" y="6487457"/>
            <a:ext cx="2425296" cy="163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_RtAngle_7502_RGB.png" id="82" name="Google Shape;8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587" y="4006085"/>
            <a:ext cx="2284305" cy="112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Subheader + Content">
  <p:cSld name="Header + Subheader + Conte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2" type="body"/>
          </p:nvPr>
        </p:nvSpPr>
        <p:spPr>
          <a:xfrm>
            <a:off x="659305" y="2320239"/>
            <a:ext cx="81972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  <a:defRPr b="1" i="0" sz="24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Arial"/>
              <a:buChar char="–"/>
              <a:defRPr b="1" i="0" sz="20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b="1" i="0" sz="18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Arial"/>
              <a:buChar char="–"/>
              <a:defRPr b="1" i="0" sz="16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b="1" i="0" sz="14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21"/>
          <p:cNvSpPr txBox="1"/>
          <p:nvPr>
            <p:ph idx="3" type="body"/>
          </p:nvPr>
        </p:nvSpPr>
        <p:spPr>
          <a:xfrm>
            <a:off x="671757" y="1730667"/>
            <a:ext cx="81846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Wordmark_center_Purple_HEX.png" id="87" name="Google Shape;8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82155" y="6487457"/>
            <a:ext cx="2425296" cy="163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_RtAngle_7502_RGB.png" id="88" name="Google Shape;8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Graphic">
  <p:cSld name="Header + Graphic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/>
          <p:nvPr>
            <p:ph idx="2" type="chart"/>
          </p:nvPr>
        </p:nvSpPr>
        <p:spPr>
          <a:xfrm>
            <a:off x="766763" y="1736725"/>
            <a:ext cx="8021700" cy="44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Arial"/>
              <a:buNone/>
              <a:defRPr b="0" i="1" sz="2400" u="none" cap="none" strike="noStrike">
                <a:solidFill>
                  <a:srgbClr val="9999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22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2E83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Wordmark_center_Purple_HEX.png" id="92" name="Google Shape;9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63105" y="6487457"/>
            <a:ext cx="2425296" cy="163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_RtAngle_7502_RGB.png" id="93" name="Google Shape;9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3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bg>
      <p:bgPr>
        <a:solidFill>
          <a:srgbClr val="4B2E83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W_W Logo_White.png" id="96" name="Google Shape;96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58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335" y="6354234"/>
            <a:ext cx="2540002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4"/>
          <p:cNvSpPr txBox="1"/>
          <p:nvPr>
            <p:ph idx="1" type="body"/>
          </p:nvPr>
        </p:nvSpPr>
        <p:spPr>
          <a:xfrm>
            <a:off x="671757" y="11798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3750"/>
              <a:buFont typeface="Arial"/>
              <a:buNone/>
              <a:defRPr b="0" i="0" sz="3750" u="none" cap="none" strike="noStrike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420"/>
              </a:spcBef>
              <a:spcAft>
                <a:spcPts val="0"/>
              </a:spcAft>
              <a:buClr>
                <a:srgbClr val="E8D3A2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E8D3A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Bar_RtAngle_7502_RGB.png" id="99" name="Google Shape;9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588" y="4006085"/>
            <a:ext cx="2284303" cy="112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Subheader + Content">
  <p:cSld name="Header + Subheader + Conten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/>
          <p:nvPr>
            <p:ph idx="1" type="body"/>
          </p:nvPr>
        </p:nvSpPr>
        <p:spPr>
          <a:xfrm>
            <a:off x="671758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FFFFFF"/>
              </a:buClr>
              <a:buSzPts val="2250"/>
              <a:buFont typeface="Arial"/>
              <a:buNone/>
              <a:defRPr b="0" i="0" sz="2250" u="none" cap="none" strike="noStrike">
                <a:solidFill>
                  <a:srgbClr val="FFFFFF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420"/>
              </a:spcBef>
              <a:spcAft>
                <a:spcPts val="0"/>
              </a:spcAft>
              <a:buClr>
                <a:srgbClr val="E8D3A2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E8D3A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5"/>
          <p:cNvSpPr txBox="1"/>
          <p:nvPr>
            <p:ph idx="2" type="body"/>
          </p:nvPr>
        </p:nvSpPr>
        <p:spPr>
          <a:xfrm>
            <a:off x="659306" y="2320239"/>
            <a:ext cx="81972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 Sans"/>
              <a:buChar char="&gt;"/>
              <a:defRPr b="1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–"/>
              <a:defRPr b="1" i="0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Merriweather Sans"/>
              <a:buChar char="&gt;"/>
              <a:defRPr b="1" i="0" sz="13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–"/>
              <a:defRPr b="1" i="0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5275" lvl="4" marL="2286000" marR="0" rtl="0" algn="l">
              <a:spcBef>
                <a:spcPts val="21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Merriweather Sans"/>
              <a:buChar char="&gt;"/>
              <a:defRPr b="1" i="0" sz="10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5"/>
          <p:cNvSpPr txBox="1"/>
          <p:nvPr>
            <p:ph idx="3" type="body"/>
          </p:nvPr>
        </p:nvSpPr>
        <p:spPr>
          <a:xfrm>
            <a:off x="671758" y="1730667"/>
            <a:ext cx="81846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420"/>
              </a:spcBef>
              <a:spcAft>
                <a:spcPts val="0"/>
              </a:spcAft>
              <a:buClr>
                <a:srgbClr val="E8D3A2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E8D3A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4" name="Google Shape;104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48401" y="6354234"/>
            <a:ext cx="2540002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_RtAngle_7502_RGB.png" id="105" name="Google Shape;10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Content">
  <p:cSld name="Header + Content">
    <p:bg>
      <p:bgPr>
        <a:solidFill>
          <a:srgbClr val="4B2E83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W_W Logo_White.png" id="107" name="Google Shape;10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5815" y="5945854"/>
            <a:ext cx="1371600" cy="92354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6"/>
          <p:cNvSpPr txBox="1"/>
          <p:nvPr>
            <p:ph idx="1" type="body"/>
          </p:nvPr>
        </p:nvSpPr>
        <p:spPr>
          <a:xfrm>
            <a:off x="671758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FFFFFF"/>
              </a:buClr>
              <a:buSzPts val="2250"/>
              <a:buFont typeface="Arial"/>
              <a:buNone/>
              <a:defRPr b="0" i="0" sz="2250" u="none" cap="none" strike="noStrike">
                <a:solidFill>
                  <a:srgbClr val="FFFFFF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420"/>
              </a:spcBef>
              <a:spcAft>
                <a:spcPts val="0"/>
              </a:spcAft>
              <a:buClr>
                <a:srgbClr val="E8D3A2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E8D3A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6"/>
          <p:cNvSpPr txBox="1"/>
          <p:nvPr>
            <p:ph idx="2" type="body"/>
          </p:nvPr>
        </p:nvSpPr>
        <p:spPr>
          <a:xfrm>
            <a:off x="659305" y="1736726"/>
            <a:ext cx="8076900" cy="4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 Sans"/>
              <a:buChar char="&gt;"/>
              <a:defRPr b="1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–"/>
              <a:defRPr b="1" i="0" sz="15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Merriweather Sans"/>
              <a:buChar char="&gt;"/>
              <a:defRPr b="1" i="0" sz="13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–"/>
              <a:defRPr b="1" i="0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5275" lvl="4" marL="2286000" marR="0" rtl="0" algn="l">
              <a:spcBef>
                <a:spcPts val="21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Merriweather Sans"/>
              <a:buChar char="&gt;"/>
              <a:defRPr b="1" i="0" sz="105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Bar_RtAngle_7502_RGB.png" id="110" name="Google Shape;11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Graphic">
  <p:cSld name="Header + Graphic">
    <p:bg>
      <p:bgPr>
        <a:solidFill>
          <a:srgbClr val="4B2E83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48401" y="6354234"/>
            <a:ext cx="2540002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7"/>
          <p:cNvSpPr/>
          <p:nvPr>
            <p:ph idx="2" type="chart"/>
          </p:nvPr>
        </p:nvSpPr>
        <p:spPr>
          <a:xfrm>
            <a:off x="766763" y="1736725"/>
            <a:ext cx="8021700" cy="44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0" i="1" sz="18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27"/>
          <p:cNvSpPr txBox="1"/>
          <p:nvPr>
            <p:ph idx="1" type="body"/>
          </p:nvPr>
        </p:nvSpPr>
        <p:spPr>
          <a:xfrm>
            <a:off x="671758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FFFFFF"/>
              </a:buClr>
              <a:buSzPts val="2250"/>
              <a:buFont typeface="Arial"/>
              <a:buNone/>
              <a:defRPr b="0" i="0" sz="2250" u="none" cap="none" strike="noStrike">
                <a:solidFill>
                  <a:srgbClr val="FFFFFF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420"/>
              </a:spcBef>
              <a:spcAft>
                <a:spcPts val="0"/>
              </a:spcAft>
              <a:buClr>
                <a:srgbClr val="E8D3A2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E8D3A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Bar_RtAngle_7502_RGB.png" id="115" name="Google Shape;11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Content">
  <p:cSld name="Header + Conten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/>
          <p:nvPr>
            <p:ph idx="1" type="body"/>
          </p:nvPr>
        </p:nvSpPr>
        <p:spPr>
          <a:xfrm>
            <a:off x="671758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4B2E83"/>
              </a:buClr>
              <a:buSzPts val="2250"/>
              <a:buFont typeface="Arial"/>
              <a:buNone/>
              <a:defRPr b="0" i="0" sz="2250" u="none" cap="none" strike="noStrik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420"/>
              </a:spcBef>
              <a:spcAft>
                <a:spcPts val="0"/>
              </a:spcAft>
              <a:buClr>
                <a:srgbClr val="E8D3A2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E8D3A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29"/>
          <p:cNvSpPr txBox="1"/>
          <p:nvPr>
            <p:ph idx="2" type="body"/>
          </p:nvPr>
        </p:nvSpPr>
        <p:spPr>
          <a:xfrm>
            <a:off x="659305" y="1736726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b="1" i="0" sz="18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rgbClr val="4B2E83"/>
              </a:buClr>
              <a:buSzPts val="1500"/>
              <a:buFont typeface="Arial"/>
              <a:buChar char="–"/>
              <a:defRPr b="1" i="0" sz="15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rgbClr val="4B2E83"/>
              </a:buClr>
              <a:buSzPts val="1350"/>
              <a:buFont typeface="Merriweather Sans"/>
              <a:buChar char="&gt;"/>
              <a:defRPr b="1" i="0" sz="135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Char char="–"/>
              <a:defRPr b="1" i="0" sz="12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5275" lvl="4" marL="2286000" marR="0" rtl="0" algn="l">
              <a:spcBef>
                <a:spcPts val="210"/>
              </a:spcBef>
              <a:spcAft>
                <a:spcPts val="0"/>
              </a:spcAft>
              <a:buClr>
                <a:srgbClr val="4B2E83"/>
              </a:buClr>
              <a:buSzPts val="1050"/>
              <a:buFont typeface="Merriweather Sans"/>
              <a:buChar char="&gt;"/>
              <a:defRPr b="1" i="0" sz="105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W Logo_Purple_2685_HEX.png" id="120" name="Google Shape;120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8139" y="5949410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_RtAngle_7502_RGB.png" id="121" name="Google Shape;12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 txBox="1"/>
          <p:nvPr>
            <p:ph idx="1" type="body"/>
          </p:nvPr>
        </p:nvSpPr>
        <p:spPr>
          <a:xfrm>
            <a:off x="671757" y="11671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4B2E83"/>
              </a:buClr>
              <a:buSzPts val="3750"/>
              <a:buFont typeface="Arial"/>
              <a:buNone/>
              <a:defRPr b="0" i="0" sz="3750" u="none" cap="none" strike="noStrik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420"/>
              </a:spcBef>
              <a:spcAft>
                <a:spcPts val="0"/>
              </a:spcAft>
              <a:buClr>
                <a:srgbClr val="E8D3A2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E8D3A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W Logo_Purple_2685_HEX.png" id="124" name="Google Shape;124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8139" y="5949410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ordmark_center_Purple_HEX.png" id="125" name="Google Shape;12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040" y="6487457"/>
            <a:ext cx="2425296" cy="163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_RtAngle_7502_RGB.png" id="126" name="Google Shape;12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588" y="4006085"/>
            <a:ext cx="2284303" cy="112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Subheader + Content">
  <p:cSld name="Header + Subheader + Conten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1"/>
          <p:cNvSpPr txBox="1"/>
          <p:nvPr>
            <p:ph idx="1" type="body"/>
          </p:nvPr>
        </p:nvSpPr>
        <p:spPr>
          <a:xfrm>
            <a:off x="671758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4B2E83"/>
              </a:buClr>
              <a:buSzPts val="2250"/>
              <a:buFont typeface="Arial"/>
              <a:buNone/>
              <a:defRPr b="0" i="0" sz="2250" u="none" cap="none" strike="noStrik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420"/>
              </a:spcBef>
              <a:spcAft>
                <a:spcPts val="0"/>
              </a:spcAft>
              <a:buClr>
                <a:srgbClr val="E8D3A2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E8D3A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31"/>
          <p:cNvSpPr txBox="1"/>
          <p:nvPr>
            <p:ph idx="2" type="body"/>
          </p:nvPr>
        </p:nvSpPr>
        <p:spPr>
          <a:xfrm>
            <a:off x="659306" y="2320239"/>
            <a:ext cx="81972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b="1" i="0" sz="18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rgbClr val="4B2E83"/>
              </a:buClr>
              <a:buSzPts val="1500"/>
              <a:buFont typeface="Arial"/>
              <a:buChar char="–"/>
              <a:defRPr b="1" i="0" sz="15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rgbClr val="4B2E83"/>
              </a:buClr>
              <a:buSzPts val="1350"/>
              <a:buFont typeface="Merriweather Sans"/>
              <a:buChar char="&gt;"/>
              <a:defRPr b="1" i="0" sz="135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Char char="–"/>
              <a:defRPr b="1" i="0" sz="120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5275" lvl="4" marL="2286000" marR="0" rtl="0" algn="l">
              <a:spcBef>
                <a:spcPts val="210"/>
              </a:spcBef>
              <a:spcAft>
                <a:spcPts val="0"/>
              </a:spcAft>
              <a:buClr>
                <a:srgbClr val="4B2E83"/>
              </a:buClr>
              <a:buSzPts val="1050"/>
              <a:buFont typeface="Merriweather Sans"/>
              <a:buChar char="&gt;"/>
              <a:defRPr b="1" i="0" sz="1050" u="none" cap="none" strike="noStrik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31"/>
          <p:cNvSpPr txBox="1"/>
          <p:nvPr>
            <p:ph idx="3" type="body"/>
          </p:nvPr>
        </p:nvSpPr>
        <p:spPr>
          <a:xfrm>
            <a:off x="671758" y="1730667"/>
            <a:ext cx="81846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420"/>
              </a:spcBef>
              <a:spcAft>
                <a:spcPts val="0"/>
              </a:spcAft>
              <a:buClr>
                <a:srgbClr val="E8D3A2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E8D3A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Wordmark_center_Purple_HEX.png" id="131" name="Google Shape;131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82156" y="6487457"/>
            <a:ext cx="2425296" cy="163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_RtAngle_7502_RGB.png" id="132" name="Google Shape;13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+ Graphic">
  <p:cSld name="Header + Graphic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2"/>
          <p:cNvSpPr/>
          <p:nvPr>
            <p:ph idx="2" type="chart"/>
          </p:nvPr>
        </p:nvSpPr>
        <p:spPr>
          <a:xfrm>
            <a:off x="766763" y="1736725"/>
            <a:ext cx="8021700" cy="44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Arial"/>
              <a:buNone/>
              <a:defRPr b="0" i="1" sz="1800" u="none" cap="none" strike="noStrike">
                <a:solidFill>
                  <a:srgbClr val="999999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32"/>
          <p:cNvSpPr txBox="1"/>
          <p:nvPr>
            <p:ph idx="1" type="body"/>
          </p:nvPr>
        </p:nvSpPr>
        <p:spPr>
          <a:xfrm>
            <a:off x="671758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4B2E83"/>
              </a:buClr>
              <a:buSzPts val="2250"/>
              <a:buFont typeface="Arial"/>
              <a:buNone/>
              <a:defRPr b="0" i="0" sz="2250" u="none" cap="none" strike="noStrik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marR="0" rtl="0" algn="l">
              <a:spcBef>
                <a:spcPts val="420"/>
              </a:spcBef>
              <a:spcAft>
                <a:spcPts val="0"/>
              </a:spcAft>
              <a:buClr>
                <a:srgbClr val="E8D3A2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E8D3A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Wordmark_center_Purple_HEX.png" id="136" name="Google Shape;136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363106" y="6487457"/>
            <a:ext cx="2425296" cy="163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r_RtAngle_7502_RGB.png" id="137" name="Google Shape;13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225" y="1437805"/>
            <a:ext cx="1358184" cy="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3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3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5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0" name="Google Shape;150;p3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3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3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" name="Google Shape;153;p3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6" name="Google Shape;156;p3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3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3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Google Shape;159;p3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7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2" name="Google Shape;162;p37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3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3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3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8" name="Google Shape;168;p38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38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3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1" name="Google Shape;171;p3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3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5" name="Google Shape;175;p39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39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39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39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9" name="Google Shape;179;p3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3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Google Shape;181;p3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4" name="Google Shape;184;p4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4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4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1"/>
          <p:cNvSpPr txBox="1"/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9" name="Google Shape;189;p41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0" name="Google Shape;190;p41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4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4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4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2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6" name="Google Shape;196;p4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42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8" name="Google Shape;198;p4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9" name="Google Shape;199;p4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" name="Google Shape;200;p4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3" name="Google Shape;203;p43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4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5" name="Google Shape;205;p4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" name="Google Shape;206;p4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4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9" name="Google Shape;209;p44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4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4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p4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bg>
      <p:bgPr>
        <a:solidFill>
          <a:srgbClr val="4B2E83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W_W Logo_White.png" id="218" name="Google Shape;218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5815" y="5945855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335" y="6354235"/>
            <a:ext cx="254000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6"/>
          <p:cNvSpPr txBox="1"/>
          <p:nvPr>
            <p:ph idx="1" type="body"/>
          </p:nvPr>
        </p:nvSpPr>
        <p:spPr>
          <a:xfrm>
            <a:off x="671757" y="11798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b="0" i="0" sz="5000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1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18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descr="Bar_RtAngle_7502_RGB.png" id="221" name="Google Shape;221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588" y="4006085"/>
            <a:ext cx="2284305" cy="112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bg>
      <p:bgPr>
        <a:solidFill>
          <a:schemeClr val="lt2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8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28" name="Google Shape;228;p48"/>
          <p:cNvSpPr txBox="1"/>
          <p:nvPr>
            <p:ph idx="1" type="body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3810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229" name="Google Shape;229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97595" y="6363967"/>
            <a:ext cx="548640" cy="49418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8"/>
          <p:cNvSpPr txBox="1"/>
          <p:nvPr>
            <p:ph idx="12" type="sldNum"/>
          </p:nvPr>
        </p:nvSpPr>
        <p:spPr>
          <a:xfrm>
            <a:off x="459600" y="6601633"/>
            <a:ext cx="4047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ntent" type="twoObj">
  <p:cSld name="TWO_OBJECTS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9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33" name="Google Shape;233;p49"/>
          <p:cNvSpPr txBox="1"/>
          <p:nvPr>
            <p:ph idx="1" type="body"/>
          </p:nvPr>
        </p:nvSpPr>
        <p:spPr>
          <a:xfrm>
            <a:off x="457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234" name="Google Shape;234;p49"/>
          <p:cNvSpPr txBox="1"/>
          <p:nvPr>
            <p:ph idx="2" type="body"/>
          </p:nvPr>
        </p:nvSpPr>
        <p:spPr>
          <a:xfrm>
            <a:off x="4648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235" name="Google Shape;235;p49"/>
          <p:cNvSpPr txBox="1"/>
          <p:nvPr>
            <p:ph idx="12" type="sldNum"/>
          </p:nvPr>
        </p:nvSpPr>
        <p:spPr>
          <a:xfrm>
            <a:off x="581249" y="6506143"/>
            <a:ext cx="402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Icon&#10;&#10;Description automatically generated" id="236" name="Google Shape;236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84" y="6125398"/>
            <a:ext cx="542088" cy="7227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237" name="Google Shape;23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97595" y="6363967"/>
            <a:ext cx="548640" cy="494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secHead">
  <p:cSld name="SECTION_HEADER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0"/>
          <p:cNvSpPr/>
          <p:nvPr/>
        </p:nvSpPr>
        <p:spPr>
          <a:xfrm>
            <a:off x="7227419" y="219723"/>
            <a:ext cx="1688592" cy="6409677"/>
          </a:xfrm>
          <a:custGeom>
            <a:rect b="b" l="l" r="r" t="t"/>
            <a:pathLst>
              <a:path extrusionOk="0" h="6409677" w="2438400">
                <a:moveTo>
                  <a:pt x="1544714" y="0"/>
                </a:moveTo>
                <a:lnTo>
                  <a:pt x="2438400" y="8877"/>
                </a:lnTo>
                <a:lnTo>
                  <a:pt x="2438400" y="6409677"/>
                </a:lnTo>
                <a:lnTo>
                  <a:pt x="0" y="6409677"/>
                </a:lnTo>
                <a:lnTo>
                  <a:pt x="15447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" name="Google Shape;240;p50"/>
          <p:cNvSpPr txBox="1"/>
          <p:nvPr>
            <p:ph type="title"/>
          </p:nvPr>
        </p:nvSpPr>
        <p:spPr>
          <a:xfrm>
            <a:off x="722316" y="2226167"/>
            <a:ext cx="58308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4000"/>
              <a:buFont typeface="Open Sans SemiBold"/>
              <a:buNone/>
              <a:defRPr b="1" sz="4000" cap="none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1" name="Google Shape;241;p50"/>
          <p:cNvSpPr txBox="1"/>
          <p:nvPr>
            <p:ph idx="1" type="body"/>
          </p:nvPr>
        </p:nvSpPr>
        <p:spPr>
          <a:xfrm>
            <a:off x="722316" y="4660904"/>
            <a:ext cx="52974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C4C51"/>
              </a:buClr>
              <a:buSzPts val="2400"/>
              <a:buNone/>
              <a:defRPr sz="2400">
                <a:solidFill>
                  <a:srgbClr val="4C4C5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989"/>
              </a:buClr>
              <a:buSzPts val="1400"/>
              <a:buNone/>
              <a:defRPr sz="1400">
                <a:solidFill>
                  <a:srgbClr val="898989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989"/>
              </a:buClr>
              <a:buSzPts val="1100"/>
              <a:buNone/>
              <a:defRPr sz="1100">
                <a:solidFill>
                  <a:srgbClr val="898989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989"/>
              </a:buClr>
              <a:buSzPts val="1100"/>
              <a:buNone/>
              <a:defRPr sz="1100">
                <a:solidFill>
                  <a:srgbClr val="898989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989"/>
              </a:buClr>
              <a:buSzPts val="1100"/>
              <a:buNone/>
              <a:defRPr sz="1100">
                <a:solidFill>
                  <a:srgbClr val="898989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989"/>
              </a:buClr>
              <a:buSzPts val="1100"/>
              <a:buNone/>
              <a:defRPr sz="1100">
                <a:solidFill>
                  <a:srgbClr val="898989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989"/>
              </a:buClr>
              <a:buSzPts val="1100"/>
              <a:buNone/>
              <a:defRPr sz="1100">
                <a:solidFill>
                  <a:srgbClr val="898989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989"/>
              </a:buClr>
              <a:buSzPts val="1100"/>
              <a:buNone/>
              <a:defRPr sz="1100">
                <a:solidFill>
                  <a:srgbClr val="898989"/>
                </a:solidFill>
              </a:defRPr>
            </a:lvl9pPr>
          </a:lstStyle>
          <a:p/>
        </p:txBody>
      </p:sp>
      <p:sp>
        <p:nvSpPr>
          <p:cNvPr id="242" name="Google Shape;242;p50"/>
          <p:cNvSpPr txBox="1"/>
          <p:nvPr>
            <p:ph idx="10" type="dt"/>
          </p:nvPr>
        </p:nvSpPr>
        <p:spPr>
          <a:xfrm>
            <a:off x="685800" y="5638802"/>
            <a:ext cx="27432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100" u="none" cap="none" strike="noStrike">
                <a:solidFill>
                  <a:srgbClr val="4C4C5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descr="A picture containing tableware, plate, cup, drawing&#10;&#10;Description automatically generated" id="243" name="Google Shape;243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92" y="1"/>
            <a:ext cx="3166706" cy="11550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, arrow&#10;&#10;Description automatically generated" id="244" name="Google Shape;24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3797" y="5401395"/>
            <a:ext cx="1371602" cy="1231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content">
  <p:cSld name="Title, subtitle, content">
    <p:bg>
      <p:bgPr>
        <a:solidFill>
          <a:schemeClr val="lt2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1"/>
          <p:cNvSpPr/>
          <p:nvPr/>
        </p:nvSpPr>
        <p:spPr>
          <a:xfrm>
            <a:off x="128725" y="152403"/>
            <a:ext cx="8862900" cy="5972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" name="Google Shape;247;p51"/>
          <p:cNvSpPr txBox="1"/>
          <p:nvPr>
            <p:ph type="title"/>
          </p:nvPr>
        </p:nvSpPr>
        <p:spPr>
          <a:xfrm>
            <a:off x="457200" y="274637"/>
            <a:ext cx="8229600" cy="86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48" name="Google Shape;248;p51"/>
          <p:cNvSpPr txBox="1"/>
          <p:nvPr>
            <p:ph idx="1" type="body"/>
          </p:nvPr>
        </p:nvSpPr>
        <p:spPr>
          <a:xfrm>
            <a:off x="457200" y="1981201"/>
            <a:ext cx="8229600" cy="4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49" name="Google Shape;249;p51"/>
          <p:cNvSpPr txBox="1"/>
          <p:nvPr>
            <p:ph idx="12" type="sldNum"/>
          </p:nvPr>
        </p:nvSpPr>
        <p:spPr>
          <a:xfrm>
            <a:off x="532123" y="6602995"/>
            <a:ext cx="4047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0" name="Google Shape;250;p51"/>
          <p:cNvSpPr txBox="1"/>
          <p:nvPr>
            <p:ph idx="2" type="body"/>
          </p:nvPr>
        </p:nvSpPr>
        <p:spPr>
          <a:xfrm>
            <a:off x="457200" y="11430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descr="Icon&#10;&#10;Description automatically generated" id="251" name="Google Shape;251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84" y="6144751"/>
            <a:ext cx="542088" cy="7227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252" name="Google Shape;25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97595" y="6363967"/>
            <a:ext cx="548640" cy="494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Title">
  <p:cSld name="Content with Title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2"/>
          <p:cNvSpPr/>
          <p:nvPr/>
        </p:nvSpPr>
        <p:spPr>
          <a:xfrm>
            <a:off x="128725" y="152403"/>
            <a:ext cx="8862900" cy="5973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" name="Google Shape;255;p52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3600"/>
              <a:buFont typeface="Open Sans"/>
              <a:buNone/>
              <a:defRPr>
                <a:solidFill>
                  <a:srgbClr val="19003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56" name="Google Shape;256;p52"/>
          <p:cNvSpPr txBox="1"/>
          <p:nvPr>
            <p:ph idx="1" type="body"/>
          </p:nvPr>
        </p:nvSpPr>
        <p:spPr>
          <a:xfrm>
            <a:off x="457200" y="1535113"/>
            <a:ext cx="82296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57" name="Google Shape;257;p52"/>
          <p:cNvSpPr txBox="1"/>
          <p:nvPr>
            <p:ph idx="2" type="body"/>
          </p:nvPr>
        </p:nvSpPr>
        <p:spPr>
          <a:xfrm>
            <a:off x="457200" y="2174875"/>
            <a:ext cx="82296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pic>
        <p:nvPicPr>
          <p:cNvPr descr="A picture containing drawing&#10;&#10;Description automatically generated" id="258" name="Google Shape;258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97595" y="6363967"/>
            <a:ext cx="548640" cy="4941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259" name="Google Shape;25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4" y="6144751"/>
            <a:ext cx="542088" cy="722784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52"/>
          <p:cNvSpPr txBox="1"/>
          <p:nvPr>
            <p:ph idx="12" type="sldNum"/>
          </p:nvPr>
        </p:nvSpPr>
        <p:spPr>
          <a:xfrm>
            <a:off x="552293" y="6603795"/>
            <a:ext cx="402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structors and Thank you">
  <p:cSld name="Instructors and Thank you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3"/>
          <p:cNvSpPr txBox="1"/>
          <p:nvPr>
            <p:ph type="title"/>
          </p:nvPr>
        </p:nvSpPr>
        <p:spPr>
          <a:xfrm>
            <a:off x="457200" y="1447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63" name="Google Shape;263;p53"/>
          <p:cNvSpPr txBox="1"/>
          <p:nvPr>
            <p:ph idx="12" type="sldNum"/>
          </p:nvPr>
        </p:nvSpPr>
        <p:spPr>
          <a:xfrm>
            <a:off x="544977" y="6603795"/>
            <a:ext cx="402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4" name="Google Shape;264;p53"/>
          <p:cNvSpPr txBox="1"/>
          <p:nvPr>
            <p:ph idx="1" type="body"/>
          </p:nvPr>
        </p:nvSpPr>
        <p:spPr>
          <a:xfrm>
            <a:off x="838200" y="2819400"/>
            <a:ext cx="75438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265" name="Google Shape;265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97595" y="6363967"/>
            <a:ext cx="548640" cy="4941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266" name="Google Shape;266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4" y="6144751"/>
            <a:ext cx="542088" cy="722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y Section Header">
  <p:cSld name="Gray Section Header">
    <p:bg>
      <p:bgPr>
        <a:solidFill>
          <a:srgbClr val="C4C4C4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4"/>
          <p:cNvSpPr/>
          <p:nvPr/>
        </p:nvSpPr>
        <p:spPr>
          <a:xfrm>
            <a:off x="0" y="2438400"/>
            <a:ext cx="8378381" cy="1525524"/>
          </a:xfrm>
          <a:custGeom>
            <a:rect b="b" l="l" r="r" t="t"/>
            <a:pathLst>
              <a:path extrusionOk="0" h="1676400" w="7848600">
                <a:moveTo>
                  <a:pt x="0" y="0"/>
                </a:moveTo>
                <a:lnTo>
                  <a:pt x="7848600" y="0"/>
                </a:lnTo>
                <a:lnTo>
                  <a:pt x="7200530" y="1667522"/>
                </a:lnTo>
                <a:lnTo>
                  <a:pt x="0" y="1676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p54"/>
          <p:cNvSpPr txBox="1"/>
          <p:nvPr>
            <p:ph idx="1" type="subTitle"/>
          </p:nvPr>
        </p:nvSpPr>
        <p:spPr>
          <a:xfrm>
            <a:off x="228600" y="4265676"/>
            <a:ext cx="7391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lv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A2A2D"/>
              </a:buClr>
              <a:buSzPts val="2100"/>
              <a:buNone/>
              <a:defRPr sz="2100">
                <a:solidFill>
                  <a:srgbClr val="2A2A2D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2100"/>
              <a:buNone/>
              <a:defRPr>
                <a:solidFill>
                  <a:srgbClr val="898989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>
                <a:solidFill>
                  <a:srgbClr val="898989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>
                <a:solidFill>
                  <a:srgbClr val="898989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>
                <a:solidFill>
                  <a:srgbClr val="898989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>
                <a:solidFill>
                  <a:srgbClr val="898989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>
                <a:solidFill>
                  <a:srgbClr val="898989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>
                <a:solidFill>
                  <a:srgbClr val="898989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>
                <a:solidFill>
                  <a:srgbClr val="898989"/>
                </a:solidFill>
              </a:defRPr>
            </a:lvl9pPr>
          </a:lstStyle>
          <a:p/>
        </p:txBody>
      </p:sp>
      <p:sp>
        <p:nvSpPr>
          <p:cNvPr id="270" name="Google Shape;270;p54"/>
          <p:cNvSpPr txBox="1"/>
          <p:nvPr>
            <p:ph idx="12" type="sldNum"/>
          </p:nvPr>
        </p:nvSpPr>
        <p:spPr>
          <a:xfrm>
            <a:off x="91440" y="6428233"/>
            <a:ext cx="402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54"/>
          <p:cNvSpPr txBox="1"/>
          <p:nvPr>
            <p:ph type="title"/>
          </p:nvPr>
        </p:nvSpPr>
        <p:spPr>
          <a:xfrm>
            <a:off x="228600" y="2438400"/>
            <a:ext cx="73914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Open Sans SemiBold"/>
              <a:buNone/>
              <a:defRPr b="1" sz="4100" cap="none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stacked content">
  <p:cSld name="2 stacked content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5"/>
          <p:cNvSpPr/>
          <p:nvPr/>
        </p:nvSpPr>
        <p:spPr>
          <a:xfrm>
            <a:off x="128725" y="152401"/>
            <a:ext cx="8862900" cy="658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4" name="Google Shape;274;p55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75" name="Google Shape;275;p55"/>
          <p:cNvSpPr txBox="1"/>
          <p:nvPr>
            <p:ph idx="1" type="body"/>
          </p:nvPr>
        </p:nvSpPr>
        <p:spPr>
          <a:xfrm>
            <a:off x="457200" y="1600201"/>
            <a:ext cx="8229600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276" name="Google Shape;276;p55"/>
          <p:cNvSpPr txBox="1"/>
          <p:nvPr>
            <p:ph idx="2" type="body"/>
          </p:nvPr>
        </p:nvSpPr>
        <p:spPr>
          <a:xfrm>
            <a:off x="457200" y="3733801"/>
            <a:ext cx="8229600" cy="23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pic>
        <p:nvPicPr>
          <p:cNvPr id="277" name="Google Shape;277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8729" y="6243656"/>
            <a:ext cx="532863" cy="49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0003" y="6324604"/>
            <a:ext cx="481599" cy="32427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5"/>
          <p:cNvSpPr txBox="1"/>
          <p:nvPr>
            <p:ph idx="12" type="sldNum"/>
          </p:nvPr>
        </p:nvSpPr>
        <p:spPr>
          <a:xfrm>
            <a:off x="91440" y="6428233"/>
            <a:ext cx="402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0" name="Google Shape;280;p55"/>
          <p:cNvSpPr/>
          <p:nvPr/>
        </p:nvSpPr>
        <p:spPr>
          <a:xfrm>
            <a:off x="8382000" y="6289685"/>
            <a:ext cx="609600" cy="415800"/>
          </a:xfrm>
          <a:prstGeom prst="rect">
            <a:avLst/>
          </a:prstGeom>
          <a:solidFill>
            <a:srgbClr val="F2F2F2">
              <a:alpha val="34510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ntent with Titles" type="twoTxTwoObj">
  <p:cSld name="TWO_OBJECTS_WITH_TEXT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6"/>
          <p:cNvSpPr/>
          <p:nvPr/>
        </p:nvSpPr>
        <p:spPr>
          <a:xfrm>
            <a:off x="128725" y="152401"/>
            <a:ext cx="8862900" cy="658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3" name="Google Shape;283;p56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3600"/>
              <a:buFont typeface="Open Sans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84" name="Google Shape;284;p56"/>
          <p:cNvSpPr txBox="1"/>
          <p:nvPr>
            <p:ph idx="1" type="body"/>
          </p:nvPr>
        </p:nvSpPr>
        <p:spPr>
          <a:xfrm>
            <a:off x="457201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85" name="Google Shape;285;p56"/>
          <p:cNvSpPr txBox="1"/>
          <p:nvPr>
            <p:ph idx="2" type="body"/>
          </p:nvPr>
        </p:nvSpPr>
        <p:spPr>
          <a:xfrm>
            <a:off x="457201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286" name="Google Shape;286;p56"/>
          <p:cNvSpPr txBox="1"/>
          <p:nvPr>
            <p:ph idx="3" type="body"/>
          </p:nvPr>
        </p:nvSpPr>
        <p:spPr>
          <a:xfrm>
            <a:off x="4645028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87" name="Google Shape;287;p56"/>
          <p:cNvSpPr txBox="1"/>
          <p:nvPr>
            <p:ph idx="4" type="body"/>
          </p:nvPr>
        </p:nvSpPr>
        <p:spPr>
          <a:xfrm>
            <a:off x="4645028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pic>
        <p:nvPicPr>
          <p:cNvPr id="288" name="Google Shape;288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8729" y="6243656"/>
            <a:ext cx="532863" cy="49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0003" y="6324604"/>
            <a:ext cx="481599" cy="32427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6"/>
          <p:cNvSpPr txBox="1"/>
          <p:nvPr>
            <p:ph idx="12" type="sldNum"/>
          </p:nvPr>
        </p:nvSpPr>
        <p:spPr>
          <a:xfrm>
            <a:off x="91440" y="6428233"/>
            <a:ext cx="402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1" name="Google Shape;291;p56"/>
          <p:cNvSpPr/>
          <p:nvPr/>
        </p:nvSpPr>
        <p:spPr>
          <a:xfrm>
            <a:off x="8382000" y="6289685"/>
            <a:ext cx="609600" cy="415800"/>
          </a:xfrm>
          <a:prstGeom prst="rect">
            <a:avLst/>
          </a:prstGeom>
          <a:solidFill>
            <a:srgbClr val="F2F2F2">
              <a:alpha val="34510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acked content with Titles">
  <p:cSld name="Two stacked content with Titles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7"/>
          <p:cNvSpPr/>
          <p:nvPr/>
        </p:nvSpPr>
        <p:spPr>
          <a:xfrm>
            <a:off x="128725" y="152401"/>
            <a:ext cx="8862900" cy="658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57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3600"/>
              <a:buFont typeface="Open Sans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95" name="Google Shape;295;p57"/>
          <p:cNvSpPr txBox="1"/>
          <p:nvPr>
            <p:ph idx="1" type="body"/>
          </p:nvPr>
        </p:nvSpPr>
        <p:spPr>
          <a:xfrm>
            <a:off x="457200" y="1535113"/>
            <a:ext cx="82296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96" name="Google Shape;296;p57"/>
          <p:cNvSpPr txBox="1"/>
          <p:nvPr>
            <p:ph idx="2" type="body"/>
          </p:nvPr>
        </p:nvSpPr>
        <p:spPr>
          <a:xfrm>
            <a:off x="457200" y="2209789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297" name="Google Shape;297;p57"/>
          <p:cNvSpPr txBox="1"/>
          <p:nvPr>
            <p:ph idx="3" type="body"/>
          </p:nvPr>
        </p:nvSpPr>
        <p:spPr>
          <a:xfrm>
            <a:off x="457200" y="3968769"/>
            <a:ext cx="82296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98" name="Google Shape;298;p57"/>
          <p:cNvSpPr txBox="1"/>
          <p:nvPr>
            <p:ph idx="4" type="body"/>
          </p:nvPr>
        </p:nvSpPr>
        <p:spPr>
          <a:xfrm>
            <a:off x="455616" y="4654560"/>
            <a:ext cx="8231100" cy="1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pic>
        <p:nvPicPr>
          <p:cNvPr id="299" name="Google Shape;299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8729" y="6243656"/>
            <a:ext cx="532863" cy="49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0003" y="6324604"/>
            <a:ext cx="481599" cy="32427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57"/>
          <p:cNvSpPr txBox="1"/>
          <p:nvPr>
            <p:ph idx="12" type="sldNum"/>
          </p:nvPr>
        </p:nvSpPr>
        <p:spPr>
          <a:xfrm>
            <a:off x="91440" y="6428233"/>
            <a:ext cx="402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2" name="Google Shape;302;p57"/>
          <p:cNvSpPr/>
          <p:nvPr/>
        </p:nvSpPr>
        <p:spPr>
          <a:xfrm>
            <a:off x="8382000" y="6289685"/>
            <a:ext cx="609600" cy="415800"/>
          </a:xfrm>
          <a:prstGeom prst="rect">
            <a:avLst/>
          </a:prstGeom>
          <a:solidFill>
            <a:srgbClr val="F2F2F2">
              <a:alpha val="34510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8"/>
          <p:cNvSpPr/>
          <p:nvPr/>
        </p:nvSpPr>
        <p:spPr>
          <a:xfrm>
            <a:off x="128725" y="152401"/>
            <a:ext cx="8862900" cy="658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p58"/>
          <p:cNvSpPr txBox="1"/>
          <p:nvPr>
            <p:ph type="title"/>
          </p:nvPr>
        </p:nvSpPr>
        <p:spPr>
          <a:xfrm>
            <a:off x="457203" y="273049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1500"/>
              <a:buFont typeface="Open Sans"/>
              <a:buNone/>
              <a:defRPr b="1" sz="1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306" name="Google Shape;306;p58"/>
          <p:cNvSpPr txBox="1"/>
          <p:nvPr>
            <p:ph idx="1" type="body"/>
          </p:nvPr>
        </p:nvSpPr>
        <p:spPr>
          <a:xfrm>
            <a:off x="3575051" y="1435104"/>
            <a:ext cx="51117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29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07" name="Google Shape;307;p58"/>
          <p:cNvSpPr txBox="1"/>
          <p:nvPr>
            <p:ph idx="2" type="body"/>
          </p:nvPr>
        </p:nvSpPr>
        <p:spPr>
          <a:xfrm>
            <a:off x="457203" y="1435104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pic>
        <p:nvPicPr>
          <p:cNvPr id="308" name="Google Shape;308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8729" y="6243657"/>
            <a:ext cx="532863" cy="49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0003" y="6324604"/>
            <a:ext cx="481599" cy="32427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8"/>
          <p:cNvSpPr txBox="1"/>
          <p:nvPr>
            <p:ph idx="12" type="sldNum"/>
          </p:nvPr>
        </p:nvSpPr>
        <p:spPr>
          <a:xfrm>
            <a:off x="91440" y="6428233"/>
            <a:ext cx="402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1" name="Google Shape;311;p58"/>
          <p:cNvSpPr/>
          <p:nvPr/>
        </p:nvSpPr>
        <p:spPr>
          <a:xfrm>
            <a:off x="8382000" y="6289685"/>
            <a:ext cx="609600" cy="415800"/>
          </a:xfrm>
          <a:prstGeom prst="rect">
            <a:avLst/>
          </a:prstGeom>
          <a:solidFill>
            <a:srgbClr val="F2F2F2">
              <a:alpha val="34510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9"/>
          <p:cNvSpPr/>
          <p:nvPr/>
        </p:nvSpPr>
        <p:spPr>
          <a:xfrm>
            <a:off x="128725" y="152401"/>
            <a:ext cx="8862900" cy="658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4" name="Google Shape;314;p59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solidFill>
            <a:srgbClr val="260053"/>
          </a:solidFill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Open Sans"/>
              <a:buNone/>
              <a:defRPr b="1" sz="1500">
                <a:solidFill>
                  <a:schemeClr val="lt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315" name="Google Shape;315;p5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16" name="Google Shape;316;p59"/>
          <p:cNvSpPr txBox="1"/>
          <p:nvPr>
            <p:ph idx="1" type="body"/>
          </p:nvPr>
        </p:nvSpPr>
        <p:spPr>
          <a:xfrm>
            <a:off x="1792288" y="5367341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4C4C51"/>
              </a:buClr>
              <a:buSzPts val="1100"/>
              <a:buNone/>
              <a:defRPr sz="1100">
                <a:solidFill>
                  <a:srgbClr val="4C4C51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pic>
        <p:nvPicPr>
          <p:cNvPr id="317" name="Google Shape;317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8729" y="6243657"/>
            <a:ext cx="532863" cy="49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0003" y="6324604"/>
            <a:ext cx="481599" cy="32427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9"/>
          <p:cNvSpPr txBox="1"/>
          <p:nvPr>
            <p:ph idx="12" type="sldNum"/>
          </p:nvPr>
        </p:nvSpPr>
        <p:spPr>
          <a:xfrm>
            <a:off x="91440" y="6428233"/>
            <a:ext cx="402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" name="Google Shape;320;p59"/>
          <p:cNvSpPr/>
          <p:nvPr/>
        </p:nvSpPr>
        <p:spPr>
          <a:xfrm>
            <a:off x="8382000" y="6289685"/>
            <a:ext cx="609600" cy="415800"/>
          </a:xfrm>
          <a:prstGeom prst="rect">
            <a:avLst/>
          </a:prstGeom>
          <a:solidFill>
            <a:srgbClr val="F2F2F2">
              <a:alpha val="34510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zed content and logos">
  <p:cSld name="Sized content and logos">
    <p:bg>
      <p:bgPr>
        <a:solidFill>
          <a:schemeClr val="lt2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0"/>
          <p:cNvSpPr/>
          <p:nvPr/>
        </p:nvSpPr>
        <p:spPr>
          <a:xfrm>
            <a:off x="128725" y="152401"/>
            <a:ext cx="8862900" cy="658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3" name="Google Shape;323;p60"/>
          <p:cNvSpPr txBox="1"/>
          <p:nvPr>
            <p:ph idx="1" type="body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324" name="Google Shape;324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8729" y="6243657"/>
            <a:ext cx="532863" cy="49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0003" y="6324604"/>
            <a:ext cx="481599" cy="32427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60"/>
          <p:cNvSpPr/>
          <p:nvPr/>
        </p:nvSpPr>
        <p:spPr>
          <a:xfrm>
            <a:off x="8382000" y="6289685"/>
            <a:ext cx="609600" cy="415800"/>
          </a:xfrm>
          <a:prstGeom prst="rect">
            <a:avLst/>
          </a:prstGeom>
          <a:solidFill>
            <a:srgbClr val="F2F2F2">
              <a:alpha val="34510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7" name="Google Shape;327;p60"/>
          <p:cNvSpPr txBox="1"/>
          <p:nvPr>
            <p:ph idx="12" type="sldNum"/>
          </p:nvPr>
        </p:nvSpPr>
        <p:spPr>
          <a:xfrm>
            <a:off x="93213" y="6427435"/>
            <a:ext cx="4047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screen Content w/logos (gray)">
  <p:cSld name="Fullscreen Content w/logos (gray)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1"/>
          <p:cNvSpPr/>
          <p:nvPr/>
        </p:nvSpPr>
        <p:spPr>
          <a:xfrm>
            <a:off x="128725" y="152401"/>
            <a:ext cx="8862900" cy="658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0" name="Google Shape;330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8729" y="6243656"/>
            <a:ext cx="532863" cy="49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0003" y="6324604"/>
            <a:ext cx="481599" cy="32427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61"/>
          <p:cNvSpPr txBox="1"/>
          <p:nvPr>
            <p:ph idx="12" type="sldNum"/>
          </p:nvPr>
        </p:nvSpPr>
        <p:spPr>
          <a:xfrm>
            <a:off x="91440" y="6428233"/>
            <a:ext cx="402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3" name="Google Shape;333;p61"/>
          <p:cNvSpPr/>
          <p:nvPr/>
        </p:nvSpPr>
        <p:spPr>
          <a:xfrm>
            <a:off x="8382000" y="6289685"/>
            <a:ext cx="609600" cy="415800"/>
          </a:xfrm>
          <a:prstGeom prst="rect">
            <a:avLst/>
          </a:prstGeom>
          <a:solidFill>
            <a:srgbClr val="F2F2F2">
              <a:alpha val="34510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4" name="Google Shape;334;p61"/>
          <p:cNvSpPr txBox="1"/>
          <p:nvPr>
            <p:ph idx="1" type="body"/>
          </p:nvPr>
        </p:nvSpPr>
        <p:spPr>
          <a:xfrm>
            <a:off x="128589" y="152404"/>
            <a:ext cx="8862900" cy="60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ogos" type="titleOnly">
  <p:cSld name="TITLE_ONLY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2"/>
          <p:cNvSpPr/>
          <p:nvPr/>
        </p:nvSpPr>
        <p:spPr>
          <a:xfrm>
            <a:off x="128725" y="152401"/>
            <a:ext cx="8862900" cy="658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7" name="Google Shape;337;p62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pic>
        <p:nvPicPr>
          <p:cNvPr id="338" name="Google Shape;338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8729" y="6243656"/>
            <a:ext cx="532863" cy="49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0003" y="6324604"/>
            <a:ext cx="481599" cy="324276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62"/>
          <p:cNvSpPr txBox="1"/>
          <p:nvPr>
            <p:ph idx="12" type="sldNum"/>
          </p:nvPr>
        </p:nvSpPr>
        <p:spPr>
          <a:xfrm>
            <a:off x="91440" y="6428233"/>
            <a:ext cx="402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1" name="Google Shape;341;p62"/>
          <p:cNvSpPr/>
          <p:nvPr/>
        </p:nvSpPr>
        <p:spPr>
          <a:xfrm>
            <a:off x="8382000" y="6289685"/>
            <a:ext cx="609600" cy="415800"/>
          </a:xfrm>
          <a:prstGeom prst="rect">
            <a:avLst/>
          </a:prstGeom>
          <a:solidFill>
            <a:srgbClr val="F2F2F2">
              <a:alpha val="34510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 gray">
  <p:cSld name="Title on gray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3"/>
          <p:cNvSpPr/>
          <p:nvPr/>
        </p:nvSpPr>
        <p:spPr>
          <a:xfrm>
            <a:off x="128725" y="152401"/>
            <a:ext cx="8862900" cy="658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4" name="Google Shape;344;p63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tally Blank (gray)">
  <p:cSld name="Totally Blank (gray)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4"/>
          <p:cNvSpPr/>
          <p:nvPr/>
        </p:nvSpPr>
        <p:spPr>
          <a:xfrm>
            <a:off x="128725" y="152401"/>
            <a:ext cx="8862900" cy="658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5"/>
          <p:cNvSpPr/>
          <p:nvPr/>
        </p:nvSpPr>
        <p:spPr>
          <a:xfrm>
            <a:off x="128725" y="152401"/>
            <a:ext cx="8862900" cy="658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9" name="Google Shape;349;p65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350" name="Google Shape;350;p65"/>
          <p:cNvSpPr txBox="1"/>
          <p:nvPr>
            <p:ph idx="1" type="body"/>
          </p:nvPr>
        </p:nvSpPr>
        <p:spPr>
          <a:xfrm rot="5400000">
            <a:off x="2308950" y="-251549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351" name="Google Shape;351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8729" y="6243657"/>
            <a:ext cx="532863" cy="49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0003" y="6324604"/>
            <a:ext cx="481599" cy="324276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65"/>
          <p:cNvSpPr txBox="1"/>
          <p:nvPr>
            <p:ph idx="12" type="sldNum"/>
          </p:nvPr>
        </p:nvSpPr>
        <p:spPr>
          <a:xfrm>
            <a:off x="91440" y="6428233"/>
            <a:ext cx="402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4" name="Google Shape;354;p65"/>
          <p:cNvSpPr/>
          <p:nvPr/>
        </p:nvSpPr>
        <p:spPr>
          <a:xfrm>
            <a:off x="8382000" y="6289685"/>
            <a:ext cx="609600" cy="415800"/>
          </a:xfrm>
          <a:prstGeom prst="rect">
            <a:avLst/>
          </a:prstGeom>
          <a:solidFill>
            <a:srgbClr val="F2F2F2">
              <a:alpha val="34510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6"/>
          <p:cNvSpPr/>
          <p:nvPr/>
        </p:nvSpPr>
        <p:spPr>
          <a:xfrm>
            <a:off x="128725" y="152401"/>
            <a:ext cx="8862900" cy="658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7" name="Google Shape;357;p66"/>
          <p:cNvSpPr txBox="1"/>
          <p:nvPr>
            <p:ph type="title"/>
          </p:nvPr>
        </p:nvSpPr>
        <p:spPr>
          <a:xfrm rot="5400000">
            <a:off x="4732350" y="2171689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358" name="Google Shape;358;p66"/>
          <p:cNvSpPr txBox="1"/>
          <p:nvPr>
            <p:ph idx="1" type="body"/>
          </p:nvPr>
        </p:nvSpPr>
        <p:spPr>
          <a:xfrm rot="5400000">
            <a:off x="579450" y="228589"/>
            <a:ext cx="5851500" cy="59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359" name="Google Shape;359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24392" y="192257"/>
            <a:ext cx="532863" cy="496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28728" y="6324602"/>
            <a:ext cx="481599" cy="32427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66"/>
          <p:cNvSpPr txBox="1"/>
          <p:nvPr>
            <p:ph idx="12" type="sldNum"/>
          </p:nvPr>
        </p:nvSpPr>
        <p:spPr>
          <a:xfrm rot="5400000">
            <a:off x="113785" y="220653"/>
            <a:ext cx="3810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2" name="Google Shape;362;p66"/>
          <p:cNvSpPr/>
          <p:nvPr/>
        </p:nvSpPr>
        <p:spPr>
          <a:xfrm rot="5400000">
            <a:off x="64783" y="6214840"/>
            <a:ext cx="609600" cy="415800"/>
          </a:xfrm>
          <a:prstGeom prst="rect">
            <a:avLst/>
          </a:prstGeom>
          <a:solidFill>
            <a:srgbClr val="F2F2F2">
              <a:alpha val="34510"/>
            </a:srgbClr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ulleted Header + Content">
  <p:cSld name="1_Bulleted Header + Content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7"/>
          <p:cNvSpPr txBox="1"/>
          <p:nvPr>
            <p:ph idx="1" type="body"/>
          </p:nvPr>
        </p:nvSpPr>
        <p:spPr>
          <a:xfrm>
            <a:off x="659305" y="1736727"/>
            <a:ext cx="8196300" cy="3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51516"/>
              </a:buClr>
              <a:buSzPts val="1800"/>
              <a:buFont typeface="Merriweather Sans"/>
              <a:buChar char="&gt;"/>
              <a:defRPr b="0" i="0" sz="1800">
                <a:solidFill>
                  <a:srgbClr val="15151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2385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51516"/>
              </a:buClr>
              <a:buSzPts val="1500"/>
              <a:buChar char="–"/>
              <a:defRPr b="0" i="0" sz="1500">
                <a:solidFill>
                  <a:srgbClr val="15151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175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51516"/>
              </a:buClr>
              <a:buSzPts val="1400"/>
              <a:buFont typeface="Merriweather Sans"/>
              <a:buChar char="&gt;"/>
              <a:defRPr b="0" i="0" sz="1400">
                <a:solidFill>
                  <a:srgbClr val="15151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048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51516"/>
              </a:buClr>
              <a:buSzPts val="1200"/>
              <a:buChar char="–"/>
              <a:defRPr b="0" i="0" sz="1200">
                <a:solidFill>
                  <a:srgbClr val="15151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29845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51516"/>
              </a:buClr>
              <a:buSzPts val="1100"/>
              <a:buFont typeface="Merriweather Sans"/>
              <a:buChar char="&gt;"/>
              <a:defRPr b="0" i="0" sz="1100">
                <a:solidFill>
                  <a:srgbClr val="15151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65" name="Google Shape;365;p67"/>
          <p:cNvSpPr txBox="1"/>
          <p:nvPr>
            <p:ph idx="2" type="body"/>
          </p:nvPr>
        </p:nvSpPr>
        <p:spPr>
          <a:xfrm>
            <a:off x="671759" y="255243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006F"/>
              </a:buClr>
              <a:buSzPts val="2300"/>
              <a:buNone/>
              <a:defRPr b="0" i="0" sz="2200">
                <a:solidFill>
                  <a:srgbClr val="33006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1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18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366" name="Google Shape;366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4857" y="6153861"/>
            <a:ext cx="1681568" cy="46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8"/>
          <p:cNvSpPr txBox="1"/>
          <p:nvPr>
            <p:ph idx="1" type="body"/>
          </p:nvPr>
        </p:nvSpPr>
        <p:spPr>
          <a:xfrm>
            <a:off x="671759" y="204606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b="0" i="0" sz="3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1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18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369" name="Google Shape;369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9463" y="4687820"/>
            <a:ext cx="1600200" cy="1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043" y="1316904"/>
            <a:ext cx="2425294" cy="162965"/>
          </a:xfrm>
          <a:prstGeom prst="rect">
            <a:avLst/>
          </a:prstGeom>
          <a:noFill/>
          <a:ln>
            <a:noFill/>
          </a:ln>
        </p:spPr>
      </p:pic>
      <p:sp>
        <p:nvSpPr>
          <p:cNvPr descr="AngleBackground_gold_RGB.png" id="371" name="Google Shape;371;p68"/>
          <p:cNvSpPr/>
          <p:nvPr/>
        </p:nvSpPr>
        <p:spPr>
          <a:xfrm>
            <a:off x="-71553" y="-139700"/>
            <a:ext cx="9368100" cy="47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W Logo_Purple_RGB.png" id="372" name="Google Shape;372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2451" y="5959691"/>
            <a:ext cx="971551" cy="65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4857" y="6153861"/>
            <a:ext cx="1681568" cy="46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Header + Subheader + Content">
  <p:cSld name="1_Header + Subheader + Content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9"/>
          <p:cNvSpPr txBox="1"/>
          <p:nvPr>
            <p:ph idx="1" type="body"/>
          </p:nvPr>
        </p:nvSpPr>
        <p:spPr>
          <a:xfrm>
            <a:off x="659305" y="2320244"/>
            <a:ext cx="8197200" cy="31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51516"/>
              </a:buClr>
              <a:buSzPts val="1800"/>
              <a:buFont typeface="Merriweather Sans"/>
              <a:buNone/>
              <a:defRPr b="0" i="0" sz="1800">
                <a:solidFill>
                  <a:srgbClr val="15151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2385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51516"/>
              </a:buClr>
              <a:buSzPts val="1500"/>
              <a:buChar char="–"/>
              <a:defRPr b="0" i="0" sz="1500">
                <a:solidFill>
                  <a:srgbClr val="15151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51516"/>
              </a:buClr>
              <a:buSzPts val="1400"/>
              <a:buFont typeface="Merriweather Sans"/>
              <a:buChar char="&gt;"/>
              <a:defRPr b="0" i="0" sz="1400">
                <a:solidFill>
                  <a:srgbClr val="15151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51516"/>
              </a:buClr>
              <a:buSzPts val="1200"/>
              <a:buChar char="–"/>
              <a:defRPr b="0" i="0" sz="1200">
                <a:solidFill>
                  <a:srgbClr val="15151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845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51516"/>
              </a:buClr>
              <a:buSzPts val="1100"/>
              <a:buFont typeface="Merriweather Sans"/>
              <a:buChar char="&gt;"/>
              <a:defRPr b="0" i="0" sz="1100">
                <a:solidFill>
                  <a:srgbClr val="15151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76" name="Google Shape;376;p69"/>
          <p:cNvSpPr txBox="1"/>
          <p:nvPr>
            <p:ph idx="2" type="body"/>
          </p:nvPr>
        </p:nvSpPr>
        <p:spPr>
          <a:xfrm>
            <a:off x="671759" y="1730668"/>
            <a:ext cx="81846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3006F"/>
              </a:buClr>
              <a:buSzPts val="1800"/>
              <a:buNone/>
              <a:defRPr b="0" i="0" sz="1800">
                <a:solidFill>
                  <a:srgbClr val="33006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1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18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77" name="Google Shape;377;p69"/>
          <p:cNvSpPr txBox="1"/>
          <p:nvPr>
            <p:ph idx="3" type="body"/>
          </p:nvPr>
        </p:nvSpPr>
        <p:spPr>
          <a:xfrm>
            <a:off x="671759" y="255243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006F"/>
              </a:buClr>
              <a:buSzPts val="2300"/>
              <a:buNone/>
              <a:defRPr b="0" i="0" sz="2200">
                <a:solidFill>
                  <a:srgbClr val="33006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1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18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378" name="Google Shape;378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4857" y="6153861"/>
            <a:ext cx="1681568" cy="46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bg>
      <p:bgPr>
        <a:solidFill>
          <a:srgbClr val="4B2E83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W_W Logo_White.png" id="380" name="Google Shape;380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5815" y="5945855"/>
            <a:ext cx="1371600" cy="9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335" y="6354235"/>
            <a:ext cx="254000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70"/>
          <p:cNvSpPr txBox="1"/>
          <p:nvPr>
            <p:ph idx="1" type="body"/>
          </p:nvPr>
        </p:nvSpPr>
        <p:spPr>
          <a:xfrm>
            <a:off x="671757" y="11798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b="0" i="0" sz="5000">
                <a:solidFill>
                  <a:schemeClr val="accent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1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18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E8D3A2"/>
              </a:buClr>
              <a:buSzPts val="1500"/>
              <a:buNone/>
              <a:defRPr b="0" i="0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descr="Bar_RtAngle_7502_RGB.png" id="383" name="Google Shape;383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588" y="4006085"/>
            <a:ext cx="2284305" cy="112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8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theme" Target="../theme/theme2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theme" Target="../theme/theme4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theme" Target="../theme/theme9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theme" Target="../theme/theme6.xml"/></Relationships>
</file>

<file path=ppt/slideMasters/_rels/slideMaster8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52.xml"/><Relationship Id="rId24" Type="http://schemas.openxmlformats.org/officeDocument/2006/relationships/theme" Target="../theme/theme7.xml"/><Relationship Id="rId12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8.xml"/><Relationship Id="rId6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B2E83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B2E83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0" name="Google Shape;140;p3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3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3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3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5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3600"/>
              <a:buFont typeface="Open Sans"/>
              <a:buNone/>
              <a:defRPr b="1" i="0" sz="3600" u="none" cap="none" strike="noStrike">
                <a:solidFill>
                  <a:srgbClr val="19003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5" name="Google Shape;215;p45"/>
          <p:cNvSpPr txBox="1"/>
          <p:nvPr>
            <p:ph idx="1" type="body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6195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16" name="Google Shape;216;p45"/>
          <p:cNvSpPr txBox="1"/>
          <p:nvPr>
            <p:ph idx="12" type="sldNum"/>
          </p:nvPr>
        </p:nvSpPr>
        <p:spPr>
          <a:xfrm>
            <a:off x="91440" y="6428233"/>
            <a:ext cx="402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EAD7A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EAD7A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EAD7A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EAD7A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EAD7A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EAD7A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EAD7A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EAD7A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EAD7A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6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7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3600"/>
              <a:buFont typeface="Open Sans"/>
              <a:buNone/>
              <a:defRPr b="1" i="0" sz="3600" u="none" cap="none" strike="noStrike">
                <a:solidFill>
                  <a:srgbClr val="19003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4" name="Google Shape;224;p47"/>
          <p:cNvSpPr txBox="1"/>
          <p:nvPr>
            <p:ph idx="1" type="body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6195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25" name="Google Shape;225;p47"/>
          <p:cNvSpPr txBox="1"/>
          <p:nvPr>
            <p:ph idx="12" type="sldNum"/>
          </p:nvPr>
        </p:nvSpPr>
        <p:spPr>
          <a:xfrm>
            <a:off x="91440" y="6428233"/>
            <a:ext cx="4023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2A2A2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ashington.zoom.us/j/346891888" TargetMode="External"/><Relationship Id="rId4" Type="http://schemas.openxmlformats.org/officeDocument/2006/relationships/hyperlink" Target="mailto:gcafco@uw.edu" TargetMode="External"/><Relationship Id="rId5" Type="http://schemas.openxmlformats.org/officeDocument/2006/relationships/hyperlink" Target="mailto:petermm@uw.edu" TargetMode="External"/><Relationship Id="rId6" Type="http://schemas.openxmlformats.org/officeDocument/2006/relationships/hyperlink" Target="mailto:jgiffels@uw.edu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finance.uw.edu/gca/award-lifecycle/sponsor-specific-information/nih-childcare-allowance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grants.nih.gov/grants/guide/notice-files/NOT-OD-21-074.html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gcafco@uw.edu" TargetMode="External"/><Relationship Id="rId4" Type="http://schemas.openxmlformats.org/officeDocument/2006/relationships/hyperlink" Target="mailto:mgard4@uw.edu" TargetMode="External"/><Relationship Id="rId5" Type="http://schemas.openxmlformats.org/officeDocument/2006/relationships/hyperlink" Target="mailto:andra2@uw.edu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hyperlink" Target="mailto:escro@uw.edu" TargetMode="External"/><Relationship Id="rId10" Type="http://schemas.openxmlformats.org/officeDocument/2006/relationships/hyperlink" Target="mailto:fcoirep@uw.edu" TargetMode="External"/><Relationship Id="rId13" Type="http://schemas.openxmlformats.org/officeDocument/2006/relationships/image" Target="../media/image28.png"/><Relationship Id="rId12" Type="http://schemas.openxmlformats.org/officeDocument/2006/relationships/hyperlink" Target="mailto:petermm@uw.edu" TargetMode="Externa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Relationship Id="rId4" Type="http://schemas.openxmlformats.org/officeDocument/2006/relationships/image" Target="../media/image37.png"/><Relationship Id="rId9" Type="http://schemas.openxmlformats.org/officeDocument/2006/relationships/hyperlink" Target="mailto:work1460@uw.edu" TargetMode="External"/><Relationship Id="rId5" Type="http://schemas.openxmlformats.org/officeDocument/2006/relationships/hyperlink" Target="mailto:emilyb02@uw.edu" TargetMode="External"/><Relationship Id="rId6" Type="http://schemas.openxmlformats.org/officeDocument/2006/relationships/hyperlink" Target="mailto:kblakemo@uw.edu" TargetMode="External"/><Relationship Id="rId7" Type="http://schemas.openxmlformats.org/officeDocument/2006/relationships/hyperlink" Target="mailto:hibbsh@uw.edu" TargetMode="External"/><Relationship Id="rId8" Type="http://schemas.openxmlformats.org/officeDocument/2006/relationships/hyperlink" Target="mailto:research@uw.edu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hyperlink" Target="mailto:research@uw.edu" TargetMode="External"/><Relationship Id="rId4" Type="http://schemas.openxmlformats.org/officeDocument/2006/relationships/hyperlink" Target="https://www.washington.edu/research/or/istar-improving-service-to-advance-research/" TargetMode="External"/><Relationship Id="rId5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hyperlink" Target="mailto:research@uw.edu" TargetMode="External"/><Relationship Id="rId4" Type="http://schemas.openxmlformats.org/officeDocument/2006/relationships/hyperlink" Target="mailto:work1460@uw.edu" TargetMode="External"/><Relationship Id="rId5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aamc.org/advocacy-policy/washington-highlights/nstc-releases-recommendations-research-security#:~:text=14%2C%202021.,from%20across%20the%20federal%20government." TargetMode="External"/><Relationship Id="rId4" Type="http://schemas.openxmlformats.org/officeDocument/2006/relationships/hyperlink" Target="https://nihrecord.nih.gov/2019/10/04/nih-investigates-foreign-influence-us-grantee-institutions" TargetMode="External"/><Relationship Id="rId5" Type="http://schemas.openxmlformats.org/officeDocument/2006/relationships/hyperlink" Target="https://www.insidehighered.com/sites/default/server_files/media/NIH%20Foreign%20Influence%20Letter%20to%20Grantees%2008-20-18.pdf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myresearch.washington.edu/" TargetMode="External"/><Relationship Id="rId4" Type="http://schemas.openxmlformats.org/officeDocument/2006/relationships/image" Target="../media/image22.png"/><Relationship Id="rId5" Type="http://schemas.openxmlformats.org/officeDocument/2006/relationships/hyperlink" Target="mailto:research@uw.edu" TargetMode="External"/><Relationship Id="rId6" Type="http://schemas.openxmlformats.org/officeDocument/2006/relationships/hyperlink" Target="mailto:research@uw.edu" TargetMode="External"/><Relationship Id="rId7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washington.edu/research/compliance/financial-conflicts-of-interest-fcoi/" TargetMode="External"/><Relationship Id="rId4" Type="http://schemas.openxmlformats.org/officeDocument/2006/relationships/hyperlink" Target="https://www.washington.edu/research/policies/gim-10-financial-conflict-of-interest-policy/" TargetMode="External"/><Relationship Id="rId9" Type="http://schemas.openxmlformats.org/officeDocument/2006/relationships/hyperlink" Target="https://myresearch.washington.edu/search/" TargetMode="External"/><Relationship Id="rId5" Type="http://schemas.openxmlformats.org/officeDocument/2006/relationships/hyperlink" Target="https://www.washington.edu/research/learning/online/index.php/lessons/financial-conflict-of-interest-training/" TargetMode="External"/><Relationship Id="rId6" Type="http://schemas.openxmlformats.org/officeDocument/2006/relationships/hyperlink" Target="https://www.washington.edu/research/tools/fids/guide/topics/annual-updates/" TargetMode="External"/><Relationship Id="rId7" Type="http://schemas.openxmlformats.org/officeDocument/2006/relationships/hyperlink" Target="https://www.washington.edu/research/compliance/outside-professional-work-for-compensation-form-1460/" TargetMode="External"/><Relationship Id="rId8" Type="http://schemas.openxmlformats.org/officeDocument/2006/relationships/hyperlink" Target="http://www.washington.edu/admin/rules/policies/PO/EO57.html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Relationship Id="rId4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Relationship Id="rId4" Type="http://schemas.openxmlformats.org/officeDocument/2006/relationships/image" Target="../media/image3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finance.uw.edu/pafc/rebudgeting" TargetMode="External"/><Relationship Id="rId4" Type="http://schemas.openxmlformats.org/officeDocument/2006/relationships/hyperlink" Target="https://www.nsf.gov/bfa/dias/policy/fedrtc/appendix_a.pdf" TargetMode="External"/><Relationship Id="rId5" Type="http://schemas.openxmlformats.org/officeDocument/2006/relationships/hyperlink" Target="https://grants.nih.gov/policy/nihgps/index.htm" TargetMode="External"/><Relationship Id="rId6" Type="http://schemas.openxmlformats.org/officeDocument/2006/relationships/hyperlink" Target="https://www.nsf.gov/publications/pub_summ.jsp?ods_key=nsf22001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hyperlink" Target="mailto:gcafco@uw.edu" TargetMode="External"/><Relationship Id="rId4" Type="http://schemas.openxmlformats.org/officeDocument/2006/relationships/hyperlink" Target="https://finance.uw.edu/pafc/" TargetMode="External"/><Relationship Id="rId5" Type="http://schemas.openxmlformats.org/officeDocument/2006/relationships/hyperlink" Target="mailto:andra2@uw.edu" TargetMode="External"/><Relationship Id="rId6" Type="http://schemas.openxmlformats.org/officeDocument/2006/relationships/hyperlink" Target="mailto:mgard4@uw.eud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" name="Google Shape;389;p71"/>
          <p:cNvGraphicFramePr/>
          <p:nvPr/>
        </p:nvGraphicFramePr>
        <p:xfrm>
          <a:off x="99025" y="533400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{F7C60284-E3A1-499C-B9C8-9DB9291327D3}</a:tableStyleId>
              </a:tblPr>
              <a:tblGrid>
                <a:gridCol w="3710975"/>
                <a:gridCol w="3048000"/>
                <a:gridCol w="1371600"/>
                <a:gridCol w="670425"/>
              </a:tblGrid>
              <a:tr h="567600">
                <a:tc grid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497A"/>
                        </a:buClr>
                        <a:buSzPts val="3000"/>
                        <a:buFont typeface="Calibri"/>
                        <a:buNone/>
                      </a:pPr>
                      <a:r>
                        <a:rPr b="0" lang="en" sz="3000" u="none" cap="none" strike="noStrike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MRAM </a:t>
                      </a:r>
                      <a:r>
                        <a:rPr b="0" lang="en" sz="3000" u="none" cap="none" strike="noStrike">
                          <a:solidFill>
                            <a:srgbClr val="BFBFB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|</a:t>
                      </a:r>
                      <a:r>
                        <a:rPr b="0" lang="en" sz="3000" u="none" cap="none" strike="noStrike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Monthly Research Administration Meeting </a:t>
                      </a:r>
                      <a:endParaRPr/>
                    </a:p>
                  </a:txBody>
                  <a:tcPr marT="0" marB="0" marR="68575" marL="68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</a:tr>
              <a:tr h="1720450">
                <a:tc grid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None/>
                      </a:pPr>
                      <a:r>
                        <a:t/>
                      </a:r>
                      <a:endParaRPr b="0" sz="800" u="none" cap="none" strike="noStrike">
                        <a:solidFill>
                          <a:srgbClr val="5F497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0" sz="1600" u="none" cap="none" strike="noStrike">
                        <a:solidFill>
                          <a:srgbClr val="5F497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497A"/>
                        </a:buClr>
                        <a:buSzPts val="1400"/>
                        <a:buFont typeface="Calibri"/>
                        <a:buNone/>
                      </a:pPr>
                      <a:r>
                        <a:rPr b="0" lang="en">
                          <a:solidFill>
                            <a:srgbClr val="5F497A"/>
                          </a:solidFill>
                        </a:rPr>
                        <a:t>August 12</a:t>
                      </a:r>
                      <a:r>
                        <a:rPr b="0" lang="en">
                          <a:solidFill>
                            <a:srgbClr val="5F497A"/>
                          </a:solidFill>
                        </a:rPr>
                        <a:t>, 2021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497A"/>
                        </a:buClr>
                        <a:buSzPts val="1400"/>
                        <a:buFont typeface="Calibri"/>
                        <a:buNone/>
                      </a:pPr>
                      <a:r>
                        <a:rPr b="0" lang="en" sz="1400" u="none" cap="none" strike="noStrike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9:00 </a:t>
                      </a:r>
                      <a:r>
                        <a:rPr b="0" lang="en">
                          <a:solidFill>
                            <a:srgbClr val="5F497A"/>
                          </a:solidFill>
                        </a:rPr>
                        <a:t>AM </a:t>
                      </a:r>
                      <a:r>
                        <a:rPr b="0" lang="en" sz="1400" u="none" cap="none" strike="noStrike">
                          <a:solidFill>
                            <a:srgbClr val="5F497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– 10:00 AM</a:t>
                      </a:r>
                      <a:endParaRPr b="0" sz="1400" u="none" cap="none" strike="noStrike">
                        <a:solidFill>
                          <a:srgbClr val="5F497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497A"/>
                        </a:buClr>
                        <a:buSzPts val="1200"/>
                        <a:buFont typeface="Calibri"/>
                        <a:buNone/>
                      </a:pPr>
                      <a:r>
                        <a:rPr lang="en">
                          <a:solidFill>
                            <a:srgbClr val="5F497A"/>
                          </a:solidFill>
                        </a:rPr>
                        <a:t>HOSTED REMOTELY</a:t>
                      </a:r>
                      <a:endParaRPr>
                        <a:solidFill>
                          <a:srgbClr val="5F497A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497A"/>
                        </a:buClr>
                        <a:buSzPts val="1400"/>
                        <a:buFont typeface="Calibri"/>
                        <a:buNone/>
                      </a:pPr>
                      <a:r>
                        <a:rPr b="0" lang="en">
                          <a:solidFill>
                            <a:srgbClr val="5F497A"/>
                          </a:solidFill>
                        </a:rPr>
                        <a:t>Join the LIVE Webinar</a:t>
                      </a:r>
                      <a:r>
                        <a:rPr lang="en">
                          <a:solidFill>
                            <a:srgbClr val="5F497A"/>
                          </a:solidFill>
                        </a:rPr>
                        <a:t>: </a:t>
                      </a:r>
                      <a:r>
                        <a:rPr lang="en" u="sng">
                          <a:solidFill>
                            <a:schemeClr val="hlink"/>
                          </a:solidFill>
                          <a:hlinkClick r:id="rId3"/>
                        </a:rPr>
                        <a:t>https://washington.zoom.us/j/346891888</a:t>
                      </a:r>
                      <a:endParaRPr b="0" sz="1200">
                        <a:solidFill>
                          <a:srgbClr val="5F497A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0" sz="1600" u="none" cap="none" strike="noStrike">
                        <a:solidFill>
                          <a:srgbClr val="5F497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</a:tr>
              <a:tr h="302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en" sz="1600" u="none" cap="none" strike="noStrike">
                          <a:solidFill>
                            <a:schemeClr val="lt1"/>
                          </a:solidFill>
                        </a:rPr>
                        <a:t>TOPIC </a:t>
                      </a:r>
                      <a:endParaRPr b="0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497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en" sz="1600" u="none" cap="none" strike="noStrike">
                          <a:solidFill>
                            <a:schemeClr val="lt1"/>
                          </a:solidFill>
                        </a:rPr>
                        <a:t>PRESENTER</a:t>
                      </a:r>
                      <a:endParaRPr b="0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497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b="0" lang="en" sz="1600" u="none" cap="none" strike="noStrike">
                          <a:solidFill>
                            <a:schemeClr val="lt1"/>
                          </a:solidFill>
                        </a:rPr>
                        <a:t>EMAIL </a:t>
                      </a:r>
                      <a:endParaRPr b="0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497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b="0" lang="en" sz="1600" u="none" cap="none" strike="noStrike">
                          <a:solidFill>
                            <a:schemeClr val="lt1"/>
                          </a:solidFill>
                        </a:rPr>
                        <a:t>MIN</a:t>
                      </a:r>
                      <a:endParaRPr b="0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F497A"/>
                    </a:solidFill>
                  </a:tcPr>
                </a:tc>
              </a:tr>
              <a:tr h="392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400"/>
                        <a:buFont typeface="Calibri"/>
                        <a:buNone/>
                      </a:pPr>
                      <a:r>
                        <a:rPr b="0" lang="en" sz="1400" u="none" cap="none" strike="noStrik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Welcome</a:t>
                      </a:r>
                      <a:endParaRPr/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3F3F3F"/>
                          </a:solidFill>
                        </a:rPr>
                        <a:t>Carol Rhodes</a:t>
                      </a:r>
                      <a:endParaRPr b="1" sz="1000">
                        <a:solidFill>
                          <a:srgbClr val="3F3F3F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Office of Sponsored Programs</a:t>
                      </a:r>
                      <a:endParaRPr b="1" sz="1000">
                        <a:solidFill>
                          <a:srgbClr val="3F3F3F"/>
                        </a:solidFill>
                      </a:endParaRPr>
                    </a:p>
                  </a:txBody>
                  <a:tcPr marT="0" marB="0" marR="114300" marL="1143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14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rgbClr val="0000FF"/>
                          </a:solidFill>
                        </a:rPr>
                        <a:t>carhodes@uw.edu</a:t>
                      </a:r>
                      <a:endParaRPr sz="1000" u="sng" cap="none" strike="noStrik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430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u="none" cap="none" strike="noStrik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100" u="none" cap="none" strike="noStrike">
                        <a:solidFill>
                          <a:srgbClr val="3F3F3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78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Calibri"/>
                        <a:buNone/>
                      </a:pPr>
                      <a:r>
                        <a:rPr b="0" lang="en">
                          <a:solidFill>
                            <a:srgbClr val="3F3F3F"/>
                          </a:solidFill>
                        </a:rPr>
                        <a:t>PAFC Hot Topic: Re-budgeting</a:t>
                      </a:r>
                      <a:endParaRPr b="1" sz="1100" u="none" cap="none" strike="noStrike">
                        <a:solidFill>
                          <a:srgbClr val="3F3F3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b="1" lang="en" sz="1000">
                          <a:solidFill>
                            <a:srgbClr val="3F3F3F"/>
                          </a:solidFill>
                        </a:rPr>
                        <a:t>Matt Gardner</a:t>
                      </a:r>
                      <a:endParaRPr b="1" sz="1000">
                        <a:solidFill>
                          <a:srgbClr val="3F3F3F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Post Award Fiscal Compliance</a:t>
                      </a:r>
                      <a:endParaRPr b="1" sz="1000">
                        <a:solidFill>
                          <a:srgbClr val="3F3F3F"/>
                        </a:solidFill>
                      </a:endParaRPr>
                    </a:p>
                  </a:txBody>
                  <a:tcPr marT="0" marB="0" marR="114300" marL="1143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14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4"/>
                        </a:rPr>
                        <a:t>gcafco@uw.edu</a:t>
                      </a:r>
                      <a:r>
                        <a:rPr lang="en" sz="1000" u="sng"/>
                        <a:t> </a:t>
                      </a:r>
                      <a:endParaRPr sz="1000" u="sng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11430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10</a:t>
                      </a:r>
                      <a:endParaRPr sz="1000" u="none" cap="none" strike="noStrike">
                        <a:solidFill>
                          <a:srgbClr val="3F3F3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78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solidFill>
                            <a:srgbClr val="201F1E"/>
                          </a:solidFill>
                          <a:highlight>
                            <a:srgbClr val="FFFFFF"/>
                          </a:highlight>
                        </a:rPr>
                        <a:t>NIH Fellowship Child Care Allowance – Update</a:t>
                      </a:r>
                      <a:endParaRPr b="0" sz="1700">
                        <a:solidFill>
                          <a:srgbClr val="3F3F3F"/>
                        </a:solidFill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3F3F3F"/>
                          </a:solidFill>
                        </a:rPr>
                        <a:t>Andra Sawyer</a:t>
                      </a:r>
                      <a:endParaRPr b="1" sz="1000">
                        <a:solidFill>
                          <a:srgbClr val="3F3F3F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Post Award Fiscal Compliance</a:t>
                      </a:r>
                      <a:endParaRPr sz="1000">
                        <a:solidFill>
                          <a:srgbClr val="3F3F3F"/>
                        </a:solidFill>
                      </a:endParaRPr>
                    </a:p>
                  </a:txBody>
                  <a:tcPr marT="0" marB="0" marR="114300" marL="1143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14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rgbClr val="0000FF"/>
                          </a:solidFill>
                        </a:rPr>
                        <a:t>gcafco@uw.edu</a:t>
                      </a:r>
                      <a:endParaRPr sz="1000" u="sng">
                        <a:solidFill>
                          <a:srgbClr val="0000FF"/>
                        </a:solidFill>
                      </a:endParaRPr>
                    </a:p>
                  </a:txBody>
                  <a:tcPr marT="0" marB="0" marR="11430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5</a:t>
                      </a:r>
                      <a:endParaRPr sz="1000">
                        <a:solidFill>
                          <a:srgbClr val="3F3F3F"/>
                        </a:solidFill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78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solidFill>
                            <a:srgbClr val="3F3F3F"/>
                          </a:solidFill>
                        </a:rPr>
                        <a:t>MythBusters:  SFI Review</a:t>
                      </a:r>
                      <a:endParaRPr b="0">
                        <a:solidFill>
                          <a:srgbClr val="3F3F3F"/>
                        </a:solidFill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3F3F3F"/>
                          </a:solidFill>
                        </a:rPr>
                        <a:t>Melissa Petersen</a:t>
                      </a:r>
                      <a:endParaRPr b="1" sz="1000">
                        <a:solidFill>
                          <a:srgbClr val="3F3F3F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Office of Research</a:t>
                      </a:r>
                      <a:endParaRPr sz="1000">
                        <a:solidFill>
                          <a:srgbClr val="3F3F3F"/>
                        </a:solidFill>
                      </a:endParaRPr>
                    </a:p>
                  </a:txBody>
                  <a:tcPr marT="0" marB="0" marR="114300" marL="1143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14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5"/>
                        </a:rPr>
                        <a:t>petermm@uw.edu</a:t>
                      </a:r>
                      <a:r>
                        <a:rPr lang="en" sz="1000"/>
                        <a:t> </a:t>
                      </a:r>
                      <a:endParaRPr sz="1000"/>
                    </a:p>
                  </a:txBody>
                  <a:tcPr marT="0" marB="0" marR="11430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10</a:t>
                      </a:r>
                      <a:endParaRPr sz="1000">
                        <a:solidFill>
                          <a:srgbClr val="3F3F3F"/>
                        </a:solidFill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8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solidFill>
                            <a:schemeClr val="dk1"/>
                          </a:solidFill>
                        </a:rPr>
                        <a:t>Office of Research Personnel Changes</a:t>
                      </a:r>
                      <a:endParaRPr b="0" sz="1700">
                        <a:solidFill>
                          <a:srgbClr val="3F3F3F"/>
                        </a:solidFill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3F3F3F"/>
                          </a:solidFill>
                        </a:rPr>
                        <a:t>Joe Giffels</a:t>
                      </a:r>
                      <a:endParaRPr b="1" sz="1000">
                        <a:solidFill>
                          <a:srgbClr val="3F3F3F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Office of Research</a:t>
                      </a:r>
                      <a:endParaRPr sz="1000">
                        <a:solidFill>
                          <a:srgbClr val="3F3F3F"/>
                        </a:solidFill>
                      </a:endParaRPr>
                    </a:p>
                  </a:txBody>
                  <a:tcPr marT="0" marB="0" marR="114300" marL="1143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114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sng">
                          <a:solidFill>
                            <a:schemeClr val="hlink"/>
                          </a:solidFill>
                          <a:hlinkClick r:id="rId6"/>
                        </a:rPr>
                        <a:t>jgiffels@uw.edu</a:t>
                      </a:r>
                      <a:r>
                        <a:rPr lang="en" sz="1000"/>
                        <a:t> </a:t>
                      </a:r>
                      <a:endParaRPr sz="1000"/>
                    </a:p>
                  </a:txBody>
                  <a:tcPr marT="0" marB="0" marR="11430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3F3F3F"/>
                          </a:solidFill>
                        </a:rPr>
                        <a:t>10</a:t>
                      </a:r>
                      <a:endParaRPr sz="1000">
                        <a:solidFill>
                          <a:srgbClr val="3F3F3F"/>
                        </a:solidFill>
                      </a:endParaRPr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1125">
                <a:tc gridSpan="4">
                  <a:txBody>
                    <a:bodyPr/>
                    <a:lstStyle/>
                    <a:p>
                      <a:pPr indent="0" lvl="8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sz="1200" u="none" cap="none" strike="noStrike">
                        <a:solidFill>
                          <a:srgbClr val="5F497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8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sz="1200" u="none" cap="none" strike="noStrike">
                        <a:solidFill>
                          <a:srgbClr val="5F497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8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A5A5A5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" sz="1800" u="none" cap="none" strike="noStrike">
                          <a:solidFill>
                            <a:srgbClr val="A5A5A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NEXT MEETING</a:t>
                      </a:r>
                      <a:endParaRPr b="1" sz="1800" u="none" cap="none" strike="noStrike">
                        <a:solidFill>
                          <a:srgbClr val="A5A5A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8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497A"/>
                        </a:buClr>
                        <a:buSzPts val="1400"/>
                        <a:buFont typeface="Calibri"/>
                        <a:buNone/>
                      </a:pPr>
                      <a:r>
                        <a:rPr b="0" lang="en">
                          <a:solidFill>
                            <a:srgbClr val="5F497A"/>
                          </a:solidFill>
                        </a:rPr>
                        <a:t>September 9</a:t>
                      </a:r>
                      <a:r>
                        <a:rPr b="0" lang="en">
                          <a:solidFill>
                            <a:srgbClr val="5F497A"/>
                          </a:solidFill>
                        </a:rPr>
                        <a:t>, 2021 9:00 AM - 10:00 AM</a:t>
                      </a:r>
                      <a:endParaRPr b="0" sz="1400" u="none" cap="none" strike="noStrike">
                        <a:solidFill>
                          <a:srgbClr val="5F497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8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F497A"/>
                        </a:buClr>
                        <a:buSzPts val="1100"/>
                        <a:buFont typeface="Calibri"/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68575" marL="685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BFB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80"/>
          <p:cNvSpPr txBox="1"/>
          <p:nvPr>
            <p:ph type="title"/>
          </p:nvPr>
        </p:nvSpPr>
        <p:spPr>
          <a:xfrm>
            <a:off x="64655" y="274639"/>
            <a:ext cx="9079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ct val="72972"/>
              <a:buNone/>
            </a:pPr>
            <a:r>
              <a:rPr lang="en" sz="3700"/>
              <a:t>The Most Important Part</a:t>
            </a:r>
            <a:br>
              <a:rPr lang="en" sz="3700"/>
            </a:br>
            <a:r>
              <a:rPr lang="en" sz="3700"/>
              <a:t>of this Presentation</a:t>
            </a:r>
            <a:endParaRPr/>
          </a:p>
        </p:txBody>
      </p:sp>
      <p:sp>
        <p:nvSpPr>
          <p:cNvPr id="449" name="Google Shape;449;p80"/>
          <p:cNvSpPr txBox="1"/>
          <p:nvPr>
            <p:ph idx="1" type="body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 fontScale="77500" lnSpcReduction="20000"/>
          </a:bodyPr>
          <a:lstStyle/>
          <a:p>
            <a:pPr indent="0" lvl="0" marL="609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675"/>
              <a:buNone/>
            </a:pPr>
            <a:r>
              <a:rPr lang="en" sz="3700"/>
              <a:t>If eligible for this allowance, you may request the funds from NIH but you may NOT yet disburse them to the fellows.</a:t>
            </a:r>
            <a:endParaRPr/>
          </a:p>
          <a:p>
            <a:pPr indent="0" lvl="0" marL="609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675"/>
              <a:buNone/>
            </a:pPr>
            <a:r>
              <a:t/>
            </a:r>
            <a:endParaRPr sz="3700"/>
          </a:p>
          <a:p>
            <a:pPr indent="0" lvl="0" marL="609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675"/>
              <a:buNone/>
            </a:pPr>
            <a:r>
              <a:rPr lang="en" sz="3700"/>
              <a:t>Watch this space for updates: </a:t>
            </a:r>
            <a:endParaRPr/>
          </a:p>
          <a:p>
            <a:pPr indent="0" lvl="0" marL="609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675"/>
              <a:buNone/>
            </a:pPr>
            <a:r>
              <a:rPr lang="en" sz="3700" u="sng">
                <a:solidFill>
                  <a:schemeClr val="hlink"/>
                </a:solidFill>
                <a:hlinkClick r:id="rId3"/>
              </a:rPr>
              <a:t>https://finance.uw.edu/gca/award-lifecycle/sponsor-specific-information/nih-childcare-allowance</a:t>
            </a:r>
            <a:endParaRPr sz="3700"/>
          </a:p>
          <a:p>
            <a:pPr indent="0" lvl="0" marL="609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75675"/>
              <a:buNone/>
            </a:pPr>
            <a:r>
              <a:t/>
            </a:r>
            <a:endParaRPr sz="3700"/>
          </a:p>
          <a:p>
            <a:pPr indent="-304800" lvl="0" marL="609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6666"/>
              <a:buNone/>
            </a:pPr>
            <a:r>
              <a:t/>
            </a:r>
            <a:endParaRPr/>
          </a:p>
          <a:p>
            <a:pPr indent="-304800" lvl="0" marL="609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6666"/>
              <a:buNone/>
            </a:pPr>
            <a:r>
              <a:t/>
            </a:r>
            <a:endParaRPr/>
          </a:p>
          <a:p>
            <a:pPr indent="-304800" lvl="0" marL="609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6666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81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2400"/>
              <a:buNone/>
            </a:pPr>
            <a:r>
              <a:rPr lang="en"/>
              <a:t>Childcare Allowance: Definition</a:t>
            </a:r>
            <a:endParaRPr/>
          </a:p>
        </p:txBody>
      </p:sp>
      <p:sp>
        <p:nvSpPr>
          <p:cNvPr id="455" name="Google Shape;455;p81"/>
          <p:cNvSpPr txBox="1"/>
          <p:nvPr>
            <p:ph idx="1" type="body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/>
          <a:p>
            <a:pPr indent="-76200" lvl="0" marL="76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3700">
                <a:latin typeface="Calibri"/>
                <a:ea typeface="Calibri"/>
                <a:cs typeface="Calibri"/>
                <a:sym typeface="Calibri"/>
              </a:rPr>
              <a:t>Allowance to offset childcare expenses for eligible fellows</a:t>
            </a:r>
            <a:endParaRPr/>
          </a:p>
          <a:p>
            <a:pPr indent="-76200" lvl="0" marL="76200" marR="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3700">
                <a:latin typeface="Calibri"/>
                <a:ea typeface="Calibri"/>
                <a:cs typeface="Calibri"/>
                <a:sym typeface="Calibri"/>
              </a:rPr>
              <a:t>Effective April 2021; can be retroactive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6096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descr="A picture containing clipart&#10;&#10;Description automatically generated" id="456" name="Google Shape;45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90663" y="4259809"/>
            <a:ext cx="1904101" cy="1866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82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ct val="75000"/>
              <a:buNone/>
            </a:pPr>
            <a:r>
              <a:rPr lang="en"/>
              <a:t>Childcare Allowance: Requirements</a:t>
            </a:r>
            <a:endParaRPr/>
          </a:p>
        </p:txBody>
      </p:sp>
      <p:sp>
        <p:nvSpPr>
          <p:cNvPr id="462" name="Google Shape;462;p82"/>
          <p:cNvSpPr txBox="1"/>
          <p:nvPr>
            <p:ph idx="1" type="body"/>
          </p:nvPr>
        </p:nvSpPr>
        <p:spPr>
          <a:xfrm>
            <a:off x="583987" y="1219200"/>
            <a:ext cx="8102700" cy="49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 fontScale="92500" lnSpcReduction="20000"/>
          </a:bodyPr>
          <a:lstStyle/>
          <a:p>
            <a:pPr indent="-152717" lvl="0" marL="1524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04000"/>
              <a:buFont typeface="Arial"/>
              <a:buAutoNum type="arabicPeriod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Reimbursement for actual expenses: </a:t>
            </a:r>
            <a:endParaRPr/>
          </a:p>
          <a:p>
            <a:pPr indent="-381317" lvl="1" marL="68580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SzPct val="104000"/>
              <a:buFont typeface="Arial"/>
              <a:buChar char="•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from WA state licensed childcare provider;</a:t>
            </a:r>
            <a:endParaRPr/>
          </a:p>
          <a:p>
            <a:pPr indent="-381317" lvl="1" marL="68580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SzPct val="104000"/>
              <a:buFont typeface="Arial"/>
              <a:buChar char="•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up to $2,500 per fellow (not per child); and</a:t>
            </a:r>
            <a:endParaRPr/>
          </a:p>
          <a:p>
            <a:pPr indent="-381317" lvl="1" marL="68580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SzPct val="104000"/>
              <a:buFont typeface="Arial"/>
              <a:buChar char="•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per fellowship award budget year.</a:t>
            </a:r>
            <a:endParaRPr/>
          </a:p>
          <a:p>
            <a:pPr indent="-152717" lvl="0" marL="152400" marR="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SzPct val="104000"/>
              <a:buFont typeface="Arial"/>
              <a:buAutoNum type="arabicPeriod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Taxable</a:t>
            </a:r>
            <a:endParaRPr/>
          </a:p>
          <a:p>
            <a:pPr indent="-152717" lvl="0" marL="152400" marR="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SzPct val="104000"/>
              <a:buFont typeface="Arial"/>
              <a:buAutoNum type="arabicPeriod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Child(ren) must: </a:t>
            </a:r>
            <a:endParaRPr/>
          </a:p>
          <a:p>
            <a:pPr indent="-381317" lvl="1" marL="68580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SzPct val="104000"/>
              <a:buFont typeface="Arial"/>
              <a:buChar char="•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be aged 12 or under; 17 if disabled; and</a:t>
            </a:r>
            <a:endParaRPr/>
          </a:p>
          <a:p>
            <a:pPr indent="-381317" lvl="1" marL="68580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SzPct val="104000"/>
              <a:buFont typeface="Arial"/>
              <a:buChar char="•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reside with fellow.</a:t>
            </a:r>
            <a:endParaRPr/>
          </a:p>
          <a:p>
            <a:pPr indent="-152717" lvl="0" marL="152400" marR="0" rtl="0" algn="l">
              <a:lnSpc>
                <a:spcPct val="107000"/>
              </a:lnSpc>
              <a:spcBef>
                <a:spcPts val="1100"/>
              </a:spcBef>
              <a:spcAft>
                <a:spcPts val="0"/>
              </a:spcAft>
              <a:buSzPct val="104000"/>
              <a:buFont typeface="Arial"/>
              <a:buAutoNum type="arabicPeriod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Unused funds cannot be rebudgeted into other fellowship award cost categories.</a:t>
            </a:r>
            <a:endParaRPr/>
          </a:p>
          <a:p>
            <a:pPr indent="-304800" lvl="0" marL="60960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ct val="108333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83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2400"/>
              <a:buNone/>
            </a:pPr>
            <a:r>
              <a:rPr lang="en"/>
              <a:t>Childcare Allowance: Current State</a:t>
            </a:r>
            <a:endParaRPr/>
          </a:p>
        </p:txBody>
      </p:sp>
      <p:sp>
        <p:nvSpPr>
          <p:cNvPr id="468" name="Google Shape;468;p83"/>
          <p:cNvSpPr txBox="1"/>
          <p:nvPr>
            <p:ph idx="1" type="body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/>
          <a:p>
            <a:pPr indent="-381000" lvl="0" marL="685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/>
              <a:t>Funds (new or supplemental) can be requested from NIH per their instructions: </a:t>
            </a:r>
            <a:r>
              <a:rPr lang="en" sz="24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https://grants.nih.gov/grants/guide/notice-files/NOT-OD-21-074.html</a:t>
            </a:r>
            <a:endParaRPr sz="2400" u="sng">
              <a:solidFill>
                <a:srgbClr val="0563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0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u="sng">
              <a:solidFill>
                <a:srgbClr val="0563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685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b="1" lang="en"/>
              <a:t>Funds may not yet be disbursed:</a:t>
            </a:r>
            <a:endParaRPr/>
          </a:p>
          <a:p>
            <a:pPr indent="-381000" lvl="1" marL="1295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/>
              <a:t>GCA will set up sub budgets for funds received </a:t>
            </a:r>
            <a:endParaRPr/>
          </a:p>
          <a:p>
            <a:pPr indent="-381000" lvl="1" marL="1295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/>
              <a:t>Sub budgets will be in status 2 (expenses cannot be posted)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84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ct val="75000"/>
              <a:buNone/>
            </a:pPr>
            <a:r>
              <a:rPr lang="en"/>
              <a:t>Childcare Allowance: Disbursement? </a:t>
            </a:r>
            <a:endParaRPr/>
          </a:p>
        </p:txBody>
      </p:sp>
      <p:sp>
        <p:nvSpPr>
          <p:cNvPr id="474" name="Google Shape;474;p84"/>
          <p:cNvSpPr txBox="1"/>
          <p:nvPr>
            <p:ph idx="1" type="body"/>
          </p:nvPr>
        </p:nvSpPr>
        <p:spPr>
          <a:xfrm>
            <a:off x="457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/>
          <a:p>
            <a:pPr indent="0" lvl="0" marL="177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</a:pPr>
            <a:r>
              <a:rPr lang="en" sz="3700"/>
              <a:t>Pending resolution of tax requirements &amp; disbursement process</a:t>
            </a:r>
            <a:endParaRPr/>
          </a:p>
        </p:txBody>
      </p:sp>
      <p:sp>
        <p:nvSpPr>
          <p:cNvPr id="475" name="Google Shape;475;p84"/>
          <p:cNvSpPr txBox="1"/>
          <p:nvPr>
            <p:ph idx="2" type="body"/>
          </p:nvPr>
        </p:nvSpPr>
        <p:spPr>
          <a:xfrm>
            <a:off x="4648200" y="1600201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/>
          <a:p>
            <a:pPr indent="-304800" lvl="0" marL="609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/>
          </a:p>
        </p:txBody>
      </p:sp>
      <p:pic>
        <p:nvPicPr>
          <p:cNvPr descr="A picture containing text, building material, stone&#10;&#10;Description automatically generated" id="476" name="Google Shape;476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0481" y="1600201"/>
            <a:ext cx="3070091" cy="4172384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84"/>
          <p:cNvSpPr/>
          <p:nvPr/>
        </p:nvSpPr>
        <p:spPr>
          <a:xfrm>
            <a:off x="41167" y="5889433"/>
            <a:ext cx="823500" cy="90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5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0037"/>
              </a:buClr>
              <a:buSzPts val="3600"/>
              <a:buFont typeface="Open Sans"/>
              <a:buNone/>
            </a:pPr>
            <a:r>
              <a:rPr lang="en"/>
              <a:t>Childcare Allowance: Questions?</a:t>
            </a:r>
            <a:endParaRPr/>
          </a:p>
        </p:txBody>
      </p:sp>
      <p:sp>
        <p:nvSpPr>
          <p:cNvPr id="483" name="Google Shape;483;p85"/>
          <p:cNvSpPr txBox="1"/>
          <p:nvPr>
            <p:ph idx="1" type="body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/>
              <a:t>Post Award Fiscal Compliance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gcafco@uw.edu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/>
              <a:t>Matt Gardner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mgard4@uw.edu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/>
              <a:t>Andra Sawyer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andra2@uw.edu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6"/>
          <p:cNvSpPr txBox="1"/>
          <p:nvPr>
            <p:ph idx="1" type="body"/>
          </p:nvPr>
        </p:nvSpPr>
        <p:spPr>
          <a:xfrm>
            <a:off x="692029" y="1640263"/>
            <a:ext cx="8113800" cy="159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None/>
            </a:pPr>
            <a:r>
              <a:rPr lang="en" sz="4400">
                <a:latin typeface="Arial"/>
                <a:ea typeface="Arial"/>
                <a:cs typeface="Arial"/>
                <a:sym typeface="Arial"/>
              </a:rPr>
              <a:t>MYTH BUSTING: SFI REVIEW</a:t>
            </a:r>
            <a:endParaRPr/>
          </a:p>
        </p:txBody>
      </p:sp>
      <p:sp>
        <p:nvSpPr>
          <p:cNvPr id="489" name="Google Shape;489;p86"/>
          <p:cNvSpPr txBox="1"/>
          <p:nvPr/>
        </p:nvSpPr>
        <p:spPr>
          <a:xfrm>
            <a:off x="692029" y="4308049"/>
            <a:ext cx="6656700" cy="181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MRAM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August 2021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Melissa Petersen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Office of Research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7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OVERVIEW</a:t>
            </a:r>
            <a:endParaRPr/>
          </a:p>
        </p:txBody>
      </p:sp>
      <p:sp>
        <p:nvSpPr>
          <p:cNvPr id="495" name="Google Shape;495;p87"/>
          <p:cNvSpPr txBox="1"/>
          <p:nvPr>
            <p:ph idx="2" type="body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Significant Financial Interest (SFI) Review occurs in the Office of Research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The team is also responsible for: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Outside Professional Work for Compensation (Form 1460)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Complying with sponsor reporting requirements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Conflict management plan compliance monitoring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Embryonic Stem Cell Research Oversight (ESCRO) Committee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Responsible Conduct of Research (RCR) Training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Research compliance web content and curriculum</a:t>
            </a:r>
            <a:endParaRPr/>
          </a:p>
          <a:p>
            <a:pPr indent="-158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87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Melissa Petersen – Office of Research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8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ABOUT US</a:t>
            </a:r>
            <a:endParaRPr/>
          </a:p>
        </p:txBody>
      </p:sp>
      <p:sp>
        <p:nvSpPr>
          <p:cNvPr id="502" name="Google Shape;502;p88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Melissa Petersen – Office of Research</a:t>
            </a:r>
            <a:endParaRPr/>
          </a:p>
        </p:txBody>
      </p:sp>
      <p:pic>
        <p:nvPicPr>
          <p:cNvPr descr="Image" id="503" name="Google Shape;503;p88"/>
          <p:cNvPicPr preferRelativeResize="0"/>
          <p:nvPr/>
        </p:nvPicPr>
        <p:blipFill rotWithShape="1">
          <a:blip r:embed="rId3">
            <a:alphaModFix/>
          </a:blip>
          <a:srcRect b="18019" l="0" r="8667" t="8402"/>
          <a:stretch/>
        </p:blipFill>
        <p:spPr>
          <a:xfrm>
            <a:off x="468767" y="1549102"/>
            <a:ext cx="1984572" cy="21317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miling for the camera&#10;&#10;Description automatically generated with medium confidence" id="504" name="Google Shape;504;p88"/>
          <p:cNvPicPr preferRelativeResize="0"/>
          <p:nvPr/>
        </p:nvPicPr>
        <p:blipFill rotWithShape="1">
          <a:blip r:embed="rId4">
            <a:alphaModFix/>
          </a:blip>
          <a:srcRect b="0" l="0" r="0" t="18758"/>
          <a:stretch/>
        </p:blipFill>
        <p:spPr>
          <a:xfrm>
            <a:off x="3294156" y="1540103"/>
            <a:ext cx="1984570" cy="2149736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88"/>
          <p:cNvSpPr txBox="1"/>
          <p:nvPr>
            <p:ph idx="2" type="body"/>
          </p:nvPr>
        </p:nvSpPr>
        <p:spPr>
          <a:xfrm>
            <a:off x="383341" y="3680648"/>
            <a:ext cx="2828400" cy="23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Emily Berríos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Compliance Analyst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None/>
            </a:pPr>
            <a:r>
              <a:rPr b="0"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emilyb02@uw.edu</a:t>
            </a:r>
            <a:endParaRPr b="0" sz="18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88"/>
          <p:cNvSpPr txBox="1"/>
          <p:nvPr/>
        </p:nvSpPr>
        <p:spPr>
          <a:xfrm>
            <a:off x="3211820" y="3680648"/>
            <a:ext cx="2828400" cy="23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b="1" i="0" lang="en" sz="1800" u="none" cap="none" strike="noStrik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Kim Blakemore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b="1" i="0" lang="en" sz="1800" u="none" cap="none" strike="noStrik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Compliance Analyst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b="0" i="0" lang="en" sz="1800" u="sng" cap="none" strike="noStrik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kblakemo@uw.edu</a:t>
            </a:r>
            <a:endParaRPr b="0" i="0" sz="1800" u="none" cap="none" strike="noStrike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t/>
            </a:r>
            <a:endParaRPr b="1" i="0" sz="1800" u="none" cap="none" strike="noStrike">
              <a:solidFill>
                <a:srgbClr val="4B2E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88"/>
          <p:cNvSpPr txBox="1"/>
          <p:nvPr/>
        </p:nvSpPr>
        <p:spPr>
          <a:xfrm>
            <a:off x="6119545" y="3689842"/>
            <a:ext cx="3651000" cy="23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b="1" i="0" lang="en" sz="1800" u="none" cap="none" strike="noStrik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Haley Roady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b="1" i="0" lang="en" sz="1800" u="none" cap="none" strike="noStrik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Administrative Coordinator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b="0" i="0" lang="en" sz="1800" u="sng" cap="none" strike="noStrik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hibbsh@uw.edu</a:t>
            </a:r>
            <a:endParaRPr b="0" i="0" sz="1800" u="none" cap="none" strike="noStrike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t/>
            </a:r>
            <a:endParaRPr b="1" i="0" sz="1800" u="none" cap="none" strike="noStrike">
              <a:solidFill>
                <a:srgbClr val="4B2E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88"/>
          <p:cNvSpPr txBox="1"/>
          <p:nvPr/>
        </p:nvSpPr>
        <p:spPr>
          <a:xfrm>
            <a:off x="383341" y="4726543"/>
            <a:ext cx="6494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Office of Research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en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research@uw.edu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Outside Work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work1460@uw.edu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Public/Federal reporting of FCOI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fcoirep@uw.edu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Embryonic Stem Cell Research Oversight (ESCRO)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escro@uw.edu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Melissa Petersen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petermm@uw.edu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with a dog&#10;&#10;Description automatically generated with low confidence" id="509" name="Google Shape;509;p8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203953" y="1540103"/>
            <a:ext cx="1834328" cy="2148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9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ABOUT US</a:t>
            </a:r>
            <a:endParaRPr/>
          </a:p>
        </p:txBody>
      </p:sp>
      <p:sp>
        <p:nvSpPr>
          <p:cNvPr id="515" name="Google Shape;515;p89"/>
          <p:cNvSpPr txBox="1"/>
          <p:nvPr>
            <p:ph idx="2" type="body"/>
          </p:nvPr>
        </p:nvSpPr>
        <p:spPr>
          <a:xfrm>
            <a:off x="659304" y="1580731"/>
            <a:ext cx="8289900" cy="47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200"/>
              <a:buNone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Emily Berríos, Compliance Analyst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Performs all preliminary review of SFIs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Evaluates disclosed compensation in accordance with GIM 10 including vetting of foreign entities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Primary contact at </a:t>
            </a:r>
            <a:r>
              <a:rPr b="0" lang="en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research@uw.edu</a:t>
            </a:r>
            <a:r>
              <a:rPr b="0" lang="en" sz="1800">
                <a:latin typeface="Arial"/>
                <a:ea typeface="Arial"/>
                <a:cs typeface="Arial"/>
                <a:sym typeface="Arial"/>
              </a:rPr>
              <a:t> for all Significant Financial Interest (SFI), GIM 10, Financial Interest Disclosure System (FIDS) inquiries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 u="sng">
                <a:latin typeface="Arial"/>
                <a:ea typeface="Arial"/>
                <a:cs typeface="Arial"/>
                <a:sym typeface="Arial"/>
              </a:rPr>
              <a:t>Audits eGC1s received for GIM 10 review for accuracy and compliance requirements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Responsible for public and federal reporting of Financial Conflicts of Interest 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Issues conflict management plans and monitors Investigator compliance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Generates FCOI metrics for publication in </a:t>
            </a:r>
            <a:r>
              <a:rPr b="0" lang="en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iSTAR</a:t>
            </a:r>
            <a:endParaRPr b="0"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Responsible for developing process and standardized templates/resources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Serves on two Office of Research committees: Communications, Research Compliance &amp; Integrity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Special projects: UW policy and resource language translation</a:t>
            </a:r>
            <a:endParaRPr/>
          </a:p>
          <a:p>
            <a:pPr indent="0" lvl="0" marL="0" rtl="0" algn="l">
              <a:spcBef>
                <a:spcPts val="440"/>
              </a:spcBef>
              <a:spcAft>
                <a:spcPts val="0"/>
              </a:spcAft>
              <a:buClr>
                <a:srgbClr val="4B2E83"/>
              </a:buClr>
              <a:buSzPts val="2200"/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40"/>
              </a:spcBef>
              <a:spcAft>
                <a:spcPts val="0"/>
              </a:spcAft>
              <a:buClr>
                <a:srgbClr val="4B2E83"/>
              </a:buClr>
              <a:buSzPts val="2200"/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89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Melissa Petersen – Office of Research</a:t>
            </a:r>
            <a:endParaRPr/>
          </a:p>
        </p:txBody>
      </p:sp>
      <p:pic>
        <p:nvPicPr>
          <p:cNvPr descr="Image" id="517" name="Google Shape;517;p89"/>
          <p:cNvPicPr preferRelativeResize="0"/>
          <p:nvPr/>
        </p:nvPicPr>
        <p:blipFill rotWithShape="1">
          <a:blip r:embed="rId5">
            <a:alphaModFix/>
          </a:blip>
          <a:srcRect b="18019" l="0" r="8667" t="8402"/>
          <a:stretch/>
        </p:blipFill>
        <p:spPr>
          <a:xfrm>
            <a:off x="6871847" y="225777"/>
            <a:ext cx="1984572" cy="2131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2"/>
          <p:cNvSpPr txBox="1"/>
          <p:nvPr>
            <p:ph idx="1" type="body"/>
          </p:nvPr>
        </p:nvSpPr>
        <p:spPr>
          <a:xfrm>
            <a:off x="692029" y="1640263"/>
            <a:ext cx="6972300" cy="159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PAFC HOT TOPICS: RE-BUDGETING</a:t>
            </a:r>
            <a:endParaRPr/>
          </a:p>
        </p:txBody>
      </p:sp>
      <p:sp>
        <p:nvSpPr>
          <p:cNvPr id="395" name="Google Shape;395;p72"/>
          <p:cNvSpPr txBox="1"/>
          <p:nvPr/>
        </p:nvSpPr>
        <p:spPr>
          <a:xfrm>
            <a:off x="692029" y="4308049"/>
            <a:ext cx="6656700" cy="181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MRAM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August 2021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Matt Gardner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Post Award Fiscal Compliance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miling for the camera&#10;&#10;Description automatically generated with medium confidence" id="522" name="Google Shape;522;p90"/>
          <p:cNvPicPr preferRelativeResize="0"/>
          <p:nvPr/>
        </p:nvPicPr>
        <p:blipFill rotWithShape="1">
          <a:blip r:embed="rId3">
            <a:alphaModFix/>
          </a:blip>
          <a:srcRect b="0" l="0" r="0" t="18758"/>
          <a:stretch/>
        </p:blipFill>
        <p:spPr>
          <a:xfrm>
            <a:off x="6871848" y="218211"/>
            <a:ext cx="1984570" cy="214973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90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ABOUT US</a:t>
            </a:r>
            <a:endParaRPr/>
          </a:p>
        </p:txBody>
      </p:sp>
      <p:sp>
        <p:nvSpPr>
          <p:cNvPr id="524" name="Google Shape;524;p90"/>
          <p:cNvSpPr txBox="1"/>
          <p:nvPr>
            <p:ph idx="2" type="body"/>
          </p:nvPr>
        </p:nvSpPr>
        <p:spPr>
          <a:xfrm>
            <a:off x="659304" y="1580731"/>
            <a:ext cx="8289900" cy="47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200"/>
              <a:buNone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Kim Blakemore, Compliance Analyst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Reviews majority of Significant Financial Interests (SFIs) </a:t>
            </a:r>
            <a:endParaRPr/>
          </a:p>
          <a:p>
            <a:pPr indent="-285750" lvl="1" marL="742950" rtl="0" algn="l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Arial"/>
              <a:buChar char="•"/>
            </a:pPr>
            <a:r>
              <a:rPr b="0" lang="en" sz="1400">
                <a:latin typeface="Arial"/>
                <a:ea typeface="Arial"/>
                <a:cs typeface="Arial"/>
                <a:sym typeface="Arial"/>
              </a:rPr>
              <a:t>Investigates SFI entities</a:t>
            </a:r>
            <a:endParaRPr/>
          </a:p>
          <a:p>
            <a:pPr indent="-285750" lvl="1" marL="742950" rtl="0" algn="l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Arial"/>
              <a:buChar char="•"/>
            </a:pPr>
            <a:r>
              <a:rPr b="0" lang="en" sz="1400">
                <a:latin typeface="Arial"/>
                <a:ea typeface="Arial"/>
                <a:cs typeface="Arial"/>
                <a:sym typeface="Arial"/>
              </a:rPr>
              <a:t>Review proposed scientific research activities</a:t>
            </a:r>
            <a:endParaRPr/>
          </a:p>
          <a:p>
            <a:pPr indent="-285750" lvl="1" marL="742950" rtl="0" algn="l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Arial"/>
              <a:buChar char="•"/>
            </a:pPr>
            <a:r>
              <a:rPr b="0" lang="en" sz="1400">
                <a:latin typeface="Arial"/>
                <a:ea typeface="Arial"/>
                <a:cs typeface="Arial"/>
                <a:sym typeface="Arial"/>
              </a:rPr>
              <a:t>Interact with Investigators to gather additional information</a:t>
            </a:r>
            <a:endParaRPr/>
          </a:p>
          <a:p>
            <a:pPr indent="-285750" lvl="1" marL="742950" rtl="0" algn="l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Arial"/>
              <a:buChar char="•"/>
            </a:pPr>
            <a:r>
              <a:rPr b="0" lang="en" sz="1400">
                <a:latin typeface="Arial"/>
                <a:ea typeface="Arial"/>
                <a:cs typeface="Arial"/>
                <a:sym typeface="Arial"/>
              </a:rPr>
              <a:t>Complete review of SFIs where there is an ongoing Financial Conflict of Interest (FCOI), SFI is related but not an FCOI, SFI is not related</a:t>
            </a:r>
            <a:endParaRPr/>
          </a:p>
          <a:p>
            <a:pPr indent="-285750" lvl="1" marL="742950" rtl="0" algn="l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Arial"/>
              <a:buChar char="•"/>
            </a:pPr>
            <a:r>
              <a:rPr b="0" lang="en" sz="1400">
                <a:latin typeface="Arial"/>
                <a:ea typeface="Arial"/>
                <a:cs typeface="Arial"/>
                <a:sym typeface="Arial"/>
              </a:rPr>
              <a:t>Makes recommendations based on analysis to AVP for potential conflict management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Program Administrator for the Embryonic Stem Cell Research Oversight (ESCRO) Committee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Manages daily administration of the FCOI Sponsorship process for subrecipients 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Serves as subject matter expert (SME) and collaborator in generation of unit policy and process materials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Coordinates updates from other SMEs related to required research trainings, curriculum descriptions, and associated web updates</a:t>
            </a:r>
            <a:endParaRPr/>
          </a:p>
          <a:p>
            <a:pPr indent="0" lvl="0" marL="0" rtl="0" algn="l">
              <a:spcBef>
                <a:spcPts val="440"/>
              </a:spcBef>
              <a:spcAft>
                <a:spcPts val="0"/>
              </a:spcAft>
              <a:buClr>
                <a:srgbClr val="4B2E83"/>
              </a:buClr>
              <a:buSzPts val="2200"/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40"/>
              </a:spcBef>
              <a:spcAft>
                <a:spcPts val="0"/>
              </a:spcAft>
              <a:buClr>
                <a:srgbClr val="4B2E83"/>
              </a:buClr>
              <a:buSzPts val="2200"/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90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Melissa Petersen – Office of Research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91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ABOUT US</a:t>
            </a:r>
            <a:endParaRPr/>
          </a:p>
        </p:txBody>
      </p:sp>
      <p:sp>
        <p:nvSpPr>
          <p:cNvPr id="531" name="Google Shape;531;p91"/>
          <p:cNvSpPr txBox="1"/>
          <p:nvPr>
            <p:ph idx="2" type="body"/>
          </p:nvPr>
        </p:nvSpPr>
        <p:spPr>
          <a:xfrm>
            <a:off x="659305" y="1580731"/>
            <a:ext cx="8288700" cy="47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ct val="100000"/>
              <a:buNone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Haley Roady, Administrative Coordinator</a:t>
            </a:r>
            <a:endParaRPr/>
          </a:p>
          <a:p>
            <a:pPr indent="-342931" lvl="0" marL="342900" rtl="0" algn="l">
              <a:spcBef>
                <a:spcPts val="425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Arial"/>
              <a:buChar char="•"/>
            </a:pPr>
            <a:r>
              <a:rPr b="0" lang="en" sz="2300">
                <a:latin typeface="Arial"/>
                <a:ea typeface="Arial"/>
                <a:cs typeface="Arial"/>
                <a:sym typeface="Arial"/>
              </a:rPr>
              <a:t>Primary contact for general inquiries received by                      the Office of Research (</a:t>
            </a:r>
            <a:r>
              <a:rPr b="0" lang="en" sz="23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research@uw.edu</a:t>
            </a:r>
            <a:r>
              <a:rPr b="0" lang="en" sz="2300"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342931" lvl="0" marL="342900" rtl="0" algn="l">
              <a:spcBef>
                <a:spcPts val="425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Arial"/>
              <a:buChar char="•"/>
            </a:pPr>
            <a:r>
              <a:rPr b="0" lang="en" sz="2300">
                <a:latin typeface="Arial"/>
                <a:ea typeface="Arial"/>
                <a:cs typeface="Arial"/>
                <a:sym typeface="Arial"/>
              </a:rPr>
              <a:t>Primary contact for Outside Work (</a:t>
            </a:r>
            <a:r>
              <a:rPr b="0" lang="en" sz="23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work1460@uw.edu</a:t>
            </a:r>
            <a:r>
              <a:rPr b="0" lang="en" sz="2300"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342931" lvl="0" marL="342900" rtl="0" algn="l">
              <a:spcBef>
                <a:spcPts val="425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Arial"/>
              <a:buChar char="•"/>
            </a:pPr>
            <a:r>
              <a:rPr b="0" lang="en" sz="2300">
                <a:latin typeface="Arial"/>
                <a:ea typeface="Arial"/>
                <a:cs typeface="Arial"/>
                <a:sym typeface="Arial"/>
              </a:rPr>
              <a:t>Evaluates received Form 1460s for accuracy and completion, collaborates with campus until final</a:t>
            </a:r>
            <a:endParaRPr/>
          </a:p>
          <a:p>
            <a:pPr indent="-342931" lvl="0" marL="342900" rtl="0" algn="l">
              <a:spcBef>
                <a:spcPts val="425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Arial"/>
              <a:buChar char="•"/>
            </a:pPr>
            <a:r>
              <a:rPr b="0" lang="en" sz="2300">
                <a:latin typeface="Arial"/>
                <a:ea typeface="Arial"/>
                <a:cs typeface="Arial"/>
                <a:sym typeface="Arial"/>
              </a:rPr>
              <a:t>Performs administrative review and processing of Form 1460s where no conflicts exist</a:t>
            </a:r>
            <a:endParaRPr/>
          </a:p>
          <a:p>
            <a:pPr indent="-342931" lvl="0" marL="342900" rtl="0" algn="l">
              <a:spcBef>
                <a:spcPts val="425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Arial"/>
              <a:buChar char="•"/>
            </a:pPr>
            <a:r>
              <a:rPr b="0" lang="en" sz="2300">
                <a:latin typeface="Arial"/>
                <a:ea typeface="Arial"/>
                <a:cs typeface="Arial"/>
                <a:sym typeface="Arial"/>
              </a:rPr>
              <a:t>Escalates Form 1460s where a potential conflict of interest exists to the Assistant Vice Provost for Research Compliance</a:t>
            </a:r>
            <a:endParaRPr/>
          </a:p>
          <a:p>
            <a:pPr indent="-342931" lvl="0" marL="342900" rtl="0" algn="l">
              <a:spcBef>
                <a:spcPts val="425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Arial"/>
              <a:buChar char="•"/>
            </a:pPr>
            <a:r>
              <a:rPr b="0" lang="en" sz="2300">
                <a:latin typeface="Arial"/>
                <a:ea typeface="Arial"/>
                <a:cs typeface="Arial"/>
                <a:sym typeface="Arial"/>
              </a:rPr>
              <a:t>Additional duties for the Office of Research’s Director of Finance (Jefferey Babauta) as supervised by the Assistant Director of HR (Matt Orefice)</a:t>
            </a:r>
            <a:endParaRPr/>
          </a:p>
          <a:p>
            <a:pPr indent="0" lvl="0" marL="0" rtl="0" algn="l">
              <a:spcBef>
                <a:spcPts val="407"/>
              </a:spcBef>
              <a:spcAft>
                <a:spcPts val="0"/>
              </a:spcAft>
              <a:buClr>
                <a:srgbClr val="4B2E83"/>
              </a:buClr>
              <a:buSzPct val="100000"/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201930" lvl="0" marL="342900" rtl="0" algn="l">
              <a:spcBef>
                <a:spcPts val="444"/>
              </a:spcBef>
              <a:spcAft>
                <a:spcPts val="0"/>
              </a:spcAft>
              <a:buClr>
                <a:srgbClr val="4B2E83"/>
              </a:buClr>
              <a:buSzPct val="100000"/>
              <a:buFont typeface="Merriweather Sans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91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Melissa Petersen – Office of Research</a:t>
            </a:r>
            <a:endParaRPr/>
          </a:p>
        </p:txBody>
      </p:sp>
      <p:pic>
        <p:nvPicPr>
          <p:cNvPr descr="A person with a dog&#10;&#10;Description automatically generated with low confidence" id="533" name="Google Shape;533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71524" y="233962"/>
            <a:ext cx="1742690" cy="2041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92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ABOUT US</a:t>
            </a:r>
            <a:endParaRPr/>
          </a:p>
        </p:txBody>
      </p:sp>
      <p:sp>
        <p:nvSpPr>
          <p:cNvPr id="539" name="Google Shape;539;p92"/>
          <p:cNvSpPr txBox="1"/>
          <p:nvPr>
            <p:ph idx="2" type="body"/>
          </p:nvPr>
        </p:nvSpPr>
        <p:spPr>
          <a:xfrm>
            <a:off x="659304" y="1580731"/>
            <a:ext cx="8289900" cy="47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200"/>
              <a:buNone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Melissa Petersen</a:t>
            </a:r>
            <a:endParaRPr/>
          </a:p>
          <a:p>
            <a:pPr indent="0" lvl="0" marL="0" rtl="0" algn="l">
              <a:spcBef>
                <a:spcPts val="440"/>
              </a:spcBef>
              <a:spcAft>
                <a:spcPts val="0"/>
              </a:spcAft>
              <a:buClr>
                <a:srgbClr val="4B2E83"/>
              </a:buClr>
              <a:buSzPts val="2200"/>
              <a:buNone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Assistant Vice Provost for Research Compliance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Establishes conflict management plans for Investigators and Innovators as it relates to UW research and technology transfer activities. 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Partners with compliance officers in the schools and colleges regarding compliance with GIM 10, EO 57, and EO 32. Consults on EO 43, APS 47.2, APS 47.3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Reviews and approves Outside Professional Work for Compensation (Form 1460)s when a potential conflict exists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Develops and delivers curriculum for dissemination (Office of Research website, CORE, etc.)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Engages nationally with organizations and other institutions related to research administration, research compliance, and financial conflicts of interest </a:t>
            </a:r>
            <a:endParaRPr b="0"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40"/>
              </a:spcBef>
              <a:spcAft>
                <a:spcPts val="0"/>
              </a:spcAft>
              <a:buClr>
                <a:srgbClr val="4B2E83"/>
              </a:buClr>
              <a:buSzPts val="2200"/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440"/>
              </a:spcBef>
              <a:spcAft>
                <a:spcPts val="0"/>
              </a:spcAft>
              <a:buClr>
                <a:srgbClr val="4B2E83"/>
              </a:buClr>
              <a:buSzPts val="2200"/>
              <a:buNone/>
            </a:pPr>
            <a:r>
              <a:t/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92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Melissa Petersen – Office of Research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5" name="Google Shape;545;p93"/>
          <p:cNvGraphicFramePr/>
          <p:nvPr/>
        </p:nvGraphicFramePr>
        <p:xfrm>
          <a:off x="659305" y="149354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{45B49026-9603-43DE-8467-F067A6379FA9}</a:tableStyleId>
              </a:tblPr>
              <a:tblGrid>
                <a:gridCol w="1587225"/>
                <a:gridCol w="1587225"/>
                <a:gridCol w="1762825"/>
                <a:gridCol w="1713625"/>
                <a:gridCol w="1545325"/>
              </a:tblGrid>
              <a:tr h="861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cap="none" strike="noStrike"/>
                        <a:t>Year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Disclosures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Administrative Action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Management Plans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Average Turnaround (Days)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75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2020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19,912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4,867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130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10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71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2019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19,506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4,720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182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9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484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2018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19,593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3,803*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131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4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546" name="Google Shape;546;p93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BY THE NUMBERS - FCOI</a:t>
            </a:r>
            <a:endParaRPr/>
          </a:p>
        </p:txBody>
      </p:sp>
      <p:sp>
        <p:nvSpPr>
          <p:cNvPr id="547" name="Google Shape;547;p93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Melissa Petersen – Office of Research</a:t>
            </a:r>
            <a:endParaRPr/>
          </a:p>
        </p:txBody>
      </p:sp>
      <p:graphicFrame>
        <p:nvGraphicFramePr>
          <p:cNvPr id="548" name="Google Shape;548;p93"/>
          <p:cNvGraphicFramePr/>
          <p:nvPr/>
        </p:nvGraphicFramePr>
        <p:xfrm>
          <a:off x="659305" y="386520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{45B49026-9603-43DE-8467-F067A6379FA9}</a:tableStyleId>
              </a:tblPr>
              <a:tblGrid>
                <a:gridCol w="1474700"/>
                <a:gridCol w="54387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Date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eGC1s on hold, incomplete/pending Investigator action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7/8/2021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25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7/12/2021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18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7/21/2021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16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7/30/2021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28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8/2/2021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32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549" name="Google Shape;549;p93"/>
          <p:cNvSpPr/>
          <p:nvPr/>
        </p:nvSpPr>
        <p:spPr>
          <a:xfrm>
            <a:off x="2191236" y="1107421"/>
            <a:ext cx="4993200" cy="2008200"/>
          </a:xfrm>
          <a:prstGeom prst="wedgeRoundRectCallout">
            <a:avLst>
              <a:gd fmla="val -67106" name="adj1"/>
              <a:gd fmla="val 30221" name="adj2"/>
              <a:gd fmla="val 16667" name="adj3"/>
            </a:avLst>
          </a:prstGeom>
          <a:gradFill>
            <a:gsLst>
              <a:gs pos="0">
                <a:srgbClr val="E2CDAF"/>
              </a:gs>
              <a:gs pos="35000">
                <a:srgbClr val="E9DAC8"/>
              </a:gs>
              <a:gs pos="100000">
                <a:srgbClr val="F7F3E9"/>
              </a:gs>
            </a:gsLst>
            <a:lin ang="16200038" scaled="0"/>
          </a:gradFill>
          <a:ln cap="flat" cmpd="sng" w="9525">
            <a:solidFill>
              <a:srgbClr val="8E784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8, 2020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First Federal Indictment of a University faculty member for false claims.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Currently the list includes faculty from: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Emory, Harvard, University of Kansas, and MIT </a:t>
            </a:r>
            <a:endParaRPr/>
          </a:p>
        </p:txBody>
      </p:sp>
      <p:sp>
        <p:nvSpPr>
          <p:cNvPr id="550" name="Google Shape;550;p93"/>
          <p:cNvSpPr/>
          <p:nvPr/>
        </p:nvSpPr>
        <p:spPr>
          <a:xfrm>
            <a:off x="2266409" y="529252"/>
            <a:ext cx="4993200" cy="3333900"/>
          </a:xfrm>
          <a:prstGeom prst="wedgeRoundRectCallout">
            <a:avLst>
              <a:gd fmla="val -67106" name="adj1"/>
              <a:gd fmla="val 30221" name="adj2"/>
              <a:gd fmla="val 16667" name="adj3"/>
            </a:avLst>
          </a:prstGeom>
          <a:gradFill>
            <a:gsLst>
              <a:gs pos="0">
                <a:srgbClr val="E2CDAF"/>
              </a:gs>
              <a:gs pos="35000">
                <a:srgbClr val="E9DAC8"/>
              </a:gs>
              <a:gs pos="100000">
                <a:srgbClr val="F7F3E9"/>
              </a:gs>
            </a:gsLst>
            <a:lin ang="16200038" scaled="0"/>
          </a:gradFill>
          <a:ln cap="flat" cmpd="sng" w="9525">
            <a:solidFill>
              <a:srgbClr val="8E784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2019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Joint Committee on Research Enterprise (JCORE) </a:t>
            </a:r>
            <a:r>
              <a:rPr lang="en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established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White House Office of Science and Technology Policy (OSTP)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address issues within the research enterprise, including research security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 2019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NIH Investigates Foreign Influence at U.S. Grantee Institutions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93"/>
          <p:cNvSpPr/>
          <p:nvPr/>
        </p:nvSpPr>
        <p:spPr>
          <a:xfrm>
            <a:off x="2214892" y="2544435"/>
            <a:ext cx="4993200" cy="1371300"/>
          </a:xfrm>
          <a:prstGeom prst="wedgeRoundRectCallout">
            <a:avLst>
              <a:gd fmla="val -67106" name="adj1"/>
              <a:gd fmla="val 30221" name="adj2"/>
              <a:gd fmla="val 16667" name="adj3"/>
            </a:avLst>
          </a:prstGeom>
          <a:gradFill>
            <a:gsLst>
              <a:gs pos="0">
                <a:srgbClr val="E2CDAF"/>
              </a:gs>
              <a:gs pos="35000">
                <a:srgbClr val="E9DAC8"/>
              </a:gs>
              <a:gs pos="100000">
                <a:srgbClr val="F7F3E9"/>
              </a:gs>
            </a:gsLst>
            <a:lin ang="16200038" scaled="0"/>
          </a:gradFill>
          <a:ln cap="flat" cmpd="sng" w="9525">
            <a:solidFill>
              <a:srgbClr val="8E784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August 2018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NIH Director Francis Collins issues </a:t>
            </a:r>
            <a:r>
              <a:rPr lang="en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letters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US University Presidents regarding Foreign Influence concerns</a:t>
            </a:r>
            <a:endParaRPr/>
          </a:p>
        </p:txBody>
      </p:sp>
      <p:sp>
        <p:nvSpPr>
          <p:cNvPr id="552" name="Google Shape;552;p93"/>
          <p:cNvSpPr txBox="1"/>
          <p:nvPr/>
        </p:nvSpPr>
        <p:spPr>
          <a:xfrm>
            <a:off x="659305" y="6061303"/>
            <a:ext cx="4474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*pre-dates current process for manual tallies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94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BY THE NUMBERS – OUTSIDE WORK</a:t>
            </a:r>
            <a:endParaRPr/>
          </a:p>
        </p:txBody>
      </p:sp>
      <p:sp>
        <p:nvSpPr>
          <p:cNvPr id="558" name="Google Shape;558;p94"/>
          <p:cNvSpPr txBox="1"/>
          <p:nvPr>
            <p:ph idx="2" type="body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94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Melissa Petersen – Office of Research</a:t>
            </a:r>
            <a:endParaRPr/>
          </a:p>
        </p:txBody>
      </p:sp>
      <p:graphicFrame>
        <p:nvGraphicFramePr>
          <p:cNvPr id="560" name="Google Shape;560;p94"/>
          <p:cNvGraphicFramePr/>
          <p:nvPr/>
        </p:nvGraphicFramePr>
        <p:xfrm>
          <a:off x="659305" y="174165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{45B49026-9603-43DE-8467-F067A6379FA9}</a:tableStyleId>
              </a:tblPr>
              <a:tblGrid>
                <a:gridCol w="1666425"/>
                <a:gridCol w="1666425"/>
                <a:gridCol w="1850775"/>
                <a:gridCol w="1622425"/>
              </a:tblGrid>
              <a:tr h="8413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Fiscal Year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Total Forms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Forms to AVP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Average Turnaround (Days)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792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2021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1,567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1,131 (72%)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&gt;4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792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2020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1,480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991 (67%)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&gt;2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792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2019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1,873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1,046 (56%)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&gt;1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7923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2018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1,273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582 (46%)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&gt;1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95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STATUSES AND WHEN TO CONTACT</a:t>
            </a:r>
            <a:endParaRPr/>
          </a:p>
        </p:txBody>
      </p:sp>
      <p:sp>
        <p:nvSpPr>
          <p:cNvPr id="566" name="Google Shape;566;p95"/>
          <p:cNvSpPr txBox="1"/>
          <p:nvPr>
            <p:ph idx="2" type="body"/>
          </p:nvPr>
        </p:nvSpPr>
        <p:spPr>
          <a:xfrm>
            <a:off x="659305" y="1512996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000"/>
              <a:buNone/>
            </a:pPr>
            <a:r>
              <a:rPr b="0" lang="en" sz="2000">
                <a:latin typeface="Arial"/>
                <a:ea typeface="Arial"/>
                <a:cs typeface="Arial"/>
                <a:sym typeface="Arial"/>
              </a:rPr>
              <a:t>SFI Disclosure and Review status may be viewed in </a:t>
            </a:r>
            <a:r>
              <a:rPr lang="en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MyResearch</a:t>
            </a:r>
            <a:r>
              <a:rPr b="0" lang="en" sz="2000">
                <a:latin typeface="Arial"/>
                <a:ea typeface="Arial"/>
                <a:cs typeface="Arial"/>
                <a:sym typeface="Arial"/>
              </a:rPr>
              <a:t>      or on the </a:t>
            </a:r>
            <a:r>
              <a:rPr i="1" lang="en" sz="2000">
                <a:latin typeface="Arial"/>
                <a:ea typeface="Arial"/>
                <a:cs typeface="Arial"/>
                <a:sym typeface="Arial"/>
              </a:rPr>
              <a:t>PI, Personnel, &amp; Organizations</a:t>
            </a:r>
            <a:r>
              <a:rPr b="0" lang="en" sz="2000">
                <a:latin typeface="Arial"/>
                <a:ea typeface="Arial"/>
                <a:cs typeface="Arial"/>
                <a:sym typeface="Arial"/>
              </a:rPr>
              <a:t> tab of your eGC1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95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Melissa Petersen – Office of Research</a:t>
            </a:r>
            <a:endParaRPr/>
          </a:p>
        </p:txBody>
      </p:sp>
      <p:sp>
        <p:nvSpPr>
          <p:cNvPr id="568" name="Google Shape;568;p95"/>
          <p:cNvSpPr txBox="1"/>
          <p:nvPr/>
        </p:nvSpPr>
        <p:spPr>
          <a:xfrm>
            <a:off x="659305" y="5511474"/>
            <a:ext cx="662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Disclosures in ‘Review Required’ are absolutely pending us! You’re welcome to inquire.. but please give us a couple days of lead time.</a:t>
            </a:r>
            <a:endParaRPr/>
          </a:p>
        </p:txBody>
      </p:sp>
      <p:grpSp>
        <p:nvGrpSpPr>
          <p:cNvPr id="569" name="Google Shape;569;p95"/>
          <p:cNvGrpSpPr/>
          <p:nvPr/>
        </p:nvGrpSpPr>
        <p:grpSpPr>
          <a:xfrm>
            <a:off x="684995" y="2318197"/>
            <a:ext cx="8026952" cy="3205794"/>
            <a:chOff x="607721" y="2305318"/>
            <a:chExt cx="8026952" cy="3205794"/>
          </a:xfrm>
        </p:grpSpPr>
        <p:sp>
          <p:nvSpPr>
            <p:cNvPr id="570" name="Google Shape;570;p95"/>
            <p:cNvSpPr/>
            <p:nvPr/>
          </p:nvSpPr>
          <p:spPr>
            <a:xfrm>
              <a:off x="607789" y="2305318"/>
              <a:ext cx="8026800" cy="3037200"/>
            </a:xfrm>
            <a:prstGeom prst="rect">
              <a:avLst/>
            </a:prstGeom>
            <a:noFill/>
            <a:ln cap="flat" cmpd="sng" w="9525">
              <a:solidFill>
                <a:srgbClr val="4B2E8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1" name="Google Shape;571;p95"/>
            <p:cNvGrpSpPr/>
            <p:nvPr/>
          </p:nvGrpSpPr>
          <p:grpSpPr>
            <a:xfrm>
              <a:off x="607721" y="2379780"/>
              <a:ext cx="8026952" cy="3131332"/>
              <a:chOff x="659237" y="2675997"/>
              <a:chExt cx="8026952" cy="3131332"/>
            </a:xfrm>
          </p:grpSpPr>
          <p:pic>
            <p:nvPicPr>
              <p:cNvPr descr="Text&#10;&#10;Description automatically generated" id="572" name="Google Shape;572;p9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713257" y="2675997"/>
                <a:ext cx="2636151" cy="111120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3" name="Google Shape;573;p95"/>
              <p:cNvSpPr txBox="1"/>
              <p:nvPr/>
            </p:nvSpPr>
            <p:spPr>
              <a:xfrm>
                <a:off x="3492976" y="2744329"/>
                <a:ext cx="5068500" cy="306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Please work with your Investigator(s) to complete their disclosure(s). If still on SFI hold once complete contacting </a:t>
                </a:r>
                <a:r>
                  <a:rPr lang="en" sz="1800" u="sng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  <a:hlinkClick r:id="rId5">
                      <a:extLst>
                        <a:ext uri="{A12FA001-AC4F-418D-AE19-62706E023703}">
                          <ahyp:hlinkClr val="tx"/>
                        </a:ext>
                      </a:extLst>
                    </a:hlinkClick>
                  </a:rPr>
                  <a:t>research@uw.edu</a:t>
                </a:r>
                <a:r>
                  <a:rPr lang="en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may expedite review.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If your eGC1 is on SFI hold and </a:t>
                </a:r>
                <a:r>
                  <a:rPr i="1" lang="en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any</a:t>
                </a:r>
                <a:r>
                  <a:rPr lang="en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disclosure is in </a:t>
                </a:r>
                <a:r>
                  <a:rPr b="1" lang="en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‘Waiting for JIT’ </a:t>
                </a:r>
                <a:r>
                  <a:rPr lang="en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contact us at </a:t>
                </a:r>
                <a:r>
                  <a:rPr lang="en" sz="1800" u="sng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  <a:hlinkClick r:id="rId6">
                      <a:extLst>
                        <a:ext uri="{A12FA001-AC4F-418D-AE19-62706E023703}">
                          <ahyp:hlinkClr val="tx"/>
                        </a:ext>
                      </a:extLst>
                    </a:hlinkClick>
                  </a:rPr>
                  <a:t>research@uw.edu</a:t>
                </a:r>
                <a:r>
                  <a:rPr lang="en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we may not even know about it!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Any disclosure in </a:t>
                </a:r>
                <a:r>
                  <a:rPr b="1" lang="en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‘Pending Answer’ </a:t>
                </a:r>
                <a:r>
                  <a:rPr lang="en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means the SFI hold is due to an Investigator having an incomplete task or open inquiry.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descr="A picture containing text&#10;&#10;Description automatically generated" id="574" name="Google Shape;574;p9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739015" y="3805652"/>
                <a:ext cx="2673798" cy="93352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75" name="Google Shape;575;p95"/>
              <p:cNvGrpSpPr/>
              <p:nvPr/>
            </p:nvGrpSpPr>
            <p:grpSpPr>
              <a:xfrm>
                <a:off x="769460" y="4778734"/>
                <a:ext cx="2360106" cy="815309"/>
                <a:chOff x="872472" y="5261567"/>
                <a:chExt cx="2360106" cy="815309"/>
              </a:xfrm>
            </p:grpSpPr>
            <p:pic>
              <p:nvPicPr>
                <p:cNvPr descr="Text, letter&#10;&#10;Description automatically generated" id="576" name="Google Shape;576;p95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>
                  <a:off x="872472" y="5261567"/>
                  <a:ext cx="2360106" cy="8153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77" name="Google Shape;577;p95"/>
                <p:cNvSpPr/>
                <p:nvPr/>
              </p:nvSpPr>
              <p:spPr>
                <a:xfrm>
                  <a:off x="911109" y="5298754"/>
                  <a:ext cx="2095800" cy="683700"/>
                </a:xfrm>
                <a:prstGeom prst="rect">
                  <a:avLst/>
                </a:prstGeom>
                <a:noFill/>
                <a:ln cap="flat" cmpd="sng" w="9525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578" name="Google Shape;578;p95"/>
              <p:cNvCxnSpPr/>
              <p:nvPr/>
            </p:nvCxnSpPr>
            <p:spPr>
              <a:xfrm rot="10800000">
                <a:off x="659237" y="3788229"/>
                <a:ext cx="8014500" cy="0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9" name="Google Shape;579;p95"/>
              <p:cNvCxnSpPr/>
              <p:nvPr/>
            </p:nvCxnSpPr>
            <p:spPr>
              <a:xfrm rot="10800000">
                <a:off x="671689" y="4739177"/>
                <a:ext cx="8014500" cy="0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0" name="Google Shape;580;p95"/>
              <p:cNvCxnSpPr/>
              <p:nvPr/>
            </p:nvCxnSpPr>
            <p:spPr>
              <a:xfrm rot="10800000">
                <a:off x="659237" y="5638800"/>
                <a:ext cx="8014500" cy="0"/>
              </a:xfrm>
              <a:prstGeom prst="straightConnector1">
                <a:avLst/>
              </a:prstGeom>
              <a:noFill/>
              <a:ln cap="flat" cmpd="sng" w="2540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96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QUESTIONS?</a:t>
            </a:r>
            <a:endParaRPr/>
          </a:p>
        </p:txBody>
      </p:sp>
      <p:sp>
        <p:nvSpPr>
          <p:cNvPr id="586" name="Google Shape;586;p96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Melissa Petersen – Office of Research</a:t>
            </a:r>
            <a:endParaRPr/>
          </a:p>
        </p:txBody>
      </p:sp>
      <p:sp>
        <p:nvSpPr>
          <p:cNvPr id="587" name="Google Shape;587;p96"/>
          <p:cNvSpPr txBox="1"/>
          <p:nvPr/>
        </p:nvSpPr>
        <p:spPr>
          <a:xfrm>
            <a:off x="798490" y="1719076"/>
            <a:ext cx="6632700" cy="46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FCOI Informational Page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FCOI Policy, GIM 10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Investigator Requirements: </a:t>
            </a:r>
            <a:r>
              <a:rPr lang="en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FCOI Training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Annual Disclosures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Outside Work Informational Page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Outside Professional Work Policy, EO 57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MyResearch</a:t>
            </a: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quick link format: 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http://myresearch.Washington.edu/portfolio/funding/</a:t>
            </a:r>
            <a:r>
              <a:rPr b="1"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A12345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eGC1 quick link format: </a:t>
            </a:r>
            <a:r>
              <a:rPr lang="en" sz="1800">
                <a:solidFill>
                  <a:srgbClr val="26005C"/>
                </a:solidFill>
                <a:latin typeface="Calibri"/>
                <a:ea typeface="Calibri"/>
                <a:cs typeface="Calibri"/>
                <a:sym typeface="Calibri"/>
              </a:rPr>
              <a:t>https://sage.admin.uw.edu/era/uwnetid/sage/list.aspx?caid=</a:t>
            </a:r>
            <a:r>
              <a:rPr b="1"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12345</a:t>
            </a:r>
            <a:r>
              <a:rPr lang="en" sz="1800">
                <a:solidFill>
                  <a:srgbClr val="26005C"/>
                </a:solidFill>
                <a:latin typeface="Calibri"/>
                <a:ea typeface="Calibri"/>
                <a:cs typeface="Calibri"/>
                <a:sym typeface="Calibri"/>
              </a:rPr>
              <a:t>&amp;pg=pi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8" name="Google Shape;588;p96"/>
          <p:cNvCxnSpPr/>
          <p:nvPr/>
        </p:nvCxnSpPr>
        <p:spPr>
          <a:xfrm>
            <a:off x="492369" y="3910819"/>
            <a:ext cx="81171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97"/>
          <p:cNvSpPr txBox="1"/>
          <p:nvPr>
            <p:ph idx="1" type="body"/>
          </p:nvPr>
        </p:nvSpPr>
        <p:spPr>
          <a:xfrm>
            <a:off x="692029" y="1640263"/>
            <a:ext cx="6972300" cy="159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LEADERSHIP CHANGES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925"/>
              </a:spcBef>
              <a:spcAft>
                <a:spcPts val="0"/>
              </a:spcAft>
              <a:buClr>
                <a:schemeClr val="accent3"/>
              </a:buClr>
              <a:buSzPct val="100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In the Office of Research</a:t>
            </a:r>
            <a:endParaRPr/>
          </a:p>
        </p:txBody>
      </p:sp>
      <p:sp>
        <p:nvSpPr>
          <p:cNvPr id="594" name="Google Shape;594;p97"/>
          <p:cNvSpPr txBox="1"/>
          <p:nvPr/>
        </p:nvSpPr>
        <p:spPr>
          <a:xfrm>
            <a:off x="692029" y="4308049"/>
            <a:ext cx="6656700" cy="181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MRAM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August 12, 2021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Joe Giffels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Office of Research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98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Sally Thompson-Iritani: New Assistant Vice Provost for Animal Operations</a:t>
            </a:r>
            <a:endParaRPr/>
          </a:p>
        </p:txBody>
      </p:sp>
      <p:sp>
        <p:nvSpPr>
          <p:cNvPr id="600" name="Google Shape;600;p98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Joe Giffels – Office of Research</a:t>
            </a:r>
            <a:endParaRPr/>
          </a:p>
        </p:txBody>
      </p:sp>
      <p:pic>
        <p:nvPicPr>
          <p:cNvPr descr="A picture containing person, wall, wearing, jacket&#10;&#10;Description automatically generated" id="601" name="Google Shape;601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8708" y="1495830"/>
            <a:ext cx="3115467" cy="467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99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Encode Sans"/>
                <a:ea typeface="Encode Sans"/>
                <a:cs typeface="Encode Sans"/>
                <a:sym typeface="Encode Sans"/>
              </a:rPr>
              <a:t>Karen Moe, Director of the Human Subjects Division:</a:t>
            </a:r>
            <a:r>
              <a:rPr lang="en"/>
              <a:t>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Retiring</a:t>
            </a:r>
            <a:endParaRPr/>
          </a:p>
        </p:txBody>
      </p:sp>
      <p:pic>
        <p:nvPicPr>
          <p:cNvPr descr="A person wearing glasses&#10;&#10;Description automatically generated with medium confidence" id="607" name="Google Shape;607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581" y="1880758"/>
            <a:ext cx="3435948" cy="4026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sky, grass, standing&#10;&#10;Description automatically generated" id="608" name="Google Shape;608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3269" y="2221950"/>
            <a:ext cx="4913153" cy="3684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3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200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Re-budgeting</a:t>
            </a:r>
            <a:endParaRPr/>
          </a:p>
        </p:txBody>
      </p:sp>
      <p:sp>
        <p:nvSpPr>
          <p:cNvPr id="401" name="Google Shape;401;p73"/>
          <p:cNvSpPr txBox="1"/>
          <p:nvPr>
            <p:ph idx="2" type="body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Merriweather Sans"/>
              <a:buChar char="&gt;"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Standard Question: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1" marL="40005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“The PI needs to purchase X. </a:t>
            </a:r>
            <a:endParaRPr/>
          </a:p>
          <a:p>
            <a:pPr indent="0" lvl="1" marL="40005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The purchase of X was not included in the proposal budget.</a:t>
            </a:r>
            <a:endParaRPr/>
          </a:p>
          <a:p>
            <a:pPr indent="0" lvl="1" marL="40005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The PI wants to re-budget from [some other cost category] to purchase X.</a:t>
            </a:r>
            <a:endParaRPr/>
          </a:p>
          <a:p>
            <a:pPr indent="0" lvl="1" marL="40005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Is this allowed?”</a:t>
            </a:r>
            <a:endParaRPr/>
          </a:p>
        </p:txBody>
      </p:sp>
      <p:sp>
        <p:nvSpPr>
          <p:cNvPr id="402" name="Google Shape;402;p73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Hot Topics: Re-budgeting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00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Associate Vice Provost for Research: Transition</a:t>
            </a:r>
            <a:endParaRPr/>
          </a:p>
        </p:txBody>
      </p:sp>
      <p:sp>
        <p:nvSpPr>
          <p:cNvPr id="614" name="Google Shape;614;p100"/>
          <p:cNvSpPr/>
          <p:nvPr/>
        </p:nvSpPr>
        <p:spPr>
          <a:xfrm>
            <a:off x="3727812" y="3689130"/>
            <a:ext cx="1324200" cy="399300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1007F"/>
              </a:gs>
              <a:gs pos="100000">
                <a:srgbClr val="B4A9D7"/>
              </a:gs>
            </a:gsLst>
            <a:lin ang="16200038" scaled="0"/>
          </a:gradFill>
          <a:ln cap="flat" cmpd="sng" w="9525">
            <a:solidFill>
              <a:srgbClr val="30006E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100"/>
          <p:cNvSpPr txBox="1"/>
          <p:nvPr/>
        </p:nvSpPr>
        <p:spPr>
          <a:xfrm>
            <a:off x="671757" y="5464273"/>
            <a:ext cx="268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Caroline “Carrie” Harwood</a:t>
            </a:r>
            <a:endParaRPr/>
          </a:p>
        </p:txBody>
      </p:sp>
      <p:sp>
        <p:nvSpPr>
          <p:cNvPr id="616" name="Google Shape;616;p100"/>
          <p:cNvSpPr txBox="1"/>
          <p:nvPr/>
        </p:nvSpPr>
        <p:spPr>
          <a:xfrm>
            <a:off x="5245239" y="5464273"/>
            <a:ext cx="234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Cecelia “Ceci” Giachelli</a:t>
            </a:r>
            <a:endParaRPr/>
          </a:p>
        </p:txBody>
      </p:sp>
      <p:sp>
        <p:nvSpPr>
          <p:cNvPr id="617" name="Google Shape;617;p100"/>
          <p:cNvSpPr txBox="1"/>
          <p:nvPr/>
        </p:nvSpPr>
        <p:spPr>
          <a:xfrm>
            <a:off x="3695863" y="4546459"/>
            <a:ext cx="138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1</a:t>
            </a:r>
            <a:endParaRPr/>
          </a:p>
        </p:txBody>
      </p:sp>
      <p:pic>
        <p:nvPicPr>
          <p:cNvPr descr="A picture containing person, wall, indoor, older&#10;&#10;Description automatically generated" id="618" name="Google Shape;618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757" y="1593630"/>
            <a:ext cx="2868731" cy="36405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miling for the camera&#10;&#10;Description automatically generated with low confidence" id="619" name="Google Shape;619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5239" y="1593630"/>
            <a:ext cx="2912416" cy="364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01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0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Vice Provost for Research: Transition</a:t>
            </a:r>
            <a:endParaRPr/>
          </a:p>
        </p:txBody>
      </p:sp>
      <p:pic>
        <p:nvPicPr>
          <p:cNvPr descr="A person wearing glasses&#10;&#10;Description automatically generated with low confidence" id="625" name="Google Shape;625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757" y="1593631"/>
            <a:ext cx="2862932" cy="43026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person&#10;&#10;Description automatically generated" id="626" name="Google Shape;626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5239" y="1593631"/>
            <a:ext cx="3227004" cy="4302672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101"/>
          <p:cNvSpPr/>
          <p:nvPr/>
        </p:nvSpPr>
        <p:spPr>
          <a:xfrm>
            <a:off x="3727812" y="3689130"/>
            <a:ext cx="1324200" cy="399300"/>
          </a:xfrm>
          <a:prstGeom prst="striped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1007F"/>
              </a:gs>
              <a:gs pos="100000">
                <a:srgbClr val="B4A9D7"/>
              </a:gs>
            </a:gsLst>
            <a:lin ang="16200038" scaled="0"/>
          </a:gradFill>
          <a:ln cap="flat" cmpd="sng" w="9525">
            <a:solidFill>
              <a:srgbClr val="30006E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p101"/>
          <p:cNvSpPr txBox="1"/>
          <p:nvPr/>
        </p:nvSpPr>
        <p:spPr>
          <a:xfrm>
            <a:off x="671757" y="5941760"/>
            <a:ext cx="155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Mary Lidstrom</a:t>
            </a:r>
            <a:endParaRPr/>
          </a:p>
        </p:txBody>
      </p:sp>
      <p:sp>
        <p:nvSpPr>
          <p:cNvPr id="629" name="Google Shape;629;p101"/>
          <p:cNvSpPr txBox="1"/>
          <p:nvPr/>
        </p:nvSpPr>
        <p:spPr>
          <a:xfrm>
            <a:off x="5245239" y="5941760"/>
            <a:ext cx="162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 Ostendorf</a:t>
            </a:r>
            <a:endParaRPr/>
          </a:p>
        </p:txBody>
      </p:sp>
      <p:sp>
        <p:nvSpPr>
          <p:cNvPr id="630" name="Google Shape;630;p101"/>
          <p:cNvSpPr txBox="1"/>
          <p:nvPr/>
        </p:nvSpPr>
        <p:spPr>
          <a:xfrm>
            <a:off x="3695863" y="4546459"/>
            <a:ext cx="138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1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02"/>
          <p:cNvSpPr txBox="1"/>
          <p:nvPr>
            <p:ph idx="1" type="body"/>
          </p:nvPr>
        </p:nvSpPr>
        <p:spPr>
          <a:xfrm>
            <a:off x="671757" y="1179824"/>
            <a:ext cx="6972300" cy="26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</a:pPr>
            <a:r>
              <a:rPr lang="en" sz="4800">
                <a:latin typeface="Encode Sans"/>
                <a:ea typeface="Encode Sans"/>
                <a:cs typeface="Encode Sans"/>
                <a:sym typeface="Encode Sans"/>
              </a:rPr>
              <a:t>THANK YOU, ANDRA!</a:t>
            </a:r>
            <a:endParaRPr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03"/>
          <p:cNvSpPr txBox="1"/>
          <p:nvPr>
            <p:ph idx="1" type="body"/>
          </p:nvPr>
        </p:nvSpPr>
        <p:spPr>
          <a:xfrm>
            <a:off x="502508" y="295623"/>
            <a:ext cx="8048400" cy="11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700"/>
              <a:buNone/>
            </a:pPr>
            <a:r>
              <a:rPr b="1" lang="en" sz="2700"/>
              <a:t>Top Five List: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rgbClr val="4B2E83"/>
              </a:buClr>
              <a:buSzPts val="2700"/>
              <a:buNone/>
            </a:pPr>
            <a:r>
              <a:rPr b="1" lang="en" sz="2700"/>
              <a:t>“Things I’ve Learned from Andra”</a:t>
            </a:r>
            <a:endParaRPr/>
          </a:p>
        </p:txBody>
      </p:sp>
      <p:sp>
        <p:nvSpPr>
          <p:cNvPr id="641" name="Google Shape;641;p103"/>
          <p:cNvSpPr txBox="1"/>
          <p:nvPr>
            <p:ph idx="2" type="body"/>
          </p:nvPr>
        </p:nvSpPr>
        <p:spPr>
          <a:xfrm>
            <a:off x="502509" y="1680519"/>
            <a:ext cx="8410800" cy="47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000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5. 	There is no need to consistently define terms.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4.	Just put whatever we want on our websites… nobody reads it.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3.	If we think we won’t get audited, then it’s okay!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2.	PAFC is the place to go to get confirmation that your complex 	and detailed international flight itinerary complies with the Fly 	America Act.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Calibri"/>
              <a:buAutoNum type="arabicPeriod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Buy as many Snuggies as you want and charge them all to sponsored awards… especially federal awards.</a:t>
            </a:r>
            <a:endParaRPr/>
          </a:p>
          <a:p>
            <a:pPr indent="-130175" lvl="0" marL="257175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Font typeface="Merriweather Sans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rgbClr val="4B2E83"/>
              </a:buClr>
              <a:buSzPts val="2800"/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Actually… don’t do any of these things. We’re serious!</a:t>
            </a:r>
            <a:endParaRPr/>
          </a:p>
          <a:p>
            <a:pPr indent="-142875" lvl="0" marL="257175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04"/>
          <p:cNvSpPr txBox="1"/>
          <p:nvPr>
            <p:ph idx="1" type="body"/>
          </p:nvPr>
        </p:nvSpPr>
        <p:spPr>
          <a:xfrm>
            <a:off x="0" y="302430"/>
            <a:ext cx="91440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6000"/>
              <a:buNone/>
            </a:pPr>
            <a:r>
              <a:rPr b="1" lang="en" sz="6000">
                <a:latin typeface="Arial"/>
                <a:ea typeface="Arial"/>
                <a:cs typeface="Arial"/>
                <a:sym typeface="Arial"/>
              </a:rPr>
              <a:t>Thank You, Andra!</a:t>
            </a:r>
            <a:endParaRPr/>
          </a:p>
        </p:txBody>
      </p:sp>
      <p:sp>
        <p:nvSpPr>
          <p:cNvPr id="647" name="Google Shape;647;p104"/>
          <p:cNvSpPr txBox="1"/>
          <p:nvPr/>
        </p:nvSpPr>
        <p:spPr>
          <a:xfrm>
            <a:off x="1646819" y="5583266"/>
            <a:ext cx="54219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</a:t>
            </a:r>
            <a:endParaRPr/>
          </a:p>
        </p:txBody>
      </p:sp>
      <p:pic>
        <p:nvPicPr>
          <p:cNvPr id="648" name="Google Shape;648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038" y="1588770"/>
            <a:ext cx="8534398" cy="5269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4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200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Re-budgeting and Prior Approval</a:t>
            </a:r>
            <a:endParaRPr/>
          </a:p>
        </p:txBody>
      </p:sp>
      <p:sp>
        <p:nvSpPr>
          <p:cNvPr id="408" name="Google Shape;408;p74"/>
          <p:cNvSpPr txBox="1"/>
          <p:nvPr>
            <p:ph idx="2" type="body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Whether re-budgeting is appropriate is determined by the sponsor’s policies.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Some sponsors require prior written approval in order to re-budget between cost categories. While others waive prior approval unless there is a change in scope.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74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Hot Topics: Re-budgeting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5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200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Re-budgeting: Change in Scope</a:t>
            </a:r>
            <a:endParaRPr/>
          </a:p>
        </p:txBody>
      </p:sp>
      <p:sp>
        <p:nvSpPr>
          <p:cNvPr id="415" name="Google Shape;415;p75"/>
          <p:cNvSpPr txBox="1"/>
          <p:nvPr>
            <p:ph idx="2" type="body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Sponsors typically require prior approval for any change in the scope of the work.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Whether re-budgeting represents a change in scope is a question only the PI can answer.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If there is a question as to whether there is a change in scope, the PI should have a discussion with the sponsor.</a:t>
            </a:r>
            <a:endParaRPr/>
          </a:p>
        </p:txBody>
      </p:sp>
      <p:sp>
        <p:nvSpPr>
          <p:cNvPr id="416" name="Google Shape;416;p75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Hot Topics: Re-budgeting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76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200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Re-budgeting: Change in Scope, cont’d</a:t>
            </a:r>
            <a:endParaRPr/>
          </a:p>
        </p:txBody>
      </p:sp>
      <p:sp>
        <p:nvSpPr>
          <p:cNvPr id="422" name="Google Shape;422;p76"/>
          <p:cNvSpPr txBox="1"/>
          <p:nvPr>
            <p:ph idx="2" type="body"/>
          </p:nvPr>
        </p:nvSpPr>
        <p:spPr>
          <a:xfrm>
            <a:off x="659305" y="1736725"/>
            <a:ext cx="8196300" cy="4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Some cost categories require approval regardless of whether there is a change in scope. For example: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Equipment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Issuing a new subaward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Food</a:t>
            </a:r>
            <a:endParaRPr/>
          </a:p>
          <a:p>
            <a:pPr indent="-158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Approval comes back to the sponsor’s policies.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76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Hot Topics: Re-budgeting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7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200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Additional Resources</a:t>
            </a:r>
            <a:endParaRPr/>
          </a:p>
        </p:txBody>
      </p:sp>
      <p:sp>
        <p:nvSpPr>
          <p:cNvPr id="429" name="Google Shape;429;p77"/>
          <p:cNvSpPr txBox="1"/>
          <p:nvPr>
            <p:ph idx="2" type="body"/>
          </p:nvPr>
        </p:nvSpPr>
        <p:spPr>
          <a:xfrm>
            <a:off x="304800" y="1550127"/>
            <a:ext cx="8839200" cy="42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PAFC Webpage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Char char="–"/>
            </a:pPr>
            <a:r>
              <a:rPr lang="en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https://finance.uw.edu/pafc/rebudgeting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1" marL="457200" rtl="0" algn="l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Research Terms &amp; Conditions Prior Approval Matrix: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Char char="–"/>
            </a:pPr>
            <a:r>
              <a:rPr lang="en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https://www.nsf.gov/bfa/dias/policy/fedrtc/appendix_a.pdf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NIH Grants Policy Statement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Char char="–"/>
            </a:pPr>
            <a:r>
              <a:rPr lang="en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https://grants.nih.gov/policy/nihgps/index.htm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rgbClr val="4B2E83"/>
              </a:buClr>
              <a:buSzPts val="1500"/>
              <a:buNone/>
            </a:pPr>
            <a:r>
              <a:t/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NSF PAPPG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Char char="–"/>
            </a:pPr>
            <a:r>
              <a:rPr lang="en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https://www.nsf.gov/publications/pub_summ.jsp?ods_key=nsf22001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158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77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 Hot Topics: Re-budgeting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8"/>
          <p:cNvSpPr txBox="1"/>
          <p:nvPr>
            <p:ph idx="1" type="body"/>
          </p:nvPr>
        </p:nvSpPr>
        <p:spPr>
          <a:xfrm>
            <a:off x="671757" y="371510"/>
            <a:ext cx="8184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4000"/>
              <a:buNone/>
            </a:pPr>
            <a:r>
              <a:rPr lang="en" sz="4000">
                <a:latin typeface="Arial"/>
                <a:ea typeface="Arial"/>
                <a:cs typeface="Arial"/>
                <a:sym typeface="Arial"/>
              </a:rPr>
              <a:t>Questions</a:t>
            </a:r>
            <a:endParaRPr/>
          </a:p>
        </p:txBody>
      </p:sp>
      <p:sp>
        <p:nvSpPr>
          <p:cNvPr id="436" name="Google Shape;436;p78"/>
          <p:cNvSpPr txBox="1"/>
          <p:nvPr>
            <p:ph idx="2" type="body"/>
          </p:nvPr>
        </p:nvSpPr>
        <p:spPr>
          <a:xfrm>
            <a:off x="659305" y="1736725"/>
            <a:ext cx="8196300" cy="45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Post Award Fiscal Compliance (PAFC)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gcafco@uw.edu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https://finance.uw.edu/pafc/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09550" lvl="1" marL="742950" rtl="0" algn="l">
              <a:spcBef>
                <a:spcPts val="240"/>
              </a:spcBef>
              <a:spcAft>
                <a:spcPts val="0"/>
              </a:spcAft>
              <a:buClr>
                <a:srgbClr val="4B2E83"/>
              </a:buClr>
              <a:buSzPts val="1200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Andra Sawyer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andra2@uw.edu</a:t>
            </a:r>
            <a:br>
              <a:rPr lang="en"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Matt Gardner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mgard4@uw.edu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4B2E83"/>
              </a:buClr>
              <a:buSzPts val="20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206-543-2610</a:t>
            </a:r>
            <a:endParaRPr/>
          </a:p>
          <a:p>
            <a:pPr indent="-209550" lvl="1" marL="742950" rtl="0" algn="l">
              <a:spcBef>
                <a:spcPts val="240"/>
              </a:spcBef>
              <a:spcAft>
                <a:spcPts val="0"/>
              </a:spcAft>
              <a:buClr>
                <a:srgbClr val="4B2E83"/>
              </a:buClr>
              <a:buSzPts val="1200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4B2E83"/>
              </a:buClr>
              <a:buSzPts val="2400"/>
              <a:buFont typeface="Merriweather Sans"/>
              <a:buChar char="&gt;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Available for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Teams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u="sng">
                <a:latin typeface="Arial"/>
                <a:ea typeface="Arial"/>
                <a:cs typeface="Arial"/>
                <a:sym typeface="Arial"/>
              </a:rPr>
              <a:t>Zoom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calls!</a:t>
            </a:r>
            <a:endParaRPr/>
          </a:p>
        </p:txBody>
      </p:sp>
      <p:sp>
        <p:nvSpPr>
          <p:cNvPr id="437" name="Google Shape;437;p78"/>
          <p:cNvSpPr txBox="1"/>
          <p:nvPr/>
        </p:nvSpPr>
        <p:spPr>
          <a:xfrm>
            <a:off x="671758" y="6301355"/>
            <a:ext cx="7229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4B2E83"/>
                </a:solidFill>
                <a:latin typeface="Arial"/>
                <a:ea typeface="Arial"/>
                <a:cs typeface="Arial"/>
                <a:sym typeface="Arial"/>
              </a:rPr>
              <a:t>MRAM – Matt Gardner – PAFC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9"/>
          <p:cNvSpPr txBox="1"/>
          <p:nvPr>
            <p:ph idx="1" type="body"/>
          </p:nvPr>
        </p:nvSpPr>
        <p:spPr>
          <a:xfrm>
            <a:off x="692028" y="2008569"/>
            <a:ext cx="8204400" cy="15930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9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NIH Fellowship Childcare Allowance</a:t>
            </a:r>
            <a:endParaRPr/>
          </a:p>
        </p:txBody>
      </p:sp>
      <p:sp>
        <p:nvSpPr>
          <p:cNvPr id="443" name="Google Shape;443;p79"/>
          <p:cNvSpPr txBox="1"/>
          <p:nvPr/>
        </p:nvSpPr>
        <p:spPr>
          <a:xfrm>
            <a:off x="692029" y="4308049"/>
            <a:ext cx="6656700" cy="18126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MRAM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August 2021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Andra Sawyer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Post Award Fiscal Compliance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Custom Design">
  <a:themeElements>
    <a:clrScheme name="Custom 5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CORE">
      <a:dk1>
        <a:srgbClr val="151516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0070C0"/>
      </a:hlink>
      <a:folHlink>
        <a:srgbClr val="0070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CORE">
      <a:dk1>
        <a:srgbClr val="151516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0070C0"/>
      </a:hlink>
      <a:folHlink>
        <a:srgbClr val="0070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1_Custom Design">
  <a:themeElements>
    <a:clrScheme name="Custom 5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