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6858000" cx="9144000"/>
  <p:notesSz cx="6858000" cy="9144000"/>
  <p:embeddedFontLst>
    <p:embeddedFont>
      <p:font typeface="Open Sans Light"/>
      <p:regular r:id="rId14"/>
      <p:bold r:id="rId15"/>
      <p:italic r:id="rId16"/>
      <p:boldItalic r:id="rId17"/>
    </p:embeddedFont>
    <p:embeddedFont>
      <p:font typeface="Encode Sans Condensed Thin"/>
      <p:bold r:id="rId18"/>
    </p:embeddedFont>
    <p:embeddedFont>
      <p:font typeface="Open Sans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bold.fntdata"/><Relationship Id="rId11" Type="http://schemas.openxmlformats.org/officeDocument/2006/relationships/slide" Target="slides/slide5.xml"/><Relationship Id="rId22" Type="http://schemas.openxmlformats.org/officeDocument/2006/relationships/font" Target="fonts/OpenSans-boldItalic.fntdata"/><Relationship Id="rId10" Type="http://schemas.openxmlformats.org/officeDocument/2006/relationships/slide" Target="slides/slide4.xml"/><Relationship Id="rId21" Type="http://schemas.openxmlformats.org/officeDocument/2006/relationships/font" Target="fonts/OpenSans-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OpenSansLight-bold.fntdata"/><Relationship Id="rId14" Type="http://schemas.openxmlformats.org/officeDocument/2006/relationships/font" Target="fonts/OpenSansLight-regular.fntdata"/><Relationship Id="rId17" Type="http://schemas.openxmlformats.org/officeDocument/2006/relationships/font" Target="fonts/OpenSansLight-boldItalic.fntdata"/><Relationship Id="rId16" Type="http://schemas.openxmlformats.org/officeDocument/2006/relationships/font" Target="fonts/OpenSansLight-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OpenSans-regular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EncodeSansCondensedThin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7" name="Google Shape;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0" name="Google Shape;1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6" name="Google Shape;1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8" name="Google Shape;1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1" name="Google Shape;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1" name="Google Shape;31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2" name="Google Shape;3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5" name="Google Shape;35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36" name="Google Shape;3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7" name="Google Shape;37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9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2" name="Google Shape;4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3" name="Google Shape;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7" name="Google Shape;4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8" name="Google Shape;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finance.uw.edu/pafc/rebudgeting" TargetMode="External"/><Relationship Id="rId4" Type="http://schemas.openxmlformats.org/officeDocument/2006/relationships/hyperlink" Target="https://www.nsf.gov/bfa/dias/policy/fedrtc/appendix_a.pdf" TargetMode="External"/><Relationship Id="rId5" Type="http://schemas.openxmlformats.org/officeDocument/2006/relationships/hyperlink" Target="https://grants.nih.gov/policy/nihgps/index.htm" TargetMode="External"/><Relationship Id="rId6" Type="http://schemas.openxmlformats.org/officeDocument/2006/relationships/hyperlink" Target="https://www.nsf.gov/publications/pub_summ.jsp?ods_key=nsf22001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hyperlink" Target="mailto:gcafco@uw.edu" TargetMode="External"/><Relationship Id="rId4" Type="http://schemas.openxmlformats.org/officeDocument/2006/relationships/hyperlink" Target="https://finance.uw.edu/pafc/" TargetMode="External"/><Relationship Id="rId5" Type="http://schemas.openxmlformats.org/officeDocument/2006/relationships/hyperlink" Target="mailto:andra2@uw.edu" TargetMode="External"/><Relationship Id="rId6" Type="http://schemas.openxmlformats.org/officeDocument/2006/relationships/hyperlink" Target="mailto:mgard4@uw.eud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PAFC HOT TOPICS: RE-BUDGETING</a:t>
            </a:r>
            <a:endParaRPr/>
          </a:p>
        </p:txBody>
      </p:sp>
      <p:sp>
        <p:nvSpPr>
          <p:cNvPr id="54" name="Google Shape;54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August 2021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Matt Gardner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Post Award Fiscal Compliance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200"/>
              <a:buNone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Re-budgeting</a:t>
            </a:r>
            <a:endParaRPr/>
          </a:p>
        </p:txBody>
      </p:sp>
      <p:sp>
        <p:nvSpPr>
          <p:cNvPr id="60" name="Google Shape;60;p12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800"/>
              <a:buFont typeface="Merriweather Sans"/>
              <a:buChar char="&gt;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Standard Question: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1" marL="40005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“The PI needs to purchase X. </a:t>
            </a:r>
            <a:endParaRPr/>
          </a:p>
          <a:p>
            <a:pPr indent="0" lvl="1" marL="40005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The purchase of X was not included in the proposal budget.</a:t>
            </a:r>
            <a:endParaRPr/>
          </a:p>
          <a:p>
            <a:pPr indent="0" lvl="1" marL="40005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The PI wants to re-budget from [some other cost category] to purchase X.</a:t>
            </a:r>
            <a:endParaRPr/>
          </a:p>
          <a:p>
            <a:pPr indent="0" lvl="1" marL="40005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Is this allowed?”</a:t>
            </a:r>
            <a:endParaRPr/>
          </a:p>
        </p:txBody>
      </p:sp>
      <p:sp>
        <p:nvSpPr>
          <p:cNvPr id="61" name="Google Shape;61;p1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Hot Topics: Re-budgeting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200"/>
              <a:buNone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Re-budgeting and Prior Approval</a:t>
            </a:r>
            <a:endParaRPr/>
          </a:p>
        </p:txBody>
      </p:sp>
      <p:sp>
        <p:nvSpPr>
          <p:cNvPr id="67" name="Google Shape;67;p1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Whether re-budgeting is appropriate is determined by the sponsor’s policies.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Some sponsors require prior written approval in order to re-budget between cost categories. While others waive prior approval unless there is a change in scope.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Hot Topics: Re-budgeting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200"/>
              <a:buNone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Re-budgeting: Change in Scope</a:t>
            </a:r>
            <a:endParaRPr/>
          </a:p>
        </p:txBody>
      </p:sp>
      <p:sp>
        <p:nvSpPr>
          <p:cNvPr id="74" name="Google Shape;74;p14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Sponsors typically require prior approval for any change in the scope of the work.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Whether re-budgeting represents a change in scope is a question only the PI can answer.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If there is a question as to whether there is a change in scope, the PI should have a discussion with the sponsor.</a:t>
            </a:r>
            <a:endParaRPr/>
          </a:p>
        </p:txBody>
      </p:sp>
      <p:sp>
        <p:nvSpPr>
          <p:cNvPr id="75" name="Google Shape;75;p14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Hot Topics: Re-budgeting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200"/>
              <a:buNone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Re-budgeting: Change in Scope, cont’d</a:t>
            </a:r>
            <a:endParaRPr/>
          </a:p>
        </p:txBody>
      </p:sp>
      <p:sp>
        <p:nvSpPr>
          <p:cNvPr id="81" name="Google Shape;81;p15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Some cost categories require approval regardless of whether there is a change in scope. For example: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Equipment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Issuing a new subaward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Food</a:t>
            </a:r>
            <a:endParaRPr/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Approval comes back to the sponsor’s policies.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Hot Topics: Re-budgeting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200"/>
              <a:buNone/>
            </a:pPr>
            <a:r>
              <a:rPr lang="en-US" sz="3200">
                <a:latin typeface="Arial"/>
                <a:ea typeface="Arial"/>
                <a:cs typeface="Arial"/>
                <a:sym typeface="Arial"/>
              </a:rPr>
              <a:t>Additional Resources</a:t>
            </a:r>
            <a:endParaRPr/>
          </a:p>
        </p:txBody>
      </p:sp>
      <p:sp>
        <p:nvSpPr>
          <p:cNvPr id="88" name="Google Shape;88;p16"/>
          <p:cNvSpPr txBox="1"/>
          <p:nvPr>
            <p:ph idx="2" type="body"/>
          </p:nvPr>
        </p:nvSpPr>
        <p:spPr>
          <a:xfrm>
            <a:off x="304800" y="1550127"/>
            <a:ext cx="8839200" cy="42020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PAFC Webpage</a:t>
            </a:r>
            <a:endParaRPr/>
          </a:p>
          <a:p>
            <a:pPr indent="-285750" lvl="1" marL="74295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Char char="–"/>
            </a:pPr>
            <a:r>
              <a:rPr lang="en-US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https://finance.uw.edu/pafc/rebudgeting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1" marL="45720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Research Terms &amp; Conditions Prior Approval Matrix:</a:t>
            </a:r>
            <a:endParaRPr/>
          </a:p>
          <a:p>
            <a:pPr indent="-285750" lvl="1" marL="74295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Char char="–"/>
            </a:pPr>
            <a:r>
              <a:rPr lang="en-US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https://www.nsf.gov/bfa/dias/policy/fedrtc/appendix_a.pdf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None/>
            </a:pPr>
            <a:r>
              <a:t/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NIH Grants Policy Statement</a:t>
            </a:r>
            <a:endParaRPr/>
          </a:p>
          <a:p>
            <a:pPr indent="-285750" lvl="1" marL="74295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Char char="–"/>
            </a:pPr>
            <a:r>
              <a:rPr lang="en-US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https://grants.nih.gov/policy/nihgps/index.htm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Clr>
                <a:srgbClr val="4B2E83"/>
              </a:buClr>
              <a:buSzPts val="1500"/>
              <a:buNone/>
            </a:pPr>
            <a:r>
              <a:t/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NSF PAPPG</a:t>
            </a:r>
            <a:endParaRPr/>
          </a:p>
          <a:p>
            <a:pPr indent="-285750" lvl="1" marL="74295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Char char="–"/>
            </a:pPr>
            <a:r>
              <a:rPr lang="en-US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https://www.nsf.gov/publications/pub_summ.jsp?ods_key=nsf22001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6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Hot Topics: Re-budgeting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4000"/>
              <a:buNone/>
            </a:pPr>
            <a:r>
              <a:rPr lang="en-US" sz="4000">
                <a:latin typeface="Arial"/>
                <a:ea typeface="Arial"/>
                <a:cs typeface="Arial"/>
                <a:sym typeface="Arial"/>
              </a:rPr>
              <a:t>Questions</a:t>
            </a:r>
            <a:endParaRPr/>
          </a:p>
        </p:txBody>
      </p:sp>
      <p:sp>
        <p:nvSpPr>
          <p:cNvPr id="95" name="Google Shape;95;p17"/>
          <p:cNvSpPr txBox="1"/>
          <p:nvPr>
            <p:ph idx="2" type="body"/>
          </p:nvPr>
        </p:nvSpPr>
        <p:spPr>
          <a:xfrm>
            <a:off x="659305" y="1736725"/>
            <a:ext cx="8196210" cy="45646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Post Award Fiscal Compliance (PAFC)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gcafco@uw.edu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https://finance.uw.edu/pafc/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09550" lvl="1" marL="742950" rtl="0" algn="l">
              <a:spcBef>
                <a:spcPts val="240"/>
              </a:spcBef>
              <a:spcAft>
                <a:spcPts val="0"/>
              </a:spcAft>
              <a:buClr>
                <a:srgbClr val="4B2E83"/>
              </a:buClr>
              <a:buSzPts val="1200"/>
              <a:buNone/>
            </a:pPr>
            <a:r>
              <a:t/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Andra Sawyer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andra2@uw.edu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Matt Gardner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mgard4@uw.edu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206-543-2610</a:t>
            </a:r>
            <a:endParaRPr/>
          </a:p>
          <a:p>
            <a:pPr indent="-209550" lvl="1" marL="742950" rtl="0" algn="l">
              <a:spcBef>
                <a:spcPts val="240"/>
              </a:spcBef>
              <a:spcAft>
                <a:spcPts val="0"/>
              </a:spcAft>
              <a:buClr>
                <a:srgbClr val="4B2E83"/>
              </a:buClr>
              <a:buSzPts val="1200"/>
              <a:buNone/>
            </a:pPr>
            <a:r>
              <a:t/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Available for 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Teams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Zoom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calls!</a:t>
            </a:r>
            <a:endParaRPr/>
          </a:p>
        </p:txBody>
      </p:sp>
      <p:sp>
        <p:nvSpPr>
          <p:cNvPr id="96" name="Google Shape;96;p17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