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6" r:id="rId5"/>
    <p:sldMasterId id="2147483657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y="6858000" cx="9144000"/>
  <p:notesSz cx="6858000" cy="9144000"/>
  <p:embeddedFontLst>
    <p:embeddedFont>
      <p:font typeface="Open Sans Light"/>
      <p:regular r:id="rId19"/>
      <p:bold r:id="rId20"/>
      <p:italic r:id="rId21"/>
      <p:boldItalic r:id="rId22"/>
    </p:embeddedFont>
    <p:embeddedFont>
      <p:font typeface="Encode Sans Condensed Thin"/>
      <p:bold r:id="rId23"/>
    </p:embeddedFont>
    <p:embeddedFont>
      <p:font typeface="Open Sans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488">
          <p15:clr>
            <a:srgbClr val="A4A3A4"/>
          </p15:clr>
        </p15:guide>
        <p15:guide id="2" pos="4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12B902C-ECA3-4F8F-9941-09A9ABDDBC7F}">
  <a:tblStyle styleId="{712B902C-ECA3-4F8F-9941-09A9ABDDBC7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6EB"/>
          </a:solidFill>
        </a:fill>
      </a:tcStyle>
    </a:wholeTbl>
    <a:band1H>
      <a:tcTxStyle/>
      <a:tcStyle>
        <a:fill>
          <a:solidFill>
            <a:srgbClr val="CCCAD4"/>
          </a:solidFill>
        </a:fill>
      </a:tcStyle>
    </a:band1H>
    <a:band2H>
      <a:tcTxStyle/>
    </a:band2H>
    <a:band1V>
      <a:tcTxStyle/>
      <a:tcStyle>
        <a:fill>
          <a:solidFill>
            <a:srgbClr val="CCCAD4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488" orient="horz"/>
        <p:guide pos="47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Light-bold.fntdata"/><Relationship Id="rId22" Type="http://schemas.openxmlformats.org/officeDocument/2006/relationships/font" Target="fonts/OpenSansLight-boldItalic.fntdata"/><Relationship Id="rId21" Type="http://schemas.openxmlformats.org/officeDocument/2006/relationships/font" Target="fonts/OpenSansLight-italic.fntdata"/><Relationship Id="rId24" Type="http://schemas.openxmlformats.org/officeDocument/2006/relationships/font" Target="fonts/OpenSans-regular.fntdata"/><Relationship Id="rId23" Type="http://schemas.openxmlformats.org/officeDocument/2006/relationships/font" Target="fonts/EncodeSansCondensedThin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OpenSans-italic.fntdata"/><Relationship Id="rId25" Type="http://schemas.openxmlformats.org/officeDocument/2006/relationships/font" Target="fonts/OpenSans-bold.fntdata"/><Relationship Id="rId27" Type="http://schemas.openxmlformats.org/officeDocument/2006/relationships/font" Target="fonts/OpenSans-bold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font" Target="fonts/OpenSansLight-regular.fntdata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solidFill>
          <a:srgbClr val="4B2E83"/>
        </a:solidFill>
      </p:bgPr>
    </p:bg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W_W Logo_White.png" id="7" name="Google Shape;7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2"/>
          <p:cNvSpPr txBox="1"/>
          <p:nvPr>
            <p:ph idx="1" type="body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accent3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10" name="Google Shape;10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"/>
          <p:cNvSpPr txBox="1"/>
          <p:nvPr>
            <p:ph idx="2" type="body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3" type="body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16" name="Google Shape;1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bg>
      <p:bgPr>
        <a:solidFill>
          <a:srgbClr val="4B2E83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W_W Logo_White.png" id="18" name="Google Shape;18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4"/>
          <p:cNvSpPr txBox="1"/>
          <p:nvPr>
            <p:ph idx="2" type="body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21" name="Google Shape;2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Graphic">
  <p:cSld name="Header + Graphic">
    <p:bg>
      <p:bgPr>
        <a:solidFill>
          <a:srgbClr val="4B2E83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/>
          <p:nvPr>
            <p:ph idx="2" type="chart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0" i="1" sz="2400" u="none" cap="none" strike="noStrik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26" name="Google Shape;2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4B2E83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7"/>
          <p:cNvSpPr txBox="1"/>
          <p:nvPr>
            <p:ph idx="2" type="body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31" name="Google Shape;31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32" name="Google Shape;3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idx="1" type="body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4B2E83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35" name="Google Shape;35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rdmark_center_Purple_HEX.png" id="36" name="Google Shape;3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39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37" name="Google Shape;3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4B2E83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2" type="body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3" type="body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42" name="Google Shape;4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8215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43" name="Google Shape;4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Graphic">
  <p:cSld name="Header + Graphic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/>
          <p:nvPr>
            <p:ph idx="2" type="chart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b="0" i="1" sz="2400" u="none" cap="none" strike="noStrik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4B2E83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47" name="Google Shape;47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6310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48" name="Google Shape;4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B2E83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1"/>
    <p:sldLayoutId id="2147483653" r:id="rId2"/>
    <p:sldLayoutId id="2147483654" r:id="rId3"/>
    <p:sldLayoutId id="2147483655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myresearch.washington.edu/" TargetMode="External"/><Relationship Id="rId4" Type="http://schemas.openxmlformats.org/officeDocument/2006/relationships/image" Target="../media/image8.png"/><Relationship Id="rId5" Type="http://schemas.openxmlformats.org/officeDocument/2006/relationships/hyperlink" Target="mailto:research@uw.edu" TargetMode="External"/><Relationship Id="rId6" Type="http://schemas.openxmlformats.org/officeDocument/2006/relationships/hyperlink" Target="mailto:research@uw.edu" TargetMode="External"/><Relationship Id="rId7" Type="http://schemas.openxmlformats.org/officeDocument/2006/relationships/image" Target="../media/image7.png"/><Relationship Id="rId8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washington.edu/research/compliance/financial-conflicts-of-interest-fcoi/" TargetMode="External"/><Relationship Id="rId4" Type="http://schemas.openxmlformats.org/officeDocument/2006/relationships/hyperlink" Target="https://www.washington.edu/research/policies/gim-10-financial-conflict-of-interest-policy/" TargetMode="External"/><Relationship Id="rId9" Type="http://schemas.openxmlformats.org/officeDocument/2006/relationships/hyperlink" Target="https://myresearch.washington.edu/search/" TargetMode="External"/><Relationship Id="rId5" Type="http://schemas.openxmlformats.org/officeDocument/2006/relationships/hyperlink" Target="https://www.washington.edu/research/learning/online/index.php/lessons/financial-conflict-of-interest-training/" TargetMode="External"/><Relationship Id="rId6" Type="http://schemas.openxmlformats.org/officeDocument/2006/relationships/hyperlink" Target="https://www.washington.edu/research/tools/fids/guide/topics/annual-updates/" TargetMode="External"/><Relationship Id="rId7" Type="http://schemas.openxmlformats.org/officeDocument/2006/relationships/hyperlink" Target="https://www.washington.edu/research/compliance/outside-professional-work-for-compensation-form-1460/" TargetMode="External"/><Relationship Id="rId8" Type="http://schemas.openxmlformats.org/officeDocument/2006/relationships/hyperlink" Target="http://www.washington.edu/admin/rules/policies/PO/EO57.html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hyperlink" Target="mailto:escro@uw.edu" TargetMode="External"/><Relationship Id="rId10" Type="http://schemas.openxmlformats.org/officeDocument/2006/relationships/hyperlink" Target="mailto:fcoirep@uw.edu" TargetMode="External"/><Relationship Id="rId13" Type="http://schemas.openxmlformats.org/officeDocument/2006/relationships/image" Target="../media/image9.png"/><Relationship Id="rId12" Type="http://schemas.openxmlformats.org/officeDocument/2006/relationships/hyperlink" Target="mailto:petermm@uw.edu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11.png"/><Relationship Id="rId9" Type="http://schemas.openxmlformats.org/officeDocument/2006/relationships/hyperlink" Target="mailto:work1460@uw.edu" TargetMode="External"/><Relationship Id="rId5" Type="http://schemas.openxmlformats.org/officeDocument/2006/relationships/hyperlink" Target="mailto:emilyb02@uw.edu" TargetMode="External"/><Relationship Id="rId6" Type="http://schemas.openxmlformats.org/officeDocument/2006/relationships/hyperlink" Target="mailto:kblakemo@uw.edu" TargetMode="External"/><Relationship Id="rId7" Type="http://schemas.openxmlformats.org/officeDocument/2006/relationships/hyperlink" Target="mailto:hibbsh@uw.edu" TargetMode="External"/><Relationship Id="rId8" Type="http://schemas.openxmlformats.org/officeDocument/2006/relationships/hyperlink" Target="mailto:research@uw.edu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hyperlink" Target="mailto:research@uw.edu" TargetMode="External"/><Relationship Id="rId4" Type="http://schemas.openxmlformats.org/officeDocument/2006/relationships/hyperlink" Target="https://www.washington.edu/research/or/istar-improving-service-to-advance-research/" TargetMode="External"/><Relationship Id="rId5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hyperlink" Target="mailto:research@uw.edu" TargetMode="External"/><Relationship Id="rId4" Type="http://schemas.openxmlformats.org/officeDocument/2006/relationships/hyperlink" Target="mailto:work1460@uw.edu" TargetMode="External"/><Relationship Id="rId5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aamc.org/advocacy-policy/washington-highlights/nstc-releases-recommendations-research-security#:~:text=14%2C%202021.,from%20across%20the%20federal%20government." TargetMode="External"/><Relationship Id="rId4" Type="http://schemas.openxmlformats.org/officeDocument/2006/relationships/hyperlink" Target="https://nihrecord.nih.gov/2019/10/04/nih-investigates-foreign-influence-us-grantee-institutions" TargetMode="External"/><Relationship Id="rId5" Type="http://schemas.openxmlformats.org/officeDocument/2006/relationships/hyperlink" Target="https://www.insidehighered.com/sites/default/server_files/media/NIH%20Foreign%20Influence%20Letter%20to%20Grantees%2008-20-18.pdf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692029" y="1640263"/>
            <a:ext cx="8113768" cy="159313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None/>
            </a:pPr>
            <a:r>
              <a:rPr lang="en-US" sz="4400">
                <a:latin typeface="Arial"/>
                <a:ea typeface="Arial"/>
                <a:cs typeface="Arial"/>
                <a:sym typeface="Arial"/>
              </a:rPr>
              <a:t>MYTH BUSTING: SFI REVIEW</a:t>
            </a:r>
            <a:endParaRPr/>
          </a:p>
        </p:txBody>
      </p:sp>
      <p:sp>
        <p:nvSpPr>
          <p:cNvPr id="54" name="Google Shape;54;p11"/>
          <p:cNvSpPr txBox="1"/>
          <p:nvPr/>
        </p:nvSpPr>
        <p:spPr>
          <a:xfrm>
            <a:off x="692029" y="4308049"/>
            <a:ext cx="6656731" cy="1812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MRAM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August 2021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Melissa Petersen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Office of Research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STATUSES AND WHEN TO CONTACT</a:t>
            </a:r>
            <a:endParaRPr/>
          </a:p>
        </p:txBody>
      </p:sp>
      <p:sp>
        <p:nvSpPr>
          <p:cNvPr id="131" name="Google Shape;131;p20"/>
          <p:cNvSpPr txBox="1"/>
          <p:nvPr>
            <p:ph idx="2" type="body"/>
          </p:nvPr>
        </p:nvSpPr>
        <p:spPr>
          <a:xfrm>
            <a:off x="659305" y="1512996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r>
              <a:rPr b="0" lang="en-US" sz="2000">
                <a:latin typeface="Arial"/>
                <a:ea typeface="Arial"/>
                <a:cs typeface="Arial"/>
                <a:sym typeface="Arial"/>
              </a:rPr>
              <a:t>SFI Disclosure and Review status may be viewed in </a:t>
            </a:r>
            <a:r>
              <a:rPr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MyResearch</a:t>
            </a:r>
            <a:r>
              <a:rPr b="0" lang="en-US" sz="2000">
                <a:latin typeface="Arial"/>
                <a:ea typeface="Arial"/>
                <a:cs typeface="Arial"/>
                <a:sym typeface="Arial"/>
              </a:rPr>
              <a:t>      or on the </a:t>
            </a:r>
            <a:r>
              <a:rPr i="1" lang="en-US" sz="2000">
                <a:latin typeface="Arial"/>
                <a:ea typeface="Arial"/>
                <a:cs typeface="Arial"/>
                <a:sym typeface="Arial"/>
              </a:rPr>
              <a:t>PI, Personnel, &amp; Organizations</a:t>
            </a:r>
            <a:r>
              <a:rPr b="0" lang="en-US" sz="2000">
                <a:latin typeface="Arial"/>
                <a:ea typeface="Arial"/>
                <a:cs typeface="Arial"/>
                <a:sym typeface="Arial"/>
              </a:rPr>
              <a:t> tab of your eGC1</a:t>
            </a:r>
            <a:endParaRPr sz="1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0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-US" sz="1200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Melissa Petersen – Office of Research</a:t>
            </a:r>
            <a:endParaRPr/>
          </a:p>
        </p:txBody>
      </p:sp>
      <p:sp>
        <p:nvSpPr>
          <p:cNvPr id="133" name="Google Shape;133;p20"/>
          <p:cNvSpPr txBox="1"/>
          <p:nvPr/>
        </p:nvSpPr>
        <p:spPr>
          <a:xfrm>
            <a:off x="659305" y="5511474"/>
            <a:ext cx="662735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Disclosures in ‘Review Required’ are absolutely pending us! You’re welcome to inquire.. but please give us a couple days of lead time.</a:t>
            </a:r>
            <a:endParaRPr/>
          </a:p>
        </p:txBody>
      </p:sp>
      <p:grpSp>
        <p:nvGrpSpPr>
          <p:cNvPr id="134" name="Google Shape;134;p20"/>
          <p:cNvGrpSpPr/>
          <p:nvPr/>
        </p:nvGrpSpPr>
        <p:grpSpPr>
          <a:xfrm>
            <a:off x="685063" y="2318197"/>
            <a:ext cx="8026884" cy="3251337"/>
            <a:chOff x="607789" y="2305318"/>
            <a:chExt cx="8026884" cy="3251337"/>
          </a:xfrm>
        </p:grpSpPr>
        <p:sp>
          <p:nvSpPr>
            <p:cNvPr id="135" name="Google Shape;135;p20"/>
            <p:cNvSpPr/>
            <p:nvPr/>
          </p:nvSpPr>
          <p:spPr>
            <a:xfrm>
              <a:off x="607789" y="2305318"/>
              <a:ext cx="8026884" cy="3037265"/>
            </a:xfrm>
            <a:prstGeom prst="rect">
              <a:avLst/>
            </a:prstGeom>
            <a:noFill/>
            <a:ln cap="flat" cmpd="sng" w="9525">
              <a:solidFill>
                <a:srgbClr val="4B2E8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6" name="Google Shape;136;p20"/>
            <p:cNvGrpSpPr/>
            <p:nvPr/>
          </p:nvGrpSpPr>
          <p:grpSpPr>
            <a:xfrm>
              <a:off x="607789" y="2379780"/>
              <a:ext cx="8026884" cy="3176875"/>
              <a:chOff x="659305" y="2675997"/>
              <a:chExt cx="8026884" cy="3176875"/>
            </a:xfrm>
          </p:grpSpPr>
          <p:pic>
            <p:nvPicPr>
              <p:cNvPr descr="Text&#10;&#10;Description automatically generated" id="137" name="Google Shape;137;p20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713257" y="2675997"/>
                <a:ext cx="2636151" cy="111120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8" name="Google Shape;138;p20"/>
              <p:cNvSpPr txBox="1"/>
              <p:nvPr/>
            </p:nvSpPr>
            <p:spPr>
              <a:xfrm>
                <a:off x="3492976" y="2744329"/>
                <a:ext cx="5068389" cy="31085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Please work with your Investigator(s) to complete their disclosure(s). If still on SFI hold once complete contacting </a:t>
                </a:r>
                <a:r>
                  <a:rPr lang="en-US" sz="1800" u="sng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  <a:hlinkClick r:id="rId5">
                      <a:extLst>
                        <a:ext uri="{A12FA001-AC4F-418D-AE19-62706E023703}">
                          <ahyp:hlinkClr val="tx"/>
                        </a:ext>
                      </a:extLst>
                    </a:hlinkClick>
                  </a:rPr>
                  <a:t>research@uw.edu</a:t>
                </a:r>
                <a:r>
                  <a:rPr lang="en-US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may expedite review.</a:t>
                </a:r>
                <a:endParaRPr/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If your eGC1 is on SFI hold and </a:t>
                </a:r>
                <a:r>
                  <a:rPr i="1" lang="en-US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any</a:t>
                </a:r>
                <a:r>
                  <a:rPr lang="en-US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disclosure is in </a:t>
                </a:r>
                <a:r>
                  <a:rPr b="1" lang="en-US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‘Waiting for JIT’ </a:t>
                </a:r>
                <a:r>
                  <a:rPr lang="en-US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contact us at </a:t>
                </a:r>
                <a:r>
                  <a:rPr lang="en-US" sz="1800" u="sng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  <a:hlinkClick r:id="rId6">
                      <a:extLst>
                        <a:ext uri="{A12FA001-AC4F-418D-AE19-62706E023703}">
                          <ahyp:hlinkClr val="tx"/>
                        </a:ext>
                      </a:extLst>
                    </a:hlinkClick>
                  </a:rPr>
                  <a:t>research@uw.edu</a:t>
                </a:r>
                <a:r>
                  <a:rPr lang="en-US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, we may not even know about it!</a:t>
                </a:r>
                <a:endParaRPr/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Any disclosure in </a:t>
                </a:r>
                <a:r>
                  <a:rPr b="1" lang="en-US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‘Pending Answer’ </a:t>
                </a:r>
                <a:r>
                  <a:rPr lang="en-US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means the SFI hold is due to an Investigator having an incomplete task or open inquiry.</a:t>
                </a:r>
                <a:endParaRPr/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descr="A picture containing text&#10;&#10;Description automatically generated" id="139" name="Google Shape;139;p20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739015" y="3805652"/>
                <a:ext cx="2673798" cy="933525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40" name="Google Shape;140;p20"/>
              <p:cNvGrpSpPr/>
              <p:nvPr/>
            </p:nvGrpSpPr>
            <p:grpSpPr>
              <a:xfrm>
                <a:off x="769460" y="4778734"/>
                <a:ext cx="2360106" cy="815309"/>
                <a:chOff x="872472" y="5261567"/>
                <a:chExt cx="2360106" cy="815309"/>
              </a:xfrm>
            </p:grpSpPr>
            <p:pic>
              <p:nvPicPr>
                <p:cNvPr descr="Text, letter&#10;&#10;Description automatically generated" id="141" name="Google Shape;141;p20"/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 b="0" l="0" r="0" t="0"/>
                <a:stretch/>
              </p:blipFill>
              <p:spPr>
                <a:xfrm>
                  <a:off x="872472" y="5261567"/>
                  <a:ext cx="2360106" cy="81530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42" name="Google Shape;142;p20"/>
                <p:cNvSpPr/>
                <p:nvPr/>
              </p:nvSpPr>
              <p:spPr>
                <a:xfrm>
                  <a:off x="911109" y="5298754"/>
                  <a:ext cx="2095792" cy="683833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FF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cxnSp>
            <p:nvCxnSpPr>
              <p:cNvPr id="143" name="Google Shape;143;p20"/>
              <p:cNvCxnSpPr/>
              <p:nvPr/>
            </p:nvCxnSpPr>
            <p:spPr>
              <a:xfrm rot="10800000">
                <a:off x="659305" y="3788229"/>
                <a:ext cx="8014432" cy="0"/>
              </a:xfrm>
              <a:prstGeom prst="straightConnector1">
                <a:avLst/>
              </a:prstGeom>
              <a:noFill/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4" name="Google Shape;144;p20"/>
              <p:cNvCxnSpPr/>
              <p:nvPr/>
            </p:nvCxnSpPr>
            <p:spPr>
              <a:xfrm rot="10800000">
                <a:off x="671757" y="4739177"/>
                <a:ext cx="8014432" cy="0"/>
              </a:xfrm>
              <a:prstGeom prst="straightConnector1">
                <a:avLst/>
              </a:prstGeom>
              <a:noFill/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5" name="Google Shape;145;p20"/>
              <p:cNvCxnSpPr/>
              <p:nvPr/>
            </p:nvCxnSpPr>
            <p:spPr>
              <a:xfrm rot="10800000">
                <a:off x="659305" y="5638800"/>
                <a:ext cx="8014432" cy="0"/>
              </a:xfrm>
              <a:prstGeom prst="straightConnector1">
                <a:avLst/>
              </a:prstGeom>
              <a:noFill/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QUESTIONS?</a:t>
            </a:r>
            <a:endParaRPr/>
          </a:p>
        </p:txBody>
      </p:sp>
      <p:sp>
        <p:nvSpPr>
          <p:cNvPr id="151" name="Google Shape;151;p21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-US" sz="1200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Melissa Petersen – Office of Research</a:t>
            </a:r>
            <a:endParaRPr/>
          </a:p>
        </p:txBody>
      </p:sp>
      <p:sp>
        <p:nvSpPr>
          <p:cNvPr id="152" name="Google Shape;152;p21"/>
          <p:cNvSpPr txBox="1"/>
          <p:nvPr/>
        </p:nvSpPr>
        <p:spPr>
          <a:xfrm>
            <a:off x="798490" y="1719076"/>
            <a:ext cx="6632700" cy="46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FCOI Informational Page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FCOI Policy, GIM 10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Investigator Requirements: </a:t>
            </a:r>
            <a:r>
              <a:rPr lang="en-US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FCOI Training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Annual Disclosures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Outside Work Informational Page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Outside Professional Work Policy, EO 57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MyResearch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quick link format: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http://myresearch.Washington.edu/portfolio/funding/</a:t>
            </a:r>
            <a:r>
              <a:rPr b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A12345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eGC1 quick link format: </a:t>
            </a:r>
            <a:r>
              <a:rPr lang="en-US" sz="1800">
                <a:solidFill>
                  <a:srgbClr val="26005C"/>
                </a:solidFill>
                <a:latin typeface="Calibri"/>
                <a:ea typeface="Calibri"/>
                <a:cs typeface="Calibri"/>
                <a:sym typeface="Calibri"/>
              </a:rPr>
              <a:t>https://sage.admin.uw.edu/era/uwnetid/sage/list.aspx?caid=</a:t>
            </a:r>
            <a:r>
              <a:rPr b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12345</a:t>
            </a:r>
            <a:r>
              <a:rPr lang="en-US" sz="1800">
                <a:solidFill>
                  <a:srgbClr val="26005C"/>
                </a:solidFill>
                <a:latin typeface="Calibri"/>
                <a:ea typeface="Calibri"/>
                <a:cs typeface="Calibri"/>
                <a:sym typeface="Calibri"/>
              </a:rPr>
              <a:t>&amp;pg=pi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3" name="Google Shape;153;p21"/>
          <p:cNvCxnSpPr/>
          <p:nvPr/>
        </p:nvCxnSpPr>
        <p:spPr>
          <a:xfrm>
            <a:off x="492369" y="3910819"/>
            <a:ext cx="8117059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OVERVIEW</a:t>
            </a:r>
            <a:endParaRPr/>
          </a:p>
        </p:txBody>
      </p:sp>
      <p:sp>
        <p:nvSpPr>
          <p:cNvPr id="60" name="Google Shape;60;p12"/>
          <p:cNvSpPr txBox="1"/>
          <p:nvPr>
            <p:ph idx="2" type="body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Significant Financial Interest (SFI) Review occurs in the Office of Research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The team is also responsible for: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Outside Professional Work for Compensation (Form 1460)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Complying with sponsor reporting requirements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Conflict management plan compliance monitoring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Embryonic Stem Cell Research Oversight (ESCRO) Committee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Responsible Conduct of Research (RCR) Training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Research compliance web content and curriculum</a:t>
            </a:r>
            <a:endParaRPr/>
          </a:p>
          <a:p>
            <a:pPr indent="-158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2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Melissa Petersen – Office of Research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ABOUT US</a:t>
            </a:r>
            <a:endParaRPr/>
          </a:p>
        </p:txBody>
      </p:sp>
      <p:sp>
        <p:nvSpPr>
          <p:cNvPr id="67" name="Google Shape;67;p13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Melissa Petersen – Office of Research</a:t>
            </a:r>
            <a:endParaRPr/>
          </a:p>
        </p:txBody>
      </p:sp>
      <p:pic>
        <p:nvPicPr>
          <p:cNvPr descr="Image" id="68" name="Google Shape;68;p13"/>
          <p:cNvPicPr preferRelativeResize="0"/>
          <p:nvPr/>
        </p:nvPicPr>
        <p:blipFill rotWithShape="1">
          <a:blip r:embed="rId3">
            <a:alphaModFix/>
          </a:blip>
          <a:srcRect b="18022" l="0" r="8669" t="8399"/>
          <a:stretch/>
        </p:blipFill>
        <p:spPr>
          <a:xfrm>
            <a:off x="468767" y="1549102"/>
            <a:ext cx="1984572" cy="21317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smiling for the camera&#10;&#10;Description automatically generated with medium confidence" id="69" name="Google Shape;69;p13"/>
          <p:cNvPicPr preferRelativeResize="0"/>
          <p:nvPr/>
        </p:nvPicPr>
        <p:blipFill rotWithShape="1">
          <a:blip r:embed="rId4">
            <a:alphaModFix/>
          </a:blip>
          <a:srcRect b="0" l="0" r="0" t="18758"/>
          <a:stretch/>
        </p:blipFill>
        <p:spPr>
          <a:xfrm>
            <a:off x="3294156" y="1540103"/>
            <a:ext cx="1984572" cy="214973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3"/>
          <p:cNvSpPr txBox="1"/>
          <p:nvPr>
            <p:ph idx="2" type="body"/>
          </p:nvPr>
        </p:nvSpPr>
        <p:spPr>
          <a:xfrm>
            <a:off x="383341" y="3680648"/>
            <a:ext cx="2828479" cy="2317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800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Emily Berríos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800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Compliance Analyst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800"/>
              <a:buNone/>
            </a:pPr>
            <a:r>
              <a:rPr b="0"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emilyb02@uw.edu</a:t>
            </a:r>
            <a:endParaRPr b="0" sz="18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3"/>
          <p:cNvSpPr txBox="1"/>
          <p:nvPr/>
        </p:nvSpPr>
        <p:spPr>
          <a:xfrm>
            <a:off x="3211820" y="3680648"/>
            <a:ext cx="2828479" cy="2317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None/>
            </a:pPr>
            <a:r>
              <a:rPr b="1" i="0" lang="en-US" sz="1800" u="none" cap="none" strike="noStrik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rPr>
              <a:t>Kim Blakemore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None/>
            </a:pPr>
            <a:r>
              <a:rPr b="1" i="0" lang="en-US" sz="1800" u="none" cap="none" strike="noStrik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rPr>
              <a:t>Compliance Analyst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None/>
            </a:pPr>
            <a:r>
              <a:rPr b="0" i="0" lang="en-US" sz="1800" u="sng" cap="none" strike="noStrik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kblakemo@uw.edu</a:t>
            </a:r>
            <a:endParaRPr b="0" i="0" sz="1800" u="none" cap="none" strike="noStrike">
              <a:solidFill>
                <a:srgbClr val="4B2E8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342900" marR="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None/>
            </a:pPr>
            <a:r>
              <a:t/>
            </a:r>
            <a:endParaRPr b="1" i="0" sz="1800" u="none" cap="none" strike="noStrik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3"/>
          <p:cNvSpPr txBox="1"/>
          <p:nvPr/>
        </p:nvSpPr>
        <p:spPr>
          <a:xfrm>
            <a:off x="6119545" y="3689842"/>
            <a:ext cx="3650956" cy="2317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None/>
            </a:pPr>
            <a:r>
              <a:rPr b="1" i="0" lang="en-US" sz="1800" u="none" cap="none" strike="noStrik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rPr>
              <a:t>Haley Roady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None/>
            </a:pPr>
            <a:r>
              <a:rPr b="1" i="0" lang="en-US" sz="1800" u="none" cap="none" strike="noStrik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rPr>
              <a:t>Administrative Coordinator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None/>
            </a:pPr>
            <a:r>
              <a:rPr b="0" i="0" lang="en-US" sz="1800" u="sng" cap="none" strike="noStrik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hibbsh@uw.edu</a:t>
            </a:r>
            <a:endParaRPr b="0" i="0" sz="1800" u="none" cap="none" strike="noStrike">
              <a:solidFill>
                <a:srgbClr val="4B2E8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342900" marR="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None/>
            </a:pPr>
            <a:r>
              <a:t/>
            </a:r>
            <a:endParaRPr b="1" i="0" sz="1800" u="none" cap="none" strike="noStrik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3"/>
          <p:cNvSpPr txBox="1"/>
          <p:nvPr/>
        </p:nvSpPr>
        <p:spPr>
          <a:xfrm>
            <a:off x="383341" y="4726543"/>
            <a:ext cx="6493977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Office of Research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0" i="0" lang="en-US" sz="1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research@uw.edu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Outside Work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work1460@uw.edu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Public/Federal reporting of FCOI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fcoirep@uw.edu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Embryonic Stem Cell Research Oversight (ESCRO)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escro@uw.edu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Melissa Petersen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petermm@uw.edu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erson with a dog&#10;&#10;Description automatically generated with low confidence" id="74" name="Google Shape;74;p1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203953" y="1540103"/>
            <a:ext cx="1834329" cy="2148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ABOUT US</a:t>
            </a:r>
            <a:endParaRPr/>
          </a:p>
        </p:txBody>
      </p:sp>
      <p:sp>
        <p:nvSpPr>
          <p:cNvPr id="80" name="Google Shape;80;p14"/>
          <p:cNvSpPr txBox="1"/>
          <p:nvPr>
            <p:ph idx="2" type="body"/>
          </p:nvPr>
        </p:nvSpPr>
        <p:spPr>
          <a:xfrm>
            <a:off x="659304" y="1580731"/>
            <a:ext cx="8289947" cy="4720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00"/>
              <a:buNone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Emily Berríos, Compliance Analyst</a:t>
            </a:r>
            <a:endParaRPr/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Arial"/>
              <a:buChar char="•"/>
            </a:pPr>
            <a:r>
              <a:rPr b="0" lang="en-US" sz="1800">
                <a:latin typeface="Arial"/>
                <a:ea typeface="Arial"/>
                <a:cs typeface="Arial"/>
                <a:sym typeface="Arial"/>
              </a:rPr>
              <a:t>Performs all preliminary review of SFIs</a:t>
            </a:r>
            <a:endParaRPr/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Arial"/>
              <a:buChar char="•"/>
            </a:pPr>
            <a:r>
              <a:rPr b="0" lang="en-US" sz="1800">
                <a:latin typeface="Arial"/>
                <a:ea typeface="Arial"/>
                <a:cs typeface="Arial"/>
                <a:sym typeface="Arial"/>
              </a:rPr>
              <a:t>Evaluates disclosed compensation in accordance with GIM 10 including vetting of foreign entities</a:t>
            </a:r>
            <a:endParaRPr/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Arial"/>
              <a:buChar char="•"/>
            </a:pPr>
            <a:r>
              <a:rPr b="0" lang="en-US" sz="1800">
                <a:latin typeface="Arial"/>
                <a:ea typeface="Arial"/>
                <a:cs typeface="Arial"/>
                <a:sym typeface="Arial"/>
              </a:rPr>
              <a:t>Primary contact at </a:t>
            </a:r>
            <a:r>
              <a:rPr b="0"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research@uw.edu</a:t>
            </a:r>
            <a:r>
              <a:rPr b="0" lang="en-US" sz="1800">
                <a:latin typeface="Arial"/>
                <a:ea typeface="Arial"/>
                <a:cs typeface="Arial"/>
                <a:sym typeface="Arial"/>
              </a:rPr>
              <a:t> for all Significant Financial Interest (SFI), GIM 10, Financial Interest Disclosure System (FIDS) inquiries</a:t>
            </a:r>
            <a:endParaRPr/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Arial"/>
              <a:buChar char="•"/>
            </a:pPr>
            <a:r>
              <a:rPr b="0" lang="en-US" sz="1800" u="sng">
                <a:latin typeface="Arial"/>
                <a:ea typeface="Arial"/>
                <a:cs typeface="Arial"/>
                <a:sym typeface="Arial"/>
              </a:rPr>
              <a:t>Audits eGC1s received for GIM 10 review for accuracy and compliance requirements</a:t>
            </a:r>
            <a:endParaRPr/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Arial"/>
              <a:buChar char="•"/>
            </a:pPr>
            <a:r>
              <a:rPr b="0" lang="en-US" sz="1800">
                <a:latin typeface="Arial"/>
                <a:ea typeface="Arial"/>
                <a:cs typeface="Arial"/>
                <a:sym typeface="Arial"/>
              </a:rPr>
              <a:t>Responsible for public and federal reporting of Financial Conflicts of Interest </a:t>
            </a:r>
            <a:endParaRPr/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Arial"/>
              <a:buChar char="•"/>
            </a:pPr>
            <a:r>
              <a:rPr b="0" lang="en-US" sz="1800">
                <a:latin typeface="Arial"/>
                <a:ea typeface="Arial"/>
                <a:cs typeface="Arial"/>
                <a:sym typeface="Arial"/>
              </a:rPr>
              <a:t>Issues conflict management plans and monitors Investigator compliance</a:t>
            </a:r>
            <a:endParaRPr/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Arial"/>
              <a:buChar char="•"/>
            </a:pPr>
            <a:r>
              <a:rPr b="0" lang="en-US" sz="1800">
                <a:latin typeface="Arial"/>
                <a:ea typeface="Arial"/>
                <a:cs typeface="Arial"/>
                <a:sym typeface="Arial"/>
              </a:rPr>
              <a:t>Generates FCOI metrics for publication in </a:t>
            </a:r>
            <a:r>
              <a:rPr b="0"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iSTAR</a:t>
            </a:r>
            <a:endParaRPr b="0"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Arial"/>
              <a:buChar char="•"/>
            </a:pPr>
            <a:r>
              <a:rPr b="0" lang="en-US" sz="1800">
                <a:latin typeface="Arial"/>
                <a:ea typeface="Arial"/>
                <a:cs typeface="Arial"/>
                <a:sym typeface="Arial"/>
              </a:rPr>
              <a:t>Responsible for developing process and standardized templates/resources</a:t>
            </a:r>
            <a:endParaRPr/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Arial"/>
              <a:buChar char="•"/>
            </a:pPr>
            <a:r>
              <a:rPr b="0" lang="en-US" sz="1800">
                <a:latin typeface="Arial"/>
                <a:ea typeface="Arial"/>
                <a:cs typeface="Arial"/>
                <a:sym typeface="Arial"/>
              </a:rPr>
              <a:t>Serves on two Office of Research committees: Communications, Research Compliance &amp; Integrity</a:t>
            </a:r>
            <a:endParaRPr/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Arial"/>
              <a:buChar char="•"/>
            </a:pPr>
            <a:r>
              <a:rPr b="0" lang="en-US" sz="1800">
                <a:latin typeface="Arial"/>
                <a:ea typeface="Arial"/>
                <a:cs typeface="Arial"/>
                <a:sym typeface="Arial"/>
              </a:rPr>
              <a:t>Special projects: UW policy and resource language translation</a:t>
            </a:r>
            <a:endParaRPr/>
          </a:p>
          <a:p>
            <a:pPr indent="0" lvl="0" marL="0" rtl="0" algn="l">
              <a:spcBef>
                <a:spcPts val="440"/>
              </a:spcBef>
              <a:spcAft>
                <a:spcPts val="0"/>
              </a:spcAft>
              <a:buClr>
                <a:srgbClr val="4B2E83"/>
              </a:buClr>
              <a:buSzPts val="2200"/>
              <a:buNone/>
            </a:pPr>
            <a:r>
              <a:t/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40"/>
              </a:spcBef>
              <a:spcAft>
                <a:spcPts val="0"/>
              </a:spcAft>
              <a:buClr>
                <a:srgbClr val="4B2E83"/>
              </a:buClr>
              <a:buSzPts val="2200"/>
              <a:buNone/>
            </a:pPr>
            <a:r>
              <a:t/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4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-US" sz="1200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Melissa Petersen – Office of Research</a:t>
            </a:r>
            <a:endParaRPr/>
          </a:p>
        </p:txBody>
      </p:sp>
      <p:pic>
        <p:nvPicPr>
          <p:cNvPr descr="Image" id="82" name="Google Shape;82;p14"/>
          <p:cNvPicPr preferRelativeResize="0"/>
          <p:nvPr/>
        </p:nvPicPr>
        <p:blipFill rotWithShape="1">
          <a:blip r:embed="rId5">
            <a:alphaModFix/>
          </a:blip>
          <a:srcRect b="18022" l="0" r="8669" t="8399"/>
          <a:stretch/>
        </p:blipFill>
        <p:spPr>
          <a:xfrm>
            <a:off x="6871847" y="225777"/>
            <a:ext cx="1984572" cy="2131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erson smiling for the camera&#10;&#10;Description automatically generated with medium confidence" id="87" name="Google Shape;87;p15"/>
          <p:cNvPicPr preferRelativeResize="0"/>
          <p:nvPr/>
        </p:nvPicPr>
        <p:blipFill rotWithShape="1">
          <a:blip r:embed="rId3">
            <a:alphaModFix/>
          </a:blip>
          <a:srcRect b="0" l="0" r="0" t="18758"/>
          <a:stretch/>
        </p:blipFill>
        <p:spPr>
          <a:xfrm>
            <a:off x="6871848" y="218211"/>
            <a:ext cx="1984572" cy="214973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5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ABOUT US</a:t>
            </a:r>
            <a:endParaRPr/>
          </a:p>
        </p:txBody>
      </p:sp>
      <p:sp>
        <p:nvSpPr>
          <p:cNvPr id="89" name="Google Shape;89;p15"/>
          <p:cNvSpPr txBox="1"/>
          <p:nvPr>
            <p:ph idx="2" type="body"/>
          </p:nvPr>
        </p:nvSpPr>
        <p:spPr>
          <a:xfrm>
            <a:off x="659304" y="1580731"/>
            <a:ext cx="8289947" cy="4720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00"/>
              <a:buNone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Kim Blakemore, Compliance Analyst</a:t>
            </a:r>
            <a:endParaRPr/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Arial"/>
              <a:buChar char="•"/>
            </a:pPr>
            <a:r>
              <a:rPr b="0" lang="en-US" sz="1800">
                <a:latin typeface="Arial"/>
                <a:ea typeface="Arial"/>
                <a:cs typeface="Arial"/>
                <a:sym typeface="Arial"/>
              </a:rPr>
              <a:t>Reviews majority of Significant Financial Interests (SFIs) </a:t>
            </a:r>
            <a:endParaRPr/>
          </a:p>
          <a:p>
            <a:pPr indent="-285750" lvl="1" marL="742950" rtl="0" algn="l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Arial"/>
              <a:buChar char="•"/>
            </a:pPr>
            <a:r>
              <a:rPr b="0" lang="en-US" sz="1400">
                <a:latin typeface="Arial"/>
                <a:ea typeface="Arial"/>
                <a:cs typeface="Arial"/>
                <a:sym typeface="Arial"/>
              </a:rPr>
              <a:t>Investigates SFI entities</a:t>
            </a:r>
            <a:endParaRPr/>
          </a:p>
          <a:p>
            <a:pPr indent="-285750" lvl="1" marL="742950" rtl="0" algn="l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Arial"/>
              <a:buChar char="•"/>
            </a:pPr>
            <a:r>
              <a:rPr b="0" lang="en-US" sz="1400">
                <a:latin typeface="Arial"/>
                <a:ea typeface="Arial"/>
                <a:cs typeface="Arial"/>
                <a:sym typeface="Arial"/>
              </a:rPr>
              <a:t>Review proposed scientific research activities</a:t>
            </a:r>
            <a:endParaRPr/>
          </a:p>
          <a:p>
            <a:pPr indent="-285750" lvl="1" marL="742950" rtl="0" algn="l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Arial"/>
              <a:buChar char="•"/>
            </a:pPr>
            <a:r>
              <a:rPr b="0" lang="en-US" sz="1400">
                <a:latin typeface="Arial"/>
                <a:ea typeface="Arial"/>
                <a:cs typeface="Arial"/>
                <a:sym typeface="Arial"/>
              </a:rPr>
              <a:t>Interact with Investigators to gather additional information</a:t>
            </a:r>
            <a:endParaRPr/>
          </a:p>
          <a:p>
            <a:pPr indent="-285750" lvl="1" marL="742950" rtl="0" algn="l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Arial"/>
              <a:buChar char="•"/>
            </a:pPr>
            <a:r>
              <a:rPr b="0" lang="en-US" sz="1400">
                <a:latin typeface="Arial"/>
                <a:ea typeface="Arial"/>
                <a:cs typeface="Arial"/>
                <a:sym typeface="Arial"/>
              </a:rPr>
              <a:t>Complete review of SFIs where there is an ongoing Financial Conflict of Interest (FCOI), SFI is related but not an FCOI, SFI is not related</a:t>
            </a:r>
            <a:endParaRPr/>
          </a:p>
          <a:p>
            <a:pPr indent="-285750" lvl="1" marL="742950" rtl="0" algn="l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Arial"/>
              <a:buChar char="•"/>
            </a:pPr>
            <a:r>
              <a:rPr b="0" lang="en-US" sz="1400">
                <a:latin typeface="Arial"/>
                <a:ea typeface="Arial"/>
                <a:cs typeface="Arial"/>
                <a:sym typeface="Arial"/>
              </a:rPr>
              <a:t>Makes recommendations based on analysis to AVP for potential conflict management</a:t>
            </a:r>
            <a:endParaRPr/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Arial"/>
              <a:buChar char="•"/>
            </a:pPr>
            <a:r>
              <a:rPr b="0" lang="en-US" sz="1800">
                <a:latin typeface="Arial"/>
                <a:ea typeface="Arial"/>
                <a:cs typeface="Arial"/>
                <a:sym typeface="Arial"/>
              </a:rPr>
              <a:t>Program Administrator for the Embryonic Stem Cell Research Oversight (ESCRO) Committee</a:t>
            </a:r>
            <a:endParaRPr/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Arial"/>
              <a:buChar char="•"/>
            </a:pPr>
            <a:r>
              <a:rPr b="0" lang="en-US" sz="1800">
                <a:latin typeface="Arial"/>
                <a:ea typeface="Arial"/>
                <a:cs typeface="Arial"/>
                <a:sym typeface="Arial"/>
              </a:rPr>
              <a:t>Manages daily administration of the FCOI Sponsorship process for subrecipients </a:t>
            </a:r>
            <a:endParaRPr/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Arial"/>
              <a:buChar char="•"/>
            </a:pPr>
            <a:r>
              <a:rPr b="0" lang="en-US" sz="1800">
                <a:latin typeface="Arial"/>
                <a:ea typeface="Arial"/>
                <a:cs typeface="Arial"/>
                <a:sym typeface="Arial"/>
              </a:rPr>
              <a:t>Serves as subject matter expert (SME) and collaborator in generation of unit policy and process materials</a:t>
            </a:r>
            <a:endParaRPr/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Arial"/>
              <a:buChar char="•"/>
            </a:pPr>
            <a:r>
              <a:rPr b="0" lang="en-US" sz="1800">
                <a:latin typeface="Arial"/>
                <a:ea typeface="Arial"/>
                <a:cs typeface="Arial"/>
                <a:sym typeface="Arial"/>
              </a:rPr>
              <a:t>Coordinates updates from other SMEs related to required research trainings, curriculum descriptions, and associated web updates</a:t>
            </a:r>
            <a:endParaRPr/>
          </a:p>
          <a:p>
            <a:pPr indent="0" lvl="0" marL="0" rtl="0" algn="l">
              <a:spcBef>
                <a:spcPts val="440"/>
              </a:spcBef>
              <a:spcAft>
                <a:spcPts val="0"/>
              </a:spcAft>
              <a:buClr>
                <a:srgbClr val="4B2E83"/>
              </a:buClr>
              <a:buSzPts val="2200"/>
              <a:buNone/>
            </a:pPr>
            <a:r>
              <a:t/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40"/>
              </a:spcBef>
              <a:spcAft>
                <a:spcPts val="0"/>
              </a:spcAft>
              <a:buClr>
                <a:srgbClr val="4B2E83"/>
              </a:buClr>
              <a:buSzPts val="2200"/>
              <a:buNone/>
            </a:pPr>
            <a:r>
              <a:t/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-US" sz="1200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Melissa Petersen – Office of Research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ABOUT US</a:t>
            </a:r>
            <a:endParaRPr/>
          </a:p>
        </p:txBody>
      </p:sp>
      <p:sp>
        <p:nvSpPr>
          <p:cNvPr id="96" name="Google Shape;96;p16"/>
          <p:cNvSpPr txBox="1"/>
          <p:nvPr>
            <p:ph idx="2" type="body"/>
          </p:nvPr>
        </p:nvSpPr>
        <p:spPr>
          <a:xfrm>
            <a:off x="659305" y="1580731"/>
            <a:ext cx="8288752" cy="4720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100000"/>
              <a:buNone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Haley Roady, Administrative Coordinator</a:t>
            </a:r>
            <a:endParaRPr/>
          </a:p>
          <a:p>
            <a:pPr indent="-342931" lvl="0" marL="342900" rtl="0" algn="l">
              <a:spcBef>
                <a:spcPts val="425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Arial"/>
              <a:buChar char="•"/>
            </a:pPr>
            <a:r>
              <a:rPr b="0" lang="en-US" sz="2300">
                <a:latin typeface="Arial"/>
                <a:ea typeface="Arial"/>
                <a:cs typeface="Arial"/>
                <a:sym typeface="Arial"/>
              </a:rPr>
              <a:t>Primary contact for general inquiries received by                      the Office of Research (</a:t>
            </a:r>
            <a:r>
              <a:rPr b="0" lang="en-US" sz="23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research@uw.edu</a:t>
            </a:r>
            <a:r>
              <a:rPr b="0" lang="en-US" sz="2300"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indent="-342931" lvl="0" marL="342900" rtl="0" algn="l">
              <a:spcBef>
                <a:spcPts val="425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Arial"/>
              <a:buChar char="•"/>
            </a:pPr>
            <a:r>
              <a:rPr b="0" lang="en-US" sz="2300">
                <a:latin typeface="Arial"/>
                <a:ea typeface="Arial"/>
                <a:cs typeface="Arial"/>
                <a:sym typeface="Arial"/>
              </a:rPr>
              <a:t>Primary contact for Outside Work (</a:t>
            </a:r>
            <a:r>
              <a:rPr b="0" lang="en-US" sz="23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work1460@uw.edu</a:t>
            </a:r>
            <a:r>
              <a:rPr b="0" lang="en-US" sz="2300"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indent="-342931" lvl="0" marL="342900" rtl="0" algn="l">
              <a:spcBef>
                <a:spcPts val="425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Arial"/>
              <a:buChar char="•"/>
            </a:pPr>
            <a:r>
              <a:rPr b="0" lang="en-US" sz="2300">
                <a:latin typeface="Arial"/>
                <a:ea typeface="Arial"/>
                <a:cs typeface="Arial"/>
                <a:sym typeface="Arial"/>
              </a:rPr>
              <a:t>Evaluates received Form 1460s for accuracy and completion, collaborates with campus until final</a:t>
            </a:r>
            <a:endParaRPr/>
          </a:p>
          <a:p>
            <a:pPr indent="-342931" lvl="0" marL="342900" rtl="0" algn="l">
              <a:spcBef>
                <a:spcPts val="425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Arial"/>
              <a:buChar char="•"/>
            </a:pPr>
            <a:r>
              <a:rPr b="0" lang="en-US" sz="2300">
                <a:latin typeface="Arial"/>
                <a:ea typeface="Arial"/>
                <a:cs typeface="Arial"/>
                <a:sym typeface="Arial"/>
              </a:rPr>
              <a:t>Performs administrative review and processing of Form 1460s where no conflicts exist</a:t>
            </a:r>
            <a:endParaRPr/>
          </a:p>
          <a:p>
            <a:pPr indent="-342931" lvl="0" marL="342900" rtl="0" algn="l">
              <a:spcBef>
                <a:spcPts val="425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Arial"/>
              <a:buChar char="•"/>
            </a:pPr>
            <a:r>
              <a:rPr b="0" lang="en-US" sz="2300">
                <a:latin typeface="Arial"/>
                <a:ea typeface="Arial"/>
                <a:cs typeface="Arial"/>
                <a:sym typeface="Arial"/>
              </a:rPr>
              <a:t>Escalates Form 1460s where a potential conflict of interest exists to the Assistant Vice Provost for Research Compliance</a:t>
            </a:r>
            <a:endParaRPr/>
          </a:p>
          <a:p>
            <a:pPr indent="-342931" lvl="0" marL="342900" rtl="0" algn="l">
              <a:spcBef>
                <a:spcPts val="425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Arial"/>
              <a:buChar char="•"/>
            </a:pPr>
            <a:r>
              <a:rPr b="0" lang="en-US" sz="2300">
                <a:latin typeface="Arial"/>
                <a:ea typeface="Arial"/>
                <a:cs typeface="Arial"/>
                <a:sym typeface="Arial"/>
              </a:rPr>
              <a:t>Additional duties for the Office of Research’s Director of Finance (Jefferey Babauta) as supervised by the Assistant Director of HR (Matt Orefice)</a:t>
            </a:r>
            <a:endParaRPr/>
          </a:p>
          <a:p>
            <a:pPr indent="0" lvl="0" marL="0" rtl="0" algn="l">
              <a:spcBef>
                <a:spcPts val="407"/>
              </a:spcBef>
              <a:spcAft>
                <a:spcPts val="0"/>
              </a:spcAft>
              <a:buClr>
                <a:srgbClr val="4B2E83"/>
              </a:buClr>
              <a:buSzPct val="100000"/>
              <a:buNone/>
            </a:pPr>
            <a:r>
              <a:t/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-201930" lvl="0" marL="342900" rtl="0" algn="l"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-US" sz="1200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Melissa Petersen – Office of Research</a:t>
            </a:r>
            <a:endParaRPr/>
          </a:p>
        </p:txBody>
      </p:sp>
      <p:pic>
        <p:nvPicPr>
          <p:cNvPr descr="A person with a dog&#10;&#10;Description automatically generated with low confidence" id="98" name="Google Shape;98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71524" y="233962"/>
            <a:ext cx="1742691" cy="2041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ABOUT US</a:t>
            </a:r>
            <a:endParaRPr/>
          </a:p>
        </p:txBody>
      </p:sp>
      <p:sp>
        <p:nvSpPr>
          <p:cNvPr id="104" name="Google Shape;104;p17"/>
          <p:cNvSpPr txBox="1"/>
          <p:nvPr>
            <p:ph idx="2" type="body"/>
          </p:nvPr>
        </p:nvSpPr>
        <p:spPr>
          <a:xfrm>
            <a:off x="659304" y="1580731"/>
            <a:ext cx="8289947" cy="4720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00"/>
              <a:buNone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Melissa Petersen</a:t>
            </a:r>
            <a:endParaRPr/>
          </a:p>
          <a:p>
            <a:pPr indent="0" lvl="0" marL="0" rtl="0" algn="l">
              <a:spcBef>
                <a:spcPts val="440"/>
              </a:spcBef>
              <a:spcAft>
                <a:spcPts val="0"/>
              </a:spcAft>
              <a:buClr>
                <a:srgbClr val="4B2E83"/>
              </a:buClr>
              <a:buSzPts val="2200"/>
              <a:buNone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Assistant Vice Provost for Research Compliance</a:t>
            </a:r>
            <a:endParaRPr/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Arial"/>
              <a:buChar char="•"/>
            </a:pPr>
            <a:r>
              <a:rPr b="0" lang="en-US" sz="1800">
                <a:latin typeface="Arial"/>
                <a:ea typeface="Arial"/>
                <a:cs typeface="Arial"/>
                <a:sym typeface="Arial"/>
              </a:rPr>
              <a:t>Establishes conflict management plans for Investigators and Innovators as it relates to UW research and technology transfer activities. </a:t>
            </a:r>
            <a:endParaRPr/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Arial"/>
              <a:buChar char="•"/>
            </a:pPr>
            <a:r>
              <a:rPr b="0" lang="en-US" sz="1800">
                <a:latin typeface="Arial"/>
                <a:ea typeface="Arial"/>
                <a:cs typeface="Arial"/>
                <a:sym typeface="Arial"/>
              </a:rPr>
              <a:t>Partners with compliance officers in the schools and colleges regarding compliance with GIM 10, EO 57, and EO 32. Consults on EO 43, APS 47.2, APS 47.3</a:t>
            </a:r>
            <a:endParaRPr/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Arial"/>
              <a:buChar char="•"/>
            </a:pPr>
            <a:r>
              <a:rPr b="0" lang="en-US" sz="1800">
                <a:latin typeface="Arial"/>
                <a:ea typeface="Arial"/>
                <a:cs typeface="Arial"/>
                <a:sym typeface="Arial"/>
              </a:rPr>
              <a:t>Reviews and approves Outside Professional Work for Compensation (Form 1460)s when a potential conflict exists</a:t>
            </a:r>
            <a:endParaRPr/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Arial"/>
              <a:buChar char="•"/>
            </a:pPr>
            <a:r>
              <a:rPr b="0" lang="en-US" sz="1800">
                <a:latin typeface="Arial"/>
                <a:ea typeface="Arial"/>
                <a:cs typeface="Arial"/>
                <a:sym typeface="Arial"/>
              </a:rPr>
              <a:t>Develops and delivers curriculum for dissemination (Office of Research website, CORE, etc.)</a:t>
            </a:r>
            <a:endParaRPr/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Arial"/>
              <a:buChar char="•"/>
            </a:pPr>
            <a:r>
              <a:rPr b="0" lang="en-US" sz="1800">
                <a:latin typeface="Arial"/>
                <a:ea typeface="Arial"/>
                <a:cs typeface="Arial"/>
                <a:sym typeface="Arial"/>
              </a:rPr>
              <a:t>Engages nationally with organizations and other institutions related to research administration, research compliance, and financial conflicts of interest </a:t>
            </a:r>
            <a:endParaRPr b="0"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40"/>
              </a:spcBef>
              <a:spcAft>
                <a:spcPts val="0"/>
              </a:spcAft>
              <a:buClr>
                <a:srgbClr val="4B2E83"/>
              </a:buClr>
              <a:buSzPts val="2200"/>
              <a:buNone/>
            </a:pPr>
            <a:r>
              <a:t/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40"/>
              </a:spcBef>
              <a:spcAft>
                <a:spcPts val="0"/>
              </a:spcAft>
              <a:buClr>
                <a:srgbClr val="4B2E83"/>
              </a:buClr>
              <a:buSzPts val="2200"/>
              <a:buNone/>
            </a:pPr>
            <a:r>
              <a:t/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-US" sz="1200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Melissa Petersen – Office of Research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" name="Google Shape;110;p18"/>
          <p:cNvGraphicFramePr/>
          <p:nvPr/>
        </p:nvGraphicFramePr>
        <p:xfrm>
          <a:off x="659305" y="149354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{712B902C-ECA3-4F8F-9941-09A9ABDDBC7F}</a:tableStyleId>
              </a:tblPr>
              <a:tblGrid>
                <a:gridCol w="1587225"/>
                <a:gridCol w="1587225"/>
                <a:gridCol w="1762825"/>
                <a:gridCol w="1713625"/>
                <a:gridCol w="1545325"/>
              </a:tblGrid>
              <a:tr h="861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Year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Disclosures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Administrative Action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Management Plans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Average Turnaround (Days)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75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2020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19,912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4,867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130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71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2019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19,506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4,720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182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9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84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2018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19,593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3,803*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131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11" name="Google Shape;111;p18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BY THE NUMBERS - FCOI</a:t>
            </a:r>
            <a:endParaRPr/>
          </a:p>
        </p:txBody>
      </p:sp>
      <p:sp>
        <p:nvSpPr>
          <p:cNvPr id="112" name="Google Shape;112;p18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-US" sz="1200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Melissa Petersen – Office of Research</a:t>
            </a:r>
            <a:endParaRPr/>
          </a:p>
        </p:txBody>
      </p:sp>
      <p:graphicFrame>
        <p:nvGraphicFramePr>
          <p:cNvPr id="113" name="Google Shape;113;p18"/>
          <p:cNvGraphicFramePr/>
          <p:nvPr/>
        </p:nvGraphicFramePr>
        <p:xfrm>
          <a:off x="659305" y="386520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{712B902C-ECA3-4F8F-9941-09A9ABDDBC7F}</a:tableStyleId>
              </a:tblPr>
              <a:tblGrid>
                <a:gridCol w="1474700"/>
                <a:gridCol w="543875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Date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eGC1s on hold, incomplete/pending Investigator action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7/8/2021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25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7/12/2021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18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7/21/2021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16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7/30/2021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28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8/2/2021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32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14" name="Google Shape;114;p18"/>
          <p:cNvSpPr/>
          <p:nvPr/>
        </p:nvSpPr>
        <p:spPr>
          <a:xfrm>
            <a:off x="2191236" y="1107421"/>
            <a:ext cx="4993349" cy="2008195"/>
          </a:xfrm>
          <a:prstGeom prst="wedgeRoundRectCallout">
            <a:avLst>
              <a:gd fmla="val -67106" name="adj1"/>
              <a:gd fmla="val 30221" name="adj2"/>
              <a:gd fmla="val 16667" name="adj3"/>
            </a:avLst>
          </a:prstGeom>
          <a:gradFill>
            <a:gsLst>
              <a:gs pos="0">
                <a:srgbClr val="E2CDAF"/>
              </a:gs>
              <a:gs pos="35000">
                <a:srgbClr val="E9DAC8"/>
              </a:gs>
              <a:gs pos="100000">
                <a:srgbClr val="F7F3E9"/>
              </a:gs>
            </a:gsLst>
            <a:lin ang="16200000" scaled="0"/>
          </a:gradFill>
          <a:ln cap="flat" cmpd="sng" w="9525">
            <a:solidFill>
              <a:srgbClr val="8E78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 8, 2020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First Federal Indictment of a University faculty member for false claims.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Currently the list includes faculty from: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Emory, Harvard, University of Kansas, and MIT </a:t>
            </a:r>
            <a:endParaRPr/>
          </a:p>
        </p:txBody>
      </p:sp>
      <p:sp>
        <p:nvSpPr>
          <p:cNvPr id="115" name="Google Shape;115;p18"/>
          <p:cNvSpPr/>
          <p:nvPr/>
        </p:nvSpPr>
        <p:spPr>
          <a:xfrm>
            <a:off x="2266409" y="529252"/>
            <a:ext cx="4993349" cy="3333877"/>
          </a:xfrm>
          <a:prstGeom prst="wedgeRoundRectCallout">
            <a:avLst>
              <a:gd fmla="val -67106" name="adj1"/>
              <a:gd fmla="val 30221" name="adj2"/>
              <a:gd fmla="val 16667" name="adj3"/>
            </a:avLst>
          </a:prstGeom>
          <a:gradFill>
            <a:gsLst>
              <a:gs pos="0">
                <a:srgbClr val="E2CDAF"/>
              </a:gs>
              <a:gs pos="35000">
                <a:srgbClr val="E9DAC8"/>
              </a:gs>
              <a:gs pos="100000">
                <a:srgbClr val="F7F3E9"/>
              </a:gs>
            </a:gsLst>
            <a:lin ang="16200000" scaled="0"/>
          </a:gradFill>
          <a:ln cap="flat" cmpd="sng" w="9525">
            <a:solidFill>
              <a:srgbClr val="8E78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 2019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Joint Committee on Research Enterprise (JCORE) </a:t>
            </a:r>
            <a:r>
              <a:rPr lang="en-US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established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the White House Office of Science and Technology Policy (OSTP)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address issues within the research enterprise, including research security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October 2019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NIH Investigates Foreign Influence at U.S. Grantee Institutions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8"/>
          <p:cNvSpPr/>
          <p:nvPr/>
        </p:nvSpPr>
        <p:spPr>
          <a:xfrm>
            <a:off x="2214892" y="2544435"/>
            <a:ext cx="4993349" cy="1371354"/>
          </a:xfrm>
          <a:prstGeom prst="wedgeRoundRectCallout">
            <a:avLst>
              <a:gd fmla="val -67106" name="adj1"/>
              <a:gd fmla="val 30221" name="adj2"/>
              <a:gd fmla="val 16667" name="adj3"/>
            </a:avLst>
          </a:prstGeom>
          <a:gradFill>
            <a:gsLst>
              <a:gs pos="0">
                <a:srgbClr val="E2CDAF"/>
              </a:gs>
              <a:gs pos="35000">
                <a:srgbClr val="E9DAC8"/>
              </a:gs>
              <a:gs pos="100000">
                <a:srgbClr val="F7F3E9"/>
              </a:gs>
            </a:gsLst>
            <a:lin ang="16200000" scaled="0"/>
          </a:gradFill>
          <a:ln cap="flat" cmpd="sng" w="9525">
            <a:solidFill>
              <a:srgbClr val="8E78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August 2018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NIH Director Francis Collins issues </a:t>
            </a:r>
            <a:r>
              <a:rPr lang="en-US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letters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US University Presidents regarding Foreign Influence concerns</a:t>
            </a:r>
            <a:endParaRPr/>
          </a:p>
        </p:txBody>
      </p:sp>
      <p:sp>
        <p:nvSpPr>
          <p:cNvPr id="117" name="Google Shape;117;p18"/>
          <p:cNvSpPr txBox="1"/>
          <p:nvPr/>
        </p:nvSpPr>
        <p:spPr>
          <a:xfrm>
            <a:off x="659305" y="6061303"/>
            <a:ext cx="4474398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*pre-dates current process for manual tallies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BY THE NUMBERS – OUTSIDE WORK</a:t>
            </a:r>
            <a:endParaRPr/>
          </a:p>
        </p:txBody>
      </p:sp>
      <p:sp>
        <p:nvSpPr>
          <p:cNvPr id="123" name="Google Shape;123;p19"/>
          <p:cNvSpPr txBox="1"/>
          <p:nvPr>
            <p:ph idx="2" type="body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9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-US" sz="1200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Melissa Petersen – Office of Research</a:t>
            </a:r>
            <a:endParaRPr/>
          </a:p>
        </p:txBody>
      </p:sp>
      <p:graphicFrame>
        <p:nvGraphicFramePr>
          <p:cNvPr id="125" name="Google Shape;125;p19"/>
          <p:cNvGraphicFramePr/>
          <p:nvPr/>
        </p:nvGraphicFramePr>
        <p:xfrm>
          <a:off x="659305" y="174165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{712B902C-ECA3-4F8F-9941-09A9ABDDBC7F}</a:tableStyleId>
              </a:tblPr>
              <a:tblGrid>
                <a:gridCol w="1666425"/>
                <a:gridCol w="1666425"/>
                <a:gridCol w="1850775"/>
                <a:gridCol w="1622425"/>
              </a:tblGrid>
              <a:tr h="841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Fiscal Year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Total Forms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Forms to AVP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Average Turnaround (Days)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792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2021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1,567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1,131 (72%)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&gt;4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792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2020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1,480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991 (67%)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&gt;2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792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2019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1,873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1,046 (56%)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&gt;1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792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2018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1,273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582 (46%)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&gt;1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