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  <p:sldMasterId id="214748365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</p:sldIdLst>
  <p:sldSz cy="6858000" cx="9144000"/>
  <p:notesSz cx="6858000" cy="9144000"/>
  <p:embeddedFontLst>
    <p:embeddedFont>
      <p:font typeface="Encode Sans"/>
      <p:regular r:id="rId12"/>
      <p:bold r:id="rId13"/>
    </p:embeddedFont>
    <p:embeddedFont>
      <p:font typeface="Open Sans Light"/>
      <p:regular r:id="rId14"/>
      <p:bold r:id="rId15"/>
      <p:italic r:id="rId16"/>
      <p:boldItalic r:id="rId17"/>
    </p:embeddedFont>
    <p:embeddedFont>
      <p:font typeface="Encode Sans Condensed Thin"/>
      <p:bold r:id="rId18"/>
    </p:embeddedFont>
    <p:embeddedFont>
      <p:font typeface="Open Sans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88">
          <p15:clr>
            <a:srgbClr val="A4A3A4"/>
          </p15:clr>
        </p15:guide>
        <p15:guide id="2" pos="4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88" orient="horz"/>
        <p:guide pos="47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.fntdata"/><Relationship Id="rId11" Type="http://schemas.openxmlformats.org/officeDocument/2006/relationships/slide" Target="slides/slide5.xml"/><Relationship Id="rId22" Type="http://schemas.openxmlformats.org/officeDocument/2006/relationships/font" Target="fonts/OpenSans-boldItalic.fntdata"/><Relationship Id="rId10" Type="http://schemas.openxmlformats.org/officeDocument/2006/relationships/slide" Target="slides/slide4.xml"/><Relationship Id="rId21" Type="http://schemas.openxmlformats.org/officeDocument/2006/relationships/font" Target="fonts/OpenSans-italic.fntdata"/><Relationship Id="rId13" Type="http://schemas.openxmlformats.org/officeDocument/2006/relationships/font" Target="fonts/EncodeSans-bold.fntdata"/><Relationship Id="rId12" Type="http://schemas.openxmlformats.org/officeDocument/2006/relationships/font" Target="fonts/Encode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OpenSansLight-bold.fntdata"/><Relationship Id="rId14" Type="http://schemas.openxmlformats.org/officeDocument/2006/relationships/font" Target="fonts/OpenSansLight-regular.fntdata"/><Relationship Id="rId17" Type="http://schemas.openxmlformats.org/officeDocument/2006/relationships/font" Target="fonts/OpenSansLight-boldItalic.fntdata"/><Relationship Id="rId16" Type="http://schemas.openxmlformats.org/officeDocument/2006/relationships/font" Target="fonts/OpenSansLight-italic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OpenSans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EncodeSansCondensedThin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rgbClr val="4B2E83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7" name="Google Shape;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4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/>
          <p:nvPr>
            <p:ph idx="1" type="body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10" name="Google Shape;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7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Subheader + Content">
  <p:cSld name="Header + Subheader + Conten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2" type="body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3" type="body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401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16" name="Google Shape;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bg>
      <p:bgPr>
        <a:solidFill>
          <a:srgbClr val="4B2E83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18" name="Google Shape;1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21" name="Google Shape;2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Graphic">
  <p:cSld name="Header + Graphic">
    <p:bg>
      <p:bgPr>
        <a:solidFill>
          <a:srgbClr val="4B2E83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401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>
            <p:ph idx="2" type="chart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1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26" name="Google Shape;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2" type="body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 Logo_Purple_2685_HEX.png" id="31" name="Google Shape;3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32" name="Google Shape;3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idx="1" type="body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 Logo_Purple_2685_HEX.png" id="35" name="Google Shape;3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dmark_center_Purple_HEX.png" id="36" name="Google Shape;3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039" y="6487457"/>
            <a:ext cx="2425295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37" name="Google Shape;3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7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Subheader + Content">
  <p:cSld name="Header + Subheader +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3" type="body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ordmark_center_Purple_HEX.png" id="42" name="Google Shape;4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82155" y="6487457"/>
            <a:ext cx="2425295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43" name="Google Shape;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Graphic">
  <p:cSld name="Header + Graphic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>
            <p:ph idx="2" type="chart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b="0" i="1" sz="2400" u="none" cap="none" strike="noStrik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ordmark_center_Purple_HEX.png" id="47" name="Google Shape;4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63105" y="6487457"/>
            <a:ext cx="2425295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48" name="Google Shape;4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2E8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692029" y="1640263"/>
            <a:ext cx="6972300" cy="15931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LEADERSHIP CHANGES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>
                <a:schemeClr val="accent3"/>
              </a:buClr>
              <a:buSzPct val="100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 the Office of Research</a:t>
            </a:r>
            <a:endParaRPr/>
          </a:p>
        </p:txBody>
      </p:sp>
      <p:sp>
        <p:nvSpPr>
          <p:cNvPr id="54" name="Google Shape;54;p11"/>
          <p:cNvSpPr txBox="1"/>
          <p:nvPr/>
        </p:nvSpPr>
        <p:spPr>
          <a:xfrm>
            <a:off x="692029" y="4308049"/>
            <a:ext cx="6656731" cy="1812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August 12, 2021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Joe Giffels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Office of Research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Sally Thompson-Iritani: New Assistant Vice Provost for Animal Operations</a:t>
            </a:r>
            <a:endParaRPr/>
          </a:p>
        </p:txBody>
      </p:sp>
      <p:sp>
        <p:nvSpPr>
          <p:cNvPr id="60" name="Google Shape;60;p12"/>
          <p:cNvSpPr txBox="1"/>
          <p:nvPr/>
        </p:nvSpPr>
        <p:spPr>
          <a:xfrm>
            <a:off x="671758" y="6301355"/>
            <a:ext cx="7229368" cy="3308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Joe Giffels – Office of Research</a:t>
            </a:r>
            <a:endParaRPr/>
          </a:p>
        </p:txBody>
      </p:sp>
      <p:pic>
        <p:nvPicPr>
          <p:cNvPr descr="A picture containing person, wall, wearing, jacket&#10;&#10;Description automatically generated" id="61" name="Google Shape;6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8708" y="1495830"/>
            <a:ext cx="3115468" cy="467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-US">
                <a:latin typeface="Encode Sans"/>
                <a:ea typeface="Encode Sans"/>
                <a:cs typeface="Encode Sans"/>
                <a:sym typeface="Encode Sans"/>
              </a:rPr>
              <a:t>Karen Moe, Director of the Human Subjects Division:</a:t>
            </a:r>
            <a:r>
              <a:rPr lang="en-US"/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Retiring</a:t>
            </a:r>
            <a:endParaRPr/>
          </a:p>
        </p:txBody>
      </p:sp>
      <p:pic>
        <p:nvPicPr>
          <p:cNvPr descr="A person wearing glasses&#10;&#10;Description automatically generated with medium confidence" id="67" name="Google Shape;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81" y="1880758"/>
            <a:ext cx="3435949" cy="4026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sky, grass, standing&#10;&#10;Description automatically generated" id="68" name="Google Shape;6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3269" y="2221950"/>
            <a:ext cx="4913150" cy="3684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Associate Vice Provost for Research: Transition</a:t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3727812" y="3689130"/>
            <a:ext cx="1324304" cy="399393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1007F"/>
              </a:gs>
              <a:gs pos="100000">
                <a:srgbClr val="B4A9D7"/>
              </a:gs>
            </a:gsLst>
            <a:lin ang="16200000" scaled="0"/>
          </a:gradFill>
          <a:ln cap="flat" cmpd="sng" w="9525">
            <a:solidFill>
              <a:srgbClr val="30006E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671757" y="5464273"/>
            <a:ext cx="26855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Caroline “Carrie” Harwood</a:t>
            </a: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5245239" y="5464273"/>
            <a:ext cx="23407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Cecelia “Ceci” Giachelli</a:t>
            </a:r>
            <a:endParaRPr/>
          </a:p>
        </p:txBody>
      </p:sp>
      <p:sp>
        <p:nvSpPr>
          <p:cNvPr id="77" name="Google Shape;77;p14"/>
          <p:cNvSpPr txBox="1"/>
          <p:nvPr/>
        </p:nvSpPr>
        <p:spPr>
          <a:xfrm>
            <a:off x="3695863" y="4546459"/>
            <a:ext cx="13882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</a:t>
            </a:r>
            <a:endParaRPr/>
          </a:p>
        </p:txBody>
      </p:sp>
      <p:pic>
        <p:nvPicPr>
          <p:cNvPr descr="A picture containing person, wall, indoor, older&#10;&#10;Description automatically generated"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757" y="1593630"/>
            <a:ext cx="2868731" cy="3640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 with low confidence" id="79" name="Google Shape;7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239" y="1593630"/>
            <a:ext cx="2912416" cy="364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Vice Provost for Research: Transition</a:t>
            </a:r>
            <a:endParaRPr/>
          </a:p>
        </p:txBody>
      </p:sp>
      <p:pic>
        <p:nvPicPr>
          <p:cNvPr descr="A person wearing glasses&#10;&#10;Description automatically generated with low confidence" id="85" name="Google Shape;8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757" y="1593631"/>
            <a:ext cx="2862932" cy="4302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&#10;&#10;Description automatically generated" id="86" name="Google Shape;8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239" y="1593631"/>
            <a:ext cx="3227004" cy="430267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3727812" y="3689130"/>
            <a:ext cx="1324304" cy="399393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1007F"/>
              </a:gs>
              <a:gs pos="100000">
                <a:srgbClr val="B4A9D7"/>
              </a:gs>
            </a:gsLst>
            <a:lin ang="16200000" scaled="0"/>
          </a:gradFill>
          <a:ln cap="flat" cmpd="sng" w="9525">
            <a:solidFill>
              <a:srgbClr val="30006E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671757" y="5941760"/>
            <a:ext cx="15501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Lidstrom</a:t>
            </a:r>
            <a:endParaRPr/>
          </a:p>
        </p:txBody>
      </p:sp>
      <p:sp>
        <p:nvSpPr>
          <p:cNvPr id="89" name="Google Shape;89;p15"/>
          <p:cNvSpPr txBox="1"/>
          <p:nvPr/>
        </p:nvSpPr>
        <p:spPr>
          <a:xfrm>
            <a:off x="5245239" y="5941760"/>
            <a:ext cx="16239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 Ostendorf</a:t>
            </a:r>
            <a:endParaRPr/>
          </a:p>
        </p:txBody>
      </p:sp>
      <p:sp>
        <p:nvSpPr>
          <p:cNvPr id="90" name="Google Shape;90;p15"/>
          <p:cNvSpPr txBox="1"/>
          <p:nvPr/>
        </p:nvSpPr>
        <p:spPr>
          <a:xfrm>
            <a:off x="3695863" y="4546459"/>
            <a:ext cx="13882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