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 id="2147483714" r:id="rId7"/>
    <p:sldMasterId id="2147483715" r:id="rId8"/>
    <p:sldMasterId id="2147483716" r:id="rId9"/>
    <p:sldMasterId id="2147483717" r:id="rId10"/>
    <p:sldMasterId id="2147483718" r:id="rId11"/>
    <p:sldMasterId id="2147483719" r:id="rId12"/>
    <p:sldMasterId id="2147483720" r:id="rId13"/>
    <p:sldMasterId id="2147483721"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Lst>
  <p:sldSz cy="6858000" cx="9144000"/>
  <p:notesSz cx="6858000" cy="9144000"/>
  <p:embeddedFontLst>
    <p:embeddedFont>
      <p:font typeface="Encode Sans"/>
      <p:regular r:id="rId85"/>
      <p:bold r:id="rId86"/>
    </p:embeddedFont>
    <p:embeddedFont>
      <p:font typeface="Encode Sans Black"/>
      <p:bold r:id="rId87"/>
    </p:embeddedFont>
    <p:embeddedFont>
      <p:font typeface="Open Sans Light"/>
      <p:regular r:id="rId88"/>
      <p:bold r:id="rId89"/>
      <p:italic r:id="rId90"/>
      <p:boldItalic r:id="rId91"/>
    </p:embeddedFont>
    <p:embeddedFont>
      <p:font typeface="Open Sans"/>
      <p:regular r:id="rId92"/>
      <p:bold r:id="rId93"/>
      <p:italic r:id="rId94"/>
      <p:boldItalic r:id="rId95"/>
    </p:embeddedFont>
    <p:embeddedFont>
      <p:font typeface="Century Gothic"/>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8C9444-E5F1-427B-A802-447F44C99B45}">
  <a:tblStyle styleId="{478C9444-E5F1-427B-A802-447F44C99B4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4C5A15A-40AD-4F2B-BE40-640EC913D25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43" Type="http://schemas.openxmlformats.org/officeDocument/2006/relationships/slide" Target="slides/slide28.xml"/><Relationship Id="rId46" Type="http://schemas.openxmlformats.org/officeDocument/2006/relationships/slide" Target="slides/slide31.xml"/><Relationship Id="rId45" Type="http://schemas.openxmlformats.org/officeDocument/2006/relationships/slide" Target="slides/slide30.xml"/><Relationship Id="rId48" Type="http://schemas.openxmlformats.org/officeDocument/2006/relationships/slide" Target="slides/slide33.xml"/><Relationship Id="rId47" Type="http://schemas.openxmlformats.org/officeDocument/2006/relationships/slide" Target="slides/slide32.xml"/><Relationship Id="rId49" Type="http://schemas.openxmlformats.org/officeDocument/2006/relationships/slide" Target="slides/slide34.xml"/><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32" Type="http://schemas.openxmlformats.org/officeDocument/2006/relationships/slide" Target="slides/slide17.xml"/><Relationship Id="rId35" Type="http://schemas.openxmlformats.org/officeDocument/2006/relationships/slide" Target="slides/slide20.xml"/><Relationship Id="rId34" Type="http://schemas.openxmlformats.org/officeDocument/2006/relationships/slide" Target="slides/slide19.xml"/><Relationship Id="rId37" Type="http://schemas.openxmlformats.org/officeDocument/2006/relationships/slide" Target="slides/slide22.xml"/><Relationship Id="rId36" Type="http://schemas.openxmlformats.org/officeDocument/2006/relationships/slide" Target="slides/slide21.xml"/><Relationship Id="rId39" Type="http://schemas.openxmlformats.org/officeDocument/2006/relationships/slide" Target="slides/slide24.xml"/><Relationship Id="rId38" Type="http://schemas.openxmlformats.org/officeDocument/2006/relationships/slide" Target="slides/slide23.xml"/><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95" Type="http://schemas.openxmlformats.org/officeDocument/2006/relationships/font" Target="fonts/OpenSans-boldItalic.fntdata"/><Relationship Id="rId94" Type="http://schemas.openxmlformats.org/officeDocument/2006/relationships/font" Target="fonts/OpenSans-italic.fntdata"/><Relationship Id="rId97" Type="http://schemas.openxmlformats.org/officeDocument/2006/relationships/font" Target="fonts/CenturyGothic-bold.fntdata"/><Relationship Id="rId96" Type="http://schemas.openxmlformats.org/officeDocument/2006/relationships/font" Target="fonts/CenturyGothic-regular.fntdata"/><Relationship Id="rId11" Type="http://schemas.openxmlformats.org/officeDocument/2006/relationships/slideMaster" Target="slideMasters/slideMaster7.xml"/><Relationship Id="rId99" Type="http://schemas.openxmlformats.org/officeDocument/2006/relationships/font" Target="fonts/CenturyGothic-boldItalic.fntdata"/><Relationship Id="rId10" Type="http://schemas.openxmlformats.org/officeDocument/2006/relationships/slideMaster" Target="slideMasters/slideMaster6.xml"/><Relationship Id="rId98" Type="http://schemas.openxmlformats.org/officeDocument/2006/relationships/font" Target="fonts/CenturyGothic-italic.fntdata"/><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font" Target="fonts/OpenSansLight-boldItalic.fntdata"/><Relationship Id="rId90" Type="http://schemas.openxmlformats.org/officeDocument/2006/relationships/font" Target="fonts/OpenSansLight-italic.fntdata"/><Relationship Id="rId93" Type="http://schemas.openxmlformats.org/officeDocument/2006/relationships/font" Target="fonts/OpenSans-bold.fntdata"/><Relationship Id="rId92" Type="http://schemas.openxmlformats.org/officeDocument/2006/relationships/font" Target="fonts/OpenSans-regular.fntdata"/><Relationship Id="rId15" Type="http://schemas.openxmlformats.org/officeDocument/2006/relationships/notesMaster" Target="notesMasters/notesMaster1.xml"/><Relationship Id="rId14" Type="http://schemas.openxmlformats.org/officeDocument/2006/relationships/slideMaster" Target="slideMasters/slideMaster10.xml"/><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 Id="rId84" Type="http://schemas.openxmlformats.org/officeDocument/2006/relationships/slide" Target="slides/slide69.xml"/><Relationship Id="rId83" Type="http://schemas.openxmlformats.org/officeDocument/2006/relationships/slide" Target="slides/slide68.xml"/><Relationship Id="rId86" Type="http://schemas.openxmlformats.org/officeDocument/2006/relationships/font" Target="fonts/EncodeSans-bold.fntdata"/><Relationship Id="rId85" Type="http://schemas.openxmlformats.org/officeDocument/2006/relationships/font" Target="fonts/EncodeSans-regular.fntdata"/><Relationship Id="rId88" Type="http://schemas.openxmlformats.org/officeDocument/2006/relationships/font" Target="fonts/OpenSansLight-regular.fntdata"/><Relationship Id="rId87" Type="http://schemas.openxmlformats.org/officeDocument/2006/relationships/font" Target="fonts/EncodeSansBlack-bold.fntdata"/><Relationship Id="rId89" Type="http://schemas.openxmlformats.org/officeDocument/2006/relationships/font" Target="fonts/OpenSansLight-bold.fntdata"/><Relationship Id="rId80" Type="http://schemas.openxmlformats.org/officeDocument/2006/relationships/slide" Target="slides/slide65.xml"/><Relationship Id="rId82" Type="http://schemas.openxmlformats.org/officeDocument/2006/relationships/slide" Target="slides/slide67.xml"/><Relationship Id="rId81" Type="http://schemas.openxmlformats.org/officeDocument/2006/relationships/slide" Target="slides/slide66.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8.xml"/><Relationship Id="rId72" Type="http://schemas.openxmlformats.org/officeDocument/2006/relationships/slide" Target="slides/slide57.xml"/><Relationship Id="rId75" Type="http://schemas.openxmlformats.org/officeDocument/2006/relationships/slide" Target="slides/slide60.xml"/><Relationship Id="rId74" Type="http://schemas.openxmlformats.org/officeDocument/2006/relationships/slide" Target="slides/slide59.xml"/><Relationship Id="rId77" Type="http://schemas.openxmlformats.org/officeDocument/2006/relationships/slide" Target="slides/slide62.xml"/><Relationship Id="rId76" Type="http://schemas.openxmlformats.org/officeDocument/2006/relationships/slide" Target="slides/slide61.xml"/><Relationship Id="rId79" Type="http://schemas.openxmlformats.org/officeDocument/2006/relationships/slide" Target="slides/slide64.xml"/><Relationship Id="rId78" Type="http://schemas.openxmlformats.org/officeDocument/2006/relationships/slide" Target="slides/slide63.xml"/><Relationship Id="rId71" Type="http://schemas.openxmlformats.org/officeDocument/2006/relationships/slide" Target="slides/slide56.xml"/><Relationship Id="rId70" Type="http://schemas.openxmlformats.org/officeDocument/2006/relationships/slide" Target="slides/slide55.xml"/><Relationship Id="rId62" Type="http://schemas.openxmlformats.org/officeDocument/2006/relationships/slide" Target="slides/slide47.xml"/><Relationship Id="rId61" Type="http://schemas.openxmlformats.org/officeDocument/2006/relationships/slide" Target="slides/slide46.xml"/><Relationship Id="rId64" Type="http://schemas.openxmlformats.org/officeDocument/2006/relationships/slide" Target="slides/slide49.xml"/><Relationship Id="rId63" Type="http://schemas.openxmlformats.org/officeDocument/2006/relationships/slide" Target="slides/slide48.xml"/><Relationship Id="rId66" Type="http://schemas.openxmlformats.org/officeDocument/2006/relationships/slide" Target="slides/slide51.xml"/><Relationship Id="rId65" Type="http://schemas.openxmlformats.org/officeDocument/2006/relationships/slide" Target="slides/slide50.xml"/><Relationship Id="rId68" Type="http://schemas.openxmlformats.org/officeDocument/2006/relationships/slide" Target="slides/slide53.xml"/><Relationship Id="rId67" Type="http://schemas.openxmlformats.org/officeDocument/2006/relationships/slide" Target="slides/slide52.xml"/><Relationship Id="rId60" Type="http://schemas.openxmlformats.org/officeDocument/2006/relationships/slide" Target="slides/slide45.xml"/><Relationship Id="rId69" Type="http://schemas.openxmlformats.org/officeDocument/2006/relationships/slide" Target="slides/slide54.xml"/><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slide" Target="slides/slide38.xml"/><Relationship Id="rId52" Type="http://schemas.openxmlformats.org/officeDocument/2006/relationships/slide" Target="slides/slide37.xml"/><Relationship Id="rId55" Type="http://schemas.openxmlformats.org/officeDocument/2006/relationships/slide" Target="slides/slide40.xml"/><Relationship Id="rId54" Type="http://schemas.openxmlformats.org/officeDocument/2006/relationships/slide" Target="slides/slide39.xml"/><Relationship Id="rId57" Type="http://schemas.openxmlformats.org/officeDocument/2006/relationships/slide" Target="slides/slide42.xml"/><Relationship Id="rId56" Type="http://schemas.openxmlformats.org/officeDocument/2006/relationships/slide" Target="slides/slide41.xml"/><Relationship Id="rId59" Type="http://schemas.openxmlformats.org/officeDocument/2006/relationships/slide" Target="slides/slide44.xml"/><Relationship Id="rId58"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f32b56a79c_0_80:notes"/>
          <p:cNvSpPr/>
          <p:nvPr>
            <p:ph idx="2" type="sldImg"/>
          </p:nvPr>
        </p:nvSpPr>
        <p:spPr>
          <a:xfrm>
            <a:off x="1403450" y="1143000"/>
            <a:ext cx="4051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f32b56a79c_0_80:notes"/>
          <p:cNvSpPr txBox="1"/>
          <p:nvPr>
            <p:ph idx="1" type="body"/>
          </p:nvPr>
        </p:nvSpPr>
        <p:spPr>
          <a:xfrm>
            <a:off x="685643" y="4400472"/>
            <a:ext cx="5486700" cy="3600600"/>
          </a:xfrm>
          <a:prstGeom prst="rect">
            <a:avLst/>
          </a:prstGeom>
          <a:noFill/>
          <a:ln>
            <a:noFill/>
          </a:ln>
        </p:spPr>
        <p:txBody>
          <a:bodyPr anchorCtr="0" anchor="t" bIns="44825" lIns="89625" spcFirstLastPara="1" rIns="89625" wrap="square" tIns="44825">
            <a:noAutofit/>
          </a:bodyPr>
          <a:lstStyle/>
          <a:p>
            <a:pPr indent="0" lvl="0" marL="0" marR="0" rtl="0" algn="l">
              <a:spcBef>
                <a:spcPts val="0"/>
              </a:spcBef>
              <a:spcAft>
                <a:spcPts val="0"/>
              </a:spcAft>
              <a:buNone/>
            </a:pPr>
            <a:r>
              <a:t/>
            </a:r>
            <a:endParaRPr b="0" i="0" sz="1100" u="none" cap="none" strike="noStrike">
              <a:solidFill>
                <a:schemeClr val="dk1"/>
              </a:solidFill>
              <a:latin typeface="Calibri"/>
              <a:ea typeface="Calibri"/>
              <a:cs typeface="Calibri"/>
              <a:sym typeface="Calibri"/>
            </a:endParaRPr>
          </a:p>
        </p:txBody>
      </p:sp>
      <p:sp>
        <p:nvSpPr>
          <p:cNvPr id="373" name="Google Shape;373;gf32b56a79c_0_80:notes"/>
          <p:cNvSpPr txBox="1"/>
          <p:nvPr>
            <p:ph idx="12" type="sldNum"/>
          </p:nvPr>
        </p:nvSpPr>
        <p:spPr>
          <a:xfrm>
            <a:off x="3885313" y="8685554"/>
            <a:ext cx="2971200" cy="458700"/>
          </a:xfrm>
          <a:prstGeom prst="rect">
            <a:avLst/>
          </a:prstGeom>
          <a:noFill/>
          <a:ln>
            <a:noFill/>
          </a:ln>
        </p:spPr>
        <p:txBody>
          <a:bodyPr anchorCtr="0" anchor="b" bIns="44825" lIns="89625" spcFirstLastPara="1" rIns="89625" wrap="square" tIns="44825">
            <a:noAutofit/>
          </a:bodyPr>
          <a:lstStyle/>
          <a:p>
            <a:pPr indent="0" lvl="0" marL="0" marR="0" rtl="0" algn="r">
              <a:spcBef>
                <a:spcPts val="0"/>
              </a:spcBef>
              <a:spcAft>
                <a:spcPts val="0"/>
              </a:spcAft>
              <a:buNone/>
            </a:pPr>
            <a:fld id="{00000000-1234-1234-1234-123412341234}" type="slidenum">
              <a:rPr b="0" i="0" lang="en"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f341231bac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f341231bac_0_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f341231bac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f341231bac_0_4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f341231bac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f341231bac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f341231bac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f341231bac_0_4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f341231bac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f341231bac_0_4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f341231ba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f341231bac_0_4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f341231bac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f341231bac_0_4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f341231bac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f341231bac_0_4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f341231bac_0_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90" name="Google Shape;490;gf341231bac_0_5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f341231bac_0_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f341231bac_0_56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f341231bac_0_56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f341231bac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f341231bac_0_2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f341231bac_0_5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f341231bac_0_5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f341231bac_0_57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f341231bac_0_5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f341231bac_0_58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f341231bac_0_58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f341231bac_0_5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f341231bac_0_5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9" name="Google Shape;519;gf341231bac_0_58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f341231bac_0_5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f341231bac_0_5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If specific deadline, OSP will work with department on what is needed.</a:t>
            </a:r>
            <a:endParaRPr/>
          </a:p>
        </p:txBody>
      </p:sp>
      <p:sp>
        <p:nvSpPr>
          <p:cNvPr id="526" name="Google Shape;526;gf341231bac_0_59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f341231bac_0_6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f341231bac_0_60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533" name="Google Shape;533;gf341231bac_0_60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f341231bac_0_6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
              <a:t>Declaration premised on WA state Governor’s proclamation and may not meet sponsor requirements. </a:t>
            </a:r>
            <a:endParaRPr b="0" i="0" sz="1200" u="none" cap="none" strike="noStrike">
              <a:solidFill>
                <a:schemeClr val="dk1"/>
              </a:solidFill>
              <a:latin typeface="Calibri"/>
              <a:ea typeface="Calibri"/>
              <a:cs typeface="Calibri"/>
              <a:sym typeface="Calibri"/>
            </a:endParaRPr>
          </a:p>
        </p:txBody>
      </p:sp>
      <p:sp>
        <p:nvSpPr>
          <p:cNvPr id="539" name="Google Shape;539;gf341231bac_0_6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f341231bac_0_1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f341231bac_0_17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f341231bac_0_8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
        <p:nvSpPr>
          <p:cNvPr id="550" name="Google Shape;550;gf341231bac_0_8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f341231bac_0_8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f341231bac_0_8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557" name="Google Shape;557;gf341231bac_0_83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f341231bac_0_8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f341231bac_0_84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565" name="Google Shape;565;gf341231bac_0_84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f341231bac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f341231bac_0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f341231bac_0_8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f341231bac_0_84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572" name="Google Shape;572;gf341231bac_0_84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f341231bac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f341231bac_0_85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f341231bac_0_85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f341231bac_0_8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f341231bac_0_86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f341231bac_0_86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f341231bac_0_8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f341231bac_0_86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594" name="Google Shape;594;gf341231bac_0_86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f341231bac_0_8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f341231bac_0_8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603" name="Google Shape;603;gf341231bac_0_87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f341231bac_0_8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f341231bac_0_8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f341231bac_0_88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f341231bac_0_8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f341231bac_0_8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480"/>
              </a:spcBef>
              <a:spcAft>
                <a:spcPts val="0"/>
              </a:spcAft>
              <a:buNone/>
            </a:pPr>
            <a:r>
              <a:t/>
            </a:r>
            <a:endParaRPr/>
          </a:p>
        </p:txBody>
      </p:sp>
      <p:sp>
        <p:nvSpPr>
          <p:cNvPr id="619" name="Google Shape;619;gf341231bac_0_88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f341231bac_0_8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f341231bac_0_8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f341231bac_0_89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f341231bac_0_9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33" name="Google Shape;633;gf341231bac_0_9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f341231bac_0_10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f341231bac_0_10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f341231bac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f341231bac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f341231bac_0_10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f341231bac_0_10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f341231bac_0_10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gf341231bac_0_10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f8e4b745f9_0_3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f8e4b745f9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Good morning! </a:t>
            </a:r>
            <a:endParaRPr/>
          </a:p>
        </p:txBody>
      </p:sp>
      <p:sp>
        <p:nvSpPr>
          <p:cNvPr id="659" name="Google Shape;659;gf8e4b745f9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f8e4b745f9_0_3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f8e4b745f9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And now for the fun part! Today we are recognizing the second group of graduates from the CORE Certificate in Research Administration. CORE launched this certificate in the fall of 2019. Since then 414 people have enrolled in the certificate program and as October 7, 87 of those enrollees have met all requirements to receive the certificate. We recognize the recipients on a semi-annual basis in the MRAM venue and today we are going to take a moment to recognize the achievements in this last round completers. Not all of them chose to include their names in today’s announcement but you all know who you are! Let’s give a shout out to some of our most recent graduates!</a:t>
            </a:r>
            <a:endParaRPr/>
          </a:p>
        </p:txBody>
      </p:sp>
      <p:sp>
        <p:nvSpPr>
          <p:cNvPr id="676" name="Google Shape;676;gf8e4b745f9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f8e4b745f9_0_3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f8e4b745f9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Here’s who they are—let’s give them a hand!</a:t>
            </a:r>
            <a:endParaRPr/>
          </a:p>
        </p:txBody>
      </p:sp>
      <p:sp>
        <p:nvSpPr>
          <p:cNvPr id="689" name="Google Shape;689;gf8e4b745f9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f8e4b745f9_0_3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gf8e4b745f9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0" name="Google Shape;700;gf8e4b745f9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f8e4b745f9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gf8e4b745f9_0_3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f8e4b745f9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gf8e4b745f9_0_3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f8e4b745f9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gf8e4b745f9_0_4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f8e4b745f9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gf8e4b745f9_0_4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f341231bac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f341231bac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f8e4b745f9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gf8e4b745f9_0_4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f8e4b745f9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gf8e4b745f9_0_4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f8e4b745f9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gf8e4b745f9_0_4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f8e4b745f9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gf8e4b745f9_0_4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f8e4b745f9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gf8e4b745f9_0_4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f8e4b745f9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0" name="Google Shape;800;gf8e4b745f9_0_4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f8e4b745f9_0_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0" name="Google Shape;810;gf8e4b745f9_0_4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f8e4b745f9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0" name="Google Shape;820;gf8e4b745f9_0_4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f8e4b745f9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gf8e4b745f9_0_4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f8e4b745f9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gf8e4b745f9_0_5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f341231bac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f341231bac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f8e4b745f9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gf8e4b745f9_0_5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f8e4b745f9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gf8e4b745f9_0_5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f8e4b745f9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gf8e4b745f9_0_5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f8e4b745f9_0_5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gf8e4b745f9_0_5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f8e4b745f9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gf8e4b745f9_0_5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f8e4b745f9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gf8e4b745f9_0_5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f8e4b745f9_0_5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0" name="Google Shape;910;gf8e4b745f9_0_5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f8e4b745f9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0" name="Google Shape;920;gf8e4b745f9_0_5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f8e4b745f9_0_5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0" name="Google Shape;930;gf8e4b745f9_0_5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f8e4b745f9_0_5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f8e4b745f9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And a big thank you to all who support the ongoing professional development of our research administration staff!</a:t>
            </a:r>
            <a:endParaRPr/>
          </a:p>
        </p:txBody>
      </p:sp>
      <p:sp>
        <p:nvSpPr>
          <p:cNvPr id="941" name="Google Shape;941;gf8e4b745f9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f341231bac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f341231bac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f341231bac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f341231bac_0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f341231bac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f341231bac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2.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 Id="rId3"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png"/><Relationship Id="rId3"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png"/><Relationship Id="rId3"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0.png"/><Relationship Id="rId3"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0.png"/><Relationship Id="rId3"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4.png"/><Relationship Id="rId3" Type="http://schemas.openxmlformats.org/officeDocument/2006/relationships/image" Target="../media/image47.png"/><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7.png"/><Relationship Id="rId3"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8.png"/><Relationship Id="rId3" Type="http://schemas.openxmlformats.org/officeDocument/2006/relationships/image" Target="../media/image3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7.png"/><Relationship Id="rId3"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1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 name="Google Shape;62;p1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3" name="Google Shape;63;p1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8" name="Google Shape;68;p1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4" name="Google Shape;74;p17"/>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5" name="Google Shape;75;p1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0" name="Google Shape;80;p18"/>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7" name="Google Shape;87;p19"/>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8" name="Google Shape;88;p1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Google Shape;89;p1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Google Shape;90;p1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1" name="Google Shape;91;p1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6" name="Google Shape;96;p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1" name="Google Shape;101;p21"/>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8" name="Google Shape;108;p22"/>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5" name="Google Shape;115;p23"/>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1" name="Google Shape;121;p24"/>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126" name="Shape 126"/>
        <p:cNvGrpSpPr/>
        <p:nvPr/>
      </p:nvGrpSpPr>
      <p:grpSpPr>
        <a:xfrm>
          <a:off x="0" y="0"/>
          <a:ext cx="0" cy="0"/>
          <a:chOff x="0" y="0"/>
          <a:chExt cx="0" cy="0"/>
        </a:xfrm>
      </p:grpSpPr>
      <p:sp>
        <p:nvSpPr>
          <p:cNvPr id="127" name="Google Shape;127;p2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8" name="Google Shape;128;p26"/>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29" name="Google Shape;129;p26"/>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Bar_RtAngle_7502_RGB.png" id="130" name="Google Shape;130;p26"/>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1" name="Shape 131"/>
        <p:cNvGrpSpPr/>
        <p:nvPr/>
      </p:nvGrpSpPr>
      <p:grpSpPr>
        <a:xfrm>
          <a:off x="0" y="0"/>
          <a:ext cx="0" cy="0"/>
          <a:chOff x="0" y="0"/>
          <a:chExt cx="0" cy="0"/>
        </a:xfrm>
      </p:grpSpPr>
      <p:sp>
        <p:nvSpPr>
          <p:cNvPr id="132" name="Google Shape;132;p27"/>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1000"/>
              </a:spcBef>
              <a:spcAft>
                <a:spcPts val="0"/>
              </a:spcAft>
              <a:buClr>
                <a:srgbClr val="4B2E83"/>
              </a:buClr>
              <a:buSzPts val="5000"/>
              <a:buFont typeface="Arial"/>
              <a:buNone/>
              <a:defRPr b="0" i="0" sz="5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33" name="Google Shape;133;p27"/>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Wordmark_center_Purple_HEX.png" id="134" name="Google Shape;134;p27"/>
          <p:cNvPicPr preferRelativeResize="0"/>
          <p:nvPr/>
        </p:nvPicPr>
        <p:blipFill rotWithShape="1">
          <a:blip r:embed="rId3">
            <a:alphaModFix/>
          </a:blip>
          <a:srcRect b="0" l="0" r="0" t="0"/>
          <a:stretch/>
        </p:blipFill>
        <p:spPr>
          <a:xfrm>
            <a:off x="792039" y="6487457"/>
            <a:ext cx="2425296" cy="163374"/>
          </a:xfrm>
          <a:prstGeom prst="rect">
            <a:avLst/>
          </a:prstGeom>
          <a:noFill/>
          <a:ln>
            <a:noFill/>
          </a:ln>
        </p:spPr>
      </p:pic>
      <p:pic>
        <p:nvPicPr>
          <p:cNvPr descr="Bar_RtAngle_7502_RGB.png" id="135" name="Google Shape;135;p27"/>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36" name="Shape 136"/>
        <p:cNvGrpSpPr/>
        <p:nvPr/>
      </p:nvGrpSpPr>
      <p:grpSpPr>
        <a:xfrm>
          <a:off x="0" y="0"/>
          <a:ext cx="0" cy="0"/>
          <a:chOff x="0" y="0"/>
          <a:chExt cx="0" cy="0"/>
        </a:xfrm>
      </p:grpSpPr>
      <p:sp>
        <p:nvSpPr>
          <p:cNvPr id="137" name="Google Shape;137;p2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8" name="Google Shape;138;p28"/>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9" name="Google Shape;139;p28"/>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4B2E83"/>
              </a:buClr>
              <a:buSzPts val="2400"/>
              <a:buFont typeface="Arial"/>
              <a:buNone/>
              <a:defRPr b="0" i="0" sz="2400" u="none" cap="none" strike="noStrike">
                <a:solidFill>
                  <a:srgbClr val="4B2E83"/>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40" name="Google Shape;140;p28"/>
          <p:cNvPicPr preferRelativeResize="0"/>
          <p:nvPr/>
        </p:nvPicPr>
        <p:blipFill rotWithShape="1">
          <a:blip r:embed="rId2">
            <a:alphaModFix/>
          </a:blip>
          <a:srcRect b="0" l="0" r="0" t="0"/>
          <a:stretch/>
        </p:blipFill>
        <p:spPr>
          <a:xfrm>
            <a:off x="6382155" y="6487457"/>
            <a:ext cx="2425296" cy="163374"/>
          </a:xfrm>
          <a:prstGeom prst="rect">
            <a:avLst/>
          </a:prstGeom>
          <a:noFill/>
          <a:ln>
            <a:noFill/>
          </a:ln>
        </p:spPr>
      </p:pic>
      <p:pic>
        <p:nvPicPr>
          <p:cNvPr descr="Bar_RtAngle_7502_RGB.png" id="141" name="Google Shape;141;p28"/>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142" name="Shape 142"/>
        <p:cNvGrpSpPr/>
        <p:nvPr/>
      </p:nvGrpSpPr>
      <p:grpSpPr>
        <a:xfrm>
          <a:off x="0" y="0"/>
          <a:ext cx="0" cy="0"/>
          <a:chOff x="0" y="0"/>
          <a:chExt cx="0" cy="0"/>
        </a:xfrm>
      </p:grpSpPr>
      <p:sp>
        <p:nvSpPr>
          <p:cNvPr id="143" name="Google Shape;143;p29"/>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4" name="Google Shape;144;p2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45" name="Google Shape;145;p29"/>
          <p:cNvPicPr preferRelativeResize="0"/>
          <p:nvPr/>
        </p:nvPicPr>
        <p:blipFill rotWithShape="1">
          <a:blip r:embed="rId2">
            <a:alphaModFix/>
          </a:blip>
          <a:srcRect b="0" l="0" r="0" t="0"/>
          <a:stretch/>
        </p:blipFill>
        <p:spPr>
          <a:xfrm>
            <a:off x="6363105" y="6487457"/>
            <a:ext cx="2425296" cy="163374"/>
          </a:xfrm>
          <a:prstGeom prst="rect">
            <a:avLst/>
          </a:prstGeom>
          <a:noFill/>
          <a:ln>
            <a:noFill/>
          </a:ln>
        </p:spPr>
      </p:pic>
      <p:pic>
        <p:nvPicPr>
          <p:cNvPr descr="Bar_RtAngle_7502_RGB.png" id="146" name="Google Shape;146;p29"/>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148" name="Shape 148"/>
        <p:cNvGrpSpPr/>
        <p:nvPr/>
      </p:nvGrpSpPr>
      <p:grpSpPr>
        <a:xfrm>
          <a:off x="0" y="0"/>
          <a:ext cx="0" cy="0"/>
          <a:chOff x="0" y="0"/>
          <a:chExt cx="0" cy="0"/>
        </a:xfrm>
      </p:grpSpPr>
      <p:sp>
        <p:nvSpPr>
          <p:cNvPr id="149" name="Google Shape;149;p3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0" name="Google Shape;150;p3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51" name="Google Shape;151;p31"/>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Bar_RtAngle_7502_RGB.png" id="152" name="Google Shape;152;p31"/>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3" name="Shape 153"/>
        <p:cNvGrpSpPr/>
        <p:nvPr/>
      </p:nvGrpSpPr>
      <p:grpSpPr>
        <a:xfrm>
          <a:off x="0" y="0"/>
          <a:ext cx="0" cy="0"/>
          <a:chOff x="0" y="0"/>
          <a:chExt cx="0" cy="0"/>
        </a:xfrm>
      </p:grpSpPr>
      <p:sp>
        <p:nvSpPr>
          <p:cNvPr id="154" name="Google Shape;154;p32"/>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1000"/>
              </a:spcBef>
              <a:spcAft>
                <a:spcPts val="0"/>
              </a:spcAft>
              <a:buClr>
                <a:srgbClr val="4B2E83"/>
              </a:buClr>
              <a:buSzPts val="5000"/>
              <a:buFont typeface="Arial"/>
              <a:buNone/>
              <a:defRPr b="0" i="0" sz="5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155" name="Google Shape;155;p32"/>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Wordmark_center_Purple_HEX.png" id="156" name="Google Shape;156;p32"/>
          <p:cNvPicPr preferRelativeResize="0"/>
          <p:nvPr/>
        </p:nvPicPr>
        <p:blipFill rotWithShape="1">
          <a:blip r:embed="rId3">
            <a:alphaModFix/>
          </a:blip>
          <a:srcRect b="0" l="0" r="0" t="0"/>
          <a:stretch/>
        </p:blipFill>
        <p:spPr>
          <a:xfrm>
            <a:off x="792039" y="6487457"/>
            <a:ext cx="2425296" cy="163374"/>
          </a:xfrm>
          <a:prstGeom prst="rect">
            <a:avLst/>
          </a:prstGeom>
          <a:noFill/>
          <a:ln>
            <a:noFill/>
          </a:ln>
        </p:spPr>
      </p:pic>
      <p:pic>
        <p:nvPicPr>
          <p:cNvPr descr="Bar_RtAngle_7502_RGB.png" id="157" name="Google Shape;157;p32"/>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58" name="Shape 158"/>
        <p:cNvGrpSpPr/>
        <p:nvPr/>
      </p:nvGrpSpPr>
      <p:grpSpPr>
        <a:xfrm>
          <a:off x="0" y="0"/>
          <a:ext cx="0" cy="0"/>
          <a:chOff x="0" y="0"/>
          <a:chExt cx="0" cy="0"/>
        </a:xfrm>
      </p:grpSpPr>
      <p:sp>
        <p:nvSpPr>
          <p:cNvPr id="159" name="Google Shape;159;p33"/>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0" name="Google Shape;160;p33"/>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33"/>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4B2E83"/>
              </a:buClr>
              <a:buSzPts val="2400"/>
              <a:buFont typeface="Arial"/>
              <a:buNone/>
              <a:defRPr b="0" i="0" sz="2400" u="none" cap="none" strike="noStrike">
                <a:solidFill>
                  <a:srgbClr val="4B2E83"/>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62" name="Google Shape;162;p33"/>
          <p:cNvPicPr preferRelativeResize="0"/>
          <p:nvPr/>
        </p:nvPicPr>
        <p:blipFill rotWithShape="1">
          <a:blip r:embed="rId2">
            <a:alphaModFix/>
          </a:blip>
          <a:srcRect b="0" l="0" r="0" t="0"/>
          <a:stretch/>
        </p:blipFill>
        <p:spPr>
          <a:xfrm>
            <a:off x="6382155" y="6487457"/>
            <a:ext cx="2425296" cy="163374"/>
          </a:xfrm>
          <a:prstGeom prst="rect">
            <a:avLst/>
          </a:prstGeom>
          <a:noFill/>
          <a:ln>
            <a:noFill/>
          </a:ln>
        </p:spPr>
      </p:pic>
      <p:pic>
        <p:nvPicPr>
          <p:cNvPr descr="Bar_RtAngle_7502_RGB.png" id="163" name="Google Shape;163;p33"/>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164" name="Shape 164"/>
        <p:cNvGrpSpPr/>
        <p:nvPr/>
      </p:nvGrpSpPr>
      <p:grpSpPr>
        <a:xfrm>
          <a:off x="0" y="0"/>
          <a:ext cx="0" cy="0"/>
          <a:chOff x="0" y="0"/>
          <a:chExt cx="0" cy="0"/>
        </a:xfrm>
      </p:grpSpPr>
      <p:sp>
        <p:nvSpPr>
          <p:cNvPr id="165" name="Google Shape;165;p34"/>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34"/>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167" name="Google Shape;167;p34"/>
          <p:cNvPicPr preferRelativeResize="0"/>
          <p:nvPr/>
        </p:nvPicPr>
        <p:blipFill rotWithShape="1">
          <a:blip r:embed="rId2">
            <a:alphaModFix/>
          </a:blip>
          <a:srcRect b="0" l="0" r="0" t="0"/>
          <a:stretch/>
        </p:blipFill>
        <p:spPr>
          <a:xfrm>
            <a:off x="6363105" y="6487457"/>
            <a:ext cx="2425296" cy="163374"/>
          </a:xfrm>
          <a:prstGeom prst="rect">
            <a:avLst/>
          </a:prstGeom>
          <a:noFill/>
          <a:ln>
            <a:noFill/>
          </a:ln>
        </p:spPr>
      </p:pic>
      <p:pic>
        <p:nvPicPr>
          <p:cNvPr descr="Bar_RtAngle_7502_RGB.png" id="168" name="Google Shape;168;p34"/>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170" name="Shape 170"/>
        <p:cNvGrpSpPr/>
        <p:nvPr/>
      </p:nvGrpSpPr>
      <p:grpSpPr>
        <a:xfrm>
          <a:off x="0" y="0"/>
          <a:ext cx="0" cy="0"/>
          <a:chOff x="0" y="0"/>
          <a:chExt cx="0" cy="0"/>
        </a:xfrm>
      </p:grpSpPr>
      <p:pic>
        <p:nvPicPr>
          <p:cNvPr descr="UW_W Logo_White.png" id="171" name="Google Shape;171;p36"/>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pic>
        <p:nvPicPr>
          <p:cNvPr id="172" name="Google Shape;172;p36"/>
          <p:cNvPicPr preferRelativeResize="0"/>
          <p:nvPr/>
        </p:nvPicPr>
        <p:blipFill rotWithShape="1">
          <a:blip r:embed="rId3">
            <a:alphaModFix/>
          </a:blip>
          <a:srcRect b="0" l="0" r="0" t="0"/>
          <a:stretch/>
        </p:blipFill>
        <p:spPr>
          <a:xfrm>
            <a:off x="677334" y="6354234"/>
            <a:ext cx="2540002" cy="266700"/>
          </a:xfrm>
          <a:prstGeom prst="rect">
            <a:avLst/>
          </a:prstGeom>
          <a:noFill/>
          <a:ln>
            <a:noFill/>
          </a:ln>
        </p:spPr>
      </p:pic>
      <p:sp>
        <p:nvSpPr>
          <p:cNvPr id="173" name="Google Shape;173;p36"/>
          <p:cNvSpPr txBox="1"/>
          <p:nvPr>
            <p:ph idx="1" type="body"/>
          </p:nvPr>
        </p:nvSpPr>
        <p:spPr>
          <a:xfrm>
            <a:off x="671757" y="1179824"/>
            <a:ext cx="6972300" cy="26418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1000"/>
              </a:spcBef>
              <a:spcAft>
                <a:spcPts val="0"/>
              </a:spcAft>
              <a:buClr>
                <a:schemeClr val="accent3"/>
              </a:buClr>
              <a:buSzPts val="5000"/>
              <a:buFont typeface="Arial"/>
              <a:buNone/>
              <a:defRPr b="0" i="0" sz="5000" u="none" cap="none" strike="noStrike">
                <a:solidFill>
                  <a:schemeClr val="accent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74" name="Google Shape;174;p36"/>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75" name="Shape 175"/>
        <p:cNvGrpSpPr/>
        <p:nvPr/>
      </p:nvGrpSpPr>
      <p:grpSpPr>
        <a:xfrm>
          <a:off x="0" y="0"/>
          <a:ext cx="0" cy="0"/>
          <a:chOff x="0" y="0"/>
          <a:chExt cx="0" cy="0"/>
        </a:xfrm>
      </p:grpSpPr>
      <p:sp>
        <p:nvSpPr>
          <p:cNvPr id="176" name="Google Shape;176;p3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77" name="Google Shape;177;p37"/>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78" name="Google Shape;178;p37"/>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179" name="Google Shape;179;p37"/>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pic>
        <p:nvPicPr>
          <p:cNvPr descr="Bar_RtAngle_7502_RGB.png" id="180" name="Google Shape;180;p37"/>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4B2E83"/>
        </a:solidFill>
      </p:bgPr>
    </p:bg>
    <p:spTree>
      <p:nvGrpSpPr>
        <p:cNvPr id="181" name="Shape 181"/>
        <p:cNvGrpSpPr/>
        <p:nvPr/>
      </p:nvGrpSpPr>
      <p:grpSpPr>
        <a:xfrm>
          <a:off x="0" y="0"/>
          <a:ext cx="0" cy="0"/>
          <a:chOff x="0" y="0"/>
          <a:chExt cx="0" cy="0"/>
        </a:xfrm>
      </p:grpSpPr>
      <p:pic>
        <p:nvPicPr>
          <p:cNvPr descr="UW_W Logo_White.png" id="182" name="Google Shape;182;p38"/>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sp>
        <p:nvSpPr>
          <p:cNvPr id="183" name="Google Shape;183;p3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84" name="Google Shape;184;p38"/>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85" name="Google Shape;185;p38"/>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186" name="Shape 186"/>
        <p:cNvGrpSpPr/>
        <p:nvPr/>
      </p:nvGrpSpPr>
      <p:grpSpPr>
        <a:xfrm>
          <a:off x="0" y="0"/>
          <a:ext cx="0" cy="0"/>
          <a:chOff x="0" y="0"/>
          <a:chExt cx="0" cy="0"/>
        </a:xfrm>
      </p:grpSpPr>
      <p:pic>
        <p:nvPicPr>
          <p:cNvPr id="187" name="Google Shape;187;p39"/>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sp>
        <p:nvSpPr>
          <p:cNvPr id="188" name="Google Shape;188;p39"/>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FFFFFF"/>
              </a:buClr>
              <a:buSzPts val="24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89" name="Google Shape;189;p3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90" name="Google Shape;190;p39"/>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192" name="Shape 192"/>
        <p:cNvGrpSpPr/>
        <p:nvPr/>
      </p:nvGrpSpPr>
      <p:grpSpPr>
        <a:xfrm>
          <a:off x="0" y="0"/>
          <a:ext cx="0" cy="0"/>
          <a:chOff x="0" y="0"/>
          <a:chExt cx="0" cy="0"/>
        </a:xfrm>
      </p:grpSpPr>
      <p:pic>
        <p:nvPicPr>
          <p:cNvPr descr="UW_W Logo_White.png" id="193" name="Google Shape;193;p41"/>
          <p:cNvPicPr preferRelativeResize="0"/>
          <p:nvPr/>
        </p:nvPicPr>
        <p:blipFill rotWithShape="1">
          <a:blip r:embed="rId2">
            <a:alphaModFix/>
          </a:blip>
          <a:srcRect b="0" l="0" r="0" t="0"/>
          <a:stretch/>
        </p:blipFill>
        <p:spPr>
          <a:xfrm>
            <a:off x="7445814" y="5945853"/>
            <a:ext cx="1368169" cy="923452"/>
          </a:xfrm>
          <a:prstGeom prst="rect">
            <a:avLst/>
          </a:prstGeom>
          <a:noFill/>
          <a:ln>
            <a:noFill/>
          </a:ln>
        </p:spPr>
      </p:pic>
      <p:pic>
        <p:nvPicPr>
          <p:cNvPr id="194" name="Google Shape;194;p41"/>
          <p:cNvPicPr preferRelativeResize="0"/>
          <p:nvPr/>
        </p:nvPicPr>
        <p:blipFill rotWithShape="1">
          <a:blip r:embed="rId3">
            <a:alphaModFix/>
          </a:blip>
          <a:srcRect b="0" l="0" r="0" t="0"/>
          <a:stretch/>
        </p:blipFill>
        <p:spPr>
          <a:xfrm>
            <a:off x="677333" y="6354232"/>
            <a:ext cx="2540000" cy="266689"/>
          </a:xfrm>
          <a:prstGeom prst="rect">
            <a:avLst/>
          </a:prstGeom>
          <a:noFill/>
          <a:ln>
            <a:noFill/>
          </a:ln>
        </p:spPr>
      </p:pic>
      <p:sp>
        <p:nvSpPr>
          <p:cNvPr id="195" name="Google Shape;195;p41"/>
          <p:cNvSpPr txBox="1"/>
          <p:nvPr>
            <p:ph idx="1" type="body"/>
          </p:nvPr>
        </p:nvSpPr>
        <p:spPr>
          <a:xfrm>
            <a:off x="671756" y="1179824"/>
            <a:ext cx="6972300" cy="2641800"/>
          </a:xfrm>
          <a:prstGeom prst="rect">
            <a:avLst/>
          </a:prstGeom>
          <a:noFill/>
          <a:ln>
            <a:noFill/>
          </a:ln>
        </p:spPr>
        <p:txBody>
          <a:bodyPr anchorCtr="0" anchor="b" bIns="91425" lIns="91425" spcFirstLastPara="1" rIns="91425" wrap="square" tIns="91425">
            <a:noAutofit/>
          </a:bodyPr>
          <a:lstStyle>
            <a:lvl1pPr indent="-546100" lvl="0" marL="457200" marR="0" rtl="0" algn="l">
              <a:lnSpc>
                <a:spcPct val="100000"/>
              </a:lnSpc>
              <a:spcBef>
                <a:spcPts val="1000"/>
              </a:spcBef>
              <a:spcAft>
                <a:spcPts val="0"/>
              </a:spcAft>
              <a:buClr>
                <a:schemeClr val="accent3"/>
              </a:buClr>
              <a:buSzPts val="5000"/>
              <a:buFont typeface="Arial"/>
              <a:buChar char="●"/>
              <a:defRPr b="0" i="0" sz="5000" u="none" cap="none" strike="noStrike">
                <a:solidFill>
                  <a:schemeClr val="accent3"/>
                </a:solidFill>
                <a:latin typeface="Arial"/>
                <a:ea typeface="Arial"/>
                <a:cs typeface="Arial"/>
                <a:sym typeface="Arial"/>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Arial"/>
                <a:ea typeface="Arial"/>
                <a:cs typeface="Arial"/>
                <a:sym typeface="Arial"/>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Arial"/>
                <a:ea typeface="Arial"/>
                <a:cs typeface="Arial"/>
                <a:sym typeface="Arial"/>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96" name="Google Shape;196;p41"/>
          <p:cNvPicPr preferRelativeResize="0"/>
          <p:nvPr/>
        </p:nvPicPr>
        <p:blipFill rotWithShape="1">
          <a:blip r:embed="rId4">
            <a:alphaModFix/>
          </a:blip>
          <a:srcRect b="0" l="0" r="0" t="0"/>
          <a:stretch/>
        </p:blipFill>
        <p:spPr>
          <a:xfrm>
            <a:off x="813587" y="4006085"/>
            <a:ext cx="2264484" cy="11276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7" name="Shape 197"/>
        <p:cNvGrpSpPr/>
        <p:nvPr/>
      </p:nvGrpSpPr>
      <p:grpSpPr>
        <a:xfrm>
          <a:off x="0" y="0"/>
          <a:ext cx="0" cy="0"/>
          <a:chOff x="0" y="0"/>
          <a:chExt cx="0" cy="0"/>
        </a:xfrm>
      </p:grpSpPr>
      <p:sp>
        <p:nvSpPr>
          <p:cNvPr id="198" name="Google Shape;198;p42"/>
          <p:cNvSpPr txBox="1"/>
          <p:nvPr>
            <p:ph type="title"/>
          </p:nvPr>
        </p:nvSpPr>
        <p:spPr>
          <a:xfrm>
            <a:off x="2171700" y="764373"/>
            <a:ext cx="6458100" cy="1293000"/>
          </a:xfrm>
          <a:prstGeom prst="rect">
            <a:avLst/>
          </a:prstGeom>
          <a:noFill/>
          <a:ln>
            <a:noFill/>
          </a:ln>
        </p:spPr>
        <p:txBody>
          <a:bodyPr anchorCtr="0" anchor="ctr" bIns="91425" lIns="91425" spcFirstLastPara="1" rIns="91425" wrap="square" tIns="91425">
            <a:noAutofit/>
          </a:bodyPr>
          <a:lstStyle>
            <a:lvl1pPr indent="0" lvl="0" marL="0" marR="0" rtl="0" algn="r">
              <a:lnSpc>
                <a:spcPct val="90000"/>
              </a:lnSpc>
              <a:spcBef>
                <a:spcPts val="0"/>
              </a:spcBef>
              <a:spcAft>
                <a:spcPts val="0"/>
              </a:spcAft>
              <a:buClr>
                <a:schemeClr val="dk1"/>
              </a:buClr>
              <a:buSzPts val="1400"/>
              <a:buFont typeface="Century Gothic"/>
              <a:buNone/>
              <a:defRPr b="0" i="0" sz="4000" u="none" cap="none" strike="noStrike">
                <a:solidFill>
                  <a:schemeClr val="dk1"/>
                </a:solidFill>
                <a:latin typeface="Century Gothic"/>
                <a:ea typeface="Century Gothic"/>
                <a:cs typeface="Century Gothic"/>
                <a:sym typeface="Century Gothic"/>
              </a:defRPr>
            </a:lvl1pPr>
            <a:lvl2pPr indent="0" lvl="1" rtl="0">
              <a:spcBef>
                <a:spcPts val="0"/>
              </a:spcBef>
              <a:spcAft>
                <a:spcPts val="0"/>
              </a:spcAft>
              <a:buSzPts val="1400"/>
              <a:buFont typeface="Arial"/>
              <a:buNone/>
              <a:defRPr sz="1800"/>
            </a:lvl2pPr>
            <a:lvl3pPr indent="0" lvl="2" rtl="0">
              <a:spcBef>
                <a:spcPts val="0"/>
              </a:spcBef>
              <a:spcAft>
                <a:spcPts val="0"/>
              </a:spcAft>
              <a:buSzPts val="1400"/>
              <a:buFont typeface="Arial"/>
              <a:buNone/>
              <a:defRPr sz="1800"/>
            </a:lvl3pPr>
            <a:lvl4pPr indent="0" lvl="3" rtl="0">
              <a:spcBef>
                <a:spcPts val="0"/>
              </a:spcBef>
              <a:spcAft>
                <a:spcPts val="0"/>
              </a:spcAft>
              <a:buSzPts val="1400"/>
              <a:buFont typeface="Arial"/>
              <a:buNone/>
              <a:defRPr sz="1800"/>
            </a:lvl4pPr>
            <a:lvl5pPr indent="0" lvl="4" rtl="0">
              <a:spcBef>
                <a:spcPts val="0"/>
              </a:spcBef>
              <a:spcAft>
                <a:spcPts val="0"/>
              </a:spcAft>
              <a:buSzPts val="1400"/>
              <a:buFont typeface="Arial"/>
              <a:buNone/>
              <a:defRPr sz="1800"/>
            </a:lvl5pPr>
            <a:lvl6pPr indent="0" lvl="5" rtl="0">
              <a:spcBef>
                <a:spcPts val="0"/>
              </a:spcBef>
              <a:spcAft>
                <a:spcPts val="0"/>
              </a:spcAft>
              <a:buSzPts val="1400"/>
              <a:buFont typeface="Arial"/>
              <a:buNone/>
              <a:defRPr sz="1800"/>
            </a:lvl6pPr>
            <a:lvl7pPr indent="0" lvl="6" rtl="0">
              <a:spcBef>
                <a:spcPts val="0"/>
              </a:spcBef>
              <a:spcAft>
                <a:spcPts val="0"/>
              </a:spcAft>
              <a:buSzPts val="1400"/>
              <a:buFont typeface="Arial"/>
              <a:buNone/>
              <a:defRPr sz="1800"/>
            </a:lvl7pPr>
            <a:lvl8pPr indent="0" lvl="7" rtl="0">
              <a:spcBef>
                <a:spcPts val="0"/>
              </a:spcBef>
              <a:spcAft>
                <a:spcPts val="0"/>
              </a:spcAft>
              <a:buSzPts val="1400"/>
              <a:buFont typeface="Arial"/>
              <a:buNone/>
              <a:defRPr sz="1800"/>
            </a:lvl8pPr>
            <a:lvl9pPr indent="0" lvl="8" rtl="0">
              <a:spcBef>
                <a:spcPts val="0"/>
              </a:spcBef>
              <a:spcAft>
                <a:spcPts val="0"/>
              </a:spcAft>
              <a:buSzPts val="1400"/>
              <a:buFont typeface="Arial"/>
              <a:buNone/>
              <a:defRPr sz="1800"/>
            </a:lvl9pPr>
          </a:lstStyle>
          <a:p/>
        </p:txBody>
      </p:sp>
      <p:sp>
        <p:nvSpPr>
          <p:cNvPr id="199" name="Google Shape;199;p42"/>
          <p:cNvSpPr txBox="1"/>
          <p:nvPr>
            <p:ph idx="10" type="dt"/>
          </p:nvPr>
        </p:nvSpPr>
        <p:spPr>
          <a:xfrm>
            <a:off x="4554447" y="6355844"/>
            <a:ext cx="2183100" cy="365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40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457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914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9pPr>
          </a:lstStyle>
          <a:p/>
        </p:txBody>
      </p:sp>
      <p:sp>
        <p:nvSpPr>
          <p:cNvPr id="200" name="Google Shape;200;p42"/>
          <p:cNvSpPr txBox="1"/>
          <p:nvPr>
            <p:ph idx="11" type="ftr"/>
          </p:nvPr>
        </p:nvSpPr>
        <p:spPr>
          <a:xfrm>
            <a:off x="514350" y="6355845"/>
            <a:ext cx="38208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457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914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9pPr>
          </a:lstStyle>
          <a:p/>
        </p:txBody>
      </p:sp>
      <p:sp>
        <p:nvSpPr>
          <p:cNvPr id="201" name="Google Shape;201;p42"/>
          <p:cNvSpPr txBox="1"/>
          <p:nvPr>
            <p:ph idx="12" type="sldNum"/>
          </p:nvPr>
        </p:nvSpPr>
        <p:spPr>
          <a:xfrm>
            <a:off x="7086600" y="6492875"/>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202" name="Shape 202"/>
        <p:cNvGrpSpPr/>
        <p:nvPr/>
      </p:nvGrpSpPr>
      <p:grpSpPr>
        <a:xfrm>
          <a:off x="0" y="0"/>
          <a:ext cx="0" cy="0"/>
          <a:chOff x="0" y="0"/>
          <a:chExt cx="0" cy="0"/>
        </a:xfrm>
      </p:grpSpPr>
      <p:sp>
        <p:nvSpPr>
          <p:cNvPr id="203" name="Google Shape;203;p43"/>
          <p:cNvSpPr txBox="1"/>
          <p:nvPr>
            <p:ph idx="1" type="body"/>
          </p:nvPr>
        </p:nvSpPr>
        <p:spPr>
          <a:xfrm>
            <a:off x="671756"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FFFFFF"/>
              </a:buClr>
              <a:buSzPts val="3000"/>
              <a:buFont typeface="Arial"/>
              <a:buChar char="●"/>
              <a:defRPr b="0" i="0" sz="30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Arial"/>
                <a:ea typeface="Arial"/>
                <a:cs typeface="Arial"/>
                <a:sym typeface="Arial"/>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Arial"/>
                <a:ea typeface="Arial"/>
                <a:cs typeface="Arial"/>
                <a:sym typeface="Arial"/>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04" name="Google Shape;204;p43"/>
          <p:cNvSpPr txBox="1"/>
          <p:nvPr>
            <p:ph idx="2" type="body"/>
          </p:nvPr>
        </p:nvSpPr>
        <p:spPr>
          <a:xfrm>
            <a:off x="659304" y="2320239"/>
            <a:ext cx="8197200" cy="38100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05" name="Google Shape;205;p43"/>
          <p:cNvSpPr txBox="1"/>
          <p:nvPr>
            <p:ph idx="3" type="body"/>
          </p:nvPr>
        </p:nvSpPr>
        <p:spPr>
          <a:xfrm>
            <a:off x="671756" y="1730666"/>
            <a:ext cx="8184600" cy="4113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90000"/>
              </a:lnSpc>
              <a:spcBef>
                <a:spcPts val="480"/>
              </a:spcBef>
              <a:spcAft>
                <a:spcPts val="0"/>
              </a:spcAft>
              <a:buClr>
                <a:srgbClr val="FFFFFF"/>
              </a:buClr>
              <a:buSzPts val="2400"/>
              <a:buFont typeface="Arial"/>
              <a:buChar char="●"/>
              <a:defRPr b="0" i="0" sz="2400" u="none" cap="none" strike="noStrike">
                <a:solidFill>
                  <a:srgbClr val="FFFFFF"/>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Arial"/>
                <a:ea typeface="Arial"/>
                <a:cs typeface="Arial"/>
                <a:sym typeface="Arial"/>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Arial"/>
                <a:ea typeface="Arial"/>
                <a:cs typeface="Arial"/>
                <a:sym typeface="Arial"/>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206" name="Google Shape;206;p43"/>
          <p:cNvPicPr preferRelativeResize="0"/>
          <p:nvPr/>
        </p:nvPicPr>
        <p:blipFill rotWithShape="1">
          <a:blip r:embed="rId2">
            <a:alphaModFix/>
          </a:blip>
          <a:srcRect b="0" l="0" r="0" t="0"/>
          <a:stretch/>
        </p:blipFill>
        <p:spPr>
          <a:xfrm>
            <a:off x="6248401" y="6354232"/>
            <a:ext cx="2540000" cy="266689"/>
          </a:xfrm>
          <a:prstGeom prst="rect">
            <a:avLst/>
          </a:prstGeom>
          <a:noFill/>
          <a:ln>
            <a:noFill/>
          </a:ln>
        </p:spPr>
      </p:pic>
      <p:pic>
        <p:nvPicPr>
          <p:cNvPr descr="Bar_RtAngle_7502_RGB.png" id="207" name="Google Shape;207;p43"/>
          <p:cNvPicPr preferRelativeResize="0"/>
          <p:nvPr/>
        </p:nvPicPr>
        <p:blipFill rotWithShape="1">
          <a:blip r:embed="rId3">
            <a:alphaModFix/>
          </a:blip>
          <a:srcRect b="0" l="0" r="0" t="0"/>
          <a:stretch/>
        </p:blipFill>
        <p:spPr>
          <a:xfrm>
            <a:off x="784225" y="1437804"/>
            <a:ext cx="1346402" cy="6704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208" name="Shape 208"/>
        <p:cNvGrpSpPr/>
        <p:nvPr/>
      </p:nvGrpSpPr>
      <p:grpSpPr>
        <a:xfrm>
          <a:off x="0" y="0"/>
          <a:ext cx="0" cy="0"/>
          <a:chOff x="0" y="0"/>
          <a:chExt cx="0" cy="0"/>
        </a:xfrm>
      </p:grpSpPr>
      <p:pic>
        <p:nvPicPr>
          <p:cNvPr id="209" name="Google Shape;209;p44"/>
          <p:cNvPicPr preferRelativeResize="0"/>
          <p:nvPr/>
        </p:nvPicPr>
        <p:blipFill rotWithShape="1">
          <a:blip r:embed="rId2">
            <a:alphaModFix/>
          </a:blip>
          <a:srcRect b="0" l="0" r="0" t="0"/>
          <a:stretch/>
        </p:blipFill>
        <p:spPr>
          <a:xfrm>
            <a:off x="6248401" y="6354232"/>
            <a:ext cx="2540000" cy="266689"/>
          </a:xfrm>
          <a:prstGeom prst="rect">
            <a:avLst/>
          </a:prstGeom>
          <a:noFill/>
          <a:ln>
            <a:noFill/>
          </a:ln>
        </p:spPr>
      </p:pic>
      <p:sp>
        <p:nvSpPr>
          <p:cNvPr id="210" name="Google Shape;210;p44"/>
          <p:cNvSpPr/>
          <p:nvPr>
            <p:ph idx="2" type="chart"/>
          </p:nvPr>
        </p:nvSpPr>
        <p:spPr>
          <a:xfrm>
            <a:off x="766762" y="1736725"/>
            <a:ext cx="8021700" cy="4432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80"/>
              </a:spcBef>
              <a:spcAft>
                <a:spcPts val="0"/>
              </a:spcAft>
              <a:buClr>
                <a:srgbClr val="FFFFFF"/>
              </a:buClr>
              <a:buSzPts val="1400"/>
              <a:buFont typeface="Arial"/>
              <a:buNone/>
              <a:defRPr b="0" i="1" sz="2400" u="none" cap="none" strike="noStrike">
                <a:solidFill>
                  <a:srgbClr val="FFFFFF"/>
                </a:solidFill>
                <a:latin typeface="Open Sans Light"/>
                <a:ea typeface="Open Sans Light"/>
                <a:cs typeface="Open Sans Light"/>
                <a:sym typeface="Open Sans Light"/>
              </a:defRPr>
            </a:lvl1pPr>
            <a:lvl2pPr indent="-76200" lvl="1" marL="9906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762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25400" lvl="3" marL="1752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25400" lvl="4" marL="2209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25400" lvl="5" marL="2667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25400" lvl="6" marL="3124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25400" lvl="7" marL="3581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25400" lvl="8" marL="4038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11" name="Google Shape;211;p44"/>
          <p:cNvSpPr txBox="1"/>
          <p:nvPr>
            <p:ph idx="1" type="body"/>
          </p:nvPr>
        </p:nvSpPr>
        <p:spPr>
          <a:xfrm>
            <a:off x="671756"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FFFFFF"/>
              </a:buClr>
              <a:buSzPts val="3000"/>
              <a:buFont typeface="Arial"/>
              <a:buChar char="●"/>
              <a:defRPr b="0" i="0" sz="30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Arial"/>
                <a:ea typeface="Arial"/>
                <a:cs typeface="Arial"/>
                <a:sym typeface="Arial"/>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Arial"/>
                <a:ea typeface="Arial"/>
                <a:cs typeface="Arial"/>
                <a:sym typeface="Arial"/>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12" name="Google Shape;212;p44"/>
          <p:cNvPicPr preferRelativeResize="0"/>
          <p:nvPr/>
        </p:nvPicPr>
        <p:blipFill rotWithShape="1">
          <a:blip r:embed="rId3">
            <a:alphaModFix/>
          </a:blip>
          <a:srcRect b="0" l="0" r="0" t="0"/>
          <a:stretch/>
        </p:blipFill>
        <p:spPr>
          <a:xfrm>
            <a:off x="784225" y="1437804"/>
            <a:ext cx="1346402" cy="6704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3" name="Shape 213"/>
        <p:cNvGrpSpPr/>
        <p:nvPr/>
      </p:nvGrpSpPr>
      <p:grpSpPr>
        <a:xfrm>
          <a:off x="0" y="0"/>
          <a:ext cx="0" cy="0"/>
          <a:chOff x="0" y="0"/>
          <a:chExt cx="0" cy="0"/>
        </a:xfrm>
      </p:grpSpPr>
      <p:sp>
        <p:nvSpPr>
          <p:cNvPr id="214" name="Google Shape;214;p45"/>
          <p:cNvSpPr txBox="1"/>
          <p:nvPr>
            <p:ph type="title"/>
          </p:nvPr>
        </p:nvSpPr>
        <p:spPr>
          <a:xfrm>
            <a:off x="2171700" y="764373"/>
            <a:ext cx="6458100" cy="1293000"/>
          </a:xfrm>
          <a:prstGeom prst="rect">
            <a:avLst/>
          </a:prstGeom>
          <a:noFill/>
          <a:ln>
            <a:noFill/>
          </a:ln>
        </p:spPr>
        <p:txBody>
          <a:bodyPr anchorCtr="0" anchor="ctr" bIns="91425" lIns="91425" spcFirstLastPara="1" rIns="91425" wrap="square" tIns="91425">
            <a:noAutofit/>
          </a:bodyPr>
          <a:lstStyle>
            <a:lvl1pPr indent="0" lvl="0" marL="0" marR="0" rtl="0" algn="r">
              <a:lnSpc>
                <a:spcPct val="90000"/>
              </a:lnSpc>
              <a:spcBef>
                <a:spcPts val="0"/>
              </a:spcBef>
              <a:spcAft>
                <a:spcPts val="0"/>
              </a:spcAft>
              <a:buClr>
                <a:schemeClr val="dk1"/>
              </a:buClr>
              <a:buSzPts val="1400"/>
              <a:buFont typeface="Century Gothic"/>
              <a:buNone/>
              <a:defRPr b="0" i="0" sz="4000" u="none" cap="none" strike="noStrike">
                <a:solidFill>
                  <a:schemeClr val="dk1"/>
                </a:solidFill>
                <a:latin typeface="Century Gothic"/>
                <a:ea typeface="Century Gothic"/>
                <a:cs typeface="Century Gothic"/>
                <a:sym typeface="Century Gothic"/>
              </a:defRPr>
            </a:lvl1pPr>
            <a:lvl2pPr indent="0" lvl="1" rtl="0">
              <a:spcBef>
                <a:spcPts val="0"/>
              </a:spcBef>
              <a:spcAft>
                <a:spcPts val="0"/>
              </a:spcAft>
              <a:buSzPts val="1400"/>
              <a:buFont typeface="Arial"/>
              <a:buNone/>
              <a:defRPr sz="1800"/>
            </a:lvl2pPr>
            <a:lvl3pPr indent="0" lvl="2" rtl="0">
              <a:spcBef>
                <a:spcPts val="0"/>
              </a:spcBef>
              <a:spcAft>
                <a:spcPts val="0"/>
              </a:spcAft>
              <a:buSzPts val="1400"/>
              <a:buFont typeface="Arial"/>
              <a:buNone/>
              <a:defRPr sz="1800"/>
            </a:lvl3pPr>
            <a:lvl4pPr indent="0" lvl="3" rtl="0">
              <a:spcBef>
                <a:spcPts val="0"/>
              </a:spcBef>
              <a:spcAft>
                <a:spcPts val="0"/>
              </a:spcAft>
              <a:buSzPts val="1400"/>
              <a:buFont typeface="Arial"/>
              <a:buNone/>
              <a:defRPr sz="1800"/>
            </a:lvl4pPr>
            <a:lvl5pPr indent="0" lvl="4" rtl="0">
              <a:spcBef>
                <a:spcPts val="0"/>
              </a:spcBef>
              <a:spcAft>
                <a:spcPts val="0"/>
              </a:spcAft>
              <a:buSzPts val="1400"/>
              <a:buFont typeface="Arial"/>
              <a:buNone/>
              <a:defRPr sz="1800"/>
            </a:lvl5pPr>
            <a:lvl6pPr indent="0" lvl="5" rtl="0">
              <a:spcBef>
                <a:spcPts val="0"/>
              </a:spcBef>
              <a:spcAft>
                <a:spcPts val="0"/>
              </a:spcAft>
              <a:buSzPts val="1400"/>
              <a:buFont typeface="Arial"/>
              <a:buNone/>
              <a:defRPr sz="1800"/>
            </a:lvl6pPr>
            <a:lvl7pPr indent="0" lvl="6" rtl="0">
              <a:spcBef>
                <a:spcPts val="0"/>
              </a:spcBef>
              <a:spcAft>
                <a:spcPts val="0"/>
              </a:spcAft>
              <a:buSzPts val="1400"/>
              <a:buFont typeface="Arial"/>
              <a:buNone/>
              <a:defRPr sz="1800"/>
            </a:lvl7pPr>
            <a:lvl8pPr indent="0" lvl="7" rtl="0">
              <a:spcBef>
                <a:spcPts val="0"/>
              </a:spcBef>
              <a:spcAft>
                <a:spcPts val="0"/>
              </a:spcAft>
              <a:buSzPts val="1400"/>
              <a:buFont typeface="Arial"/>
              <a:buNone/>
              <a:defRPr sz="1800"/>
            </a:lvl8pPr>
            <a:lvl9pPr indent="0" lvl="8" rtl="0">
              <a:spcBef>
                <a:spcPts val="0"/>
              </a:spcBef>
              <a:spcAft>
                <a:spcPts val="0"/>
              </a:spcAft>
              <a:buSzPts val="1400"/>
              <a:buFont typeface="Arial"/>
              <a:buNone/>
              <a:defRPr sz="1800"/>
            </a:lvl9pPr>
          </a:lstStyle>
          <a:p/>
        </p:txBody>
      </p:sp>
      <p:sp>
        <p:nvSpPr>
          <p:cNvPr id="215" name="Google Shape;215;p45"/>
          <p:cNvSpPr txBox="1"/>
          <p:nvPr>
            <p:ph idx="1" type="body"/>
          </p:nvPr>
        </p:nvSpPr>
        <p:spPr>
          <a:xfrm>
            <a:off x="514350" y="2194560"/>
            <a:ext cx="8115300" cy="40242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rgbClr val="2264C8"/>
              </a:buClr>
              <a:buSzPts val="2000"/>
              <a:buFont typeface="Arial"/>
              <a:buChar char="•"/>
              <a:defRPr b="0" i="0" sz="2000" u="none" cap="none" strike="noStrike">
                <a:solidFill>
                  <a:srgbClr val="2264C8"/>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rgbClr val="5F196F"/>
              </a:buClr>
              <a:buSzPts val="1800"/>
              <a:buFont typeface="Arial"/>
              <a:buChar char="•"/>
              <a:defRPr b="0" i="0" sz="1800" u="none" cap="none" strike="noStrike">
                <a:solidFill>
                  <a:srgbClr val="5F196F"/>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216" name="Google Shape;216;p45"/>
          <p:cNvSpPr txBox="1"/>
          <p:nvPr>
            <p:ph idx="10" type="dt"/>
          </p:nvPr>
        </p:nvSpPr>
        <p:spPr>
          <a:xfrm>
            <a:off x="3905386" y="6355845"/>
            <a:ext cx="2183100" cy="365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40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457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914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9pPr>
          </a:lstStyle>
          <a:p/>
        </p:txBody>
      </p:sp>
      <p:sp>
        <p:nvSpPr>
          <p:cNvPr id="217" name="Google Shape;217;p45"/>
          <p:cNvSpPr txBox="1"/>
          <p:nvPr>
            <p:ph idx="11" type="ftr"/>
          </p:nvPr>
        </p:nvSpPr>
        <p:spPr>
          <a:xfrm>
            <a:off x="514350" y="6355845"/>
            <a:ext cx="33003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457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914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1371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18288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22860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27432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32004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365760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9pPr>
          </a:lstStyle>
          <a:p/>
        </p:txBody>
      </p:sp>
      <p:sp>
        <p:nvSpPr>
          <p:cNvPr id="218" name="Google Shape;218;p45"/>
          <p:cNvSpPr txBox="1"/>
          <p:nvPr>
            <p:ph idx="12" type="sldNum"/>
          </p:nvPr>
        </p:nvSpPr>
        <p:spPr>
          <a:xfrm>
            <a:off x="7086600" y="6492875"/>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Clr>
                <a:srgbClr val="888888"/>
              </a:buClr>
              <a:buSzPts val="263"/>
              <a:buFont typeface="Century Gothic"/>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0" name="Shape 220"/>
        <p:cNvGrpSpPr/>
        <p:nvPr/>
      </p:nvGrpSpPr>
      <p:grpSpPr>
        <a:xfrm>
          <a:off x="0" y="0"/>
          <a:ext cx="0" cy="0"/>
          <a:chOff x="0" y="0"/>
          <a:chExt cx="0" cy="0"/>
        </a:xfrm>
      </p:grpSpPr>
      <p:sp>
        <p:nvSpPr>
          <p:cNvPr id="221" name="Google Shape;221;p47"/>
          <p:cNvSpPr txBox="1"/>
          <p:nvPr>
            <p:ph idx="1" type="body"/>
          </p:nvPr>
        </p:nvSpPr>
        <p:spPr>
          <a:xfrm>
            <a:off x="671757" y="1167124"/>
            <a:ext cx="6972300" cy="2641800"/>
          </a:xfrm>
          <a:prstGeom prst="rect">
            <a:avLst/>
          </a:prstGeom>
          <a:noFill/>
          <a:ln>
            <a:noFill/>
          </a:ln>
        </p:spPr>
        <p:txBody>
          <a:bodyPr anchorCtr="0" anchor="b" bIns="91425" lIns="91425" spcFirstLastPara="1" rIns="91425" wrap="square" tIns="91425">
            <a:noAutofit/>
          </a:bodyPr>
          <a:lstStyle>
            <a:lvl1pPr indent="-546100" lvl="0" marL="457200" marR="0" rtl="0" algn="l">
              <a:lnSpc>
                <a:spcPct val="100000"/>
              </a:lnSpc>
              <a:spcBef>
                <a:spcPts val="1000"/>
              </a:spcBef>
              <a:spcAft>
                <a:spcPts val="0"/>
              </a:spcAft>
              <a:buClr>
                <a:srgbClr val="4B2E83"/>
              </a:buClr>
              <a:buSzPts val="5000"/>
              <a:buFont typeface="Arial"/>
              <a:buChar char="●"/>
              <a:defRPr b="0" i="0" sz="5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Black"/>
                <a:ea typeface="Encode Sans Black"/>
                <a:cs typeface="Encode Sans Black"/>
                <a:sym typeface="Encode Sans Black"/>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Black"/>
                <a:ea typeface="Encode Sans Black"/>
                <a:cs typeface="Encode Sans Black"/>
                <a:sym typeface="Encode Sans Black"/>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222" name="Google Shape;222;p47"/>
          <p:cNvPicPr preferRelativeResize="0"/>
          <p:nvPr/>
        </p:nvPicPr>
        <p:blipFill rotWithShape="1">
          <a:blip r:embed="rId2">
            <a:alphaModFix/>
          </a:blip>
          <a:srcRect b="0" l="0" r="0" t="0"/>
          <a:stretch/>
        </p:blipFill>
        <p:spPr>
          <a:xfrm>
            <a:off x="7448139" y="5949410"/>
            <a:ext cx="1368171" cy="923452"/>
          </a:xfrm>
          <a:prstGeom prst="rect">
            <a:avLst/>
          </a:prstGeom>
          <a:noFill/>
          <a:ln>
            <a:noFill/>
          </a:ln>
        </p:spPr>
      </p:pic>
      <p:pic>
        <p:nvPicPr>
          <p:cNvPr descr="Wordmark_center_Purple_HEX.png" id="223" name="Google Shape;223;p47"/>
          <p:cNvPicPr preferRelativeResize="0"/>
          <p:nvPr/>
        </p:nvPicPr>
        <p:blipFill rotWithShape="1">
          <a:blip r:embed="rId3">
            <a:alphaModFix/>
          </a:blip>
          <a:srcRect b="0" l="0" r="0" t="0"/>
          <a:stretch/>
        </p:blipFill>
        <p:spPr>
          <a:xfrm>
            <a:off x="792039" y="6487457"/>
            <a:ext cx="2407146" cy="163360"/>
          </a:xfrm>
          <a:prstGeom prst="rect">
            <a:avLst/>
          </a:prstGeom>
          <a:noFill/>
          <a:ln>
            <a:noFill/>
          </a:ln>
        </p:spPr>
      </p:pic>
      <p:pic>
        <p:nvPicPr>
          <p:cNvPr descr="Bar_RtAngle_7502_RGB.png" id="224" name="Google Shape;224;p47"/>
          <p:cNvPicPr preferRelativeResize="0"/>
          <p:nvPr/>
        </p:nvPicPr>
        <p:blipFill rotWithShape="1">
          <a:blip r:embed="rId4">
            <a:alphaModFix/>
          </a:blip>
          <a:srcRect b="0" l="0" r="0" t="0"/>
          <a:stretch/>
        </p:blipFill>
        <p:spPr>
          <a:xfrm>
            <a:off x="813587" y="4006085"/>
            <a:ext cx="2264489" cy="112762"/>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225" name="Shape 225"/>
        <p:cNvGrpSpPr/>
        <p:nvPr/>
      </p:nvGrpSpPr>
      <p:grpSpPr>
        <a:xfrm>
          <a:off x="0" y="0"/>
          <a:ext cx="0" cy="0"/>
          <a:chOff x="0" y="0"/>
          <a:chExt cx="0" cy="0"/>
        </a:xfrm>
      </p:grpSpPr>
      <p:sp>
        <p:nvSpPr>
          <p:cNvPr id="226" name="Google Shape;226;p48"/>
          <p:cNvSpPr txBox="1"/>
          <p:nvPr>
            <p:ph idx="1" type="body"/>
          </p:nvPr>
        </p:nvSpPr>
        <p:spPr>
          <a:xfrm>
            <a:off x="671757"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4B2E83"/>
              </a:buClr>
              <a:buSzPts val="3000"/>
              <a:buFont typeface="Arial"/>
              <a:buChar char="●"/>
              <a:defRPr b="0" i="0" sz="3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Black"/>
                <a:ea typeface="Encode Sans Black"/>
                <a:cs typeface="Encode Sans Black"/>
                <a:sym typeface="Encode Sans Black"/>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Black"/>
                <a:ea typeface="Encode Sans Black"/>
                <a:cs typeface="Encode Sans Black"/>
                <a:sym typeface="Encode Sans Black"/>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p48"/>
          <p:cNvSpPr txBox="1"/>
          <p:nvPr>
            <p:ph idx="2" type="body"/>
          </p:nvPr>
        </p:nvSpPr>
        <p:spPr>
          <a:xfrm>
            <a:off x="659305" y="1736725"/>
            <a:ext cx="8196300" cy="40155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rgbClr val="4B2E83"/>
              </a:buClr>
              <a:buSzPts val="2400"/>
              <a:buFont typeface="Merriweather Sans"/>
              <a:buChar char="&gt;"/>
              <a:defRPr b="0" i="0" sz="2400" u="none" cap="none" strike="noStrike">
                <a:solidFill>
                  <a:srgbClr val="4B2E83"/>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4B2E83"/>
              </a:buClr>
              <a:buSzPts val="2000"/>
              <a:buFont typeface="Open Sans"/>
              <a:buChar char="–"/>
              <a:defRPr b="0" i="0" sz="2000" u="none" cap="none" strike="noStrike">
                <a:solidFill>
                  <a:srgbClr val="4B2E83"/>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4B2E83"/>
              </a:buClr>
              <a:buSzPts val="1800"/>
              <a:buFont typeface="Merriweather Sans"/>
              <a:buChar char="&gt;"/>
              <a:defRPr b="0" i="0" sz="1800" u="none" cap="none" strike="noStrike">
                <a:solidFill>
                  <a:srgbClr val="4B2E83"/>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4B2E83"/>
              </a:buClr>
              <a:buSzPts val="1600"/>
              <a:buFont typeface="Open Sans"/>
              <a:buChar char="–"/>
              <a:defRPr b="0" i="0" sz="1600" u="none" cap="none" strike="noStrike">
                <a:solidFill>
                  <a:srgbClr val="4B2E83"/>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4B2E83"/>
              </a:buClr>
              <a:buSzPts val="1400"/>
              <a:buFont typeface="Merriweather Sans"/>
              <a:buChar char="&gt;"/>
              <a:defRPr b="0" i="0" sz="1400" u="none" cap="none" strike="noStrike">
                <a:solidFill>
                  <a:srgbClr val="4B2E83"/>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228" name="Google Shape;228;p48"/>
          <p:cNvPicPr preferRelativeResize="0"/>
          <p:nvPr/>
        </p:nvPicPr>
        <p:blipFill rotWithShape="1">
          <a:blip r:embed="rId2">
            <a:alphaModFix/>
          </a:blip>
          <a:srcRect b="0" l="0" r="0" t="0"/>
          <a:stretch/>
        </p:blipFill>
        <p:spPr>
          <a:xfrm>
            <a:off x="7448139" y="5949410"/>
            <a:ext cx="1368171" cy="923452"/>
          </a:xfrm>
          <a:prstGeom prst="rect">
            <a:avLst/>
          </a:prstGeom>
          <a:noFill/>
          <a:ln>
            <a:noFill/>
          </a:ln>
        </p:spPr>
      </p:pic>
      <p:pic>
        <p:nvPicPr>
          <p:cNvPr descr="Bar_RtAngle_7502_RGB.png" id="229" name="Google Shape;229;p48"/>
          <p:cNvPicPr preferRelativeResize="0"/>
          <p:nvPr/>
        </p:nvPicPr>
        <p:blipFill rotWithShape="1">
          <a:blip r:embed="rId3">
            <a:alphaModFix/>
          </a:blip>
          <a:srcRect b="0" l="0" r="0" t="0"/>
          <a:stretch/>
        </p:blipFill>
        <p:spPr>
          <a:xfrm>
            <a:off x="784225" y="1437805"/>
            <a:ext cx="1346402" cy="6704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230" name="Shape 230"/>
        <p:cNvGrpSpPr/>
        <p:nvPr/>
      </p:nvGrpSpPr>
      <p:grpSpPr>
        <a:xfrm>
          <a:off x="0" y="0"/>
          <a:ext cx="0" cy="0"/>
          <a:chOff x="0" y="0"/>
          <a:chExt cx="0" cy="0"/>
        </a:xfrm>
      </p:grpSpPr>
      <p:sp>
        <p:nvSpPr>
          <p:cNvPr id="231" name="Google Shape;231;p49"/>
          <p:cNvSpPr txBox="1"/>
          <p:nvPr>
            <p:ph idx="1" type="body"/>
          </p:nvPr>
        </p:nvSpPr>
        <p:spPr>
          <a:xfrm>
            <a:off x="671757"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4B2E83"/>
              </a:buClr>
              <a:buSzPts val="3000"/>
              <a:buFont typeface="Arial"/>
              <a:buChar char="●"/>
              <a:defRPr b="0" i="0" sz="3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Black"/>
                <a:ea typeface="Encode Sans Black"/>
                <a:cs typeface="Encode Sans Black"/>
                <a:sym typeface="Encode Sans Black"/>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Black"/>
                <a:ea typeface="Encode Sans Black"/>
                <a:cs typeface="Encode Sans Black"/>
                <a:sym typeface="Encode Sans Black"/>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2" name="Google Shape;232;p49"/>
          <p:cNvSpPr txBox="1"/>
          <p:nvPr>
            <p:ph idx="2" type="body"/>
          </p:nvPr>
        </p:nvSpPr>
        <p:spPr>
          <a:xfrm>
            <a:off x="659305" y="2320239"/>
            <a:ext cx="8197200" cy="38100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lnSpc>
                <a:spcPct val="100000"/>
              </a:lnSpc>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lnSpc>
                <a:spcPct val="100000"/>
              </a:lnSpc>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lnSpc>
                <a:spcPct val="100000"/>
              </a:lnSpc>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lnSpc>
                <a:spcPct val="100000"/>
              </a:lnSpc>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3" name="Google Shape;233;p49"/>
          <p:cNvSpPr txBox="1"/>
          <p:nvPr>
            <p:ph idx="3" type="body"/>
          </p:nvPr>
        </p:nvSpPr>
        <p:spPr>
          <a:xfrm>
            <a:off x="671757" y="1730667"/>
            <a:ext cx="8184600" cy="4113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90000"/>
              </a:lnSpc>
              <a:spcBef>
                <a:spcPts val="480"/>
              </a:spcBef>
              <a:spcAft>
                <a:spcPts val="0"/>
              </a:spcAft>
              <a:buClr>
                <a:srgbClr val="4B2E83"/>
              </a:buClr>
              <a:buSzPts val="2400"/>
              <a:buFont typeface="Arial"/>
              <a:buChar char="●"/>
              <a:defRPr b="0" i="0" sz="24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Black"/>
                <a:ea typeface="Encode Sans Black"/>
                <a:cs typeface="Encode Sans Black"/>
                <a:sym typeface="Encode Sans Black"/>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Black"/>
                <a:ea typeface="Encode Sans Black"/>
                <a:cs typeface="Encode Sans Black"/>
                <a:sym typeface="Encode Sans Black"/>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234" name="Google Shape;234;p49"/>
          <p:cNvPicPr preferRelativeResize="0"/>
          <p:nvPr/>
        </p:nvPicPr>
        <p:blipFill rotWithShape="1">
          <a:blip r:embed="rId2">
            <a:alphaModFix/>
          </a:blip>
          <a:srcRect b="0" l="0" r="0" t="0"/>
          <a:stretch/>
        </p:blipFill>
        <p:spPr>
          <a:xfrm>
            <a:off x="6382155" y="6487457"/>
            <a:ext cx="2407146" cy="163360"/>
          </a:xfrm>
          <a:prstGeom prst="rect">
            <a:avLst/>
          </a:prstGeom>
          <a:noFill/>
          <a:ln>
            <a:noFill/>
          </a:ln>
        </p:spPr>
      </p:pic>
      <p:pic>
        <p:nvPicPr>
          <p:cNvPr descr="Bar_RtAngle_7502_RGB.png" id="235" name="Google Shape;235;p49"/>
          <p:cNvPicPr preferRelativeResize="0"/>
          <p:nvPr/>
        </p:nvPicPr>
        <p:blipFill rotWithShape="1">
          <a:blip r:embed="rId3">
            <a:alphaModFix/>
          </a:blip>
          <a:srcRect b="0" l="0" r="0" t="0"/>
          <a:stretch/>
        </p:blipFill>
        <p:spPr>
          <a:xfrm>
            <a:off x="784225" y="1437805"/>
            <a:ext cx="1346402" cy="6704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236" name="Shape 236"/>
        <p:cNvGrpSpPr/>
        <p:nvPr/>
      </p:nvGrpSpPr>
      <p:grpSpPr>
        <a:xfrm>
          <a:off x="0" y="0"/>
          <a:ext cx="0" cy="0"/>
          <a:chOff x="0" y="0"/>
          <a:chExt cx="0" cy="0"/>
        </a:xfrm>
      </p:grpSpPr>
      <p:sp>
        <p:nvSpPr>
          <p:cNvPr id="237" name="Google Shape;237;p50"/>
          <p:cNvSpPr/>
          <p:nvPr>
            <p:ph idx="2" type="chart"/>
          </p:nvPr>
        </p:nvSpPr>
        <p:spPr>
          <a:xfrm>
            <a:off x="766763" y="1736725"/>
            <a:ext cx="8021700" cy="4432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indent="-107950" lvl="1" marL="74295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8" name="Google Shape;238;p50"/>
          <p:cNvSpPr txBox="1"/>
          <p:nvPr>
            <p:ph idx="1" type="body"/>
          </p:nvPr>
        </p:nvSpPr>
        <p:spPr>
          <a:xfrm>
            <a:off x="671757" y="371510"/>
            <a:ext cx="8184600" cy="992100"/>
          </a:xfrm>
          <a:prstGeom prst="rect">
            <a:avLst/>
          </a:prstGeom>
          <a:noFill/>
          <a:ln>
            <a:noFill/>
          </a:ln>
        </p:spPr>
        <p:txBody>
          <a:bodyPr anchorCtr="0" anchor="b" bIns="91425" lIns="91425" spcFirstLastPara="1" rIns="91425" wrap="square" tIns="91425">
            <a:noAutofit/>
          </a:bodyPr>
          <a:lstStyle>
            <a:lvl1pPr indent="-419100" lvl="0" marL="457200" marR="0" rtl="0" algn="l">
              <a:lnSpc>
                <a:spcPct val="90000"/>
              </a:lnSpc>
              <a:spcBef>
                <a:spcPts val="600"/>
              </a:spcBef>
              <a:spcAft>
                <a:spcPts val="0"/>
              </a:spcAft>
              <a:buClr>
                <a:srgbClr val="4B2E83"/>
              </a:buClr>
              <a:buSzPts val="3000"/>
              <a:buFont typeface="Arial"/>
              <a:buChar char="●"/>
              <a:defRPr b="0" i="0" sz="3000" u="none" cap="none" strike="noStrike">
                <a:solidFill>
                  <a:srgbClr val="4B2E83"/>
                </a:solidFill>
                <a:latin typeface="Open Sans"/>
                <a:ea typeface="Open Sans"/>
                <a:cs typeface="Open Sans"/>
                <a:sym typeface="Open Sans"/>
              </a:defRPr>
            </a:lvl1pPr>
            <a:lvl2pPr indent="-406400" lvl="1" marL="914400" marR="0" rtl="0" algn="l">
              <a:lnSpc>
                <a:spcPct val="100000"/>
              </a:lnSpc>
              <a:spcBef>
                <a:spcPts val="560"/>
              </a:spcBef>
              <a:spcAft>
                <a:spcPts val="0"/>
              </a:spcAft>
              <a:buClr>
                <a:srgbClr val="E8D3A2"/>
              </a:buClr>
              <a:buSzPts val="2800"/>
              <a:buFont typeface="Arial"/>
              <a:buChar char="○"/>
              <a:defRPr b="0" i="0" sz="2800" u="none" cap="none" strike="noStrike">
                <a:solidFill>
                  <a:srgbClr val="E8D3A2"/>
                </a:solidFill>
                <a:latin typeface="Encode Sans Black"/>
                <a:ea typeface="Encode Sans Black"/>
                <a:cs typeface="Encode Sans Black"/>
                <a:sym typeface="Encode Sans Black"/>
              </a:defRPr>
            </a:lvl2pPr>
            <a:lvl3pPr indent="-381000" lvl="2" marL="1371600" marR="0" rtl="0" algn="l">
              <a:lnSpc>
                <a:spcPct val="100000"/>
              </a:lnSpc>
              <a:spcBef>
                <a:spcPts val="480"/>
              </a:spcBef>
              <a:spcAft>
                <a:spcPts val="0"/>
              </a:spcAft>
              <a:buClr>
                <a:srgbClr val="E8D3A2"/>
              </a:buClr>
              <a:buSzPts val="2400"/>
              <a:buFont typeface="Arial"/>
              <a:buChar char="■"/>
              <a:defRPr b="0" i="0" sz="2400" u="none" cap="none" strike="noStrike">
                <a:solidFill>
                  <a:srgbClr val="E8D3A2"/>
                </a:solidFill>
                <a:latin typeface="Encode Sans Black"/>
                <a:ea typeface="Encode Sans Black"/>
                <a:cs typeface="Encode Sans Black"/>
                <a:sym typeface="Encode Sans Black"/>
              </a:defRPr>
            </a:lvl3pPr>
            <a:lvl4pPr indent="-355600" lvl="3" marL="18288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4pPr>
            <a:lvl5pPr indent="-355600" lvl="4" marL="2286000" marR="0" rtl="0" algn="l">
              <a:lnSpc>
                <a:spcPct val="100000"/>
              </a:lnSpc>
              <a:spcBef>
                <a:spcPts val="400"/>
              </a:spcBef>
              <a:spcAft>
                <a:spcPts val="0"/>
              </a:spcAft>
              <a:buClr>
                <a:srgbClr val="E8D3A2"/>
              </a:buClr>
              <a:buSzPts val="2000"/>
              <a:buFont typeface="Arial"/>
              <a:buChar char="○"/>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239" name="Google Shape;239;p50"/>
          <p:cNvPicPr preferRelativeResize="0"/>
          <p:nvPr/>
        </p:nvPicPr>
        <p:blipFill rotWithShape="1">
          <a:blip r:embed="rId2">
            <a:alphaModFix/>
          </a:blip>
          <a:srcRect b="0" l="0" r="0" t="0"/>
          <a:stretch/>
        </p:blipFill>
        <p:spPr>
          <a:xfrm>
            <a:off x="6363105" y="6487457"/>
            <a:ext cx="2407146" cy="163360"/>
          </a:xfrm>
          <a:prstGeom prst="rect">
            <a:avLst/>
          </a:prstGeom>
          <a:noFill/>
          <a:ln>
            <a:noFill/>
          </a:ln>
        </p:spPr>
      </p:pic>
      <p:pic>
        <p:nvPicPr>
          <p:cNvPr descr="Bar_RtAngle_7502_RGB.png" id="240" name="Google Shape;240;p50"/>
          <p:cNvPicPr preferRelativeResize="0"/>
          <p:nvPr/>
        </p:nvPicPr>
        <p:blipFill rotWithShape="1">
          <a:blip r:embed="rId3">
            <a:alphaModFix/>
          </a:blip>
          <a:srcRect b="0" l="0" r="0" t="0"/>
          <a:stretch/>
        </p:blipFill>
        <p:spPr>
          <a:xfrm>
            <a:off x="784225" y="1437805"/>
            <a:ext cx="1346402" cy="6704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1" name="Shape 241"/>
        <p:cNvGrpSpPr/>
        <p:nvPr/>
      </p:nvGrpSpPr>
      <p:grpSpPr>
        <a:xfrm>
          <a:off x="0" y="0"/>
          <a:ext cx="0" cy="0"/>
          <a:chOff x="0" y="0"/>
          <a:chExt cx="0" cy="0"/>
        </a:xfrm>
      </p:grpSpPr>
      <p:sp>
        <p:nvSpPr>
          <p:cNvPr id="242" name="Google Shape;242;p51"/>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Char char="●"/>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3" name="Google Shape;243;p51"/>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44" name="Google Shape;244;p5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5" name="Google Shape;245;p5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6" name="Google Shape;246;p5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248" name="Shape 248"/>
        <p:cNvGrpSpPr/>
        <p:nvPr/>
      </p:nvGrpSpPr>
      <p:grpSpPr>
        <a:xfrm>
          <a:off x="0" y="0"/>
          <a:ext cx="0" cy="0"/>
          <a:chOff x="0" y="0"/>
          <a:chExt cx="0" cy="0"/>
        </a:xfrm>
      </p:grpSpPr>
      <p:pic>
        <p:nvPicPr>
          <p:cNvPr descr="UW_W Logo_White.png" id="249" name="Google Shape;249;p53"/>
          <p:cNvPicPr preferRelativeResize="0"/>
          <p:nvPr/>
        </p:nvPicPr>
        <p:blipFill rotWithShape="1">
          <a:blip r:embed="rId2">
            <a:alphaModFix/>
          </a:blip>
          <a:srcRect b="0" l="0" r="0" t="0"/>
          <a:stretch/>
        </p:blipFill>
        <p:spPr>
          <a:xfrm>
            <a:off x="7445815" y="5945853"/>
            <a:ext cx="1028700" cy="923544"/>
          </a:xfrm>
          <a:prstGeom prst="rect">
            <a:avLst/>
          </a:prstGeom>
          <a:noFill/>
          <a:ln>
            <a:noFill/>
          </a:ln>
        </p:spPr>
      </p:pic>
      <p:pic>
        <p:nvPicPr>
          <p:cNvPr id="250" name="Google Shape;250;p53"/>
          <p:cNvPicPr preferRelativeResize="0"/>
          <p:nvPr/>
        </p:nvPicPr>
        <p:blipFill rotWithShape="1">
          <a:blip r:embed="rId3">
            <a:alphaModFix/>
          </a:blip>
          <a:srcRect b="0" l="0" r="0" t="0"/>
          <a:stretch/>
        </p:blipFill>
        <p:spPr>
          <a:xfrm>
            <a:off x="677335" y="6354235"/>
            <a:ext cx="1905000" cy="266700"/>
          </a:xfrm>
          <a:prstGeom prst="rect">
            <a:avLst/>
          </a:prstGeom>
          <a:noFill/>
          <a:ln>
            <a:noFill/>
          </a:ln>
        </p:spPr>
      </p:pic>
      <p:pic>
        <p:nvPicPr>
          <p:cNvPr descr="Bar_RtAngle_7502_RGB.png" id="251" name="Google Shape;251;p53"/>
          <p:cNvPicPr preferRelativeResize="0"/>
          <p:nvPr/>
        </p:nvPicPr>
        <p:blipFill rotWithShape="1">
          <a:blip r:embed="rId4">
            <a:alphaModFix/>
          </a:blip>
          <a:srcRect b="0" l="0" r="0" t="0"/>
          <a:stretch/>
        </p:blipFill>
        <p:spPr>
          <a:xfrm>
            <a:off x="813588" y="4006087"/>
            <a:ext cx="2284305" cy="112769"/>
          </a:xfrm>
          <a:prstGeom prst="rect">
            <a:avLst/>
          </a:prstGeom>
          <a:noFill/>
          <a:ln>
            <a:noFill/>
          </a:ln>
        </p:spPr>
      </p:pic>
      <p:sp>
        <p:nvSpPr>
          <p:cNvPr id="252" name="Google Shape;252;p53"/>
          <p:cNvSpPr txBox="1"/>
          <p:nvPr>
            <p:ph type="title"/>
          </p:nvPr>
        </p:nvSpPr>
        <p:spPr>
          <a:xfrm>
            <a:off x="671757" y="1179824"/>
            <a:ext cx="6972300" cy="2641500"/>
          </a:xfrm>
          <a:prstGeom prst="rect">
            <a:avLst/>
          </a:prstGeom>
          <a:noFill/>
          <a:ln>
            <a:noFill/>
          </a:ln>
        </p:spPr>
        <p:txBody>
          <a:bodyPr anchorCtr="0" anchor="b" bIns="60925" lIns="121900" spcFirstLastPara="1" rIns="121900" wrap="square" tIns="60925">
            <a:noAutofit/>
          </a:bodyPr>
          <a:lstStyle>
            <a:lvl1pPr lvl="0" marR="0" rtl="0" algn="l">
              <a:lnSpc>
                <a:spcPct val="100000"/>
              </a:lnSpc>
              <a:spcBef>
                <a:spcPts val="0"/>
              </a:spcBef>
              <a:spcAft>
                <a:spcPts val="0"/>
              </a:spcAft>
              <a:buClr>
                <a:schemeClr val="lt2"/>
              </a:buClr>
              <a:buSzPts val="6700"/>
              <a:buFont typeface="Encode Sans Black"/>
              <a:buNone/>
              <a:defRPr b="1" i="0" sz="5000" u="none" cap="none" strike="noStrike">
                <a:solidFill>
                  <a:schemeClr val="lt2"/>
                </a:solidFill>
                <a:latin typeface="Encode Sans Black"/>
                <a:ea typeface="Encode Sans Black"/>
                <a:cs typeface="Encode Sans Black"/>
                <a:sym typeface="Encode Sans Black"/>
              </a:defRPr>
            </a:lvl1pPr>
            <a:lvl2pPr lvl="1"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4B2E83"/>
        </a:solidFill>
      </p:bgPr>
    </p:bg>
    <p:spTree>
      <p:nvGrpSpPr>
        <p:cNvPr id="253" name="Shape 253"/>
        <p:cNvGrpSpPr/>
        <p:nvPr/>
      </p:nvGrpSpPr>
      <p:grpSpPr>
        <a:xfrm>
          <a:off x="0" y="0"/>
          <a:ext cx="0" cy="0"/>
          <a:chOff x="0" y="0"/>
          <a:chExt cx="0" cy="0"/>
        </a:xfrm>
      </p:grpSpPr>
      <p:pic>
        <p:nvPicPr>
          <p:cNvPr descr="UW_W Logo_White.png" id="254" name="Google Shape;254;p54"/>
          <p:cNvPicPr preferRelativeResize="0"/>
          <p:nvPr/>
        </p:nvPicPr>
        <p:blipFill rotWithShape="1">
          <a:blip r:embed="rId2">
            <a:alphaModFix/>
          </a:blip>
          <a:srcRect b="0" l="0" r="0" t="0"/>
          <a:stretch/>
        </p:blipFill>
        <p:spPr>
          <a:xfrm>
            <a:off x="7445815" y="5945853"/>
            <a:ext cx="1028700" cy="923544"/>
          </a:xfrm>
          <a:prstGeom prst="rect">
            <a:avLst/>
          </a:prstGeom>
          <a:noFill/>
          <a:ln>
            <a:noFill/>
          </a:ln>
        </p:spPr>
      </p:pic>
      <p:sp>
        <p:nvSpPr>
          <p:cNvPr id="255" name="Google Shape;255;p54"/>
          <p:cNvSpPr txBox="1"/>
          <p:nvPr>
            <p:ph idx="1" type="body"/>
          </p:nvPr>
        </p:nvSpPr>
        <p:spPr>
          <a:xfrm>
            <a:off x="659305" y="1736725"/>
            <a:ext cx="8076900" cy="40155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500"/>
              </a:spcBef>
              <a:spcAft>
                <a:spcPts val="0"/>
              </a:spcAft>
              <a:buClr>
                <a:srgbClr val="FFFFFF"/>
              </a:buClr>
              <a:buSzPts val="3200"/>
              <a:buFont typeface="Merriweather Sans"/>
              <a:buChar char="&gt;"/>
              <a:defRPr b="1" i="0" sz="2400" u="none" cap="none" strike="noStrike">
                <a:solidFill>
                  <a:srgbClr val="FFFFFF"/>
                </a:solidFill>
                <a:latin typeface="Open Sans"/>
                <a:ea typeface="Open Sans"/>
                <a:cs typeface="Open Sans"/>
                <a:sym typeface="Open Sans"/>
              </a:defRPr>
            </a:lvl1pPr>
            <a:lvl2pPr indent="-400050" lvl="1" marL="914400" marR="0" rtl="0" algn="l">
              <a:lnSpc>
                <a:spcPct val="100000"/>
              </a:lnSpc>
              <a:spcBef>
                <a:spcPts val="400"/>
              </a:spcBef>
              <a:spcAft>
                <a:spcPts val="0"/>
              </a:spcAft>
              <a:buClr>
                <a:srgbClr val="FFFFFF"/>
              </a:buClr>
              <a:buSzPts val="2700"/>
              <a:buFont typeface="Arial"/>
              <a:buChar char="–"/>
              <a:defRPr b="1" i="0" sz="2000" u="none" cap="none" strike="noStrike">
                <a:solidFill>
                  <a:srgbClr val="FFFFFF"/>
                </a:solidFill>
                <a:latin typeface="Open Sans"/>
                <a:ea typeface="Open Sans"/>
                <a:cs typeface="Open Sans"/>
                <a:sym typeface="Open Sans"/>
              </a:defRPr>
            </a:lvl2pPr>
            <a:lvl3pPr indent="-381000" lvl="2" marL="1371600" marR="0" rtl="0" algn="l">
              <a:lnSpc>
                <a:spcPct val="100000"/>
              </a:lnSpc>
              <a:spcBef>
                <a:spcPts val="400"/>
              </a:spcBef>
              <a:spcAft>
                <a:spcPts val="0"/>
              </a:spcAft>
              <a:buClr>
                <a:srgbClr val="FFFFFF"/>
              </a:buClr>
              <a:buSzPts val="2400"/>
              <a:buFont typeface="Merriweather Sans"/>
              <a:buChar char="&gt;"/>
              <a:defRPr b="1" i="0" sz="1800" u="none" cap="none" strike="noStrike">
                <a:solidFill>
                  <a:srgbClr val="FFFFFF"/>
                </a:solidFill>
                <a:latin typeface="Open Sans"/>
                <a:ea typeface="Open Sans"/>
                <a:cs typeface="Open Sans"/>
                <a:sym typeface="Open Sans"/>
              </a:defRPr>
            </a:lvl3pPr>
            <a:lvl4pPr indent="-361950" lvl="3" marL="1828800" marR="0" rtl="0" algn="l">
              <a:lnSpc>
                <a:spcPct val="100000"/>
              </a:lnSpc>
              <a:spcBef>
                <a:spcPts val="300"/>
              </a:spcBef>
              <a:spcAft>
                <a:spcPts val="0"/>
              </a:spcAft>
              <a:buClr>
                <a:srgbClr val="FFFFFF"/>
              </a:buClr>
              <a:buSzPts val="2100"/>
              <a:buFont typeface="Arial"/>
              <a:buChar char="–"/>
              <a:defRPr b="1" i="0" sz="1600" u="none" cap="none" strike="noStrike">
                <a:solidFill>
                  <a:srgbClr val="FFFFFF"/>
                </a:solidFill>
                <a:latin typeface="Open Sans"/>
                <a:ea typeface="Open Sans"/>
                <a:cs typeface="Open Sans"/>
                <a:sym typeface="Open Sans"/>
              </a:defRPr>
            </a:lvl4pPr>
            <a:lvl5pPr indent="-349250" lvl="4" marL="2286000" marR="0" rtl="0" algn="l">
              <a:lnSpc>
                <a:spcPct val="100000"/>
              </a:lnSpc>
              <a:spcBef>
                <a:spcPts val="300"/>
              </a:spcBef>
              <a:spcAft>
                <a:spcPts val="0"/>
              </a:spcAft>
              <a:buClr>
                <a:srgbClr val="FFFFFF"/>
              </a:buClr>
              <a:buSzPts val="1900"/>
              <a:buFont typeface="Merriweather Sans"/>
              <a:buChar char="&gt;"/>
              <a:defRPr b="1" i="0" sz="1400" u="none" cap="none" strike="noStrike">
                <a:solidFill>
                  <a:srgbClr val="FFFFFF"/>
                </a:solidFill>
                <a:latin typeface="Open Sans"/>
                <a:ea typeface="Open Sans"/>
                <a:cs typeface="Open Sans"/>
                <a:sym typeface="Open Sans"/>
              </a:defRPr>
            </a:lvl5pPr>
            <a:lvl6pPr indent="-400050" lvl="5" marL="27432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6pPr>
            <a:lvl7pPr indent="-400050" lvl="6" marL="32004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7pPr>
            <a:lvl8pPr indent="-400050" lvl="7" marL="36576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8pPr>
            <a:lvl9pPr indent="-400050" lvl="8" marL="41148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56" name="Google Shape;256;p54"/>
          <p:cNvPicPr preferRelativeResize="0"/>
          <p:nvPr/>
        </p:nvPicPr>
        <p:blipFill rotWithShape="1">
          <a:blip r:embed="rId3">
            <a:alphaModFix/>
          </a:blip>
          <a:srcRect b="0" l="0" r="0" t="0"/>
          <a:stretch/>
        </p:blipFill>
        <p:spPr>
          <a:xfrm>
            <a:off x="784225" y="1437807"/>
            <a:ext cx="1358183" cy="67049"/>
          </a:xfrm>
          <a:prstGeom prst="rect">
            <a:avLst/>
          </a:prstGeom>
          <a:noFill/>
          <a:ln>
            <a:noFill/>
          </a:ln>
        </p:spPr>
      </p:pic>
      <p:sp>
        <p:nvSpPr>
          <p:cNvPr id="257" name="Google Shape;257;p54"/>
          <p:cNvSpPr txBox="1"/>
          <p:nvPr>
            <p:ph type="title"/>
          </p:nvPr>
        </p:nvSpPr>
        <p:spPr>
          <a:xfrm>
            <a:off x="671756" y="371511"/>
            <a:ext cx="8064300" cy="992100"/>
          </a:xfrm>
          <a:prstGeom prst="rect">
            <a:avLst/>
          </a:prstGeom>
          <a:noFill/>
          <a:ln>
            <a:noFill/>
          </a:ln>
        </p:spPr>
        <p:txBody>
          <a:bodyPr anchorCtr="0" anchor="b" bIns="60925" lIns="121900" spcFirstLastPara="1" rIns="121900" wrap="square" tIns="60925">
            <a:noAutofit/>
          </a:bodyPr>
          <a:lstStyle>
            <a:lvl1pPr lvl="0" marR="0" rtl="0" algn="l">
              <a:lnSpc>
                <a:spcPct val="100000"/>
              </a:lnSpc>
              <a:spcBef>
                <a:spcPts val="0"/>
              </a:spcBef>
              <a:spcAft>
                <a:spcPts val="0"/>
              </a:spcAft>
              <a:buClr>
                <a:schemeClr val="lt2"/>
              </a:buClr>
              <a:buSzPts val="4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258" name="Shape 258"/>
        <p:cNvGrpSpPr/>
        <p:nvPr/>
      </p:nvGrpSpPr>
      <p:grpSpPr>
        <a:xfrm>
          <a:off x="0" y="0"/>
          <a:ext cx="0" cy="0"/>
          <a:chOff x="0" y="0"/>
          <a:chExt cx="0" cy="0"/>
        </a:xfrm>
      </p:grpSpPr>
      <p:sp>
        <p:nvSpPr>
          <p:cNvPr id="259" name="Google Shape;259;p55"/>
          <p:cNvSpPr txBox="1"/>
          <p:nvPr>
            <p:ph idx="1" type="body"/>
          </p:nvPr>
        </p:nvSpPr>
        <p:spPr>
          <a:xfrm>
            <a:off x="659305" y="2320239"/>
            <a:ext cx="8197200" cy="38100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500"/>
              </a:spcBef>
              <a:spcAft>
                <a:spcPts val="0"/>
              </a:spcAft>
              <a:buClr>
                <a:srgbClr val="FFFFFF"/>
              </a:buClr>
              <a:buSzPts val="3200"/>
              <a:buFont typeface="Merriweather Sans"/>
              <a:buChar char="&gt;"/>
              <a:defRPr b="1" i="0" sz="2400" u="none" cap="none" strike="noStrike">
                <a:solidFill>
                  <a:srgbClr val="FFFFFF"/>
                </a:solidFill>
                <a:latin typeface="Open Sans"/>
                <a:ea typeface="Open Sans"/>
                <a:cs typeface="Open Sans"/>
                <a:sym typeface="Open Sans"/>
              </a:defRPr>
            </a:lvl1pPr>
            <a:lvl2pPr indent="-400050" lvl="1" marL="914400" marR="0" rtl="0" algn="l">
              <a:lnSpc>
                <a:spcPct val="100000"/>
              </a:lnSpc>
              <a:spcBef>
                <a:spcPts val="400"/>
              </a:spcBef>
              <a:spcAft>
                <a:spcPts val="0"/>
              </a:spcAft>
              <a:buClr>
                <a:srgbClr val="FFFFFF"/>
              </a:buClr>
              <a:buSzPts val="2700"/>
              <a:buFont typeface="Arial"/>
              <a:buChar char="–"/>
              <a:defRPr b="1" i="0" sz="2000" u="none" cap="none" strike="noStrike">
                <a:solidFill>
                  <a:srgbClr val="FFFFFF"/>
                </a:solidFill>
                <a:latin typeface="Open Sans"/>
                <a:ea typeface="Open Sans"/>
                <a:cs typeface="Open Sans"/>
                <a:sym typeface="Open Sans"/>
              </a:defRPr>
            </a:lvl2pPr>
            <a:lvl3pPr indent="-381000" lvl="2" marL="1371600" marR="0" rtl="0" algn="l">
              <a:lnSpc>
                <a:spcPct val="100000"/>
              </a:lnSpc>
              <a:spcBef>
                <a:spcPts val="400"/>
              </a:spcBef>
              <a:spcAft>
                <a:spcPts val="0"/>
              </a:spcAft>
              <a:buClr>
                <a:srgbClr val="FFFFFF"/>
              </a:buClr>
              <a:buSzPts val="2400"/>
              <a:buFont typeface="Merriweather Sans"/>
              <a:buChar char="&gt;"/>
              <a:defRPr b="1" i="0" sz="1800" u="none" cap="none" strike="noStrike">
                <a:solidFill>
                  <a:srgbClr val="FFFFFF"/>
                </a:solidFill>
                <a:latin typeface="Open Sans"/>
                <a:ea typeface="Open Sans"/>
                <a:cs typeface="Open Sans"/>
                <a:sym typeface="Open Sans"/>
              </a:defRPr>
            </a:lvl3pPr>
            <a:lvl4pPr indent="-361950" lvl="3" marL="1828800" marR="0" rtl="0" algn="l">
              <a:lnSpc>
                <a:spcPct val="100000"/>
              </a:lnSpc>
              <a:spcBef>
                <a:spcPts val="300"/>
              </a:spcBef>
              <a:spcAft>
                <a:spcPts val="0"/>
              </a:spcAft>
              <a:buClr>
                <a:srgbClr val="FFFFFF"/>
              </a:buClr>
              <a:buSzPts val="2100"/>
              <a:buFont typeface="Arial"/>
              <a:buChar char="–"/>
              <a:defRPr b="1" i="0" sz="1600" u="none" cap="none" strike="noStrike">
                <a:solidFill>
                  <a:srgbClr val="FFFFFF"/>
                </a:solidFill>
                <a:latin typeface="Open Sans"/>
                <a:ea typeface="Open Sans"/>
                <a:cs typeface="Open Sans"/>
                <a:sym typeface="Open Sans"/>
              </a:defRPr>
            </a:lvl4pPr>
            <a:lvl5pPr indent="-349250" lvl="4" marL="2286000" marR="0" rtl="0" algn="l">
              <a:lnSpc>
                <a:spcPct val="100000"/>
              </a:lnSpc>
              <a:spcBef>
                <a:spcPts val="300"/>
              </a:spcBef>
              <a:spcAft>
                <a:spcPts val="0"/>
              </a:spcAft>
              <a:buClr>
                <a:srgbClr val="FFFFFF"/>
              </a:buClr>
              <a:buSzPts val="1900"/>
              <a:buFont typeface="Merriweather Sans"/>
              <a:buChar char="&gt;"/>
              <a:defRPr b="1" i="0" sz="1400" u="none" cap="none" strike="noStrike">
                <a:solidFill>
                  <a:srgbClr val="FFFFFF"/>
                </a:solidFill>
                <a:latin typeface="Open Sans"/>
                <a:ea typeface="Open Sans"/>
                <a:cs typeface="Open Sans"/>
                <a:sym typeface="Open Sans"/>
              </a:defRPr>
            </a:lvl5pPr>
            <a:lvl6pPr indent="-400050" lvl="5" marL="27432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6pPr>
            <a:lvl7pPr indent="-400050" lvl="6" marL="32004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7pPr>
            <a:lvl8pPr indent="-400050" lvl="7" marL="36576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8pPr>
            <a:lvl9pPr indent="-400050" lvl="8" marL="41148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9pPr>
          </a:lstStyle>
          <a:p/>
        </p:txBody>
      </p:sp>
      <p:sp>
        <p:nvSpPr>
          <p:cNvPr id="260" name="Google Shape;260;p55"/>
          <p:cNvSpPr txBox="1"/>
          <p:nvPr>
            <p:ph idx="2" type="body"/>
          </p:nvPr>
        </p:nvSpPr>
        <p:spPr>
          <a:xfrm>
            <a:off x="671757" y="1730667"/>
            <a:ext cx="8184300" cy="411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90000"/>
              </a:lnSpc>
              <a:spcBef>
                <a:spcPts val="500"/>
              </a:spcBef>
              <a:spcAft>
                <a:spcPts val="0"/>
              </a:spcAft>
              <a:buClr>
                <a:srgbClr val="FFFFFF"/>
              </a:buClr>
              <a:buSzPts val="3200"/>
              <a:buFont typeface="Arial"/>
              <a:buNone/>
              <a:defRPr b="0" i="0" sz="2400" u="none" cap="none" strike="noStrike">
                <a:solidFill>
                  <a:srgbClr val="FFFFFF"/>
                </a:solidFill>
                <a:latin typeface="Arial"/>
                <a:ea typeface="Arial"/>
                <a:cs typeface="Arial"/>
                <a:sym typeface="Arial"/>
              </a:defRPr>
            </a:lvl1pPr>
            <a:lvl2pPr indent="-228600" lvl="1" marL="914400" marR="0" rtl="0" algn="l">
              <a:lnSpc>
                <a:spcPct val="100000"/>
              </a:lnSpc>
              <a:spcBef>
                <a:spcPts val="600"/>
              </a:spcBef>
              <a:spcAft>
                <a:spcPts val="0"/>
              </a:spcAft>
              <a:buClr>
                <a:srgbClr val="E8D3A2"/>
              </a:buClr>
              <a:buSzPts val="37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lnSpc>
                <a:spcPct val="100000"/>
              </a:lnSpc>
              <a:spcBef>
                <a:spcPts val="500"/>
              </a:spcBef>
              <a:spcAft>
                <a:spcPts val="0"/>
              </a:spcAft>
              <a:buClr>
                <a:srgbClr val="E8D3A2"/>
              </a:buClr>
              <a:buSzPts val="32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lnSpc>
                <a:spcPct val="100000"/>
              </a:lnSpc>
              <a:spcBef>
                <a:spcPts val="400"/>
              </a:spcBef>
              <a:spcAft>
                <a:spcPts val="0"/>
              </a:spcAft>
              <a:buClr>
                <a:srgbClr val="E8D3A2"/>
              </a:buClr>
              <a:buSzPts val="27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lnSpc>
                <a:spcPct val="100000"/>
              </a:lnSpc>
              <a:spcBef>
                <a:spcPts val="400"/>
              </a:spcBef>
              <a:spcAft>
                <a:spcPts val="0"/>
              </a:spcAft>
              <a:buClr>
                <a:srgbClr val="E8D3A2"/>
              </a:buClr>
              <a:buSzPts val="27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400050" lvl="5" marL="27432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6pPr>
            <a:lvl7pPr indent="-400050" lvl="6" marL="32004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7pPr>
            <a:lvl8pPr indent="-400050" lvl="7" marL="36576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8pPr>
            <a:lvl9pPr indent="-400050" lvl="8" marL="4114800"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9pPr>
          </a:lstStyle>
          <a:p/>
        </p:txBody>
      </p:sp>
      <p:pic>
        <p:nvPicPr>
          <p:cNvPr id="261" name="Google Shape;261;p55"/>
          <p:cNvPicPr preferRelativeResize="0"/>
          <p:nvPr/>
        </p:nvPicPr>
        <p:blipFill rotWithShape="1">
          <a:blip r:embed="rId2">
            <a:alphaModFix/>
          </a:blip>
          <a:srcRect b="0" l="0" r="0" t="0"/>
          <a:stretch/>
        </p:blipFill>
        <p:spPr>
          <a:xfrm>
            <a:off x="6248402" y="6354235"/>
            <a:ext cx="1905000" cy="266700"/>
          </a:xfrm>
          <a:prstGeom prst="rect">
            <a:avLst/>
          </a:prstGeom>
          <a:noFill/>
          <a:ln>
            <a:noFill/>
          </a:ln>
        </p:spPr>
      </p:pic>
      <p:pic>
        <p:nvPicPr>
          <p:cNvPr descr="Bar_RtAngle_7502_RGB.png" id="262" name="Google Shape;262;p55"/>
          <p:cNvPicPr preferRelativeResize="0"/>
          <p:nvPr/>
        </p:nvPicPr>
        <p:blipFill rotWithShape="1">
          <a:blip r:embed="rId3">
            <a:alphaModFix/>
          </a:blip>
          <a:srcRect b="0" l="0" r="0" t="0"/>
          <a:stretch/>
        </p:blipFill>
        <p:spPr>
          <a:xfrm>
            <a:off x="784225" y="1437807"/>
            <a:ext cx="1358183" cy="67049"/>
          </a:xfrm>
          <a:prstGeom prst="rect">
            <a:avLst/>
          </a:prstGeom>
          <a:noFill/>
          <a:ln>
            <a:noFill/>
          </a:ln>
        </p:spPr>
      </p:pic>
      <p:sp>
        <p:nvSpPr>
          <p:cNvPr id="263" name="Google Shape;263;p55"/>
          <p:cNvSpPr txBox="1"/>
          <p:nvPr>
            <p:ph type="title"/>
          </p:nvPr>
        </p:nvSpPr>
        <p:spPr>
          <a:xfrm>
            <a:off x="671757" y="365069"/>
            <a:ext cx="8184300" cy="998400"/>
          </a:xfrm>
          <a:prstGeom prst="rect">
            <a:avLst/>
          </a:prstGeom>
          <a:noFill/>
          <a:ln>
            <a:noFill/>
          </a:ln>
        </p:spPr>
        <p:txBody>
          <a:bodyPr anchorCtr="0" anchor="b" bIns="60925" lIns="121900" spcFirstLastPara="1" rIns="121900" wrap="square" tIns="60925">
            <a:noAutofit/>
          </a:bodyPr>
          <a:lstStyle>
            <a:lvl1pPr lvl="0" marR="0" rtl="0" algn="l">
              <a:lnSpc>
                <a:spcPct val="100000"/>
              </a:lnSpc>
              <a:spcBef>
                <a:spcPts val="0"/>
              </a:spcBef>
              <a:spcAft>
                <a:spcPts val="0"/>
              </a:spcAft>
              <a:buClr>
                <a:schemeClr val="lt2"/>
              </a:buClr>
              <a:buSzPts val="4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264" name="Shape 264"/>
        <p:cNvGrpSpPr/>
        <p:nvPr/>
      </p:nvGrpSpPr>
      <p:grpSpPr>
        <a:xfrm>
          <a:off x="0" y="0"/>
          <a:ext cx="0" cy="0"/>
          <a:chOff x="0" y="0"/>
          <a:chExt cx="0" cy="0"/>
        </a:xfrm>
      </p:grpSpPr>
      <p:pic>
        <p:nvPicPr>
          <p:cNvPr id="265" name="Google Shape;265;p56"/>
          <p:cNvPicPr preferRelativeResize="0"/>
          <p:nvPr/>
        </p:nvPicPr>
        <p:blipFill rotWithShape="1">
          <a:blip r:embed="rId2">
            <a:alphaModFix/>
          </a:blip>
          <a:srcRect b="0" l="0" r="0" t="0"/>
          <a:stretch/>
        </p:blipFill>
        <p:spPr>
          <a:xfrm>
            <a:off x="6248402" y="6354235"/>
            <a:ext cx="1905000" cy="266700"/>
          </a:xfrm>
          <a:prstGeom prst="rect">
            <a:avLst/>
          </a:prstGeom>
          <a:noFill/>
          <a:ln>
            <a:noFill/>
          </a:ln>
        </p:spPr>
      </p:pic>
      <p:sp>
        <p:nvSpPr>
          <p:cNvPr id="266" name="Google Shape;266;p56"/>
          <p:cNvSpPr/>
          <p:nvPr>
            <p:ph idx="2" type="chart"/>
          </p:nvPr>
        </p:nvSpPr>
        <p:spPr>
          <a:xfrm>
            <a:off x="766763" y="1736725"/>
            <a:ext cx="8021700" cy="44325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500"/>
              </a:spcBef>
              <a:spcAft>
                <a:spcPts val="0"/>
              </a:spcAft>
              <a:buClr>
                <a:srgbClr val="FFFFFF"/>
              </a:buClr>
              <a:buSzPts val="32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lnSpc>
                <a:spcPct val="100000"/>
              </a:lnSpc>
              <a:spcBef>
                <a:spcPts val="600"/>
              </a:spcBef>
              <a:spcAft>
                <a:spcPts val="0"/>
              </a:spcAft>
              <a:buClr>
                <a:schemeClr val="lt1"/>
              </a:buClr>
              <a:buSzPts val="3700"/>
              <a:buFont typeface="Arial"/>
              <a:buChar char="–"/>
              <a:defRPr b="0" i="0" sz="2800" u="none" cap="none" strike="noStrike">
                <a:solidFill>
                  <a:schemeClr val="lt1"/>
                </a:solidFill>
                <a:latin typeface="Calibri"/>
                <a:ea typeface="Calibri"/>
                <a:cs typeface="Calibri"/>
                <a:sym typeface="Calibri"/>
              </a:defRPr>
            </a:lvl2pPr>
            <a:lvl3pPr lvl="2" marR="0" rtl="0" algn="l">
              <a:lnSpc>
                <a:spcPct val="100000"/>
              </a:lnSpc>
              <a:spcBef>
                <a:spcPts val="500"/>
              </a:spcBef>
              <a:spcAft>
                <a:spcPts val="0"/>
              </a:spcAft>
              <a:buClr>
                <a:schemeClr val="lt1"/>
              </a:buClr>
              <a:buSzPts val="3200"/>
              <a:buFont typeface="Arial"/>
              <a:buChar char="•"/>
              <a:defRPr b="0" i="0" sz="2400" u="none" cap="none" strike="noStrike">
                <a:solidFill>
                  <a:schemeClr val="lt1"/>
                </a:solidFill>
                <a:latin typeface="Calibri"/>
                <a:ea typeface="Calibri"/>
                <a:cs typeface="Calibri"/>
                <a:sym typeface="Calibri"/>
              </a:defRPr>
            </a:lvl3pPr>
            <a:lvl4pPr lvl="3"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4pPr>
            <a:lvl5pPr lvl="4"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5pPr>
            <a:lvl6pPr lvl="5"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6pPr>
            <a:lvl7pPr lvl="6"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7pPr>
            <a:lvl8pPr lvl="7"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8pPr>
            <a:lvl9pPr lvl="8" marR="0" rtl="0" algn="l">
              <a:lnSpc>
                <a:spcPct val="100000"/>
              </a:lnSpc>
              <a:spcBef>
                <a:spcPts val="400"/>
              </a:spcBef>
              <a:spcAft>
                <a:spcPts val="0"/>
              </a:spcAft>
              <a:buClr>
                <a:schemeClr val="lt1"/>
              </a:buClr>
              <a:buSzPts val="27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67" name="Google Shape;267;p56"/>
          <p:cNvPicPr preferRelativeResize="0"/>
          <p:nvPr/>
        </p:nvPicPr>
        <p:blipFill rotWithShape="1">
          <a:blip r:embed="rId3">
            <a:alphaModFix/>
          </a:blip>
          <a:srcRect b="0" l="0" r="0" t="0"/>
          <a:stretch/>
        </p:blipFill>
        <p:spPr>
          <a:xfrm>
            <a:off x="784225" y="1437807"/>
            <a:ext cx="1358183" cy="67049"/>
          </a:xfrm>
          <a:prstGeom prst="rect">
            <a:avLst/>
          </a:prstGeom>
          <a:noFill/>
          <a:ln>
            <a:noFill/>
          </a:ln>
        </p:spPr>
      </p:pic>
      <p:sp>
        <p:nvSpPr>
          <p:cNvPr id="268" name="Google Shape;268;p56"/>
          <p:cNvSpPr txBox="1"/>
          <p:nvPr>
            <p:ph type="title"/>
          </p:nvPr>
        </p:nvSpPr>
        <p:spPr>
          <a:xfrm>
            <a:off x="671756" y="371511"/>
            <a:ext cx="8116500" cy="992100"/>
          </a:xfrm>
          <a:prstGeom prst="rect">
            <a:avLst/>
          </a:prstGeom>
          <a:noFill/>
          <a:ln>
            <a:noFill/>
          </a:ln>
        </p:spPr>
        <p:txBody>
          <a:bodyPr anchorCtr="0" anchor="b" bIns="60925" lIns="121900" spcFirstLastPara="1" rIns="121900" wrap="square" tIns="60925">
            <a:noAutofit/>
          </a:bodyPr>
          <a:lstStyle>
            <a:lvl1pPr lvl="0" marR="0" rtl="0" algn="l">
              <a:lnSpc>
                <a:spcPct val="100000"/>
              </a:lnSpc>
              <a:spcBef>
                <a:spcPts val="0"/>
              </a:spcBef>
              <a:spcAft>
                <a:spcPts val="0"/>
              </a:spcAft>
              <a:buClr>
                <a:schemeClr val="lt2"/>
              </a:buClr>
              <a:buSzPts val="4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9" name="Shape 269"/>
        <p:cNvGrpSpPr/>
        <p:nvPr/>
      </p:nvGrpSpPr>
      <p:grpSpPr>
        <a:xfrm>
          <a:off x="0" y="0"/>
          <a:ext cx="0" cy="0"/>
          <a:chOff x="0" y="0"/>
          <a:chExt cx="0" cy="0"/>
        </a:xfrm>
      </p:grpSpPr>
      <p:sp>
        <p:nvSpPr>
          <p:cNvPr id="270" name="Google Shape;270;p57"/>
          <p:cNvSpPr txBox="1"/>
          <p:nvPr>
            <p:ph type="ctrTitle"/>
          </p:nvPr>
        </p:nvSpPr>
        <p:spPr>
          <a:xfrm>
            <a:off x="311708" y="992767"/>
            <a:ext cx="8520900" cy="27369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Char char="■"/>
              <a:defRPr b="0" i="0" sz="5200" u="none" cap="none" strike="noStrike">
                <a:solidFill>
                  <a:srgbClr val="000000"/>
                </a:solidFill>
                <a:latin typeface="Arial"/>
                <a:ea typeface="Arial"/>
                <a:cs typeface="Arial"/>
                <a:sym typeface="Arial"/>
              </a:defRPr>
            </a:lvl9pPr>
          </a:lstStyle>
          <a:p/>
        </p:txBody>
      </p:sp>
      <p:sp>
        <p:nvSpPr>
          <p:cNvPr id="271" name="Google Shape;271;p57"/>
          <p:cNvSpPr txBox="1"/>
          <p:nvPr>
            <p:ph idx="1" type="subTitle"/>
          </p:nvPr>
        </p:nvSpPr>
        <p:spPr>
          <a:xfrm>
            <a:off x="311700" y="3778833"/>
            <a:ext cx="8520900" cy="10569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2800" u="none" cap="none" strike="noStrike">
                <a:solidFill>
                  <a:srgbClr val="000000"/>
                </a:solidFill>
                <a:latin typeface="Arial"/>
                <a:ea typeface="Arial"/>
                <a:cs typeface="Arial"/>
                <a:sym typeface="Arial"/>
              </a:defRPr>
            </a:lvl9pPr>
          </a:lstStyle>
          <a:p/>
        </p:txBody>
      </p:sp>
      <p:sp>
        <p:nvSpPr>
          <p:cNvPr id="272" name="Google Shape;272;p57"/>
          <p:cNvSpPr txBox="1"/>
          <p:nvPr>
            <p:ph idx="12" type="sldNum"/>
          </p:nvPr>
        </p:nvSpPr>
        <p:spPr>
          <a:xfrm>
            <a:off x="8472459" y="6217623"/>
            <a:ext cx="548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274" name="Shape 274"/>
        <p:cNvGrpSpPr/>
        <p:nvPr/>
      </p:nvGrpSpPr>
      <p:grpSpPr>
        <a:xfrm>
          <a:off x="0" y="0"/>
          <a:ext cx="0" cy="0"/>
          <a:chOff x="0" y="0"/>
          <a:chExt cx="0" cy="0"/>
        </a:xfrm>
      </p:grpSpPr>
      <p:pic>
        <p:nvPicPr>
          <p:cNvPr descr="UW_W Logo_White.png" id="275" name="Google Shape;275;p59"/>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pic>
        <p:nvPicPr>
          <p:cNvPr id="276" name="Google Shape;276;p59"/>
          <p:cNvPicPr preferRelativeResize="0"/>
          <p:nvPr/>
        </p:nvPicPr>
        <p:blipFill rotWithShape="1">
          <a:blip r:embed="rId3">
            <a:alphaModFix/>
          </a:blip>
          <a:srcRect b="0" l="0" r="0" t="0"/>
          <a:stretch/>
        </p:blipFill>
        <p:spPr>
          <a:xfrm>
            <a:off x="677334" y="6354234"/>
            <a:ext cx="2540002" cy="266700"/>
          </a:xfrm>
          <a:prstGeom prst="rect">
            <a:avLst/>
          </a:prstGeom>
          <a:noFill/>
          <a:ln>
            <a:noFill/>
          </a:ln>
        </p:spPr>
      </p:pic>
      <p:sp>
        <p:nvSpPr>
          <p:cNvPr id="277" name="Google Shape;277;p59"/>
          <p:cNvSpPr txBox="1"/>
          <p:nvPr>
            <p:ph idx="1" type="body"/>
          </p:nvPr>
        </p:nvSpPr>
        <p:spPr>
          <a:xfrm>
            <a:off x="671757" y="1179824"/>
            <a:ext cx="6972300" cy="26418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100000"/>
              </a:lnSpc>
              <a:spcBef>
                <a:spcPts val="1000"/>
              </a:spcBef>
              <a:spcAft>
                <a:spcPts val="0"/>
              </a:spcAft>
              <a:buClr>
                <a:schemeClr val="accent3"/>
              </a:buClr>
              <a:buSzPts val="5000"/>
              <a:buFont typeface="Arial"/>
              <a:buNone/>
              <a:defRPr b="0" i="0" sz="5000" u="none" cap="none" strike="noStrike">
                <a:solidFill>
                  <a:schemeClr val="accent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78" name="Google Shape;278;p59"/>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279" name="Shape 279"/>
        <p:cNvGrpSpPr/>
        <p:nvPr/>
      </p:nvGrpSpPr>
      <p:grpSpPr>
        <a:xfrm>
          <a:off x="0" y="0"/>
          <a:ext cx="0" cy="0"/>
          <a:chOff x="0" y="0"/>
          <a:chExt cx="0" cy="0"/>
        </a:xfrm>
      </p:grpSpPr>
      <p:sp>
        <p:nvSpPr>
          <p:cNvPr id="280" name="Google Shape;280;p6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81" name="Google Shape;281;p60"/>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82" name="Google Shape;282;p60"/>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283" name="Google Shape;283;p60"/>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pic>
        <p:nvPicPr>
          <p:cNvPr descr="Bar_RtAngle_7502_RGB.png" id="284" name="Google Shape;284;p60"/>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4B2E83"/>
        </a:solidFill>
      </p:bgPr>
    </p:bg>
    <p:spTree>
      <p:nvGrpSpPr>
        <p:cNvPr id="285" name="Shape 285"/>
        <p:cNvGrpSpPr/>
        <p:nvPr/>
      </p:nvGrpSpPr>
      <p:grpSpPr>
        <a:xfrm>
          <a:off x="0" y="0"/>
          <a:ext cx="0" cy="0"/>
          <a:chOff x="0" y="0"/>
          <a:chExt cx="0" cy="0"/>
        </a:xfrm>
      </p:grpSpPr>
      <p:pic>
        <p:nvPicPr>
          <p:cNvPr descr="UW_W Logo_White.png" id="286" name="Google Shape;286;p61"/>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sp>
        <p:nvSpPr>
          <p:cNvPr id="287" name="Google Shape;287;p6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88" name="Google Shape;288;p61"/>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89" name="Google Shape;289;p61"/>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290" name="Shape 290"/>
        <p:cNvGrpSpPr/>
        <p:nvPr/>
      </p:nvGrpSpPr>
      <p:grpSpPr>
        <a:xfrm>
          <a:off x="0" y="0"/>
          <a:ext cx="0" cy="0"/>
          <a:chOff x="0" y="0"/>
          <a:chExt cx="0" cy="0"/>
        </a:xfrm>
      </p:grpSpPr>
      <p:pic>
        <p:nvPicPr>
          <p:cNvPr id="291" name="Google Shape;291;p62"/>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sp>
        <p:nvSpPr>
          <p:cNvPr id="292" name="Google Shape;292;p62"/>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FFFFFF"/>
              </a:buClr>
              <a:buSzPts val="24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93" name="Google Shape;293;p6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94" name="Google Shape;294;p62"/>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1" name="Shape 301"/>
        <p:cNvGrpSpPr/>
        <p:nvPr/>
      </p:nvGrpSpPr>
      <p:grpSpPr>
        <a:xfrm>
          <a:off x="0" y="0"/>
          <a:ext cx="0" cy="0"/>
          <a:chOff x="0" y="0"/>
          <a:chExt cx="0" cy="0"/>
        </a:xfrm>
      </p:grpSpPr>
      <p:sp>
        <p:nvSpPr>
          <p:cNvPr id="302" name="Google Shape;302;p64"/>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3" name="Google Shape;303;p64"/>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04" name="Google Shape;304;p6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5" name="Google Shape;305;p6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6" name="Google Shape;306;p6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7" name="Shape 307"/>
        <p:cNvGrpSpPr/>
        <p:nvPr/>
      </p:nvGrpSpPr>
      <p:grpSpPr>
        <a:xfrm>
          <a:off x="0" y="0"/>
          <a:ext cx="0" cy="0"/>
          <a:chOff x="0" y="0"/>
          <a:chExt cx="0" cy="0"/>
        </a:xfrm>
      </p:grpSpPr>
      <p:sp>
        <p:nvSpPr>
          <p:cNvPr id="308" name="Google Shape;308;p6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9" name="Google Shape;309;p6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0" name="Google Shape;310;p6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1" name="Google Shape;311;p6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2" name="Google Shape;312;p6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p66"/>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5" name="Google Shape;315;p66"/>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16" name="Google Shape;316;p6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7" name="Google Shape;317;p6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8" name="Google Shape;318;p6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9" name="Shape 319"/>
        <p:cNvGrpSpPr/>
        <p:nvPr/>
      </p:nvGrpSpPr>
      <p:grpSpPr>
        <a:xfrm>
          <a:off x="0" y="0"/>
          <a:ext cx="0" cy="0"/>
          <a:chOff x="0" y="0"/>
          <a:chExt cx="0" cy="0"/>
        </a:xfrm>
      </p:grpSpPr>
      <p:sp>
        <p:nvSpPr>
          <p:cNvPr id="320" name="Google Shape;320;p6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1" name="Google Shape;321;p67"/>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2" name="Google Shape;322;p67"/>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3" name="Google Shape;323;p6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4" name="Google Shape;324;p6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5" name="Google Shape;325;p6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6" name="Shape 326"/>
        <p:cNvGrpSpPr/>
        <p:nvPr/>
      </p:nvGrpSpPr>
      <p:grpSpPr>
        <a:xfrm>
          <a:off x="0" y="0"/>
          <a:ext cx="0" cy="0"/>
          <a:chOff x="0" y="0"/>
          <a:chExt cx="0" cy="0"/>
        </a:xfrm>
      </p:grpSpPr>
      <p:sp>
        <p:nvSpPr>
          <p:cNvPr id="327" name="Google Shape;327;p68"/>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8" name="Google Shape;328;p68"/>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29" name="Google Shape;329;p68"/>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0" name="Google Shape;330;p68"/>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31" name="Google Shape;331;p68"/>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2" name="Google Shape;332;p6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3" name="Google Shape;333;p6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4" name="Google Shape;334;p6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5" name="Shape 335"/>
        <p:cNvGrpSpPr/>
        <p:nvPr/>
      </p:nvGrpSpPr>
      <p:grpSpPr>
        <a:xfrm>
          <a:off x="0" y="0"/>
          <a:ext cx="0" cy="0"/>
          <a:chOff x="0" y="0"/>
          <a:chExt cx="0" cy="0"/>
        </a:xfrm>
      </p:grpSpPr>
      <p:sp>
        <p:nvSpPr>
          <p:cNvPr id="336" name="Google Shape;336;p6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7" name="Google Shape;337;p6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8" name="Google Shape;338;p6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9" name="Google Shape;339;p6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0" name="Shape 340"/>
        <p:cNvGrpSpPr/>
        <p:nvPr/>
      </p:nvGrpSpPr>
      <p:grpSpPr>
        <a:xfrm>
          <a:off x="0" y="0"/>
          <a:ext cx="0" cy="0"/>
          <a:chOff x="0" y="0"/>
          <a:chExt cx="0" cy="0"/>
        </a:xfrm>
      </p:grpSpPr>
      <p:sp>
        <p:nvSpPr>
          <p:cNvPr id="341" name="Google Shape;341;p7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2" name="Google Shape;342;p7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3" name="Google Shape;343;p7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4" name="Shape 344"/>
        <p:cNvGrpSpPr/>
        <p:nvPr/>
      </p:nvGrpSpPr>
      <p:grpSpPr>
        <a:xfrm>
          <a:off x="0" y="0"/>
          <a:ext cx="0" cy="0"/>
          <a:chOff x="0" y="0"/>
          <a:chExt cx="0" cy="0"/>
        </a:xfrm>
      </p:grpSpPr>
      <p:sp>
        <p:nvSpPr>
          <p:cNvPr id="345" name="Google Shape;345;p71"/>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6" name="Google Shape;346;p71"/>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347" name="Google Shape;347;p71"/>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48" name="Google Shape;348;p7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9" name="Google Shape;349;p7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0" name="Google Shape;350;p7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1" name="Shape 351"/>
        <p:cNvGrpSpPr/>
        <p:nvPr/>
      </p:nvGrpSpPr>
      <p:grpSpPr>
        <a:xfrm>
          <a:off x="0" y="0"/>
          <a:ext cx="0" cy="0"/>
          <a:chOff x="0" y="0"/>
          <a:chExt cx="0" cy="0"/>
        </a:xfrm>
      </p:grpSpPr>
      <p:sp>
        <p:nvSpPr>
          <p:cNvPr id="352" name="Google Shape;352;p72"/>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3" name="Google Shape;353;p72"/>
          <p:cNvSpPr/>
          <p:nvPr>
            <p:ph idx="2" type="pic"/>
          </p:nvPr>
        </p:nvSpPr>
        <p:spPr>
          <a:xfrm>
            <a:off x="3887391" y="987426"/>
            <a:ext cx="4629300" cy="4873500"/>
          </a:xfrm>
          <a:prstGeom prst="rect">
            <a:avLst/>
          </a:prstGeom>
          <a:noFill/>
          <a:ln>
            <a:noFill/>
          </a:ln>
        </p:spPr>
      </p:sp>
      <p:sp>
        <p:nvSpPr>
          <p:cNvPr id="354" name="Google Shape;354;p72"/>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55" name="Google Shape;355;p7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6" name="Google Shape;356;p7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7" name="Google Shape;357;p7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8" name="Shape 358"/>
        <p:cNvGrpSpPr/>
        <p:nvPr/>
      </p:nvGrpSpPr>
      <p:grpSpPr>
        <a:xfrm>
          <a:off x="0" y="0"/>
          <a:ext cx="0" cy="0"/>
          <a:chOff x="0" y="0"/>
          <a:chExt cx="0" cy="0"/>
        </a:xfrm>
      </p:grpSpPr>
      <p:sp>
        <p:nvSpPr>
          <p:cNvPr id="359" name="Google Shape;359;p7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0" name="Google Shape;360;p73"/>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1" name="Google Shape;361;p7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2" name="Google Shape;362;p7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3" name="Google Shape;363;p7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64" name="Shape 364"/>
        <p:cNvGrpSpPr/>
        <p:nvPr/>
      </p:nvGrpSpPr>
      <p:grpSpPr>
        <a:xfrm>
          <a:off x="0" y="0"/>
          <a:ext cx="0" cy="0"/>
          <a:chOff x="0" y="0"/>
          <a:chExt cx="0" cy="0"/>
        </a:xfrm>
      </p:grpSpPr>
      <p:sp>
        <p:nvSpPr>
          <p:cNvPr id="365" name="Google Shape;365;p74"/>
          <p:cNvSpPr txBox="1"/>
          <p:nvPr>
            <p:ph type="title"/>
          </p:nvPr>
        </p:nvSpPr>
        <p:spPr>
          <a:xfrm rot="5400000">
            <a:off x="4623599"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6" name="Google Shape;366;p74"/>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7" name="Google Shape;367;p7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8" name="Google Shape;368;p7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9" name="Google Shape;369;p7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2" Type="http://schemas.openxmlformats.org/officeDocument/2006/relationships/theme" Target="../theme/theme1.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1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theme" Target="../theme/theme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theme" Target="../theme/theme6.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theme" Target="../theme/theme9.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sp>
        <p:nvSpPr>
          <p:cNvPr id="296" name="Google Shape;296;p6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7" name="Google Shape;297;p6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8" name="Google Shape;298;p6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9" name="Google Shape;299;p6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00" name="Google Shape;300;p6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5" name="Shape 12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7" name="Shape 14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169" name="Shape 16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191" name="Shape 19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9" name="Shape 21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247" name="Shape 24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273" name="Shape 27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s://washington.zoom.us/j/346891888" TargetMode="External"/><Relationship Id="rId4" Type="http://schemas.openxmlformats.org/officeDocument/2006/relationships/hyperlink" Target="mailto:kirsten5@uw.edu" TargetMode="External"/><Relationship Id="rId10" Type="http://schemas.openxmlformats.org/officeDocument/2006/relationships/hyperlink" Target="mailto:corehelp@uw.edu" TargetMode="External"/><Relationship Id="rId9" Type="http://schemas.openxmlformats.org/officeDocument/2006/relationships/hyperlink" Target="mailto:lgebren@uw.edu" TargetMode="External"/><Relationship Id="rId5" Type="http://schemas.openxmlformats.org/officeDocument/2006/relationships/hyperlink" Target="mailto:gcafco@uw.edu" TargetMode="External"/><Relationship Id="rId6" Type="http://schemas.openxmlformats.org/officeDocument/2006/relationships/hyperlink" Target="mailto:gcafco@uw.edu" TargetMode="External"/><Relationship Id="rId7" Type="http://schemas.openxmlformats.org/officeDocument/2006/relationships/hyperlink" Target="mailto:carhodes@uw.edu" TargetMode="External"/><Relationship Id="rId8" Type="http://schemas.openxmlformats.org/officeDocument/2006/relationships/hyperlink" Target="mailto:carhodes@uw.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hyperlink" Target="https://finance.uw.edu/pafc/subawards-and-equipment" TargetMode="External"/><Relationship Id="rId4" Type="http://schemas.openxmlformats.org/officeDocument/2006/relationships/hyperlink" Target="https://finance.uw.edu/pafc/subawards-and-equipmen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3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hyperlink" Target="mailto:gcafco@uw.edu" TargetMode="External"/><Relationship Id="rId4" Type="http://schemas.openxmlformats.org/officeDocument/2006/relationships/hyperlink" Target="https://finance.uw.edu/pafc/" TargetMode="External"/><Relationship Id="rId5" Type="http://schemas.openxmlformats.org/officeDocument/2006/relationships/hyperlink" Target="mailto:mgard4@uw.eu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hyperlink" Target="https://www.whitehouse.gov/wp-content/uploads/2021/09/FAR-Council-Guidance-on-Agency-Issuance-of-Deviations-to-Implement-EO-14042.pdf" TargetMode="External"/><Relationship Id="rId4" Type="http://schemas.openxmlformats.org/officeDocument/2006/relationships/hyperlink" Target="https://www.whitehouse.gov/briefing-room/presidential-actions/2021/09/09/executive-order-on-ensuring-adequate-covid-safety-protocols-for-federal-contractors/" TargetMode="External"/><Relationship Id="rId5" Type="http://schemas.openxmlformats.org/officeDocument/2006/relationships/hyperlink" Target="https://www.whitehouse.gov/briefing-room/presidential-actions/2021/09/09/executive-order-on-ensuring-adequate-covid-safety-protocols-for-federal-contractors/" TargetMode="External"/><Relationship Id="rId6" Type="http://schemas.openxmlformats.org/officeDocument/2006/relationships/hyperlink" Target="https://www.saferfederalworkforce.gov/faq/contractors/" TargetMode="External"/><Relationship Id="rId7" Type="http://schemas.openxmlformats.org/officeDocument/2006/relationships/hyperlink" Target="https://www.whitehouse.gov/wp-content/uploads/2021/09/FAR-Council-Guidance-on-Agency-Issuance-of-Deviations-to-Implement-EO-14042.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hyperlink" Target="https://finance.uw.edu/ps/supplier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hyperlink" Target="mailto:gcahelp@uw.edu" TargetMode="External"/><Relationship Id="rId4" Type="http://schemas.openxmlformats.org/officeDocument/2006/relationships/hyperlink" Target="http://www.washington.edu/research/tools/sage/guide/advances/create-advance-budget-request/" TargetMode="External"/><Relationship Id="rId5" Type="http://schemas.openxmlformats.org/officeDocument/2006/relationships/hyperlink" Target="https://finance.uw.edu/gca/award-lifecycle/budget-setup/advanc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2.xml"/><Relationship Id="rId3" Type="http://schemas.openxmlformats.org/officeDocument/2006/relationships/image" Target="../media/image52.jpg"/><Relationship Id="rId4" Type="http://schemas.openxmlformats.org/officeDocument/2006/relationships/hyperlink" Target="https://www.washington.edu/research/training/core/" TargetMode="External"/><Relationship Id="rId5" Type="http://schemas.openxmlformats.org/officeDocument/2006/relationships/image" Target="../media/image48.png"/><Relationship Id="rId6" Type="http://schemas.openxmlformats.org/officeDocument/2006/relationships/hyperlink" Target="https://uwresearch.gosignmeup.com/public/course/browse" TargetMode="External"/><Relationship Id="rId7" Type="http://schemas.openxmlformats.org/officeDocument/2006/relationships/image" Target="../media/image45.png"/><Relationship Id="rId8" Type="http://schemas.openxmlformats.org/officeDocument/2006/relationships/hyperlink" Target="mailto:corehelp@uw.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3.xml"/><Relationship Id="rId3" Type="http://schemas.openxmlformats.org/officeDocument/2006/relationships/image" Target="../media/image54.jpg"/><Relationship Id="rId4" Type="http://schemas.openxmlformats.org/officeDocument/2006/relationships/image" Target="../media/image49.png"/><Relationship Id="rId5"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4.xml"/><Relationship Id="rId3" Type="http://schemas.openxmlformats.org/officeDocument/2006/relationships/image" Target="../media/image53.jpg"/><Relationship Id="rId4" Type="http://schemas.openxmlformats.org/officeDocument/2006/relationships/image" Target="../media/image66.jpg"/><Relationship Id="rId5" Type="http://schemas.openxmlformats.org/officeDocument/2006/relationships/hyperlink" Target="http://drive.google.com/file/d/1mKdwlKrt_kyI4wa077gsNcWZjydzS5En/view" TargetMode="External"/><Relationship Id="rId6"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5.xml"/><Relationship Id="rId3" Type="http://schemas.openxmlformats.org/officeDocument/2006/relationships/image" Target="../media/image55.jpg"/><Relationship Id="rId4" Type="http://schemas.openxmlformats.org/officeDocument/2006/relationships/image" Target="../media/image6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6.xml"/><Relationship Id="rId3" Type="http://schemas.openxmlformats.org/officeDocument/2006/relationships/image" Target="../media/image59.jpg"/><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7.xml"/><Relationship Id="rId3" Type="http://schemas.openxmlformats.org/officeDocument/2006/relationships/image" Target="../media/image57.jpg"/><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8.xml"/><Relationship Id="rId3" Type="http://schemas.openxmlformats.org/officeDocument/2006/relationships/image" Target="../media/image58.jpg"/><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9.xml"/><Relationship Id="rId3" Type="http://schemas.openxmlformats.org/officeDocument/2006/relationships/image" Target="../media/image60.jpg"/><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hyperlink" Target="https://grants.nih.gov/grants/guide/notice-files/NOT-OD-21-074.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0.xml"/><Relationship Id="rId3" Type="http://schemas.openxmlformats.org/officeDocument/2006/relationships/image" Target="../media/image61.jpg"/><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1.xml"/><Relationship Id="rId3" Type="http://schemas.openxmlformats.org/officeDocument/2006/relationships/image" Target="../media/image63.jpg"/><Relationship Id="rId4" Type="http://schemas.openxmlformats.org/officeDocument/2006/relationships/image" Target="../media/image6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2.xml"/><Relationship Id="rId3" Type="http://schemas.openxmlformats.org/officeDocument/2006/relationships/image" Target="../media/image62.jpg"/><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3.xml"/><Relationship Id="rId3" Type="http://schemas.openxmlformats.org/officeDocument/2006/relationships/image" Target="../media/image75.jpg"/><Relationship Id="rId4" Type="http://schemas.openxmlformats.org/officeDocument/2006/relationships/image" Target="../media/image7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4.xml"/><Relationship Id="rId3" Type="http://schemas.openxmlformats.org/officeDocument/2006/relationships/image" Target="../media/image74.jpg"/><Relationship Id="rId4" Type="http://schemas.openxmlformats.org/officeDocument/2006/relationships/image" Target="../media/image7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5.xml"/><Relationship Id="rId3" Type="http://schemas.openxmlformats.org/officeDocument/2006/relationships/image" Target="../media/image78.jpg"/><Relationship Id="rId4" Type="http://schemas.openxmlformats.org/officeDocument/2006/relationships/image" Target="../media/image7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6.xml"/><Relationship Id="rId3" Type="http://schemas.openxmlformats.org/officeDocument/2006/relationships/image" Target="../media/image79.jpg"/><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7.xml"/><Relationship Id="rId3" Type="http://schemas.openxmlformats.org/officeDocument/2006/relationships/image" Target="../media/image85.jpg"/><Relationship Id="rId4" Type="http://schemas.openxmlformats.org/officeDocument/2006/relationships/image" Target="../media/image8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8.xml"/><Relationship Id="rId3" Type="http://schemas.openxmlformats.org/officeDocument/2006/relationships/image" Target="../media/image87.jpg"/><Relationship Id="rId4" Type="http://schemas.openxmlformats.org/officeDocument/2006/relationships/image" Target="../media/image8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9.xml"/><Relationship Id="rId3" Type="http://schemas.openxmlformats.org/officeDocument/2006/relationships/image" Target="../media/image86.jpg"/><Relationship Id="rId4" Type="http://schemas.openxmlformats.org/officeDocument/2006/relationships/image" Target="../media/image8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0.xml"/><Relationship Id="rId3" Type="http://schemas.openxmlformats.org/officeDocument/2006/relationships/image" Target="../media/image84.jpg"/><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1.xml"/><Relationship Id="rId3" Type="http://schemas.openxmlformats.org/officeDocument/2006/relationships/image" Target="../media/image84.jpg"/><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2.xml"/><Relationship Id="rId3" Type="http://schemas.openxmlformats.org/officeDocument/2006/relationships/image" Target="../media/image84.jpg"/><Relationship Id="rId4" Type="http://schemas.openxmlformats.org/officeDocument/2006/relationships/image" Target="../media/image9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3.xml"/><Relationship Id="rId3" Type="http://schemas.openxmlformats.org/officeDocument/2006/relationships/image" Target="../media/image84.jpg"/><Relationship Id="rId4" Type="http://schemas.openxmlformats.org/officeDocument/2006/relationships/image" Target="../media/image9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4.xml"/><Relationship Id="rId3" Type="http://schemas.openxmlformats.org/officeDocument/2006/relationships/image" Target="../media/image84.jpg"/><Relationship Id="rId4" Type="http://schemas.openxmlformats.org/officeDocument/2006/relationships/image" Target="../media/image9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5.xml"/><Relationship Id="rId3" Type="http://schemas.openxmlformats.org/officeDocument/2006/relationships/image" Target="../media/image84.jpg"/><Relationship Id="rId4" Type="http://schemas.openxmlformats.org/officeDocument/2006/relationships/image" Target="../media/image9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6.xml"/><Relationship Id="rId3" Type="http://schemas.openxmlformats.org/officeDocument/2006/relationships/image" Target="../media/image84.jpg"/><Relationship Id="rId4" Type="http://schemas.openxmlformats.org/officeDocument/2006/relationships/image" Target="../media/image9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7.xml"/><Relationship Id="rId3" Type="http://schemas.openxmlformats.org/officeDocument/2006/relationships/image" Target="../media/image84.jpg"/><Relationship Id="rId4" Type="http://schemas.openxmlformats.org/officeDocument/2006/relationships/image" Target="../media/image9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8.xml"/><Relationship Id="rId3" Type="http://schemas.openxmlformats.org/officeDocument/2006/relationships/image" Target="../media/image84.jpg"/><Relationship Id="rId4" Type="http://schemas.openxmlformats.org/officeDocument/2006/relationships/image" Target="../media/image9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9.xml"/><Relationship Id="rId3" Type="http://schemas.openxmlformats.org/officeDocument/2006/relationships/image" Target="../media/image92.jpg"/><Relationship Id="rId4" Type="http://schemas.openxmlformats.org/officeDocument/2006/relationships/image" Target="../media/image49.png"/><Relationship Id="rId5"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hyperlink" Target="https://finance.uw.edu/gca/award-lifecycle/sponsor-specific-information/nih-childcare-allowance" TargetMode="External"/><Relationship Id="rId4" Type="http://schemas.openxmlformats.org/officeDocument/2006/relationships/hyperlink" Target="https://finance.uw.edu/pafc/nih-childcare-allowanc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aphicFrame>
        <p:nvGraphicFramePr>
          <p:cNvPr id="375" name="Google Shape;375;p75"/>
          <p:cNvGraphicFramePr/>
          <p:nvPr/>
        </p:nvGraphicFramePr>
        <p:xfrm>
          <a:off x="121988" y="76200"/>
          <a:ext cx="3000000" cy="3000000"/>
        </p:xfrm>
        <a:graphic>
          <a:graphicData uri="http://schemas.openxmlformats.org/drawingml/2006/table">
            <a:tbl>
              <a:tblPr bandRow="1" firstCol="1" firstRow="1">
                <a:noFill/>
                <a:tableStyleId>{478C9444-E5F1-427B-A802-447F44C99B45}</a:tableStyleId>
              </a:tblPr>
              <a:tblGrid>
                <a:gridCol w="3974425"/>
                <a:gridCol w="2883575"/>
                <a:gridCol w="1371600"/>
                <a:gridCol w="670425"/>
              </a:tblGrid>
              <a:tr h="567600">
                <a:tc gridSpan="4">
                  <a:txBody>
                    <a:bodyPr/>
                    <a:lstStyle/>
                    <a:p>
                      <a:pPr indent="0" lvl="0" marL="0" marR="0" rtl="0" algn="ctr">
                        <a:lnSpc>
                          <a:spcPct val="100000"/>
                        </a:lnSpc>
                        <a:spcBef>
                          <a:spcPts val="0"/>
                        </a:spcBef>
                        <a:spcAft>
                          <a:spcPts val="0"/>
                        </a:spcAft>
                        <a:buClr>
                          <a:srgbClr val="5F497A"/>
                        </a:buClr>
                        <a:buSzPts val="3000"/>
                        <a:buFont typeface="Calibri"/>
                        <a:buNone/>
                      </a:pPr>
                      <a:r>
                        <a:rPr b="0" lang="en" sz="3000" u="none" cap="none" strike="noStrike">
                          <a:solidFill>
                            <a:srgbClr val="5F497A"/>
                          </a:solidFill>
                          <a:latin typeface="Calibri"/>
                          <a:ea typeface="Calibri"/>
                          <a:cs typeface="Calibri"/>
                          <a:sym typeface="Calibri"/>
                        </a:rPr>
                        <a:t>MRAM </a:t>
                      </a:r>
                      <a:r>
                        <a:rPr b="0" lang="en" sz="3000" u="none" cap="none" strike="noStrike">
                          <a:solidFill>
                            <a:srgbClr val="BFBFBF"/>
                          </a:solidFill>
                          <a:latin typeface="Calibri"/>
                          <a:ea typeface="Calibri"/>
                          <a:cs typeface="Calibri"/>
                          <a:sym typeface="Calibri"/>
                        </a:rPr>
                        <a:t>|</a:t>
                      </a:r>
                      <a:r>
                        <a:rPr b="0" lang="en" sz="3000" u="none" cap="none" strike="noStrike">
                          <a:solidFill>
                            <a:srgbClr val="5F497A"/>
                          </a:solidFill>
                          <a:latin typeface="Calibri"/>
                          <a:ea typeface="Calibri"/>
                          <a:cs typeface="Calibri"/>
                          <a:sym typeface="Calibri"/>
                        </a:rPr>
                        <a:t> Monthly Research Administration Meeting </a:t>
                      </a:r>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1185000">
                <a:tc gridSpan="4">
                  <a:txBody>
                    <a:bodyPr/>
                    <a:lstStyle/>
                    <a:p>
                      <a:pPr indent="0" lvl="0" marL="0" marR="0" rtl="0" algn="ctr">
                        <a:lnSpc>
                          <a:spcPct val="100000"/>
                        </a:lnSpc>
                        <a:spcBef>
                          <a:spcPts val="0"/>
                        </a:spcBef>
                        <a:spcAft>
                          <a:spcPts val="0"/>
                        </a:spcAft>
                        <a:buClr>
                          <a:schemeClr val="dk1"/>
                        </a:buClr>
                        <a:buSzPts val="800"/>
                        <a:buFont typeface="Calibri"/>
                        <a:buNone/>
                      </a:pPr>
                      <a:r>
                        <a:t/>
                      </a:r>
                      <a:endParaRPr b="0" sz="800" u="none" cap="none" strike="noStrike">
                        <a:solidFill>
                          <a:srgbClr val="5F497A"/>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t/>
                      </a:r>
                      <a:endParaRPr b="0" sz="1600" u="none" cap="none" strike="noStrike">
                        <a:solidFill>
                          <a:srgbClr val="5F497A"/>
                        </a:solidFill>
                        <a:latin typeface="Calibri"/>
                        <a:ea typeface="Calibri"/>
                        <a:cs typeface="Calibri"/>
                        <a:sym typeface="Calibri"/>
                      </a:endParaRPr>
                    </a:p>
                    <a:p>
                      <a:pPr indent="0" lvl="8" marL="0" rtl="0" algn="ctr">
                        <a:spcBef>
                          <a:spcPts val="0"/>
                        </a:spcBef>
                        <a:spcAft>
                          <a:spcPts val="0"/>
                        </a:spcAft>
                        <a:buClr>
                          <a:srgbClr val="5F497A"/>
                        </a:buClr>
                        <a:buSzPts val="1400"/>
                        <a:buFont typeface="Calibri"/>
                        <a:buNone/>
                      </a:pPr>
                      <a:r>
                        <a:rPr b="0" lang="en">
                          <a:solidFill>
                            <a:srgbClr val="5F497A"/>
                          </a:solidFill>
                        </a:rPr>
                        <a:t>October 14, 2021</a:t>
                      </a:r>
                      <a:endParaRPr/>
                    </a:p>
                    <a:p>
                      <a:pPr indent="0" lvl="0" marL="0" marR="0" rtl="0" algn="ctr">
                        <a:lnSpc>
                          <a:spcPct val="100000"/>
                        </a:lnSpc>
                        <a:spcBef>
                          <a:spcPts val="0"/>
                        </a:spcBef>
                        <a:spcAft>
                          <a:spcPts val="0"/>
                        </a:spcAft>
                        <a:buClr>
                          <a:srgbClr val="5F497A"/>
                        </a:buClr>
                        <a:buSzPts val="1400"/>
                        <a:buFont typeface="Calibri"/>
                        <a:buNone/>
                      </a:pPr>
                      <a:r>
                        <a:rPr b="0" lang="en" sz="1400" u="none" cap="none" strike="noStrike">
                          <a:solidFill>
                            <a:srgbClr val="5F497A"/>
                          </a:solidFill>
                          <a:latin typeface="Calibri"/>
                          <a:ea typeface="Calibri"/>
                          <a:cs typeface="Calibri"/>
                          <a:sym typeface="Calibri"/>
                        </a:rPr>
                        <a:t>9:00 </a:t>
                      </a:r>
                      <a:r>
                        <a:rPr b="0" lang="en">
                          <a:solidFill>
                            <a:srgbClr val="5F497A"/>
                          </a:solidFill>
                        </a:rPr>
                        <a:t>AM </a:t>
                      </a:r>
                      <a:r>
                        <a:rPr b="0" lang="en" sz="1400" u="none" cap="none" strike="noStrike">
                          <a:solidFill>
                            <a:srgbClr val="5F497A"/>
                          </a:solidFill>
                          <a:latin typeface="Calibri"/>
                          <a:ea typeface="Calibri"/>
                          <a:cs typeface="Calibri"/>
                          <a:sym typeface="Calibri"/>
                        </a:rPr>
                        <a:t>– 10:00 AM</a:t>
                      </a:r>
                      <a:endParaRPr b="0" sz="1400" u="none" cap="none" strike="noStrike">
                        <a:solidFill>
                          <a:srgbClr val="5F497A"/>
                        </a:solidFill>
                        <a:latin typeface="Calibri"/>
                        <a:ea typeface="Calibri"/>
                        <a:cs typeface="Calibri"/>
                        <a:sym typeface="Calibri"/>
                      </a:endParaRPr>
                    </a:p>
                    <a:p>
                      <a:pPr indent="0" lvl="0" marL="0" rtl="0" algn="ctr">
                        <a:spcBef>
                          <a:spcPts val="0"/>
                        </a:spcBef>
                        <a:spcAft>
                          <a:spcPts val="0"/>
                        </a:spcAft>
                        <a:buClr>
                          <a:srgbClr val="5F497A"/>
                        </a:buClr>
                        <a:buSzPts val="1200"/>
                        <a:buFont typeface="Calibri"/>
                        <a:buNone/>
                      </a:pPr>
                      <a:r>
                        <a:rPr lang="en">
                          <a:solidFill>
                            <a:srgbClr val="5F497A"/>
                          </a:solidFill>
                        </a:rPr>
                        <a:t>HOSTED REMOTELY</a:t>
                      </a:r>
                      <a:endParaRPr>
                        <a:solidFill>
                          <a:srgbClr val="5F497A"/>
                        </a:solidFill>
                      </a:endParaRPr>
                    </a:p>
                    <a:p>
                      <a:pPr indent="0" lvl="0" marL="0" rtl="0" algn="ctr">
                        <a:spcBef>
                          <a:spcPts val="0"/>
                        </a:spcBef>
                        <a:spcAft>
                          <a:spcPts val="0"/>
                        </a:spcAft>
                        <a:buClr>
                          <a:srgbClr val="5F497A"/>
                        </a:buClr>
                        <a:buSzPts val="1400"/>
                        <a:buFont typeface="Calibri"/>
                        <a:buNone/>
                      </a:pPr>
                      <a:r>
                        <a:rPr b="0" lang="en">
                          <a:solidFill>
                            <a:srgbClr val="5F497A"/>
                          </a:solidFill>
                        </a:rPr>
                        <a:t>Join the LIVE Webinar</a:t>
                      </a:r>
                      <a:r>
                        <a:rPr lang="en">
                          <a:solidFill>
                            <a:srgbClr val="5F497A"/>
                          </a:solidFill>
                        </a:rPr>
                        <a:t>: </a:t>
                      </a:r>
                      <a:r>
                        <a:rPr lang="en" u="sng">
                          <a:solidFill>
                            <a:schemeClr val="hlink"/>
                          </a:solidFill>
                          <a:hlinkClick r:id="rId3"/>
                        </a:rPr>
                        <a:t>https://washington.zoom.us/j/346891888</a:t>
                      </a:r>
                      <a:endParaRPr b="0" sz="1200">
                        <a:solidFill>
                          <a:srgbClr val="5F497A"/>
                        </a:solidFill>
                      </a:endParaRPr>
                    </a:p>
                    <a:p>
                      <a:pPr indent="0" lvl="0" marL="0" marR="0" rtl="0" algn="ctr">
                        <a:lnSpc>
                          <a:spcPct val="100000"/>
                        </a:lnSpc>
                        <a:spcBef>
                          <a:spcPts val="0"/>
                        </a:spcBef>
                        <a:spcAft>
                          <a:spcPts val="0"/>
                        </a:spcAft>
                        <a:buClr>
                          <a:schemeClr val="dk1"/>
                        </a:buClr>
                        <a:buSzPts val="1600"/>
                        <a:buFont typeface="Calibri"/>
                        <a:buNone/>
                      </a:pPr>
                      <a:r>
                        <a:t/>
                      </a:r>
                      <a:endParaRPr b="0" sz="1600" u="none" cap="none" strike="noStrike">
                        <a:solidFill>
                          <a:srgbClr val="5F497A"/>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1" sz="1400" u="none" cap="none" strike="noStrike">
                        <a:solidFill>
                          <a:schemeClr val="lt1"/>
                        </a:solidFill>
                        <a:latin typeface="Arial"/>
                        <a:ea typeface="Arial"/>
                        <a:cs typeface="Arial"/>
                        <a:sym typeface="Arial"/>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302725">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TOPIC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PRESENTER</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lang="en" sz="1600">
                          <a:solidFill>
                            <a:schemeClr val="lt1"/>
                          </a:solidFill>
                        </a:rPr>
                        <a:t> </a:t>
                      </a:r>
                      <a:r>
                        <a:rPr b="0" lang="en" sz="1600" u="none" cap="none" strike="noStrike">
                          <a:solidFill>
                            <a:schemeClr val="lt1"/>
                          </a:solidFill>
                        </a:rPr>
                        <a:t>EMAIL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c>
                  <a:txBody>
                    <a:bodyPr/>
                    <a:lstStyle/>
                    <a:p>
                      <a:pPr indent="0" lvl="0" marL="0" marR="0" rtl="0" algn="ctr">
                        <a:lnSpc>
                          <a:spcPct val="100000"/>
                        </a:lnSpc>
                        <a:spcBef>
                          <a:spcPts val="0"/>
                        </a:spcBef>
                        <a:spcAft>
                          <a:spcPts val="0"/>
                        </a:spcAft>
                        <a:buClr>
                          <a:schemeClr val="lt1"/>
                        </a:buClr>
                        <a:buSzPts val="1600"/>
                        <a:buFont typeface="Calibri"/>
                        <a:buNone/>
                      </a:pPr>
                      <a:r>
                        <a:rPr b="0" lang="en" sz="1600" u="none" cap="none" strike="noStrike">
                          <a:solidFill>
                            <a:schemeClr val="lt1"/>
                          </a:solidFill>
                        </a:rPr>
                        <a:t>MIN</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F497A"/>
                    </a:solidFill>
                  </a:tcPr>
                </a:tc>
              </a:tr>
              <a:tr h="378400">
                <a:tc>
                  <a:txBody>
                    <a:bodyPr/>
                    <a:lstStyle/>
                    <a:p>
                      <a:pPr indent="0" lvl="0" marL="0" marR="0" rtl="0" algn="l">
                        <a:lnSpc>
                          <a:spcPct val="100000"/>
                        </a:lnSpc>
                        <a:spcBef>
                          <a:spcPts val="0"/>
                        </a:spcBef>
                        <a:spcAft>
                          <a:spcPts val="0"/>
                        </a:spcAft>
                        <a:buClr>
                          <a:srgbClr val="3F3F3F"/>
                        </a:buClr>
                        <a:buSzPts val="1400"/>
                        <a:buFont typeface="Calibri"/>
                        <a:buNone/>
                      </a:pPr>
                      <a:r>
                        <a:rPr b="0" lang="en" sz="1400" u="none" cap="none" strike="noStrike">
                          <a:solidFill>
                            <a:srgbClr val="3F3F3F"/>
                          </a:solidFill>
                          <a:latin typeface="Calibri"/>
                          <a:ea typeface="Calibri"/>
                          <a:cs typeface="Calibri"/>
                          <a:sym typeface="Calibri"/>
                        </a:rPr>
                        <a:t>Welcome</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3F3F3F"/>
                          </a:solidFill>
                        </a:rPr>
                        <a:t>Kirsten DeFries</a:t>
                      </a:r>
                      <a:endParaRPr b="1" sz="1000">
                        <a:solidFill>
                          <a:srgbClr val="3F3F3F"/>
                        </a:solidFill>
                      </a:endParaRPr>
                    </a:p>
                    <a:p>
                      <a:pPr indent="0" lvl="0" marL="0" rtl="0" algn="l">
                        <a:spcBef>
                          <a:spcPts val="0"/>
                        </a:spcBef>
                        <a:spcAft>
                          <a:spcPts val="0"/>
                        </a:spcAft>
                        <a:buNone/>
                      </a:pPr>
                      <a:r>
                        <a:rPr lang="en" sz="1000">
                          <a:solidFill>
                            <a:srgbClr val="3F3F3F"/>
                          </a:solidFill>
                        </a:rPr>
                        <a:t>Research Compliance &amp; Operations</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cap="none" strike="noStrike">
                          <a:solidFill>
                            <a:srgbClr val="0000FF"/>
                          </a:solidFill>
                          <a:latin typeface="Calibri"/>
                          <a:ea typeface="Calibri"/>
                          <a:cs typeface="Calibri"/>
                          <a:sym typeface="Calibri"/>
                          <a:hlinkClick r:id="rId4">
                            <a:extLst>
                              <a:ext uri="{A12FA001-AC4F-418D-AE19-62706E023703}">
                                <ahyp:hlinkClr val="tx"/>
                              </a:ext>
                            </a:extLst>
                          </a:hlinkClick>
                        </a:rPr>
                        <a:t>kirsten5@uw.edu</a:t>
                      </a:r>
                      <a:r>
                        <a:rPr lang="en" sz="1000" u="sng">
                          <a:solidFill>
                            <a:srgbClr val="000000"/>
                          </a:solidFill>
                        </a:rPr>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100" u="none" cap="none" strike="noStrike">
                          <a:solidFill>
                            <a:srgbClr val="3F3F3F"/>
                          </a:solidFill>
                          <a:latin typeface="Calibri"/>
                          <a:ea typeface="Calibri"/>
                          <a:cs typeface="Calibri"/>
                          <a:sym typeface="Calibri"/>
                        </a:rPr>
                        <a:t>2</a:t>
                      </a:r>
                      <a:endParaRPr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NIH Child Care Allowance Update</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Matt Gardner</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Post Award Fiscal Compliance</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5"/>
                        </a:rPr>
                        <a:t>gcafco@uw.edu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PAFC Hot Topic: Equipment and Subawards</a:t>
                      </a:r>
                      <a:endParaRPr b="1"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rtl="0" algn="l">
                        <a:spcBef>
                          <a:spcPts val="0"/>
                        </a:spcBef>
                        <a:spcAft>
                          <a:spcPts val="0"/>
                        </a:spcAft>
                        <a:buSzPts val="1100"/>
                        <a:buNone/>
                      </a:pPr>
                      <a:r>
                        <a:rPr b="1" lang="en" sz="1000">
                          <a:solidFill>
                            <a:srgbClr val="3F3F3F"/>
                          </a:solidFill>
                        </a:rPr>
                        <a:t>Matt Gardner</a:t>
                      </a:r>
                      <a:endParaRPr b="1" sz="1000">
                        <a:solidFill>
                          <a:srgbClr val="3F3F3F"/>
                        </a:solidFill>
                      </a:endParaRPr>
                    </a:p>
                    <a:p>
                      <a:pPr indent="0" lvl="0" marL="0" rtl="0" algn="l">
                        <a:spcBef>
                          <a:spcPts val="0"/>
                        </a:spcBef>
                        <a:spcAft>
                          <a:spcPts val="0"/>
                        </a:spcAft>
                        <a:buSzPts val="1100"/>
                        <a:buNone/>
                      </a:pPr>
                      <a:r>
                        <a:rPr lang="en" sz="1000">
                          <a:solidFill>
                            <a:srgbClr val="3F3F3F"/>
                          </a:solidFill>
                        </a:rPr>
                        <a:t>Post Award Fiscal Compliance</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6"/>
                        </a:rPr>
                        <a:t>gcafco@uw.edu</a:t>
                      </a:r>
                      <a:r>
                        <a:rPr lang="en" sz="1000" u="sng"/>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Covid-19 Vaccine Confirmation and Sponsor Requirements</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rgbClr val="3F3F3F"/>
                          </a:solidFill>
                        </a:rPr>
                        <a:t>Carol Rhodes</a:t>
                      </a:r>
                      <a:endParaRPr b="1" sz="1000">
                        <a:solidFill>
                          <a:srgbClr val="3F3F3F"/>
                        </a:solidFill>
                      </a:endParaRPr>
                    </a:p>
                    <a:p>
                      <a:pPr indent="0" lvl="0" marL="0" rtl="0" algn="l">
                        <a:spcBef>
                          <a:spcPts val="0"/>
                        </a:spcBef>
                        <a:spcAft>
                          <a:spcPts val="0"/>
                        </a:spcAft>
                        <a:buNone/>
                      </a:pPr>
                      <a:r>
                        <a:rPr lang="en" sz="1000">
                          <a:solidFill>
                            <a:srgbClr val="3F3F3F"/>
                          </a:solidFill>
                        </a:rPr>
                        <a:t>Office of Sponsored Programs</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7"/>
                        </a:rPr>
                        <a:t>carhodes@uw.edu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None/>
                      </a:pPr>
                      <a:r>
                        <a:rPr b="0" lang="en">
                          <a:solidFill>
                            <a:schemeClr val="dk1"/>
                          </a:solidFill>
                        </a:rPr>
                        <a:t>UW Principal Investigators and the Vaccination Policy</a:t>
                      </a:r>
                      <a:endParaRPr b="0" sz="17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rgbClr val="3F3F3F"/>
                          </a:solidFill>
                        </a:rPr>
                        <a:t>Joe Giffels</a:t>
                      </a:r>
                      <a:endParaRPr b="1" sz="1000">
                        <a:solidFill>
                          <a:srgbClr val="3F3F3F"/>
                        </a:solidFill>
                      </a:endParaRPr>
                    </a:p>
                    <a:p>
                      <a:pPr indent="0" lvl="0" marL="0" rtl="0" algn="l">
                        <a:spcBef>
                          <a:spcPts val="0"/>
                        </a:spcBef>
                        <a:spcAft>
                          <a:spcPts val="0"/>
                        </a:spcAft>
                        <a:buNone/>
                      </a:pPr>
                      <a:r>
                        <a:rPr lang="en" sz="1000">
                          <a:solidFill>
                            <a:srgbClr val="3F3F3F"/>
                          </a:solidFill>
                        </a:rPr>
                        <a:t>Office of Research</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rgbClr val="0000FF"/>
                          </a:solidFill>
                        </a:rPr>
                        <a:t>jgiffels@uw.edu</a:t>
                      </a:r>
                      <a:endParaRPr sz="1000" u="sng">
                        <a:solidFill>
                          <a:srgbClr val="0000FF"/>
                        </a:solidFill>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5</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rtl="0" algn="l">
                        <a:spcBef>
                          <a:spcPts val="0"/>
                        </a:spcBef>
                        <a:spcAft>
                          <a:spcPts val="0"/>
                        </a:spcAft>
                        <a:buNone/>
                      </a:pPr>
                      <a:r>
                        <a:rPr b="0" lang="en">
                          <a:solidFill>
                            <a:srgbClr val="3F3F3F"/>
                          </a:solidFill>
                        </a:rPr>
                        <a:t>Sponsored Program by the Numbers (FY21)</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rgbClr val="3F3F3F"/>
                          </a:solidFill>
                        </a:rPr>
                        <a:t>Carol Rhodes</a:t>
                      </a:r>
                      <a:endParaRPr b="1" sz="1000">
                        <a:solidFill>
                          <a:srgbClr val="3F3F3F"/>
                        </a:solidFill>
                      </a:endParaRPr>
                    </a:p>
                    <a:p>
                      <a:pPr indent="0" lvl="0" marL="0" rtl="0" algn="l">
                        <a:spcBef>
                          <a:spcPts val="0"/>
                        </a:spcBef>
                        <a:spcAft>
                          <a:spcPts val="0"/>
                        </a:spcAft>
                        <a:buNone/>
                      </a:pPr>
                      <a:r>
                        <a:rPr lang="en" sz="1000">
                          <a:solidFill>
                            <a:srgbClr val="3F3F3F"/>
                          </a:solidFill>
                        </a:rPr>
                        <a:t>Office of Sponsored Programs</a:t>
                      </a:r>
                      <a:endParaRPr b="1"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rtl="0" algn="l">
                        <a:spcBef>
                          <a:spcPts val="0"/>
                        </a:spcBef>
                        <a:spcAft>
                          <a:spcPts val="0"/>
                        </a:spcAft>
                        <a:buNone/>
                      </a:pPr>
                      <a:r>
                        <a:rPr lang="en" sz="1000" u="sng">
                          <a:solidFill>
                            <a:schemeClr val="hlink"/>
                          </a:solidFill>
                          <a:hlinkClick r:id="rId8"/>
                        </a:rPr>
                        <a:t>carhodes@uw.edu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000">
                          <a:solidFill>
                            <a:srgbClr val="3F3F3F"/>
                          </a:solidFill>
                        </a:rPr>
                        <a:t>5</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Advance Budget Process Update</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Lily Gebrenegus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Grant &amp; Contract Accounting</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rtl="0" algn="l">
                        <a:spcBef>
                          <a:spcPts val="0"/>
                        </a:spcBef>
                        <a:spcAft>
                          <a:spcPts val="0"/>
                        </a:spcAft>
                        <a:buNone/>
                      </a:pPr>
                      <a:r>
                        <a:rPr lang="en" sz="1000" u="sng">
                          <a:solidFill>
                            <a:schemeClr val="hlink"/>
                          </a:solidFill>
                          <a:hlinkClick r:id="rId9"/>
                        </a:rPr>
                        <a:t>lgebren@uw.edu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5</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Recognition for CORE Research Administration Certificate Recipients </a:t>
                      </a:r>
                      <a:endParaRPr b="1"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Laurie Stephan</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Collaborative On Research Education (CORE)</a:t>
                      </a:r>
                      <a:endParaRPr sz="1000" u="none" cap="none" strike="noStrike">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rtl="0" algn="l">
                        <a:spcBef>
                          <a:spcPts val="0"/>
                        </a:spcBef>
                        <a:spcAft>
                          <a:spcPts val="0"/>
                        </a:spcAft>
                        <a:buClr>
                          <a:schemeClr val="dk1"/>
                        </a:buClr>
                        <a:buFont typeface="Arial"/>
                        <a:buNone/>
                      </a:pPr>
                      <a:r>
                        <a:rPr lang="en" sz="1000" u="sng">
                          <a:solidFill>
                            <a:schemeClr val="hlink"/>
                          </a:solidFill>
                          <a:hlinkClick r:id="rId10"/>
                        </a:rPr>
                        <a:t>corehelp@uw.edu</a:t>
                      </a:r>
                      <a:r>
                        <a:rPr lang="en" sz="1000" u="sng"/>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15</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681125">
                <a:tc gridSpan="4">
                  <a:txBody>
                    <a:bodyPr/>
                    <a:lstStyle/>
                    <a:p>
                      <a:pPr indent="0" lvl="8" marL="0" marR="0" rtl="0" algn="ctr">
                        <a:lnSpc>
                          <a:spcPct val="100000"/>
                        </a:lnSpc>
                        <a:spcBef>
                          <a:spcPts val="0"/>
                        </a:spcBef>
                        <a:spcAft>
                          <a:spcPts val="0"/>
                        </a:spcAft>
                        <a:buClr>
                          <a:schemeClr val="dk1"/>
                        </a:buClr>
                        <a:buSzPts val="1200"/>
                        <a:buFont typeface="Calibri"/>
                        <a:buNone/>
                      </a:pPr>
                      <a:r>
                        <a:t/>
                      </a:r>
                      <a:endParaRPr b="0" sz="12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chemeClr val="dk1"/>
                        </a:buClr>
                        <a:buSzPts val="1200"/>
                        <a:buFont typeface="Calibri"/>
                        <a:buNone/>
                      </a:pPr>
                      <a:r>
                        <a:t/>
                      </a:r>
                      <a:endParaRPr b="0" sz="12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A5A5A5"/>
                        </a:buClr>
                        <a:buSzPts val="1800"/>
                        <a:buFont typeface="Calibri"/>
                        <a:buNone/>
                      </a:pPr>
                      <a:r>
                        <a:rPr b="1" lang="en" sz="1800" u="none" cap="none" strike="noStrike">
                          <a:solidFill>
                            <a:srgbClr val="A5A5A5"/>
                          </a:solidFill>
                          <a:latin typeface="Calibri"/>
                          <a:ea typeface="Calibri"/>
                          <a:cs typeface="Calibri"/>
                          <a:sym typeface="Calibri"/>
                        </a:rPr>
                        <a:t>NEXT MEETING</a:t>
                      </a:r>
                      <a:endParaRPr b="1" sz="1800" u="none" cap="none" strike="noStrike">
                        <a:solidFill>
                          <a:srgbClr val="A5A5A5"/>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400"/>
                        <a:buFont typeface="Calibri"/>
                        <a:buNone/>
                      </a:pPr>
                      <a:r>
                        <a:rPr b="0" lang="en">
                          <a:solidFill>
                            <a:srgbClr val="5F497A"/>
                          </a:solidFill>
                        </a:rPr>
                        <a:t>November 4, 2021 9:00 AM - 10:00 AM</a:t>
                      </a:r>
                      <a:endParaRPr b="0" sz="14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100"/>
                        <a:buFont typeface="Calibri"/>
                        <a:buNone/>
                      </a:pPr>
                      <a:r>
                        <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84"/>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Thank You</a:t>
            </a:r>
            <a:endParaRPr/>
          </a:p>
        </p:txBody>
      </p:sp>
      <p:sp>
        <p:nvSpPr>
          <p:cNvPr id="436" name="Google Shape;436;p84"/>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rgbClr val="4B2E83"/>
              </a:buClr>
              <a:buSzPts val="2400"/>
              <a:buNone/>
            </a:pPr>
            <a:r>
              <a:rPr lang="en">
                <a:latin typeface="Arial"/>
                <a:ea typeface="Arial"/>
                <a:cs typeface="Arial"/>
                <a:sym typeface="Arial"/>
              </a:rPr>
              <a:t>Office of Research</a:t>
            </a:r>
            <a:endParaRPr/>
          </a:p>
          <a:p>
            <a:pPr indent="0" lvl="0" marL="0" rtl="0" algn="l">
              <a:spcBef>
                <a:spcPts val="480"/>
              </a:spcBef>
              <a:spcAft>
                <a:spcPts val="0"/>
              </a:spcAft>
              <a:buClr>
                <a:srgbClr val="4B2E83"/>
              </a:buClr>
              <a:buSzPts val="2400"/>
              <a:buNone/>
            </a:pPr>
            <a:r>
              <a:rPr lang="en">
                <a:latin typeface="Arial"/>
                <a:ea typeface="Arial"/>
                <a:cs typeface="Arial"/>
                <a:sym typeface="Arial"/>
              </a:rPr>
              <a:t>Tax Office</a:t>
            </a:r>
            <a:endParaRPr/>
          </a:p>
          <a:p>
            <a:pPr indent="0" lvl="0" marL="0" rtl="0" algn="l">
              <a:spcBef>
                <a:spcPts val="480"/>
              </a:spcBef>
              <a:spcAft>
                <a:spcPts val="0"/>
              </a:spcAft>
              <a:buClr>
                <a:srgbClr val="4B2E83"/>
              </a:buClr>
              <a:buSzPts val="2400"/>
              <a:buNone/>
            </a:pPr>
            <a:r>
              <a:rPr lang="en">
                <a:latin typeface="Arial"/>
                <a:ea typeface="Arial"/>
                <a:cs typeface="Arial"/>
                <a:sym typeface="Arial"/>
              </a:rPr>
              <a:t>Internal Audit</a:t>
            </a:r>
            <a:endParaRPr/>
          </a:p>
          <a:p>
            <a:pPr indent="0" lvl="0" marL="0" rtl="0" algn="l">
              <a:spcBef>
                <a:spcPts val="480"/>
              </a:spcBef>
              <a:spcAft>
                <a:spcPts val="0"/>
              </a:spcAft>
              <a:buClr>
                <a:srgbClr val="4B2E83"/>
              </a:buClr>
              <a:buSzPts val="2400"/>
              <a:buNone/>
            </a:pPr>
            <a:r>
              <a:rPr lang="en">
                <a:latin typeface="Arial"/>
                <a:ea typeface="Arial"/>
                <a:cs typeface="Arial"/>
                <a:sym typeface="Arial"/>
              </a:rPr>
              <a:t>Procurement</a:t>
            </a:r>
            <a:endParaRPr/>
          </a:p>
          <a:p>
            <a:pPr indent="0" lvl="0" marL="0" rtl="0" algn="l">
              <a:spcBef>
                <a:spcPts val="480"/>
              </a:spcBef>
              <a:spcAft>
                <a:spcPts val="0"/>
              </a:spcAft>
              <a:buClr>
                <a:srgbClr val="4B2E83"/>
              </a:buClr>
              <a:buSzPts val="2400"/>
              <a:buNone/>
            </a:pPr>
            <a:r>
              <a:rPr lang="en">
                <a:latin typeface="Arial"/>
                <a:ea typeface="Arial"/>
                <a:cs typeface="Arial"/>
                <a:sym typeface="Arial"/>
              </a:rPr>
              <a:t>Labor Relations</a:t>
            </a:r>
            <a:endParaRPr/>
          </a:p>
          <a:p>
            <a:pPr indent="0" lvl="0" marL="0" rtl="0" algn="l">
              <a:spcBef>
                <a:spcPts val="480"/>
              </a:spcBef>
              <a:spcAft>
                <a:spcPts val="0"/>
              </a:spcAft>
              <a:buClr>
                <a:srgbClr val="4B2E83"/>
              </a:buClr>
              <a:buSzPts val="2400"/>
              <a:buNone/>
            </a:pPr>
            <a:r>
              <a:rPr lang="en">
                <a:latin typeface="Arial"/>
                <a:ea typeface="Arial"/>
                <a:cs typeface="Arial"/>
                <a:sym typeface="Arial"/>
              </a:rPr>
              <a:t>Attorney General’s Office</a:t>
            </a:r>
            <a:endParaRPr/>
          </a:p>
          <a:p>
            <a:pPr indent="0" lvl="0" marL="0" rtl="0" algn="l">
              <a:spcBef>
                <a:spcPts val="480"/>
              </a:spcBef>
              <a:spcAft>
                <a:spcPts val="0"/>
              </a:spcAft>
              <a:buClr>
                <a:srgbClr val="4B2E83"/>
              </a:buClr>
              <a:buSzPts val="2400"/>
              <a:buNone/>
            </a:pPr>
            <a:r>
              <a:rPr lang="en">
                <a:latin typeface="Arial"/>
                <a:ea typeface="Arial"/>
                <a:cs typeface="Arial"/>
                <a:sym typeface="Arial"/>
              </a:rPr>
              <a:t>Grant &amp; Contract Accounting</a:t>
            </a:r>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a:p>
            <a:pPr indent="0" lvl="0" marL="0" rtl="0" algn="l">
              <a:spcBef>
                <a:spcPts val="480"/>
              </a:spcBef>
              <a:spcAft>
                <a:spcPts val="0"/>
              </a:spcAft>
              <a:buClr>
                <a:srgbClr val="4B2E83"/>
              </a:buClr>
              <a:buSzPts val="2400"/>
              <a:buNone/>
            </a:pPr>
            <a:r>
              <a:rPr lang="en">
                <a:latin typeface="Arial"/>
                <a:ea typeface="Arial"/>
                <a:cs typeface="Arial"/>
                <a:sym typeface="Arial"/>
              </a:rPr>
              <a:t>…for help working through the policy and process issues! </a:t>
            </a:r>
            <a:endParaRPr/>
          </a:p>
        </p:txBody>
      </p:sp>
      <p:sp>
        <p:nvSpPr>
          <p:cNvPr id="437" name="Google Shape;437;p84"/>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85"/>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rmAutofit fontScale="77500"/>
          </a:bodyPr>
          <a:lstStyle/>
          <a:p>
            <a:pPr indent="0" lvl="0" marL="0" rtl="0" algn="l">
              <a:lnSpc>
                <a:spcPct val="100000"/>
              </a:lnSpc>
              <a:spcBef>
                <a:spcPts val="0"/>
              </a:spcBef>
              <a:spcAft>
                <a:spcPts val="0"/>
              </a:spcAft>
              <a:buClr>
                <a:schemeClr val="accent3"/>
              </a:buClr>
              <a:buSzPct val="100000"/>
              <a:buNone/>
            </a:pPr>
            <a:r>
              <a:rPr lang="en">
                <a:latin typeface="Arial"/>
                <a:ea typeface="Arial"/>
                <a:cs typeface="Arial"/>
                <a:sym typeface="Arial"/>
              </a:rPr>
              <a:t>PAFC HOT TOPIC: EQUIPMENT &amp; SUBAWARDS</a:t>
            </a:r>
            <a:endParaRPr/>
          </a:p>
        </p:txBody>
      </p:sp>
      <p:sp>
        <p:nvSpPr>
          <p:cNvPr id="443" name="Google Shape;443;p85"/>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2021</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Matt Gardner</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Post Award Fiscal Compliance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8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Equipment and Subawards</a:t>
            </a:r>
            <a:endParaRPr/>
          </a:p>
        </p:txBody>
      </p:sp>
      <p:sp>
        <p:nvSpPr>
          <p:cNvPr id="449" name="Google Shape;449;p86"/>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Equipment purchases on subawards can raise complex issues</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Questions arise frequently regarding:</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Prior approvals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Ownership/Title</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Replacement</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Disposition</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These questions can become increasingly complex when the prime sponsor is the Federal government</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450" name="Google Shape;450;p86"/>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8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Equipment and Subawards:</a:t>
            </a:r>
            <a:endParaRPr/>
          </a:p>
          <a:p>
            <a:pPr indent="0" lvl="0" marL="0" rtl="0" algn="l">
              <a:lnSpc>
                <a:spcPct val="90000"/>
              </a:lnSpc>
              <a:spcBef>
                <a:spcPts val="600"/>
              </a:spcBef>
              <a:spcAft>
                <a:spcPts val="0"/>
              </a:spcAft>
              <a:buClr>
                <a:srgbClr val="4B2E83"/>
              </a:buClr>
              <a:buSzPts val="3000"/>
              <a:buNone/>
            </a:pPr>
            <a:r>
              <a:rPr lang="en">
                <a:latin typeface="Arial"/>
                <a:ea typeface="Arial"/>
                <a:cs typeface="Arial"/>
                <a:sym typeface="Arial"/>
              </a:rPr>
              <a:t>New Web Content</a:t>
            </a:r>
            <a:endParaRPr/>
          </a:p>
        </p:txBody>
      </p:sp>
      <p:sp>
        <p:nvSpPr>
          <p:cNvPr id="456" name="Google Shape;456;p87"/>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PAFC and the OSP Subaward Team developed new content and guidance for the PAFC webpage to address these complex issues</a:t>
            </a:r>
            <a:endParaRPr/>
          </a:p>
          <a:p>
            <a:pPr indent="-190500" lvl="0" marL="342900" rtl="0" algn="l">
              <a:spcBef>
                <a:spcPts val="480"/>
              </a:spcBef>
              <a:spcAft>
                <a:spcPts val="0"/>
              </a:spcAft>
              <a:buClr>
                <a:srgbClr val="4B2E83"/>
              </a:buClr>
              <a:buSzPts val="2400"/>
              <a:buFont typeface="Merriweather Sans"/>
              <a:buNone/>
            </a:pPr>
            <a:r>
              <a:t/>
            </a:r>
            <a:endParaRPr u="sng">
              <a:solidFill>
                <a:schemeClr val="hlink"/>
              </a:solidFill>
              <a:latin typeface="Arial"/>
              <a:ea typeface="Arial"/>
              <a:cs typeface="Arial"/>
              <a:sym typeface="Arial"/>
              <a:hlinkClick r:id="rId3"/>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Link:</a:t>
            </a:r>
            <a:r>
              <a:rPr lang="en" u="sng">
                <a:solidFill>
                  <a:schemeClr val="hlink"/>
                </a:solidFill>
                <a:latin typeface="Arial"/>
                <a:ea typeface="Arial"/>
                <a:cs typeface="Arial"/>
                <a:sym typeface="Arial"/>
                <a:hlinkClick r:id="rId4"/>
              </a:rPr>
              <a:t>https://finance.uw.edu/pafc/subawards-and-equipment</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
        <p:nvSpPr>
          <p:cNvPr id="457" name="Google Shape;457;p87"/>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8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Equipment and Subawards:</a:t>
            </a:r>
            <a:endParaRPr/>
          </a:p>
          <a:p>
            <a:pPr indent="0" lvl="0" marL="0" rtl="0" algn="l">
              <a:lnSpc>
                <a:spcPct val="90000"/>
              </a:lnSpc>
              <a:spcBef>
                <a:spcPts val="600"/>
              </a:spcBef>
              <a:spcAft>
                <a:spcPts val="0"/>
              </a:spcAft>
              <a:buClr>
                <a:srgbClr val="4B2E83"/>
              </a:buClr>
              <a:buSzPts val="3000"/>
              <a:buNone/>
            </a:pPr>
            <a:r>
              <a:rPr lang="en">
                <a:latin typeface="Arial"/>
                <a:ea typeface="Arial"/>
                <a:cs typeface="Arial"/>
                <a:sym typeface="Arial"/>
              </a:rPr>
              <a:t>New Web Content</a:t>
            </a:r>
            <a:endParaRPr/>
          </a:p>
        </p:txBody>
      </p:sp>
      <p:sp>
        <p:nvSpPr>
          <p:cNvPr id="463" name="Google Shape;463;p88"/>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rgbClr val="4B2E83"/>
              </a:buClr>
              <a:buSzPts val="2400"/>
              <a:buFont typeface="Merriweather Sans"/>
              <a:buNone/>
            </a:pPr>
            <a:r>
              <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pic>
        <p:nvPicPr>
          <p:cNvPr id="464" name="Google Shape;464;p88"/>
          <p:cNvPicPr preferRelativeResize="0"/>
          <p:nvPr/>
        </p:nvPicPr>
        <p:blipFill rotWithShape="1">
          <a:blip r:embed="rId3">
            <a:alphaModFix/>
          </a:blip>
          <a:srcRect b="0" l="0" r="0" t="0"/>
          <a:stretch/>
        </p:blipFill>
        <p:spPr>
          <a:xfrm>
            <a:off x="671757" y="3956332"/>
            <a:ext cx="4852657" cy="2169107"/>
          </a:xfrm>
          <a:prstGeom prst="rect">
            <a:avLst/>
          </a:prstGeom>
          <a:noFill/>
          <a:ln>
            <a:noFill/>
          </a:ln>
        </p:spPr>
      </p:pic>
      <p:pic>
        <p:nvPicPr>
          <p:cNvPr id="465" name="Google Shape;465;p88"/>
          <p:cNvPicPr preferRelativeResize="0"/>
          <p:nvPr/>
        </p:nvPicPr>
        <p:blipFill rotWithShape="1">
          <a:blip r:embed="rId4">
            <a:alphaModFix/>
          </a:blip>
          <a:srcRect b="0" l="0" r="0" t="0"/>
          <a:stretch/>
        </p:blipFill>
        <p:spPr>
          <a:xfrm>
            <a:off x="3961655" y="1363508"/>
            <a:ext cx="5084317" cy="2131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Equipment and Subawards: </a:t>
            </a:r>
            <a:endParaRPr/>
          </a:p>
          <a:p>
            <a:pPr indent="0" lvl="0" marL="0" rtl="0" algn="l">
              <a:lnSpc>
                <a:spcPct val="90000"/>
              </a:lnSpc>
              <a:spcBef>
                <a:spcPts val="600"/>
              </a:spcBef>
              <a:spcAft>
                <a:spcPts val="0"/>
              </a:spcAft>
              <a:buClr>
                <a:srgbClr val="4B2E83"/>
              </a:buClr>
              <a:buSzPts val="3000"/>
              <a:buNone/>
            </a:pPr>
            <a:r>
              <a:rPr lang="en">
                <a:latin typeface="Arial"/>
                <a:ea typeface="Arial"/>
                <a:cs typeface="Arial"/>
                <a:sym typeface="Arial"/>
              </a:rPr>
              <a:t>New Web Content</a:t>
            </a:r>
            <a:endParaRPr/>
          </a:p>
        </p:txBody>
      </p:sp>
      <p:sp>
        <p:nvSpPr>
          <p:cNvPr id="471" name="Google Shape;471;p89"/>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Topics covered on the web page:</a:t>
            </a:r>
            <a:br>
              <a:rPr lang="en">
                <a:latin typeface="Arial"/>
                <a:ea typeface="Arial"/>
                <a:cs typeface="Arial"/>
                <a:sym typeface="Arial"/>
              </a:rPr>
            </a:b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Purchase of Equipment on Federal Subawards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Sponsor-UW-Subrecipient Relations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Federal Government Ownership Policies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Subaward Template Issue</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Approval for Equipment Purchases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Subrecipient's Equipment Replacement</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Partial Purchasing</a:t>
            </a:r>
            <a:endParaRPr/>
          </a:p>
        </p:txBody>
      </p:sp>
      <p:sp>
        <p:nvSpPr>
          <p:cNvPr id="472" name="Google Shape;472;p89"/>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9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Equipment and Subawards</a:t>
            </a:r>
            <a:endParaRPr/>
          </a:p>
        </p:txBody>
      </p:sp>
      <p:sp>
        <p:nvSpPr>
          <p:cNvPr id="478" name="Google Shape;478;p90"/>
          <p:cNvSpPr txBox="1"/>
          <p:nvPr>
            <p:ph idx="2" type="body"/>
          </p:nvPr>
        </p:nvSpPr>
        <p:spPr>
          <a:xfrm>
            <a:off x="659305" y="1736725"/>
            <a:ext cx="38952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Special thanks to </a:t>
            </a:r>
            <a:r>
              <a:rPr lang="en" u="sng">
                <a:latin typeface="Arial"/>
                <a:ea typeface="Arial"/>
                <a:cs typeface="Arial"/>
                <a:sym typeface="Arial"/>
              </a:rPr>
              <a:t>Bo Park</a:t>
            </a:r>
            <a:r>
              <a:rPr lang="en">
                <a:latin typeface="Arial"/>
                <a:ea typeface="Arial"/>
                <a:cs typeface="Arial"/>
                <a:sym typeface="Arial"/>
              </a:rPr>
              <a:t> at OSP Subaward Team for help and collaboration in developing the web guidance</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479" name="Google Shape;479;p90"/>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pic>
        <p:nvPicPr>
          <p:cNvPr descr="File:Editor.hero.thanks.gif - Wikipedia" id="480" name="Google Shape;480;p90"/>
          <p:cNvPicPr preferRelativeResize="0"/>
          <p:nvPr/>
        </p:nvPicPr>
        <p:blipFill rotWithShape="1">
          <a:blip r:embed="rId3">
            <a:alphaModFix/>
          </a:blip>
          <a:srcRect b="0" l="0" r="0" t="0"/>
          <a:stretch/>
        </p:blipFill>
        <p:spPr>
          <a:xfrm>
            <a:off x="5141470" y="1736725"/>
            <a:ext cx="3038056" cy="34431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9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4000"/>
              <a:buNone/>
            </a:pPr>
            <a:r>
              <a:rPr lang="en" sz="4000">
                <a:latin typeface="Arial"/>
                <a:ea typeface="Arial"/>
                <a:cs typeface="Arial"/>
                <a:sym typeface="Arial"/>
              </a:rPr>
              <a:t>Questions</a:t>
            </a:r>
            <a:endParaRPr/>
          </a:p>
        </p:txBody>
      </p:sp>
      <p:sp>
        <p:nvSpPr>
          <p:cNvPr id="486" name="Google Shape;486;p9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Char char="&gt;"/>
            </a:pPr>
            <a:r>
              <a:rPr lang="en">
                <a:latin typeface="Arial"/>
                <a:ea typeface="Arial"/>
                <a:cs typeface="Arial"/>
                <a:sym typeface="Arial"/>
              </a:rPr>
              <a:t>Post Award Fiscal Compliance (PAFC)</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Char char="&gt;"/>
            </a:pPr>
            <a:r>
              <a:rPr lang="en">
                <a:latin typeface="Arial"/>
                <a:ea typeface="Arial"/>
                <a:cs typeface="Arial"/>
                <a:sym typeface="Arial"/>
              </a:rPr>
              <a:t>Matt Gardner</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mgard4@uw.edu</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206-543-2610</a:t>
            </a:r>
            <a:endParaRPr/>
          </a:p>
          <a:p>
            <a:pPr indent="-209550" lvl="1" marL="742950" rtl="0" algn="l">
              <a:spcBef>
                <a:spcPts val="240"/>
              </a:spcBef>
              <a:spcAft>
                <a:spcPts val="0"/>
              </a:spcAft>
              <a:buClr>
                <a:srgbClr val="4B2E83"/>
              </a:buClr>
              <a:buSzPts val="1200"/>
              <a:buNone/>
            </a:pPr>
            <a:r>
              <a:t/>
            </a:r>
            <a:endParaRPr sz="1200">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487" name="Google Shape;487;p91"/>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92"/>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4B2E83"/>
              </a:buClr>
              <a:buSzPts val="1500"/>
              <a:buFont typeface="Arial"/>
              <a:buNone/>
            </a:pPr>
            <a:r>
              <a:rPr lang="en" sz="4200"/>
              <a:t>Covid-19 Vaccine </a:t>
            </a:r>
            <a:r>
              <a:rPr lang="en" sz="4200"/>
              <a:t>Verification </a:t>
            </a:r>
            <a:r>
              <a:rPr lang="en" sz="4200"/>
              <a:t>and Sponsor Requirements</a:t>
            </a:r>
            <a:endParaRPr sz="4200"/>
          </a:p>
        </p:txBody>
      </p:sp>
      <p:sp>
        <p:nvSpPr>
          <p:cNvPr id="493" name="Google Shape;493;p92"/>
          <p:cNvSpPr txBox="1"/>
          <p:nvPr/>
        </p:nvSpPr>
        <p:spPr>
          <a:xfrm>
            <a:off x="692029" y="4736699"/>
            <a:ext cx="6656700" cy="13101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October, 2021 </a:t>
            </a:r>
            <a:r>
              <a:rPr b="0" i="0" lang="en" sz="1600" u="none" cap="none" strike="noStrike">
                <a:solidFill>
                  <a:srgbClr val="33006F"/>
                </a:solidFill>
                <a:latin typeface="Open Sans"/>
                <a:ea typeface="Open Sans"/>
                <a:cs typeface="Open Sans"/>
                <a:sym typeface="Open Sans"/>
              </a:rPr>
              <a:t>MRAM</a:t>
            </a:r>
            <a:endParaRPr/>
          </a:p>
          <a:p>
            <a:pPr indent="0" lvl="0" marL="0" marR="0" rtl="0" algn="l">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Carol Rhodes</a:t>
            </a:r>
            <a:endParaRPr/>
          </a:p>
          <a:p>
            <a:pPr indent="0" lvl="0" marL="0" marR="0" rtl="0" algn="l">
              <a:lnSpc>
                <a:spcPct val="150000"/>
              </a:lnSpc>
              <a:spcBef>
                <a:spcPts val="320"/>
              </a:spcBef>
              <a:spcAft>
                <a:spcPts val="0"/>
              </a:spcAft>
              <a:buClr>
                <a:srgbClr val="33006F"/>
              </a:buClr>
              <a:buSzPts val="400"/>
              <a:buFont typeface="Arial"/>
              <a:buNone/>
            </a:pPr>
            <a:r>
              <a:rPr b="0" i="0" lang="en" sz="1600" u="none" cap="none" strike="noStrike">
                <a:solidFill>
                  <a:srgbClr val="33006F"/>
                </a:solidFill>
                <a:latin typeface="Open Sans"/>
                <a:ea typeface="Open Sans"/>
                <a:cs typeface="Open Sans"/>
                <a:sym typeface="Open Sans"/>
              </a:rPr>
              <a:t>Office of Sponsored Programs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93"/>
          <p:cNvSpPr txBox="1"/>
          <p:nvPr>
            <p:ph idx="1" type="body"/>
          </p:nvPr>
        </p:nvSpPr>
        <p:spPr>
          <a:xfrm>
            <a:off x="659307" y="2953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Federal Information</a:t>
            </a:r>
            <a:endParaRPr/>
          </a:p>
        </p:txBody>
      </p:sp>
      <p:sp>
        <p:nvSpPr>
          <p:cNvPr id="500" name="Google Shape;500;p93"/>
          <p:cNvSpPr txBox="1"/>
          <p:nvPr>
            <p:ph idx="2" type="body"/>
          </p:nvPr>
        </p:nvSpPr>
        <p:spPr>
          <a:xfrm>
            <a:off x="654525" y="1287400"/>
            <a:ext cx="8418000" cy="2497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 sz="1900"/>
              <a:t>September 30, 2021</a:t>
            </a:r>
            <a:r>
              <a:rPr lang="en" sz="1900"/>
              <a:t>: FAR Council </a:t>
            </a:r>
            <a:r>
              <a:rPr lang="en" sz="1900" u="sng">
                <a:solidFill>
                  <a:schemeClr val="hlink"/>
                </a:solidFill>
                <a:hlinkClick r:id="rId3"/>
              </a:rPr>
              <a:t>memo</a:t>
            </a:r>
            <a:r>
              <a:rPr lang="en" sz="1900"/>
              <a:t> directs agencies that issue contracts under the FAR to incorporate a clause in their solicitations and contracts to implement guidance issued by the Safer Fed Workforce Task Force pursuant to </a:t>
            </a:r>
            <a:r>
              <a:rPr lang="en" sz="1900" u="sng">
                <a:solidFill>
                  <a:schemeClr val="hlink"/>
                </a:solidFill>
                <a:hlinkClick r:id="rId4"/>
              </a:rPr>
              <a:t>E.O. 14042</a:t>
            </a:r>
            <a:r>
              <a:rPr lang="en" sz="1900"/>
              <a:t>. </a:t>
            </a:r>
            <a:endParaRPr sz="1900"/>
          </a:p>
          <a:p>
            <a:pPr indent="0" lvl="0" marL="0" rtl="0" algn="l">
              <a:lnSpc>
                <a:spcPct val="100000"/>
              </a:lnSpc>
              <a:spcBef>
                <a:spcPts val="1200"/>
              </a:spcBef>
              <a:spcAft>
                <a:spcPts val="0"/>
              </a:spcAft>
              <a:buNone/>
            </a:pPr>
            <a:r>
              <a:rPr lang="en" sz="1900"/>
              <a:t>New FAR 52.223-99, Ensuring Adequate COVID-19 Safety Protocols for Federal Contractors. </a:t>
            </a:r>
            <a:endParaRPr sz="1900"/>
          </a:p>
          <a:p>
            <a:pPr indent="0" lvl="0" marL="0" rtl="0" algn="l">
              <a:lnSpc>
                <a:spcPct val="100000"/>
              </a:lnSpc>
              <a:spcBef>
                <a:spcPts val="480"/>
              </a:spcBef>
              <a:spcAft>
                <a:spcPts val="0"/>
              </a:spcAft>
              <a:buNone/>
            </a:pPr>
            <a:r>
              <a:t/>
            </a:r>
            <a:endParaRPr sz="1900"/>
          </a:p>
          <a:p>
            <a:pPr indent="0" lvl="0" marL="0" rtl="0" algn="l">
              <a:lnSpc>
                <a:spcPct val="100000"/>
              </a:lnSpc>
              <a:spcBef>
                <a:spcPts val="480"/>
              </a:spcBef>
              <a:spcAft>
                <a:spcPts val="0"/>
              </a:spcAft>
              <a:buNone/>
            </a:pPr>
            <a:r>
              <a:rPr lang="en" sz="1900"/>
              <a:t>Each agency is issuing its own implementing memo and agencies are being encouraged to expand use of the FAR clause beyond what's required. </a:t>
            </a:r>
            <a:endParaRPr sz="1900"/>
          </a:p>
          <a:p>
            <a:pPr indent="0" lvl="0" marL="0" rtl="0" algn="l">
              <a:lnSpc>
                <a:spcPct val="100000"/>
              </a:lnSpc>
              <a:spcBef>
                <a:spcPts val="1200"/>
              </a:spcBef>
              <a:spcAft>
                <a:spcPts val="0"/>
              </a:spcAft>
              <a:buNone/>
            </a:pPr>
            <a:r>
              <a:t/>
            </a:r>
            <a:endParaRPr sz="1900"/>
          </a:p>
          <a:p>
            <a:pPr indent="0" lvl="0" marL="0" rtl="0" algn="l">
              <a:lnSpc>
                <a:spcPct val="100000"/>
              </a:lnSpc>
              <a:spcBef>
                <a:spcPts val="1200"/>
              </a:spcBef>
              <a:spcAft>
                <a:spcPts val="0"/>
              </a:spcAft>
              <a:buNone/>
            </a:pPr>
            <a:r>
              <a:t/>
            </a:r>
            <a:endParaRPr sz="1900"/>
          </a:p>
        </p:txBody>
      </p:sp>
      <p:sp>
        <p:nvSpPr>
          <p:cNvPr id="501" name="Google Shape;501;p93"/>
          <p:cNvSpPr txBox="1"/>
          <p:nvPr/>
        </p:nvSpPr>
        <p:spPr>
          <a:xfrm>
            <a:off x="632100" y="4910975"/>
            <a:ext cx="8184600" cy="1569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lang="en" sz="1600">
                <a:solidFill>
                  <a:schemeClr val="accent1"/>
                </a:solidFill>
                <a:latin typeface="Open Sans"/>
                <a:ea typeface="Open Sans"/>
                <a:cs typeface="Open Sans"/>
                <a:sym typeface="Open Sans"/>
              </a:rPr>
              <a:t>Federal Links: </a:t>
            </a:r>
            <a:endParaRPr sz="1600">
              <a:solidFill>
                <a:schemeClr val="accent1"/>
              </a:solidFill>
              <a:latin typeface="Open Sans"/>
              <a:ea typeface="Open Sans"/>
              <a:cs typeface="Open Sans"/>
              <a:sym typeface="Open Sans"/>
            </a:endParaRPr>
          </a:p>
          <a:p>
            <a:pPr indent="-330200" lvl="0" marL="457200" rtl="0" algn="l">
              <a:lnSpc>
                <a:spcPct val="100000"/>
              </a:lnSpc>
              <a:spcBef>
                <a:spcPts val="1200"/>
              </a:spcBef>
              <a:spcAft>
                <a:spcPts val="0"/>
              </a:spcAft>
              <a:buClr>
                <a:schemeClr val="accent1"/>
              </a:buClr>
              <a:buSzPts val="1600"/>
              <a:buFont typeface="Open Sans"/>
              <a:buChar char="&gt;"/>
            </a:pPr>
            <a:r>
              <a:rPr lang="en" sz="1600" u="sng">
                <a:solidFill>
                  <a:schemeClr val="accent1"/>
                </a:solidFill>
                <a:latin typeface="Open Sans"/>
                <a:ea typeface="Open Sans"/>
                <a:cs typeface="Open Sans"/>
                <a:sym typeface="Open Sans"/>
                <a:hlinkClick r:id="rId5">
                  <a:extLst>
                    <a:ext uri="{A12FA001-AC4F-418D-AE19-62706E023703}">
                      <ahyp:hlinkClr val="tx"/>
                    </a:ext>
                  </a:extLst>
                </a:hlinkClick>
              </a:rPr>
              <a:t>Executive Order 14042: on Ensuring Adequate COVID Safety Protocols for Federal Contractors</a:t>
            </a:r>
            <a:endParaRPr sz="1600">
              <a:solidFill>
                <a:schemeClr val="accent1"/>
              </a:solidFill>
              <a:latin typeface="Open Sans"/>
              <a:ea typeface="Open Sans"/>
              <a:cs typeface="Open Sans"/>
              <a:sym typeface="Open Sans"/>
            </a:endParaRPr>
          </a:p>
          <a:p>
            <a:pPr indent="-330200" lvl="0" marL="457200" rtl="0" algn="l">
              <a:lnSpc>
                <a:spcPct val="100000"/>
              </a:lnSpc>
              <a:spcBef>
                <a:spcPts val="0"/>
              </a:spcBef>
              <a:spcAft>
                <a:spcPts val="0"/>
              </a:spcAft>
              <a:buClr>
                <a:schemeClr val="accent1"/>
              </a:buClr>
              <a:buSzPts val="1600"/>
              <a:buFont typeface="Open Sans"/>
              <a:buChar char="&gt;"/>
            </a:pPr>
            <a:r>
              <a:rPr lang="en" sz="1600" u="sng">
                <a:solidFill>
                  <a:schemeClr val="accent1"/>
                </a:solidFill>
                <a:latin typeface="Open Sans"/>
                <a:ea typeface="Open Sans"/>
                <a:cs typeface="Open Sans"/>
                <a:sym typeface="Open Sans"/>
                <a:hlinkClick r:id="rId6">
                  <a:extLst>
                    <a:ext uri="{A12FA001-AC4F-418D-AE19-62706E023703}">
                      <ahyp:hlinkClr val="tx"/>
                    </a:ext>
                  </a:extLst>
                </a:hlinkClick>
              </a:rPr>
              <a:t>Safer Federal Workforce FAQs </a:t>
            </a:r>
            <a:endParaRPr sz="1600">
              <a:solidFill>
                <a:schemeClr val="accent1"/>
              </a:solidFill>
              <a:latin typeface="Open Sans"/>
              <a:ea typeface="Open Sans"/>
              <a:cs typeface="Open Sans"/>
              <a:sym typeface="Open Sans"/>
            </a:endParaRPr>
          </a:p>
          <a:p>
            <a:pPr indent="-330200" lvl="0" marL="457200" rtl="0" algn="l">
              <a:lnSpc>
                <a:spcPct val="100000"/>
              </a:lnSpc>
              <a:spcBef>
                <a:spcPts val="0"/>
              </a:spcBef>
              <a:spcAft>
                <a:spcPts val="0"/>
              </a:spcAft>
              <a:buClr>
                <a:schemeClr val="accent1"/>
              </a:buClr>
              <a:buSzPts val="1600"/>
              <a:buFont typeface="Open Sans"/>
              <a:buChar char="&gt;"/>
            </a:pPr>
            <a:r>
              <a:rPr lang="en" sz="1600" u="sng">
                <a:solidFill>
                  <a:schemeClr val="accent1"/>
                </a:solidFill>
                <a:latin typeface="Open Sans"/>
                <a:ea typeface="Open Sans"/>
                <a:cs typeface="Open Sans"/>
                <a:sym typeface="Open Sans"/>
                <a:hlinkClick r:id="rId7">
                  <a:extLst>
                    <a:ext uri="{A12FA001-AC4F-418D-AE19-62706E023703}">
                      <ahyp:hlinkClr val="tx"/>
                    </a:ext>
                  </a:extLst>
                </a:hlinkClick>
              </a:rPr>
              <a:t>Memorandum for FAR Clause Implementation </a:t>
            </a:r>
            <a:endParaRPr sz="1600">
              <a:solidFill>
                <a:schemeClr val="accen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76"/>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rmAutofit lnSpcReduction="10000"/>
          </a:bodyPr>
          <a:lstStyle/>
          <a:p>
            <a:pPr indent="0" lvl="0" marL="0" rtl="0" algn="l">
              <a:lnSpc>
                <a:spcPct val="100000"/>
              </a:lnSpc>
              <a:spcBef>
                <a:spcPts val="0"/>
              </a:spcBef>
              <a:spcAft>
                <a:spcPts val="0"/>
              </a:spcAft>
              <a:buClr>
                <a:schemeClr val="accent3"/>
              </a:buClr>
              <a:buSzPts val="5000"/>
              <a:buNone/>
            </a:pPr>
            <a:r>
              <a:rPr lang="en">
                <a:latin typeface="Arial"/>
                <a:ea typeface="Arial"/>
                <a:cs typeface="Arial"/>
                <a:sym typeface="Arial"/>
              </a:rPr>
              <a:t>NIH CHILDCARE UPDATES</a:t>
            </a:r>
            <a:endParaRPr/>
          </a:p>
        </p:txBody>
      </p:sp>
      <p:sp>
        <p:nvSpPr>
          <p:cNvPr id="381" name="Google Shape;381;p76"/>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2021</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Matt Gardner</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Post Award Fiscal Compliance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94"/>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Federal Contract Implementation &amp; </a:t>
            </a:r>
            <a:endParaRPr sz="2700"/>
          </a:p>
          <a:p>
            <a:pPr indent="0" lvl="0" marL="0" rtl="0" algn="l">
              <a:spcBef>
                <a:spcPts val="600"/>
              </a:spcBef>
              <a:spcAft>
                <a:spcPts val="0"/>
              </a:spcAft>
              <a:buNone/>
            </a:pPr>
            <a:r>
              <a:rPr lang="en" sz="2700"/>
              <a:t>Effective Dates</a:t>
            </a:r>
            <a:endParaRPr sz="3100"/>
          </a:p>
        </p:txBody>
      </p:sp>
      <p:sp>
        <p:nvSpPr>
          <p:cNvPr id="508" name="Google Shape;508;p94"/>
          <p:cNvSpPr txBox="1"/>
          <p:nvPr>
            <p:ph idx="2" type="body"/>
          </p:nvPr>
        </p:nvSpPr>
        <p:spPr>
          <a:xfrm>
            <a:off x="659305" y="1508125"/>
            <a:ext cx="8196300" cy="40155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sz="2200"/>
              <a:t>Contract officers may implement the clause on or before October 15, 2021.</a:t>
            </a:r>
            <a:endParaRPr sz="2200"/>
          </a:p>
          <a:p>
            <a:pPr indent="0" lvl="0" marL="0" rtl="0" algn="l">
              <a:lnSpc>
                <a:spcPct val="100000"/>
              </a:lnSpc>
              <a:spcBef>
                <a:spcPts val="1200"/>
              </a:spcBef>
              <a:spcAft>
                <a:spcPts val="0"/>
              </a:spcAft>
              <a:buNone/>
            </a:pPr>
            <a:r>
              <a:t/>
            </a:r>
            <a:endParaRPr sz="2200"/>
          </a:p>
          <a:p>
            <a:pPr indent="0" lvl="0" marL="0" rtl="0" algn="l">
              <a:lnSpc>
                <a:spcPct val="100000"/>
              </a:lnSpc>
              <a:spcBef>
                <a:spcPts val="1200"/>
              </a:spcBef>
              <a:spcAft>
                <a:spcPts val="0"/>
              </a:spcAft>
              <a:buNone/>
            </a:pPr>
            <a:r>
              <a:rPr lang="en" sz="2300"/>
              <a:t>On or after October 15, 2021</a:t>
            </a:r>
            <a:endParaRPr sz="2300"/>
          </a:p>
          <a:p>
            <a:pPr indent="0" lvl="0" marL="0" rtl="0" algn="l">
              <a:lnSpc>
                <a:spcPct val="100000"/>
              </a:lnSpc>
              <a:spcBef>
                <a:spcPts val="1200"/>
              </a:spcBef>
              <a:spcAft>
                <a:spcPts val="0"/>
              </a:spcAft>
              <a:buNone/>
            </a:pPr>
            <a:r>
              <a:rPr lang="en" sz="1900"/>
              <a:t>New solicitations &amp; contracts issued pursuant to those solicitations.</a:t>
            </a:r>
            <a:endParaRPr sz="1900"/>
          </a:p>
          <a:p>
            <a:pPr indent="0" lvl="0" marL="0" rtl="0" algn="l">
              <a:lnSpc>
                <a:spcPct val="100000"/>
              </a:lnSpc>
              <a:spcBef>
                <a:spcPts val="1200"/>
              </a:spcBef>
              <a:spcAft>
                <a:spcPts val="0"/>
              </a:spcAft>
              <a:buNone/>
            </a:pPr>
            <a:r>
              <a:rPr lang="en" sz="1900"/>
              <a:t>Extensions, renewals or options on existing contracts or orders. </a:t>
            </a:r>
            <a:endParaRPr sz="1900"/>
          </a:p>
          <a:p>
            <a:pPr indent="0" lvl="0" marL="0" rtl="0" algn="l">
              <a:lnSpc>
                <a:spcPct val="100000"/>
              </a:lnSpc>
              <a:spcBef>
                <a:spcPts val="1200"/>
              </a:spcBef>
              <a:spcAft>
                <a:spcPts val="0"/>
              </a:spcAft>
              <a:buNone/>
            </a:pPr>
            <a:r>
              <a:t/>
            </a:r>
            <a:endParaRPr sz="1900"/>
          </a:p>
          <a:p>
            <a:pPr indent="0" lvl="0" marL="0" rtl="0" algn="l">
              <a:lnSpc>
                <a:spcPct val="100000"/>
              </a:lnSpc>
              <a:spcBef>
                <a:spcPts val="1200"/>
              </a:spcBef>
              <a:spcAft>
                <a:spcPts val="0"/>
              </a:spcAft>
              <a:buNone/>
            </a:pPr>
            <a:r>
              <a:rPr lang="en" sz="2300"/>
              <a:t>On or after November 14th</a:t>
            </a:r>
            <a:r>
              <a:rPr lang="en" sz="2600"/>
              <a:t> </a:t>
            </a:r>
            <a:endParaRPr sz="2600"/>
          </a:p>
          <a:p>
            <a:pPr indent="0" lvl="0" marL="0" rtl="0" algn="l">
              <a:lnSpc>
                <a:spcPct val="100000"/>
              </a:lnSpc>
              <a:spcBef>
                <a:spcPts val="1200"/>
              </a:spcBef>
              <a:spcAft>
                <a:spcPts val="0"/>
              </a:spcAft>
              <a:buNone/>
            </a:pPr>
            <a:r>
              <a:rPr lang="en" sz="1900"/>
              <a:t>New contracts awarded from solicitations issued before October 15th.</a:t>
            </a:r>
            <a:endParaRPr sz="1900"/>
          </a:p>
          <a:p>
            <a:pPr indent="0" lvl="0" marL="0" rtl="0" algn="l">
              <a:lnSpc>
                <a:spcPct val="115000"/>
              </a:lnSpc>
              <a:spcBef>
                <a:spcPts val="1200"/>
              </a:spcBef>
              <a:spcAft>
                <a:spcPts val="1200"/>
              </a:spcAft>
              <a:buNone/>
            </a:pPr>
            <a:r>
              <a:t/>
            </a:r>
            <a:endParaRPr sz="19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95"/>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t/>
            </a:r>
            <a:endParaRPr sz="2700"/>
          </a:p>
          <a:p>
            <a:pPr indent="0" lvl="0" marL="0" rtl="0" algn="l">
              <a:spcBef>
                <a:spcPts val="600"/>
              </a:spcBef>
              <a:spcAft>
                <a:spcPts val="0"/>
              </a:spcAft>
              <a:buNone/>
            </a:pPr>
            <a:r>
              <a:rPr lang="en" sz="2700"/>
              <a:t>Project Specific Award Modification - </a:t>
            </a:r>
            <a:endParaRPr sz="2700"/>
          </a:p>
          <a:p>
            <a:pPr indent="0" lvl="0" marL="0" rtl="0" algn="l">
              <a:spcBef>
                <a:spcPts val="600"/>
              </a:spcBef>
              <a:spcAft>
                <a:spcPts val="0"/>
              </a:spcAft>
              <a:buNone/>
            </a:pPr>
            <a:r>
              <a:rPr lang="en" sz="2700"/>
              <a:t>Simple Confirmations</a:t>
            </a:r>
            <a:endParaRPr sz="2700"/>
          </a:p>
        </p:txBody>
      </p:sp>
      <p:sp>
        <p:nvSpPr>
          <p:cNvPr id="515" name="Google Shape;515;p95"/>
          <p:cNvSpPr txBox="1"/>
          <p:nvPr>
            <p:ph idx="2" type="body"/>
          </p:nvPr>
        </p:nvSpPr>
        <p:spPr>
          <a:xfrm>
            <a:off x="659300" y="1695675"/>
            <a:ext cx="8125500" cy="4859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480"/>
              </a:spcBef>
              <a:spcAft>
                <a:spcPts val="0"/>
              </a:spcAft>
              <a:buNone/>
            </a:pPr>
            <a:r>
              <a:rPr b="1" lang="en"/>
              <a:t>Simple confirmation</a:t>
            </a:r>
            <a:r>
              <a:rPr lang="en"/>
              <a:t> that the UW has a process meeting sponsor requirements?</a:t>
            </a:r>
            <a:endParaRPr/>
          </a:p>
          <a:p>
            <a:pPr indent="0" lvl="0" marL="0" marR="0" rtl="0" algn="l">
              <a:lnSpc>
                <a:spcPct val="100000"/>
              </a:lnSpc>
              <a:spcBef>
                <a:spcPts val="480"/>
              </a:spcBef>
              <a:spcAft>
                <a:spcPts val="0"/>
              </a:spcAft>
              <a:buNone/>
            </a:pPr>
            <a:r>
              <a:t/>
            </a:r>
            <a:endParaRPr/>
          </a:p>
          <a:p>
            <a:pPr indent="0" lvl="0" marL="0" marR="0" rtl="0" algn="l">
              <a:lnSpc>
                <a:spcPct val="100000"/>
              </a:lnSpc>
              <a:spcBef>
                <a:spcPts val="480"/>
              </a:spcBef>
              <a:spcAft>
                <a:spcPts val="0"/>
              </a:spcAft>
              <a:buNone/>
            </a:pPr>
            <a:r>
              <a:rPr lang="en" sz="2400"/>
              <a:t>OSP will create PAC, sign, approve, notify campus</a:t>
            </a:r>
            <a:endParaRPr sz="2400"/>
          </a:p>
          <a:p>
            <a:pPr indent="0" lvl="0" marL="914400" marR="0" rtl="0" algn="l">
              <a:lnSpc>
                <a:spcPct val="100000"/>
              </a:lnSpc>
              <a:spcBef>
                <a:spcPts val="480"/>
              </a:spcBef>
              <a:spcAft>
                <a:spcPts val="0"/>
              </a:spcAft>
              <a:buNone/>
            </a:pPr>
            <a:r>
              <a:t/>
            </a:r>
            <a:endParaRPr/>
          </a:p>
          <a:p>
            <a:pPr indent="0" lvl="0" marL="0" marR="0" rtl="0" algn="l">
              <a:lnSpc>
                <a:spcPct val="100000"/>
              </a:lnSpc>
              <a:spcBef>
                <a:spcPts val="48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96"/>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Project Specific Award Modification - </a:t>
            </a:r>
            <a:endParaRPr sz="2700"/>
          </a:p>
          <a:p>
            <a:pPr indent="0" lvl="0" marL="0" rtl="0" algn="l">
              <a:spcBef>
                <a:spcPts val="600"/>
              </a:spcBef>
              <a:spcAft>
                <a:spcPts val="0"/>
              </a:spcAft>
              <a:buNone/>
            </a:pPr>
            <a:r>
              <a:rPr lang="en" sz="2700"/>
              <a:t>Attestation or Certifications</a:t>
            </a:r>
            <a:endParaRPr sz="2700"/>
          </a:p>
        </p:txBody>
      </p:sp>
      <p:sp>
        <p:nvSpPr>
          <p:cNvPr id="522" name="Google Shape;522;p96"/>
          <p:cNvSpPr txBox="1"/>
          <p:nvPr>
            <p:ph idx="2" type="body"/>
          </p:nvPr>
        </p:nvSpPr>
        <p:spPr>
          <a:xfrm>
            <a:off x="659300" y="1668400"/>
            <a:ext cx="8184600" cy="5191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480"/>
              </a:spcBef>
              <a:spcAft>
                <a:spcPts val="0"/>
              </a:spcAft>
              <a:buNone/>
            </a:pPr>
            <a:r>
              <a:rPr lang="en"/>
              <a:t>More detailed </a:t>
            </a:r>
            <a:r>
              <a:rPr b="1" lang="en"/>
              <a:t>attestation or certification </a:t>
            </a:r>
            <a:r>
              <a:rPr lang="en"/>
              <a:t>of project personnel vaccination status?</a:t>
            </a:r>
            <a:endParaRPr/>
          </a:p>
          <a:p>
            <a:pPr indent="0" lvl="0" marL="0" marR="0" rtl="0" algn="l">
              <a:lnSpc>
                <a:spcPct val="100000"/>
              </a:lnSpc>
              <a:spcBef>
                <a:spcPts val="480"/>
              </a:spcBef>
              <a:spcAft>
                <a:spcPts val="0"/>
              </a:spcAft>
              <a:buNone/>
            </a:pPr>
            <a:r>
              <a:t/>
            </a:r>
            <a:endParaRPr/>
          </a:p>
          <a:p>
            <a:pPr indent="0" lvl="0" marL="0" marR="0" rtl="0" algn="l">
              <a:lnSpc>
                <a:spcPct val="100000"/>
              </a:lnSpc>
              <a:spcBef>
                <a:spcPts val="480"/>
              </a:spcBef>
              <a:spcAft>
                <a:spcPts val="0"/>
              </a:spcAft>
              <a:buNone/>
            </a:pPr>
            <a:r>
              <a:rPr lang="en" sz="2400"/>
              <a:t>OSP Reviewers will reach out to the PI &amp; department contact to request written confirmation that the requirement is met (such as an email) from the appropriate department HR individual.</a:t>
            </a:r>
            <a:endParaRPr sz="2400"/>
          </a:p>
          <a:p>
            <a:pPr indent="0" lvl="0" marL="457200" marR="0" rtl="0" algn="l">
              <a:lnSpc>
                <a:spcPct val="100000"/>
              </a:lnSpc>
              <a:spcBef>
                <a:spcPts val="48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97"/>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Project Specific Award Modification -</a:t>
            </a:r>
            <a:endParaRPr sz="2700"/>
          </a:p>
          <a:p>
            <a:pPr indent="0" lvl="0" marL="0" rtl="0" algn="l">
              <a:spcBef>
                <a:spcPts val="600"/>
              </a:spcBef>
              <a:spcAft>
                <a:spcPts val="0"/>
              </a:spcAft>
              <a:buNone/>
            </a:pPr>
            <a:r>
              <a:rPr lang="en" sz="2700"/>
              <a:t>Vendor/Supplier or Subrecipients</a:t>
            </a:r>
            <a:endParaRPr sz="2700"/>
          </a:p>
        </p:txBody>
      </p:sp>
      <p:sp>
        <p:nvSpPr>
          <p:cNvPr id="529" name="Google Shape;529;p97"/>
          <p:cNvSpPr txBox="1"/>
          <p:nvPr>
            <p:ph idx="2" type="body"/>
          </p:nvPr>
        </p:nvSpPr>
        <p:spPr>
          <a:xfrm>
            <a:off x="659300" y="1439800"/>
            <a:ext cx="8184600" cy="51918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rPr lang="en"/>
              <a:t>Request for attestation or certification of v</a:t>
            </a:r>
            <a:r>
              <a:rPr lang="en"/>
              <a:t>endors/suppliers or subrecipients</a:t>
            </a:r>
            <a:r>
              <a:rPr lang="en"/>
              <a:t> process to check vaccine status? </a:t>
            </a:r>
            <a:endParaRPr/>
          </a:p>
          <a:p>
            <a:pPr indent="-368300" lvl="0" marL="457200" rtl="0" algn="l">
              <a:spcBef>
                <a:spcPts val="480"/>
              </a:spcBef>
              <a:spcAft>
                <a:spcPts val="0"/>
              </a:spcAft>
              <a:buSzPts val="2200"/>
              <a:buChar char="-"/>
            </a:pPr>
            <a:r>
              <a:rPr lang="en" sz="2200"/>
              <a:t>PI &amp; department to check the </a:t>
            </a:r>
            <a:r>
              <a:rPr lang="en" sz="2200" u="sng">
                <a:solidFill>
                  <a:schemeClr val="hlink"/>
                </a:solidFill>
                <a:hlinkClick r:id="rId3"/>
              </a:rPr>
              <a:t>list of companies</a:t>
            </a:r>
            <a:r>
              <a:rPr lang="en" sz="2200"/>
              <a:t> from Procurement’s site.</a:t>
            </a:r>
            <a:endParaRPr sz="2200"/>
          </a:p>
          <a:p>
            <a:pPr indent="0" lvl="0" marL="457200" rtl="0" algn="l">
              <a:spcBef>
                <a:spcPts val="480"/>
              </a:spcBef>
              <a:spcAft>
                <a:spcPts val="0"/>
              </a:spcAft>
              <a:buNone/>
            </a:pPr>
            <a:r>
              <a:t/>
            </a:r>
            <a:endParaRPr sz="2600"/>
          </a:p>
          <a:p>
            <a:pPr indent="0" lvl="0" marL="0" rtl="0" algn="l">
              <a:spcBef>
                <a:spcPts val="480"/>
              </a:spcBef>
              <a:spcAft>
                <a:spcPts val="0"/>
              </a:spcAft>
              <a:buNone/>
            </a:pPr>
            <a:r>
              <a:rPr lang="en"/>
              <a:t>Do I need to request a subaward modification to flow down terms? </a:t>
            </a:r>
            <a:endParaRPr/>
          </a:p>
          <a:p>
            <a:pPr indent="-368300" lvl="0" marL="457200" rtl="0" algn="l">
              <a:spcBef>
                <a:spcPts val="480"/>
              </a:spcBef>
              <a:spcAft>
                <a:spcPts val="0"/>
              </a:spcAft>
              <a:buSzPts val="2200"/>
              <a:buChar char="-"/>
            </a:pPr>
            <a:r>
              <a:rPr lang="en" sz="2200"/>
              <a:t>OSP will flow down any appropriate language as required during the normal course of subaward requests, unless there are specific deadlines to attest or certify. </a:t>
            </a:r>
            <a:endParaRPr sz="2200"/>
          </a:p>
          <a:p>
            <a:pPr indent="0" lvl="0" marL="0" rtl="0" algn="l">
              <a:spcBef>
                <a:spcPts val="480"/>
              </a:spcBef>
              <a:spcAft>
                <a:spcPts val="0"/>
              </a:spcAft>
              <a:buNone/>
            </a:pPr>
            <a:r>
              <a:t/>
            </a:r>
            <a:endParaRPr sz="2200"/>
          </a:p>
          <a:p>
            <a:pPr indent="0" lvl="0" marL="457200" marR="0" rtl="0" algn="l">
              <a:lnSpc>
                <a:spcPct val="100000"/>
              </a:lnSpc>
              <a:spcBef>
                <a:spcPts val="48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98"/>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What NOT to send OSP</a:t>
            </a:r>
            <a:endParaRPr sz="2700"/>
          </a:p>
        </p:txBody>
      </p:sp>
      <p:sp>
        <p:nvSpPr>
          <p:cNvPr id="536" name="Google Shape;536;p98"/>
          <p:cNvSpPr txBox="1"/>
          <p:nvPr>
            <p:ph idx="2" type="body"/>
          </p:nvPr>
        </p:nvSpPr>
        <p:spPr>
          <a:xfrm>
            <a:off x="665905" y="1504150"/>
            <a:ext cx="8196300" cy="4015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480"/>
              </a:spcBef>
              <a:spcAft>
                <a:spcPts val="0"/>
              </a:spcAft>
              <a:buNone/>
            </a:pPr>
            <a:r>
              <a:t/>
            </a:r>
            <a:endParaRPr/>
          </a:p>
          <a:p>
            <a:pPr indent="-381000" lvl="0" marL="457200" marR="0" rtl="0" algn="l">
              <a:lnSpc>
                <a:spcPct val="100000"/>
              </a:lnSpc>
              <a:spcBef>
                <a:spcPts val="480"/>
              </a:spcBef>
              <a:spcAft>
                <a:spcPts val="0"/>
              </a:spcAft>
              <a:buSzPts val="2400"/>
              <a:buChar char="&gt;"/>
            </a:pPr>
            <a:r>
              <a:rPr lang="en"/>
              <a:t>Copies of vaccination proof (e.g. C19 vaccine cards)</a:t>
            </a:r>
            <a:endParaRPr/>
          </a:p>
          <a:p>
            <a:pPr indent="-381000" lvl="0" marL="457200" marR="0" rtl="0" algn="l">
              <a:lnSpc>
                <a:spcPct val="100000"/>
              </a:lnSpc>
              <a:spcBef>
                <a:spcPts val="0"/>
              </a:spcBef>
              <a:spcAft>
                <a:spcPts val="0"/>
              </a:spcAft>
              <a:buSzPts val="2400"/>
              <a:buChar char="&gt;"/>
            </a:pPr>
            <a:r>
              <a:rPr lang="en"/>
              <a:t>Workday screenshots</a:t>
            </a:r>
            <a:endParaRPr/>
          </a:p>
          <a:p>
            <a:pPr indent="-381000" lvl="0" marL="457200" marR="0" rtl="0" algn="l">
              <a:lnSpc>
                <a:spcPct val="100000"/>
              </a:lnSpc>
              <a:spcBef>
                <a:spcPts val="0"/>
              </a:spcBef>
              <a:spcAft>
                <a:spcPts val="0"/>
              </a:spcAft>
              <a:buSzPts val="2400"/>
              <a:buChar char="&gt;"/>
            </a:pPr>
            <a:r>
              <a:rPr lang="en"/>
              <a:t>Workday attestation reports for the unit</a:t>
            </a:r>
            <a:endParaRPr/>
          </a:p>
          <a:p>
            <a:pPr indent="-381000" lvl="0" marL="457200" marR="0" rtl="0" algn="l">
              <a:lnSpc>
                <a:spcPct val="100000"/>
              </a:lnSpc>
              <a:spcBef>
                <a:spcPts val="0"/>
              </a:spcBef>
              <a:spcAft>
                <a:spcPts val="0"/>
              </a:spcAft>
              <a:buSzPts val="2400"/>
              <a:buChar char="&gt;"/>
            </a:pPr>
            <a:r>
              <a:rPr lang="en"/>
              <a:t>Individual vendor/supplier or subrecipient Declarations</a:t>
            </a:r>
            <a:endParaRPr/>
          </a:p>
          <a:p>
            <a:pPr indent="0" lvl="0" marL="0" marR="0" rtl="0" algn="l">
              <a:lnSpc>
                <a:spcPct val="100000"/>
              </a:lnSpc>
              <a:spcBef>
                <a:spcPts val="48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9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4B2E83"/>
              </a:buClr>
              <a:buSzPts val="750"/>
              <a:buFont typeface="Arial"/>
              <a:buNone/>
            </a:pPr>
            <a:r>
              <a:rPr b="0" i="0" lang="en" sz="3000" u="none" cap="none" strike="noStrike">
                <a:solidFill>
                  <a:srgbClr val="4B2E83"/>
                </a:solidFill>
                <a:latin typeface="Open Sans"/>
                <a:ea typeface="Open Sans"/>
                <a:cs typeface="Open Sans"/>
                <a:sym typeface="Open Sans"/>
              </a:rPr>
              <a:t>Questions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100"/>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rmAutofit fontScale="85000"/>
          </a:bodyPr>
          <a:lstStyle/>
          <a:p>
            <a:pPr indent="0" lvl="0" marL="0" rtl="0" algn="l">
              <a:lnSpc>
                <a:spcPct val="100000"/>
              </a:lnSpc>
              <a:spcBef>
                <a:spcPts val="0"/>
              </a:spcBef>
              <a:spcAft>
                <a:spcPts val="0"/>
              </a:spcAft>
              <a:buClr>
                <a:schemeClr val="accent3"/>
              </a:buClr>
              <a:buSzPct val="100000"/>
              <a:buNone/>
            </a:pPr>
            <a:r>
              <a:rPr lang="en">
                <a:latin typeface="Arial"/>
                <a:ea typeface="Arial"/>
                <a:cs typeface="Arial"/>
                <a:sym typeface="Arial"/>
              </a:rPr>
              <a:t>UW Principal Investigators</a:t>
            </a:r>
            <a:endParaRPr/>
          </a:p>
          <a:p>
            <a:pPr indent="0" lvl="0" marL="0" rtl="0" algn="l">
              <a:lnSpc>
                <a:spcPct val="100000"/>
              </a:lnSpc>
              <a:spcBef>
                <a:spcPts val="850"/>
              </a:spcBef>
              <a:spcAft>
                <a:spcPts val="0"/>
              </a:spcAft>
              <a:buClr>
                <a:schemeClr val="accent3"/>
              </a:buClr>
              <a:buSzPct val="100000"/>
              <a:buNone/>
            </a:pPr>
            <a:r>
              <a:rPr lang="en">
                <a:latin typeface="Arial"/>
                <a:ea typeface="Arial"/>
                <a:cs typeface="Arial"/>
                <a:sym typeface="Arial"/>
              </a:rPr>
              <a:t>and the Vaccination Policy</a:t>
            </a:r>
            <a:endParaRPr/>
          </a:p>
        </p:txBody>
      </p:sp>
      <p:sp>
        <p:nvSpPr>
          <p:cNvPr id="547" name="Google Shape;547;p100"/>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October 2021</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Joe Giffels</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Office of Research</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101"/>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lang="en" sz="4200">
                <a:solidFill>
                  <a:schemeClr val="lt2"/>
                </a:solidFill>
                <a:latin typeface="Open Sans"/>
                <a:ea typeface="Open Sans"/>
                <a:cs typeface="Open Sans"/>
                <a:sym typeface="Open Sans"/>
              </a:rPr>
              <a:t>Sponsored Programs by the Numbers (FY21)</a:t>
            </a:r>
            <a:endParaRPr sz="4250">
              <a:latin typeface="Open Sans"/>
              <a:ea typeface="Open Sans"/>
              <a:cs typeface="Open Sans"/>
              <a:sym typeface="Open Sans"/>
            </a:endParaRPr>
          </a:p>
        </p:txBody>
      </p:sp>
      <p:sp>
        <p:nvSpPr>
          <p:cNvPr id="553" name="Google Shape;553;p101"/>
          <p:cNvSpPr txBox="1"/>
          <p:nvPr/>
        </p:nvSpPr>
        <p:spPr>
          <a:xfrm>
            <a:off x="692029" y="4308048"/>
            <a:ext cx="6656700" cy="18126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October, 2021 </a:t>
            </a:r>
            <a:r>
              <a:rPr b="0" i="0" lang="en" sz="2000" u="none" cap="none" strike="noStrike">
                <a:solidFill>
                  <a:srgbClr val="FFFFFF"/>
                </a:solidFill>
                <a:latin typeface="Open Sans"/>
                <a:ea typeface="Open Sans"/>
                <a:cs typeface="Open Sans"/>
                <a:sym typeface="Open Sans"/>
              </a:rPr>
              <a:t>MRAM</a:t>
            </a:r>
            <a:endParaRPr/>
          </a:p>
          <a:p>
            <a:pPr indent="0" lvl="0" marL="0" marR="0" rtl="0" algn="l">
              <a:spcBef>
                <a:spcPts val="32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Carol Rhodes</a:t>
            </a:r>
            <a:endParaRPr/>
          </a:p>
          <a:p>
            <a:pPr indent="0" lvl="0" marL="0" marR="0" rtl="0" algn="l">
              <a:spcBef>
                <a:spcPts val="320"/>
              </a:spcBef>
              <a:spcAft>
                <a:spcPts val="0"/>
              </a:spcAft>
              <a:buClr>
                <a:srgbClr val="FFFFFF"/>
              </a:buClr>
              <a:buSzPts val="500"/>
              <a:buFont typeface="Arial"/>
              <a:buNone/>
            </a:pPr>
            <a:r>
              <a:rPr b="0" i="0" lang="en" sz="2000" u="none" cap="none" strike="noStrike">
                <a:solidFill>
                  <a:srgbClr val="FFFFFF"/>
                </a:solidFill>
                <a:latin typeface="Open Sans"/>
                <a:ea typeface="Open Sans"/>
                <a:cs typeface="Open Sans"/>
                <a:sym typeface="Open Sans"/>
              </a:rPr>
              <a:t>Office of Sponsored Programs</a:t>
            </a:r>
            <a:endParaRPr/>
          </a:p>
          <a:p>
            <a:pPr indent="0" lvl="0" marL="0" marR="0" rtl="0" algn="l">
              <a:spcBef>
                <a:spcPts val="320"/>
              </a:spcBef>
              <a:spcAft>
                <a:spcPts val="0"/>
              </a:spcAft>
              <a:buClr>
                <a:srgbClr val="FFFFFF"/>
              </a:buClr>
              <a:buSzPts val="35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102"/>
          <p:cNvSpPr txBox="1"/>
          <p:nvPr>
            <p:ph idx="1" type="body"/>
          </p:nvPr>
        </p:nvSpPr>
        <p:spPr>
          <a:xfrm>
            <a:off x="7149250" y="1421125"/>
            <a:ext cx="1617600" cy="1585200"/>
          </a:xfrm>
          <a:prstGeom prst="rect">
            <a:avLst/>
          </a:prstGeom>
        </p:spPr>
        <p:txBody>
          <a:bodyPr anchorCtr="0" anchor="b" bIns="91425" lIns="91425" spcFirstLastPara="1" rIns="91425" wrap="square" tIns="91425">
            <a:noAutofit/>
          </a:bodyPr>
          <a:lstStyle/>
          <a:p>
            <a:pPr indent="0" lvl="0" marL="0" rtl="0" algn="r">
              <a:lnSpc>
                <a:spcPct val="115000"/>
              </a:lnSpc>
              <a:spcBef>
                <a:spcPts val="600"/>
              </a:spcBef>
              <a:spcAft>
                <a:spcPts val="0"/>
              </a:spcAft>
              <a:buNone/>
            </a:pPr>
            <a:r>
              <a:rPr lang="en" sz="2600"/>
              <a:t>eGC1 Totals FY19 thru</a:t>
            </a:r>
            <a:endParaRPr sz="2600"/>
          </a:p>
          <a:p>
            <a:pPr indent="0" lvl="0" marL="0" rtl="0" algn="r">
              <a:lnSpc>
                <a:spcPct val="115000"/>
              </a:lnSpc>
              <a:spcBef>
                <a:spcPts val="600"/>
              </a:spcBef>
              <a:spcAft>
                <a:spcPts val="0"/>
              </a:spcAft>
              <a:buNone/>
            </a:pPr>
            <a:r>
              <a:rPr lang="en" sz="2600"/>
              <a:t>FY21</a:t>
            </a:r>
            <a:r>
              <a:rPr lang="en" sz="2200"/>
              <a:t> </a:t>
            </a:r>
            <a:endParaRPr sz="2200"/>
          </a:p>
        </p:txBody>
      </p:sp>
      <p:graphicFrame>
        <p:nvGraphicFramePr>
          <p:cNvPr id="560" name="Google Shape;560;p102"/>
          <p:cNvGraphicFramePr/>
          <p:nvPr/>
        </p:nvGraphicFramePr>
        <p:xfrm>
          <a:off x="100825" y="92325"/>
          <a:ext cx="3000000" cy="3000000"/>
        </p:xfrm>
        <a:graphic>
          <a:graphicData uri="http://schemas.openxmlformats.org/drawingml/2006/table">
            <a:tbl>
              <a:tblPr>
                <a:noFill/>
                <a:tableStyleId>{44C5A15A-40AD-4F2B-BE40-640EC913D255}</a:tableStyleId>
              </a:tblPr>
              <a:tblGrid>
                <a:gridCol w="4079775"/>
                <a:gridCol w="975725"/>
                <a:gridCol w="1074300"/>
                <a:gridCol w="889550"/>
              </a:tblGrid>
              <a:tr h="414400">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Application Type</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FY19</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FY20</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FY21</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Competing Renewal</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187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144</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155</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Competing Revisions</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37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57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37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Competing Supplement</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137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157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149</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New</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4316</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4562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4201</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Non-Award Agreement - Continuation</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39</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60</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112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Non-Award Agreement - New</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457</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920</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934</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Non-Competing Renewal</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663</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553</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576</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Non-Competing Revisions</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53</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86</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61</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Non-Competing Supplement</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242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232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226</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Pre-Application</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162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105</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119</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Resubmission - Previously Denied</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484</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512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495</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Supplement &amp; Extension</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414</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455</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422</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Transfer from Another Institution</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46</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50</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44</a:t>
                      </a:r>
                      <a:endParaRPr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14400">
                <a:tc>
                  <a:txBody>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Grand Total</a:t>
                      </a:r>
                      <a:endParaRPr b="1">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b="1" lang="en" sz="1300">
                          <a:solidFill>
                            <a:schemeClr val="dk2"/>
                          </a:solidFill>
                          <a:latin typeface="Open Sans"/>
                          <a:ea typeface="Open Sans"/>
                          <a:cs typeface="Open Sans"/>
                          <a:sym typeface="Open Sans"/>
                        </a:rPr>
                        <a:t>7237</a:t>
                      </a:r>
                      <a:endParaRPr b="1"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b="1" lang="en" sz="1300">
                          <a:solidFill>
                            <a:schemeClr val="dk2"/>
                          </a:solidFill>
                          <a:latin typeface="Open Sans"/>
                          <a:ea typeface="Open Sans"/>
                          <a:cs typeface="Open Sans"/>
                          <a:sym typeface="Open Sans"/>
                        </a:rPr>
                        <a:t>7893</a:t>
                      </a:r>
                      <a:endParaRPr b="1"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b="1" lang="en" sz="1300">
                          <a:solidFill>
                            <a:schemeClr val="dk2"/>
                          </a:solidFill>
                          <a:latin typeface="Open Sans"/>
                          <a:ea typeface="Open Sans"/>
                          <a:cs typeface="Open Sans"/>
                          <a:sym typeface="Open Sans"/>
                        </a:rPr>
                        <a:t>7531</a:t>
                      </a:r>
                      <a:endParaRPr b="1" sz="13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bl>
          </a:graphicData>
        </a:graphic>
      </p:graphicFrame>
      <p:sp>
        <p:nvSpPr>
          <p:cNvPr id="561" name="Google Shape;561;p102"/>
          <p:cNvSpPr txBox="1"/>
          <p:nvPr/>
        </p:nvSpPr>
        <p:spPr>
          <a:xfrm>
            <a:off x="142050" y="6308325"/>
            <a:ext cx="587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Open Sans"/>
                <a:ea typeface="Open Sans"/>
                <a:cs typeface="Open Sans"/>
                <a:sym typeface="Open Sans"/>
              </a:rPr>
              <a:t>Total Competing Proposals for FY21: </a:t>
            </a:r>
            <a:r>
              <a:rPr b="1" lang="en">
                <a:solidFill>
                  <a:schemeClr val="accent1"/>
                </a:solidFill>
                <a:latin typeface="Open Sans"/>
                <a:ea typeface="Open Sans"/>
                <a:cs typeface="Open Sans"/>
                <a:sym typeface="Open Sans"/>
              </a:rPr>
              <a:t>5081</a:t>
            </a:r>
            <a:endParaRPr b="1">
              <a:solidFill>
                <a:schemeClr val="accent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03"/>
          <p:cNvSpPr txBox="1"/>
          <p:nvPr>
            <p:ph idx="1" type="body"/>
          </p:nvPr>
        </p:nvSpPr>
        <p:spPr>
          <a:xfrm>
            <a:off x="7205025" y="1750675"/>
            <a:ext cx="1634100" cy="1365900"/>
          </a:xfrm>
          <a:prstGeom prst="rect">
            <a:avLst/>
          </a:prstGeom>
        </p:spPr>
        <p:txBody>
          <a:bodyPr anchorCtr="0" anchor="b" bIns="91425" lIns="91425" spcFirstLastPara="1" rIns="91425" wrap="square" tIns="91425">
            <a:noAutofit/>
          </a:bodyPr>
          <a:lstStyle/>
          <a:p>
            <a:pPr indent="0" lvl="0" marL="0" rtl="0" algn="r">
              <a:lnSpc>
                <a:spcPct val="115000"/>
              </a:lnSpc>
              <a:spcBef>
                <a:spcPts val="600"/>
              </a:spcBef>
              <a:spcAft>
                <a:spcPts val="0"/>
              </a:spcAft>
              <a:buNone/>
            </a:pPr>
            <a:r>
              <a:rPr lang="en" sz="2600"/>
              <a:t>Covid Related Totals</a:t>
            </a:r>
            <a:endParaRPr sz="2600"/>
          </a:p>
          <a:p>
            <a:pPr indent="0" lvl="0" marL="0" rtl="0" algn="r">
              <a:lnSpc>
                <a:spcPct val="115000"/>
              </a:lnSpc>
              <a:spcBef>
                <a:spcPts val="600"/>
              </a:spcBef>
              <a:spcAft>
                <a:spcPts val="0"/>
              </a:spcAft>
              <a:buNone/>
            </a:pPr>
            <a:r>
              <a:rPr lang="en" sz="2600"/>
              <a:t>FY20 &amp; </a:t>
            </a:r>
            <a:endParaRPr sz="2600"/>
          </a:p>
          <a:p>
            <a:pPr indent="0" lvl="0" marL="0" rtl="0" algn="r">
              <a:lnSpc>
                <a:spcPct val="115000"/>
              </a:lnSpc>
              <a:spcBef>
                <a:spcPts val="600"/>
              </a:spcBef>
              <a:spcAft>
                <a:spcPts val="0"/>
              </a:spcAft>
              <a:buNone/>
            </a:pPr>
            <a:r>
              <a:rPr lang="en" sz="2600"/>
              <a:t>FY21 </a:t>
            </a:r>
            <a:endParaRPr sz="2600"/>
          </a:p>
        </p:txBody>
      </p:sp>
      <p:graphicFrame>
        <p:nvGraphicFramePr>
          <p:cNvPr id="568" name="Google Shape;568;p103"/>
          <p:cNvGraphicFramePr/>
          <p:nvPr/>
        </p:nvGraphicFramePr>
        <p:xfrm>
          <a:off x="143750" y="166090"/>
          <a:ext cx="3000000" cy="3000000"/>
        </p:xfrm>
        <a:graphic>
          <a:graphicData uri="http://schemas.openxmlformats.org/drawingml/2006/table">
            <a:tbl>
              <a:tblPr>
                <a:noFill/>
                <a:tableStyleId>{44C5A15A-40AD-4F2B-BE40-640EC913D255}</a:tableStyleId>
              </a:tblPr>
              <a:tblGrid>
                <a:gridCol w="4886325"/>
                <a:gridCol w="1286700"/>
                <a:gridCol w="1065425"/>
              </a:tblGrid>
              <a:tr h="443150">
                <a:tc>
                  <a:txBody>
                    <a:bodyPr/>
                    <a:lstStyle/>
                    <a:p>
                      <a:pPr indent="0" lvl="0" marL="0" rtl="0" algn="l">
                        <a:spcBef>
                          <a:spcPts val="0"/>
                        </a:spcBef>
                        <a:spcAft>
                          <a:spcPts val="0"/>
                        </a:spcAft>
                        <a:buNone/>
                      </a:pPr>
                      <a:r>
                        <a:rPr lang="en" sz="1500">
                          <a:solidFill>
                            <a:schemeClr val="lt1"/>
                          </a:solidFill>
                          <a:latin typeface="Open Sans"/>
                          <a:ea typeface="Open Sans"/>
                          <a:cs typeface="Open Sans"/>
                          <a:sym typeface="Open Sans"/>
                        </a:rPr>
                        <a:t>Application Type</a:t>
                      </a:r>
                      <a:endParaRPr sz="1500">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sz="1500">
                          <a:solidFill>
                            <a:schemeClr val="lt1"/>
                          </a:solidFill>
                          <a:latin typeface="Open Sans"/>
                          <a:ea typeface="Open Sans"/>
                          <a:cs typeface="Open Sans"/>
                          <a:sym typeface="Open Sans"/>
                        </a:rPr>
                        <a:t>FY20</a:t>
                      </a:r>
                      <a:endParaRPr sz="1500">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sz="1500">
                          <a:solidFill>
                            <a:schemeClr val="lt1"/>
                          </a:solidFill>
                          <a:latin typeface="Open Sans"/>
                          <a:ea typeface="Open Sans"/>
                          <a:cs typeface="Open Sans"/>
                          <a:sym typeface="Open Sans"/>
                        </a:rPr>
                        <a:t>FY21</a:t>
                      </a:r>
                      <a:endParaRPr sz="1500">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Competing Renewal</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4</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Competing Revisions</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25</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8</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Competing Supplement</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36</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20</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New</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182</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204</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Non-Award Agreement - Continuation</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Non-Award Agreement - New</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27</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103</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Non-Competing Renewal</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1"/>
                          </a:solidFill>
                          <a:latin typeface="Open Sans"/>
                          <a:ea typeface="Open Sans"/>
                          <a:cs typeface="Open Sans"/>
                          <a:sym typeface="Open Sans"/>
                        </a:rPr>
                        <a:t>Non-Competing Revisions</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5</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1"/>
                          </a:solidFill>
                          <a:latin typeface="Open Sans"/>
                          <a:ea typeface="Open Sans"/>
                          <a:cs typeface="Open Sans"/>
                          <a:sym typeface="Open Sans"/>
                        </a:rPr>
                        <a:t>Non-Competing Supplement</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21</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30</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Pre-Application</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5</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Resubmission - Previously Denied</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15</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Supplement &amp; Extension</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7</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17</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43150">
                <a:tc>
                  <a:txBody>
                    <a:bodyPr/>
                    <a:lstStyle/>
                    <a:p>
                      <a:pPr indent="0" lvl="0" marL="0" rtl="0" algn="l">
                        <a:spcBef>
                          <a:spcPts val="0"/>
                        </a:spcBef>
                        <a:spcAft>
                          <a:spcPts val="0"/>
                        </a:spcAft>
                        <a:buNone/>
                      </a:pPr>
                      <a:r>
                        <a:rPr lang="en" sz="1500">
                          <a:solidFill>
                            <a:schemeClr val="dk2"/>
                          </a:solidFill>
                          <a:latin typeface="Open Sans"/>
                          <a:ea typeface="Open Sans"/>
                          <a:cs typeface="Open Sans"/>
                          <a:sym typeface="Open Sans"/>
                        </a:rPr>
                        <a:t>Grand Total</a:t>
                      </a:r>
                      <a:endParaRPr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b="1" lang="en" sz="1500">
                          <a:solidFill>
                            <a:schemeClr val="dk2"/>
                          </a:solidFill>
                          <a:latin typeface="Open Sans"/>
                          <a:ea typeface="Open Sans"/>
                          <a:cs typeface="Open Sans"/>
                          <a:sym typeface="Open Sans"/>
                        </a:rPr>
                        <a:t>302</a:t>
                      </a:r>
                      <a:endParaRPr b="1"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b="1" lang="en" sz="1500">
                          <a:solidFill>
                            <a:schemeClr val="dk2"/>
                          </a:solidFill>
                          <a:latin typeface="Open Sans"/>
                          <a:ea typeface="Open Sans"/>
                          <a:cs typeface="Open Sans"/>
                          <a:sym typeface="Open Sans"/>
                        </a:rPr>
                        <a:t>415</a:t>
                      </a:r>
                      <a:endParaRPr b="1" sz="15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7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Childcare Allowance</a:t>
            </a:r>
            <a:endParaRPr/>
          </a:p>
        </p:txBody>
      </p:sp>
      <p:sp>
        <p:nvSpPr>
          <p:cNvPr id="387" name="Google Shape;387;p77"/>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
                <a:latin typeface="Arial"/>
                <a:ea typeface="Arial"/>
                <a:cs typeface="Arial"/>
                <a:sym typeface="Arial"/>
              </a:rPr>
              <a:t>Overview/Review:</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NIH is providing a Childcare Allowance on NRSA Fellowships and Institutional Training Grants</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Guidance is now posted on the GCA website regarding the process for reimbursement for the allowance (Links at the end of the slides)</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The allowance is not available on other NIH awards; NRSA Fellowships and Training Grants are currently the only mechanisms to provide the allowance </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
        <p:nvSpPr>
          <p:cNvPr id="388" name="Google Shape;388;p77"/>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04"/>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t/>
            </a:r>
            <a:endParaRPr/>
          </a:p>
        </p:txBody>
      </p:sp>
      <p:sp>
        <p:nvSpPr>
          <p:cNvPr id="575" name="Google Shape;575;p104"/>
          <p:cNvSpPr txBox="1"/>
          <p:nvPr>
            <p:ph idx="2" type="body"/>
          </p:nvPr>
        </p:nvSpPr>
        <p:spPr>
          <a:xfrm>
            <a:off x="567513" y="5441950"/>
            <a:ext cx="8196300" cy="83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1"/>
                </a:solidFill>
                <a:latin typeface="Calibri"/>
                <a:ea typeface="Calibri"/>
                <a:cs typeface="Calibri"/>
                <a:sym typeface="Calibri"/>
              </a:rPr>
              <a:t>Notes:</a:t>
            </a:r>
            <a:endParaRPr sz="1200">
              <a:solidFill>
                <a:schemeClr val="accent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accent1"/>
                </a:solidFill>
                <a:latin typeface="Calibri"/>
                <a:ea typeface="Calibri"/>
                <a:cs typeface="Calibri"/>
                <a:sym typeface="Calibri"/>
              </a:rPr>
              <a:t>* A ten-year, $280M Foundation award accounts for the higher level of funding in FY 2017</a:t>
            </a:r>
            <a:endParaRPr sz="1200">
              <a:solidFill>
                <a:schemeClr val="accent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accent1"/>
                </a:solidFill>
                <a:latin typeface="Calibri"/>
                <a:ea typeface="Calibri"/>
                <a:cs typeface="Calibri"/>
                <a:sym typeface="Calibri"/>
              </a:rPr>
              <a:t>^ COVID relief funds included in total - ~$32M in FY 2020 and $123M in FY 2021</a:t>
            </a:r>
            <a:endParaRPr sz="1200">
              <a:solidFill>
                <a:schemeClr val="accent1"/>
              </a:solidFill>
              <a:latin typeface="Calibri"/>
              <a:ea typeface="Calibri"/>
              <a:cs typeface="Calibri"/>
              <a:sym typeface="Calibri"/>
            </a:endParaRPr>
          </a:p>
          <a:p>
            <a:pPr indent="0" lvl="0" marL="457200" marR="0" rtl="0" algn="l">
              <a:lnSpc>
                <a:spcPct val="100000"/>
              </a:lnSpc>
              <a:spcBef>
                <a:spcPts val="480"/>
              </a:spcBef>
              <a:spcAft>
                <a:spcPts val="0"/>
              </a:spcAft>
              <a:buNone/>
            </a:pPr>
            <a:r>
              <a:t/>
            </a:r>
            <a:endParaRPr/>
          </a:p>
          <a:p>
            <a:pPr indent="0" lvl="0" marL="457200" marR="0" rtl="0" algn="l">
              <a:lnSpc>
                <a:spcPct val="100000"/>
              </a:lnSpc>
              <a:spcBef>
                <a:spcPts val="480"/>
              </a:spcBef>
              <a:spcAft>
                <a:spcPts val="0"/>
              </a:spcAft>
              <a:buNone/>
            </a:pPr>
            <a:r>
              <a:t/>
            </a:r>
            <a:endParaRPr/>
          </a:p>
          <a:p>
            <a:pPr indent="0" lvl="0" marL="0" marR="0" rtl="0" algn="l">
              <a:lnSpc>
                <a:spcPct val="100000"/>
              </a:lnSpc>
              <a:spcBef>
                <a:spcPts val="480"/>
              </a:spcBef>
              <a:spcAft>
                <a:spcPts val="0"/>
              </a:spcAft>
              <a:buNone/>
            </a:pPr>
            <a:r>
              <a:t/>
            </a:r>
            <a:endParaRPr/>
          </a:p>
        </p:txBody>
      </p:sp>
      <p:pic>
        <p:nvPicPr>
          <p:cNvPr descr="graph illustrates 5 bars. Each bar represents a years worth of award funding. Each bar is divided by a gold portion on the bottom that represents federal funding and a purple portion on the top that represents non-federal funding. the last two years' bars also have a small gray bar indicating Covid relief awards.  2017 total 1.63 Billion with $1,033 billion in federal and $595B in non-federal. 2018 total awards $1.35B with $1,035B federal and $316B non-federal,  2019 total $1.58B with $1,224B federal (this bar includes a blue arrow indicating the federal funding is increasing), non-federal $355B, 2020 total $1.63B with $1,200B federal, and $400B non-federal, $32B in Covid relief, 2021totals 1.89B with $1,314B federal, $453B non-federal, and $123B in Covid relief." id="576" name="Google Shape;576;p104" title="awards originating from federal and non-federal sponsors SFY 17-21"/>
          <p:cNvPicPr preferRelativeResize="0"/>
          <p:nvPr/>
        </p:nvPicPr>
        <p:blipFill rotWithShape="1">
          <a:blip r:embed="rId3">
            <a:alphaModFix/>
          </a:blip>
          <a:srcRect b="15583" l="0" r="0" t="0"/>
          <a:stretch/>
        </p:blipFill>
        <p:spPr>
          <a:xfrm>
            <a:off x="209400" y="304800"/>
            <a:ext cx="8885224" cy="5074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aphicFrame>
        <p:nvGraphicFramePr>
          <p:cNvPr id="582" name="Google Shape;582;p105"/>
          <p:cNvGraphicFramePr/>
          <p:nvPr/>
        </p:nvGraphicFramePr>
        <p:xfrm>
          <a:off x="738375" y="1652725"/>
          <a:ext cx="3000000" cy="3000000"/>
        </p:xfrm>
        <a:graphic>
          <a:graphicData uri="http://schemas.openxmlformats.org/drawingml/2006/table">
            <a:tbl>
              <a:tblPr>
                <a:noFill/>
                <a:tableStyleId>{44C5A15A-40AD-4F2B-BE40-640EC913D255}</a:tableStyleId>
              </a:tblPr>
              <a:tblGrid>
                <a:gridCol w="3633675"/>
                <a:gridCol w="1104025"/>
                <a:gridCol w="1915350"/>
              </a:tblGrid>
              <a:tr h="425500">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Application Type</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FY21 #</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FY21 $</a:t>
                      </a:r>
                      <a:endParaRPr>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r>
              <a:tr h="438575">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Association &amp; Non-Profits</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a:latin typeface="Open Sans"/>
                          <a:ea typeface="Open Sans"/>
                          <a:cs typeface="Open Sans"/>
                          <a:sym typeface="Open Sans"/>
                        </a:rPr>
                        <a:t>1114</a:t>
                      </a:r>
                      <a:endParaRPr>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r">
                        <a:spcBef>
                          <a:spcPts val="0"/>
                        </a:spcBef>
                        <a:spcAft>
                          <a:spcPts val="0"/>
                        </a:spcAft>
                        <a:buNone/>
                      </a:pPr>
                      <a:r>
                        <a:rPr lang="en">
                          <a:latin typeface="Open Sans"/>
                          <a:ea typeface="Open Sans"/>
                          <a:cs typeface="Open Sans"/>
                          <a:sym typeface="Open Sans"/>
                        </a:rPr>
                        <a:t>$155,311,388</a:t>
                      </a:r>
                      <a:endParaRPr>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City of Seattle</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l">
                        <a:spcBef>
                          <a:spcPts val="0"/>
                        </a:spcBef>
                        <a:spcAft>
                          <a:spcPts val="0"/>
                        </a:spcAft>
                        <a:buNone/>
                      </a:pPr>
                      <a:r>
                        <a:rPr lang="en">
                          <a:latin typeface="Open Sans"/>
                          <a:ea typeface="Open Sans"/>
                          <a:cs typeface="Open Sans"/>
                          <a:sym typeface="Open Sans"/>
                        </a:rPr>
                        <a:t>11</a:t>
                      </a:r>
                      <a:endParaRPr>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r">
                        <a:spcBef>
                          <a:spcPts val="0"/>
                        </a:spcBef>
                        <a:spcAft>
                          <a:spcPts val="0"/>
                        </a:spcAft>
                        <a:buNone/>
                      </a:pPr>
                      <a:r>
                        <a:rPr lang="en">
                          <a:latin typeface="Open Sans"/>
                          <a:ea typeface="Open Sans"/>
                          <a:cs typeface="Open Sans"/>
                          <a:sym typeface="Open Sans"/>
                        </a:rPr>
                        <a:t>$848,416</a:t>
                      </a:r>
                      <a:endParaRPr>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Federal Government</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2438</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a:solidFill>
                            <a:schemeClr val="dk2"/>
                          </a:solidFill>
                          <a:latin typeface="Open Sans"/>
                          <a:ea typeface="Open Sans"/>
                          <a:cs typeface="Open Sans"/>
                          <a:sym typeface="Open Sans"/>
                        </a:rPr>
                        <a:t>$1,193,687,573</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Foreign Government</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12</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a:solidFill>
                            <a:schemeClr val="dk2"/>
                          </a:solidFill>
                          <a:latin typeface="Open Sans"/>
                          <a:ea typeface="Open Sans"/>
                          <a:cs typeface="Open Sans"/>
                          <a:sym typeface="Open Sans"/>
                        </a:rPr>
                        <a:t>$1,103,908</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Foreign Non-Profit</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51</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rtl="0" algn="r">
                        <a:spcBef>
                          <a:spcPts val="0"/>
                        </a:spcBef>
                        <a:spcAft>
                          <a:spcPts val="0"/>
                        </a:spcAft>
                        <a:buNone/>
                      </a:pPr>
                      <a:r>
                        <a:rPr lang="en">
                          <a:solidFill>
                            <a:schemeClr val="dk1"/>
                          </a:solidFill>
                          <a:latin typeface="Open Sans"/>
                          <a:ea typeface="Open Sans"/>
                          <a:cs typeface="Open Sans"/>
                          <a:sym typeface="Open Sans"/>
                        </a:rPr>
                        <a:t>$6,821,093</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Foreign Private Industry</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35</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a:solidFill>
                            <a:schemeClr val="dk2"/>
                          </a:solidFill>
                          <a:latin typeface="Open Sans"/>
                          <a:ea typeface="Open Sans"/>
                          <a:cs typeface="Open Sans"/>
                          <a:sym typeface="Open Sans"/>
                        </a:rPr>
                        <a:t>$5,669.670</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Foreign School, College, University</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35</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a:solidFill>
                            <a:schemeClr val="dk2"/>
                          </a:solidFill>
                          <a:latin typeface="Open Sans"/>
                          <a:ea typeface="Open Sans"/>
                          <a:cs typeface="Open Sans"/>
                          <a:sym typeface="Open Sans"/>
                        </a:rPr>
                        <a:t>$4,971,382</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Foundation</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326</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a:solidFill>
                            <a:schemeClr val="dk2"/>
                          </a:solidFill>
                          <a:latin typeface="Open Sans"/>
                          <a:ea typeface="Open Sans"/>
                          <a:cs typeface="Open Sans"/>
                          <a:sym typeface="Open Sans"/>
                        </a:rPr>
                        <a:t>$273,903,216</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38575">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King County </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a:solidFill>
                            <a:schemeClr val="dk2"/>
                          </a:solidFill>
                          <a:latin typeface="Open Sans"/>
                          <a:ea typeface="Open Sans"/>
                          <a:cs typeface="Open Sans"/>
                          <a:sym typeface="Open Sans"/>
                        </a:rPr>
                        <a:t>20</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a:solidFill>
                            <a:schemeClr val="dk2"/>
                          </a:solidFill>
                          <a:latin typeface="Open Sans"/>
                          <a:ea typeface="Open Sans"/>
                          <a:cs typeface="Open Sans"/>
                          <a:sym typeface="Open Sans"/>
                        </a:rPr>
                        <a:t>$2,406,151</a:t>
                      </a:r>
                      <a:endParaRPr>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bl>
          </a:graphicData>
        </a:graphic>
      </p:graphicFrame>
      <p:sp>
        <p:nvSpPr>
          <p:cNvPr id="583" name="Google Shape;583;p105"/>
          <p:cNvSpPr txBox="1"/>
          <p:nvPr>
            <p:ph idx="1" type="body"/>
          </p:nvPr>
        </p:nvSpPr>
        <p:spPr>
          <a:xfrm>
            <a:off x="685800" y="423000"/>
            <a:ext cx="5865600" cy="8439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600"/>
              <a:t>Awards by Sponsor Type FY21 </a:t>
            </a:r>
            <a:r>
              <a:rPr lang="en" sz="1900"/>
              <a:t>(1 of 2)</a:t>
            </a:r>
            <a:endParaRPr sz="19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06"/>
          <p:cNvSpPr txBox="1"/>
          <p:nvPr>
            <p:ph idx="1" type="body"/>
          </p:nvPr>
        </p:nvSpPr>
        <p:spPr>
          <a:xfrm>
            <a:off x="685800" y="423000"/>
            <a:ext cx="5865600" cy="8439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600"/>
              <a:t>Awards by Sponsor Type FY21 </a:t>
            </a:r>
            <a:r>
              <a:rPr lang="en" sz="1900"/>
              <a:t>(2 of 2)</a:t>
            </a:r>
            <a:endParaRPr sz="1900"/>
          </a:p>
        </p:txBody>
      </p:sp>
      <p:graphicFrame>
        <p:nvGraphicFramePr>
          <p:cNvPr id="590" name="Google Shape;590;p106"/>
          <p:cNvGraphicFramePr/>
          <p:nvPr/>
        </p:nvGraphicFramePr>
        <p:xfrm>
          <a:off x="814575" y="1635338"/>
          <a:ext cx="3000000" cy="3000000"/>
        </p:xfrm>
        <a:graphic>
          <a:graphicData uri="http://schemas.openxmlformats.org/drawingml/2006/table">
            <a:tbl>
              <a:tblPr>
                <a:noFill/>
                <a:tableStyleId>{44C5A15A-40AD-4F2B-BE40-640EC913D255}</a:tableStyleId>
              </a:tblPr>
              <a:tblGrid>
                <a:gridCol w="4246750"/>
                <a:gridCol w="1123875"/>
                <a:gridCol w="1742800"/>
              </a:tblGrid>
              <a:tr h="459625">
                <a:tc>
                  <a:txBody>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Application Type</a:t>
                      </a:r>
                      <a:endParaRPr sz="1600">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FY21 #</a:t>
                      </a:r>
                      <a:endParaRPr sz="1600">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FY21 $</a:t>
                      </a:r>
                      <a:endParaRPr sz="1600">
                        <a:solidFill>
                          <a:schemeClr val="lt1"/>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chemeClr val="dk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Other Local Government</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25</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$1, 837. 419</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Other State</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17</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$2,274,007</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Private Industry</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478</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$94,526,173</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Private School, College, University</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331</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$51,070,772</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rtl="0" algn="l">
                        <a:spcBef>
                          <a:spcPts val="0"/>
                        </a:spcBef>
                        <a:spcAft>
                          <a:spcPts val="0"/>
                        </a:spcAft>
                        <a:buNone/>
                      </a:pPr>
                      <a:r>
                        <a:rPr lang="en" sz="1600">
                          <a:solidFill>
                            <a:schemeClr val="dk1"/>
                          </a:solidFill>
                          <a:latin typeface="Open Sans"/>
                          <a:ea typeface="Open Sans"/>
                          <a:cs typeface="Open Sans"/>
                          <a:sym typeface="Open Sans"/>
                        </a:rPr>
                        <a:t>Public School, College, University</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422</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$46,918,248</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State of Washington</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113</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$47,792,779</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Washington School District</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2</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$260,243</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r h="459625">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Washington School, College, University</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l">
                        <a:lnSpc>
                          <a:spcPct val="100000"/>
                        </a:lnSpc>
                        <a:spcBef>
                          <a:spcPts val="0"/>
                        </a:spcBef>
                        <a:spcAft>
                          <a:spcPts val="0"/>
                        </a:spcAft>
                        <a:buNone/>
                      </a:pPr>
                      <a:r>
                        <a:rPr lang="en" sz="1600">
                          <a:solidFill>
                            <a:schemeClr val="dk2"/>
                          </a:solidFill>
                          <a:latin typeface="Open Sans"/>
                          <a:ea typeface="Open Sans"/>
                          <a:cs typeface="Open Sans"/>
                          <a:sym typeface="Open Sans"/>
                        </a:rPr>
                        <a:t>19</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c>
                  <a:txBody>
                    <a:bodyPr/>
                    <a:lstStyle/>
                    <a:p>
                      <a:pPr indent="0" lvl="0" marL="0" marR="0" rtl="0" algn="r">
                        <a:lnSpc>
                          <a:spcPct val="100000"/>
                        </a:lnSpc>
                        <a:spcBef>
                          <a:spcPts val="0"/>
                        </a:spcBef>
                        <a:spcAft>
                          <a:spcPts val="0"/>
                        </a:spcAft>
                        <a:buNone/>
                      </a:pPr>
                      <a:r>
                        <a:rPr lang="en" sz="1600">
                          <a:solidFill>
                            <a:schemeClr val="dk2"/>
                          </a:solidFill>
                          <a:latin typeface="Open Sans"/>
                          <a:ea typeface="Open Sans"/>
                          <a:cs typeface="Open Sans"/>
                          <a:sym typeface="Open Sans"/>
                        </a:rPr>
                        <a:t>$1,513,900</a:t>
                      </a:r>
                      <a:endParaRPr sz="1600">
                        <a:solidFill>
                          <a:schemeClr val="dk2"/>
                        </a:solidFill>
                        <a:latin typeface="Open Sans"/>
                        <a:ea typeface="Open Sans"/>
                        <a:cs typeface="Open Sans"/>
                        <a:sym typeface="Open Sans"/>
                      </a:endParaRPr>
                    </a:p>
                  </a:txBody>
                  <a:tcPr marT="91425" marB="91425" marR="91425" marL="91425">
                    <a:lnL cap="flat" cmpd="sng" w="9525">
                      <a:solidFill>
                        <a:schemeClr val="accent5"/>
                      </a:solidFill>
                      <a:prstDash val="solid"/>
                      <a:round/>
                      <a:headEnd len="sm" w="sm" type="none"/>
                      <a:tailEnd len="sm" w="sm" type="none"/>
                    </a:lnL>
                    <a:lnR cap="flat" cmpd="sng" w="9525">
                      <a:solidFill>
                        <a:schemeClr val="accent5"/>
                      </a:solidFill>
                      <a:prstDash val="solid"/>
                      <a:round/>
                      <a:headEnd len="sm" w="sm" type="none"/>
                      <a:tailEnd len="sm" w="sm" type="none"/>
                    </a:lnR>
                    <a:lnT cap="flat" cmpd="sng" w="9525">
                      <a:solidFill>
                        <a:schemeClr val="accent5"/>
                      </a:solidFill>
                      <a:prstDash val="solid"/>
                      <a:round/>
                      <a:headEnd len="sm" w="sm" type="none"/>
                      <a:tailEnd len="sm" w="sm" type="none"/>
                    </a:lnT>
                    <a:lnB cap="flat" cmpd="sng" w="9525">
                      <a:solidFill>
                        <a:schemeClr val="accent5"/>
                      </a:solidFill>
                      <a:prstDash val="solid"/>
                      <a:round/>
                      <a:headEnd len="sm" w="sm" type="none"/>
                      <a:tailEnd len="sm" w="sm" type="none"/>
                    </a:lnB>
                    <a:solidFill>
                      <a:srgbClr val="E8D3A2"/>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107" title="Chart"/>
          <p:cNvPicPr preferRelativeResize="0"/>
          <p:nvPr/>
        </p:nvPicPr>
        <p:blipFill rotWithShape="1">
          <a:blip r:embed="rId3">
            <a:alphaModFix/>
          </a:blip>
          <a:srcRect b="0" l="10508" r="11305" t="0"/>
          <a:stretch/>
        </p:blipFill>
        <p:spPr>
          <a:xfrm>
            <a:off x="4038600" y="3200400"/>
            <a:ext cx="4876800" cy="3690937"/>
          </a:xfrm>
          <a:prstGeom prst="rect">
            <a:avLst/>
          </a:prstGeom>
          <a:noFill/>
          <a:ln>
            <a:noFill/>
          </a:ln>
        </p:spPr>
      </p:pic>
      <p:sp>
        <p:nvSpPr>
          <p:cNvPr id="597" name="Google Shape;597;p107"/>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Pre-Award Notification (PAN) &amp; </a:t>
            </a:r>
            <a:endParaRPr sz="2700"/>
          </a:p>
          <a:p>
            <a:pPr indent="0" lvl="0" marL="0" rtl="0" algn="l">
              <a:spcBef>
                <a:spcPts val="600"/>
              </a:spcBef>
              <a:spcAft>
                <a:spcPts val="0"/>
              </a:spcAft>
              <a:buNone/>
            </a:pPr>
            <a:r>
              <a:rPr lang="en" sz="2700"/>
              <a:t>Post-Award Change (PAC) </a:t>
            </a:r>
            <a:endParaRPr sz="2700"/>
          </a:p>
        </p:txBody>
      </p:sp>
      <p:sp>
        <p:nvSpPr>
          <p:cNvPr id="598" name="Google Shape;598;p107"/>
          <p:cNvSpPr txBox="1"/>
          <p:nvPr>
            <p:ph idx="2" type="body"/>
          </p:nvPr>
        </p:nvSpPr>
        <p:spPr>
          <a:xfrm>
            <a:off x="665905" y="1504150"/>
            <a:ext cx="8196300" cy="40155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p:txBody>
      </p:sp>
      <p:pic>
        <p:nvPicPr>
          <p:cNvPr id="599" name="Google Shape;599;p107" title="Chart"/>
          <p:cNvPicPr preferRelativeResize="0"/>
          <p:nvPr/>
        </p:nvPicPr>
        <p:blipFill rotWithShape="1">
          <a:blip r:embed="rId4">
            <a:alphaModFix/>
          </a:blip>
          <a:srcRect b="0" l="12676" r="16901" t="0"/>
          <a:stretch/>
        </p:blipFill>
        <p:spPr>
          <a:xfrm>
            <a:off x="990600" y="1500187"/>
            <a:ext cx="3810000" cy="32242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08"/>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Non-Award Agreements (NAA)</a:t>
            </a:r>
            <a:endParaRPr sz="2700"/>
          </a:p>
        </p:txBody>
      </p:sp>
      <p:sp>
        <p:nvSpPr>
          <p:cNvPr id="606" name="Google Shape;606;p108"/>
          <p:cNvSpPr txBox="1"/>
          <p:nvPr>
            <p:ph idx="2" type="body"/>
          </p:nvPr>
        </p:nvSpPr>
        <p:spPr>
          <a:xfrm>
            <a:off x="665905" y="1504150"/>
            <a:ext cx="8196300" cy="40155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p:txBody>
      </p:sp>
      <p:pic>
        <p:nvPicPr>
          <p:cNvPr id="607" name="Google Shape;607;p108" title="Chart"/>
          <p:cNvPicPr preferRelativeResize="0"/>
          <p:nvPr/>
        </p:nvPicPr>
        <p:blipFill rotWithShape="1">
          <a:blip r:embed="rId3">
            <a:alphaModFix/>
          </a:blip>
          <a:srcRect b="0" l="0" r="0" t="10217"/>
          <a:stretch/>
        </p:blipFill>
        <p:spPr>
          <a:xfrm>
            <a:off x="1447550" y="1830162"/>
            <a:ext cx="6500801" cy="36432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09"/>
          <p:cNvSpPr txBox="1"/>
          <p:nvPr>
            <p:ph idx="2" type="body"/>
          </p:nvPr>
        </p:nvSpPr>
        <p:spPr>
          <a:xfrm>
            <a:off x="659305" y="1736725"/>
            <a:ext cx="8196300" cy="4015500"/>
          </a:xfrm>
          <a:prstGeom prst="rect">
            <a:avLst/>
          </a:prstGeom>
        </p:spPr>
        <p:txBody>
          <a:bodyPr anchorCtr="0" anchor="t" bIns="91425" lIns="91425" spcFirstLastPara="1" rIns="91425" wrap="square" tIns="91425">
            <a:noAutofit/>
          </a:bodyPr>
          <a:lstStyle/>
          <a:p>
            <a:pPr indent="0" lvl="0" marL="0" rtl="0" algn="l">
              <a:spcBef>
                <a:spcPts val="480"/>
              </a:spcBef>
              <a:spcAft>
                <a:spcPts val="0"/>
              </a:spcAft>
              <a:buNone/>
            </a:pPr>
            <a:r>
              <a:t/>
            </a:r>
            <a:endParaRPr/>
          </a:p>
        </p:txBody>
      </p:sp>
      <p:pic>
        <p:nvPicPr>
          <p:cNvPr id="614" name="Google Shape;614;p109" title="Chart"/>
          <p:cNvPicPr preferRelativeResize="0"/>
          <p:nvPr/>
        </p:nvPicPr>
        <p:blipFill rotWithShape="1">
          <a:blip r:embed="rId3">
            <a:alphaModFix/>
          </a:blip>
          <a:srcRect b="10523" l="0" r="11473" t="11173"/>
          <a:stretch/>
        </p:blipFill>
        <p:spPr>
          <a:xfrm>
            <a:off x="245675" y="1175300"/>
            <a:ext cx="8810426" cy="4649476"/>
          </a:xfrm>
          <a:prstGeom prst="rect">
            <a:avLst/>
          </a:prstGeom>
          <a:noFill/>
          <a:ln>
            <a:noFill/>
          </a:ln>
        </p:spPr>
      </p:pic>
      <p:sp>
        <p:nvSpPr>
          <p:cNvPr id="615" name="Google Shape;615;p109"/>
          <p:cNvSpPr txBox="1"/>
          <p:nvPr>
            <p:ph idx="1" type="body"/>
          </p:nvPr>
        </p:nvSpPr>
        <p:spPr>
          <a:xfrm>
            <a:off x="665157" y="166785"/>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NAA by Type FY19-FY21 </a:t>
            </a:r>
            <a:endParaRPr sz="27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10"/>
          <p:cNvSpPr txBox="1"/>
          <p:nvPr>
            <p:ph idx="1" type="body"/>
          </p:nvPr>
        </p:nvSpPr>
        <p:spPr>
          <a:xfrm>
            <a:off x="671757" y="371510"/>
            <a:ext cx="8184600" cy="9921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Subawards &amp; Subaward Modifications</a:t>
            </a:r>
            <a:endParaRPr sz="2700"/>
          </a:p>
        </p:txBody>
      </p:sp>
      <p:pic>
        <p:nvPicPr>
          <p:cNvPr id="622" name="Google Shape;622;p110" title="Chart"/>
          <p:cNvPicPr preferRelativeResize="0"/>
          <p:nvPr/>
        </p:nvPicPr>
        <p:blipFill rotWithShape="1">
          <a:blip r:embed="rId3">
            <a:alphaModFix/>
          </a:blip>
          <a:srcRect b="0" l="15314" r="16164" t="11284"/>
          <a:stretch/>
        </p:blipFill>
        <p:spPr>
          <a:xfrm>
            <a:off x="1706125" y="1642425"/>
            <a:ext cx="5691525" cy="46380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11"/>
          <p:cNvSpPr/>
          <p:nvPr/>
        </p:nvSpPr>
        <p:spPr>
          <a:xfrm>
            <a:off x="7244850" y="5545500"/>
            <a:ext cx="1573200" cy="1312500"/>
          </a:xfrm>
          <a:prstGeom prst="rect">
            <a:avLst/>
          </a:prstGeom>
          <a:solidFill>
            <a:schemeClr val="lt2"/>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9" name="Google Shape;629;p111" title="Chart"/>
          <p:cNvPicPr preferRelativeResize="0"/>
          <p:nvPr/>
        </p:nvPicPr>
        <p:blipFill rotWithShape="1">
          <a:blip r:embed="rId3">
            <a:alphaModFix/>
          </a:blip>
          <a:srcRect b="7643" l="0" r="23177" t="10690"/>
          <a:stretch/>
        </p:blipFill>
        <p:spPr>
          <a:xfrm>
            <a:off x="191050" y="100075"/>
            <a:ext cx="8192076" cy="6757927"/>
          </a:xfrm>
          <a:prstGeom prst="rect">
            <a:avLst/>
          </a:prstGeom>
          <a:noFill/>
          <a:ln>
            <a:noFill/>
          </a:ln>
        </p:spPr>
      </p:pic>
      <p:sp>
        <p:nvSpPr>
          <p:cNvPr id="630" name="Google Shape;630;p111"/>
          <p:cNvSpPr txBox="1"/>
          <p:nvPr>
            <p:ph idx="1" type="body"/>
          </p:nvPr>
        </p:nvSpPr>
        <p:spPr>
          <a:xfrm>
            <a:off x="3407850" y="3336600"/>
            <a:ext cx="5410200" cy="8469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700"/>
              <a:t>Subawards by Subrecipient Type</a:t>
            </a:r>
            <a:endParaRPr sz="27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11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4B2E83"/>
              </a:buClr>
              <a:buSzPts val="750"/>
              <a:buFont typeface="Arial"/>
              <a:buNone/>
            </a:pPr>
            <a:r>
              <a:rPr b="0" i="0" lang="en" sz="3000" u="none" cap="none" strike="noStrike">
                <a:solidFill>
                  <a:srgbClr val="4B2E83"/>
                </a:solidFill>
                <a:latin typeface="Open Sans"/>
                <a:ea typeface="Open Sans"/>
                <a:cs typeface="Open Sans"/>
                <a:sym typeface="Open Sans"/>
              </a:rPr>
              <a:t>Questions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113"/>
          <p:cNvSpPr txBox="1"/>
          <p:nvPr>
            <p:ph type="title"/>
          </p:nvPr>
        </p:nvSpPr>
        <p:spPr>
          <a:xfrm>
            <a:off x="671757" y="1742119"/>
            <a:ext cx="6972300" cy="1981200"/>
          </a:xfrm>
          <a:prstGeom prst="rect">
            <a:avLst/>
          </a:prstGeom>
          <a:noFill/>
          <a:ln>
            <a:noFill/>
          </a:ln>
        </p:spPr>
        <p:txBody>
          <a:bodyPr anchorCtr="0" anchor="b" bIns="45700" lIns="91400" spcFirstLastPara="1" rIns="91400" wrap="square" tIns="45700">
            <a:noAutofit/>
          </a:bodyPr>
          <a:lstStyle/>
          <a:p>
            <a:pPr indent="0" lvl="0" marL="0" marR="0" rtl="0" algn="l">
              <a:lnSpc>
                <a:spcPct val="100000"/>
              </a:lnSpc>
              <a:spcBef>
                <a:spcPts val="0"/>
              </a:spcBef>
              <a:spcAft>
                <a:spcPts val="0"/>
              </a:spcAft>
              <a:buClr>
                <a:schemeClr val="lt2"/>
              </a:buClr>
              <a:buSzPts val="6700"/>
              <a:buFont typeface="Encode Sans Black"/>
              <a:buNone/>
            </a:pPr>
            <a:r>
              <a:rPr lang="en"/>
              <a:t>Advance Budget Project Update</a:t>
            </a:r>
            <a:endParaRPr/>
          </a:p>
        </p:txBody>
      </p:sp>
      <p:sp>
        <p:nvSpPr>
          <p:cNvPr id="641" name="Google Shape;641;p113"/>
          <p:cNvSpPr txBox="1"/>
          <p:nvPr/>
        </p:nvSpPr>
        <p:spPr>
          <a:xfrm>
            <a:off x="714675" y="4246551"/>
            <a:ext cx="4818900" cy="877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None/>
            </a:pPr>
            <a:r>
              <a:rPr b="0" i="0" lang="en" sz="1500" u="none" cap="none" strike="noStrike">
                <a:solidFill>
                  <a:schemeClr val="lt2"/>
                </a:solidFill>
                <a:latin typeface="Encode Sans"/>
                <a:ea typeface="Encode Sans"/>
                <a:cs typeface="Encode Sans"/>
                <a:sym typeface="Encode Sans"/>
              </a:rPr>
              <a:t>Lily Gebrenegus</a:t>
            </a:r>
            <a:endParaRPr b="0" i="0" sz="1500" u="none" cap="none" strike="noStrike">
              <a:solidFill>
                <a:schemeClr val="lt2"/>
              </a:solidFill>
              <a:latin typeface="Encode Sans"/>
              <a:ea typeface="Encode Sans"/>
              <a:cs typeface="Encode Sans"/>
              <a:sym typeface="Encode Sans"/>
            </a:endParaRPr>
          </a:p>
          <a:p>
            <a:pPr indent="0" lvl="0" marL="0" marR="0" rtl="0" algn="l">
              <a:lnSpc>
                <a:spcPct val="100000"/>
              </a:lnSpc>
              <a:spcBef>
                <a:spcPts val="0"/>
              </a:spcBef>
              <a:spcAft>
                <a:spcPts val="0"/>
              </a:spcAft>
              <a:buNone/>
            </a:pPr>
            <a:r>
              <a:rPr b="0" i="0" lang="en" sz="1500" u="none" cap="none" strike="noStrike">
                <a:solidFill>
                  <a:schemeClr val="lt2"/>
                </a:solidFill>
                <a:latin typeface="Encode Sans"/>
                <a:ea typeface="Encode Sans"/>
                <a:cs typeface="Encode Sans"/>
                <a:sym typeface="Encode Sans"/>
              </a:rPr>
              <a:t>Director, Grant &amp; Contract Accounting</a:t>
            </a:r>
            <a:endParaRPr b="0" i="0" sz="1500" u="none" cap="none" strike="noStrike">
              <a:solidFill>
                <a:schemeClr val="lt2"/>
              </a:solidFill>
              <a:latin typeface="Encode Sans"/>
              <a:ea typeface="Encode Sans"/>
              <a:cs typeface="Encode Sans"/>
              <a:sym typeface="Encode Sans"/>
            </a:endParaRPr>
          </a:p>
          <a:p>
            <a:pPr indent="0" lvl="0" marL="0" marR="0" rtl="0" algn="l">
              <a:lnSpc>
                <a:spcPct val="100000"/>
              </a:lnSpc>
              <a:spcBef>
                <a:spcPts val="0"/>
              </a:spcBef>
              <a:spcAft>
                <a:spcPts val="0"/>
              </a:spcAft>
              <a:buNone/>
            </a:pPr>
            <a:r>
              <a:rPr b="0" i="0" lang="en" sz="1500" u="none" cap="none" strike="noStrike">
                <a:solidFill>
                  <a:schemeClr val="lt2"/>
                </a:solidFill>
                <a:latin typeface="Encode Sans"/>
                <a:ea typeface="Encode Sans"/>
                <a:cs typeface="Encode Sans"/>
                <a:sym typeface="Encode Sans"/>
              </a:rPr>
              <a:t>October 2021 MRAM</a:t>
            </a:r>
            <a:endParaRPr b="0" i="0" sz="1500" u="none" cap="none" strike="noStrike">
              <a:solidFill>
                <a:schemeClr val="lt2"/>
              </a:solidFill>
              <a:latin typeface="Encode Sans"/>
              <a:ea typeface="Encode Sans"/>
              <a:cs typeface="Encode Sans"/>
              <a:sym typeface="Encod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7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Childcare Allowance – Policy Points</a:t>
            </a:r>
            <a:endParaRPr/>
          </a:p>
        </p:txBody>
      </p:sp>
      <p:sp>
        <p:nvSpPr>
          <p:cNvPr id="394" name="Google Shape;394;p78"/>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The NIH Childcare Allowance:</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Is available in addition to UW’s Childcare Assistance Program</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Must be treated as taxable income</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Must be paid on a </a:t>
            </a:r>
            <a:r>
              <a:rPr lang="en" u="sng">
                <a:latin typeface="Arial"/>
                <a:ea typeface="Arial"/>
                <a:cs typeface="Arial"/>
                <a:sym typeface="Arial"/>
              </a:rPr>
              <a:t>cost-reimbursement</a:t>
            </a:r>
            <a:r>
              <a:rPr lang="en">
                <a:latin typeface="Arial"/>
                <a:ea typeface="Arial"/>
                <a:cs typeface="Arial"/>
                <a:sym typeface="Arial"/>
              </a:rPr>
              <a:t> basis up to a maximum of $2,500 per budget period per NRSA fellow/trainee</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Is available per NIH fellow/trainee (not per child)</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Must be charged to a fellowship or training grant award sub budget to ensure that funds are not co-mingled or used for expenses other than this childcare allowance</a:t>
            </a:r>
            <a:endParaRPr/>
          </a:p>
        </p:txBody>
      </p:sp>
      <p:sp>
        <p:nvSpPr>
          <p:cNvPr id="395" name="Google Shape;395;p78"/>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14"/>
          <p:cNvSpPr txBox="1"/>
          <p:nvPr>
            <p:ph idx="1" type="body"/>
          </p:nvPr>
        </p:nvSpPr>
        <p:spPr>
          <a:xfrm>
            <a:off x="181175" y="2159799"/>
            <a:ext cx="8674500" cy="4017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500"/>
              </a:spcBef>
              <a:spcAft>
                <a:spcPts val="0"/>
              </a:spcAft>
              <a:buSzPts val="3200"/>
              <a:buNone/>
            </a:pPr>
            <a:r>
              <a:rPr lang="en"/>
              <a:t>Progress toward goal: Processing Time</a:t>
            </a:r>
            <a:endParaRPr/>
          </a:p>
        </p:txBody>
      </p:sp>
      <p:sp>
        <p:nvSpPr>
          <p:cNvPr id="647" name="Google Shape;647;p114"/>
          <p:cNvSpPr txBox="1"/>
          <p:nvPr>
            <p:ph type="title"/>
          </p:nvPr>
        </p:nvSpPr>
        <p:spPr>
          <a:xfrm>
            <a:off x="689687" y="714536"/>
            <a:ext cx="8064300" cy="744000"/>
          </a:xfrm>
          <a:prstGeom prst="rect">
            <a:avLst/>
          </a:prstGeom>
          <a:noFill/>
          <a:ln>
            <a:noFill/>
          </a:ln>
        </p:spPr>
        <p:txBody>
          <a:bodyPr anchorCtr="0" anchor="b" bIns="45700" lIns="91400" spcFirstLastPara="1" rIns="91400" wrap="square" tIns="45700">
            <a:noAutofit/>
          </a:bodyPr>
          <a:lstStyle/>
          <a:p>
            <a:pPr indent="0" lvl="0" marL="0" marR="0" rtl="0" algn="l">
              <a:lnSpc>
                <a:spcPct val="100000"/>
              </a:lnSpc>
              <a:spcBef>
                <a:spcPts val="0"/>
              </a:spcBef>
              <a:spcAft>
                <a:spcPts val="0"/>
              </a:spcAft>
              <a:buClr>
                <a:schemeClr val="lt2"/>
              </a:buClr>
              <a:buSzPts val="4000"/>
              <a:buFont typeface="Encode Sans Black"/>
              <a:buNone/>
            </a:pPr>
            <a:r>
              <a:rPr lang="en"/>
              <a:t>Advance Budget Update</a:t>
            </a:r>
            <a:endParaRPr/>
          </a:p>
        </p:txBody>
      </p:sp>
      <p:pic>
        <p:nvPicPr>
          <p:cNvPr id="648" name="Google Shape;648;p114" title="Chart"/>
          <p:cNvPicPr preferRelativeResize="0"/>
          <p:nvPr/>
        </p:nvPicPr>
        <p:blipFill rotWithShape="1">
          <a:blip r:embed="rId3">
            <a:alphaModFix/>
          </a:blip>
          <a:srcRect b="0" l="0" r="0" t="0"/>
          <a:stretch/>
        </p:blipFill>
        <p:spPr>
          <a:xfrm>
            <a:off x="181175" y="2841345"/>
            <a:ext cx="3747897" cy="2317453"/>
          </a:xfrm>
          <a:prstGeom prst="rect">
            <a:avLst/>
          </a:prstGeom>
          <a:noFill/>
          <a:ln cap="flat" cmpd="sng" w="9525">
            <a:solidFill>
              <a:srgbClr val="B7B7B7"/>
            </a:solidFill>
            <a:prstDash val="solid"/>
            <a:round/>
            <a:headEnd len="sm" w="sm" type="none"/>
            <a:tailEnd len="sm" w="sm" type="none"/>
          </a:ln>
        </p:spPr>
      </p:pic>
      <p:pic>
        <p:nvPicPr>
          <p:cNvPr id="649" name="Google Shape;649;p114" title="Chart"/>
          <p:cNvPicPr preferRelativeResize="0"/>
          <p:nvPr/>
        </p:nvPicPr>
        <p:blipFill rotWithShape="1">
          <a:blip r:embed="rId4">
            <a:alphaModFix/>
          </a:blip>
          <a:srcRect b="0" l="0" r="0" t="0"/>
          <a:stretch/>
        </p:blipFill>
        <p:spPr>
          <a:xfrm>
            <a:off x="4577340" y="2856645"/>
            <a:ext cx="4338060" cy="2317453"/>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15"/>
          <p:cNvSpPr txBox="1"/>
          <p:nvPr>
            <p:ph idx="1" type="body"/>
          </p:nvPr>
        </p:nvSpPr>
        <p:spPr>
          <a:xfrm>
            <a:off x="659305" y="2159795"/>
            <a:ext cx="8076900" cy="3011700"/>
          </a:xfrm>
          <a:prstGeom prst="rect">
            <a:avLst/>
          </a:prstGeom>
          <a:noFill/>
          <a:ln>
            <a:noFill/>
          </a:ln>
        </p:spPr>
        <p:txBody>
          <a:bodyPr anchorCtr="0" anchor="t" bIns="45700" lIns="91400" spcFirstLastPara="1" rIns="91400" wrap="square" tIns="45700">
            <a:noAutofit/>
          </a:bodyPr>
          <a:lstStyle/>
          <a:p>
            <a:pPr indent="0" lvl="0" marL="0" rtl="0" algn="l">
              <a:lnSpc>
                <a:spcPct val="100000"/>
              </a:lnSpc>
              <a:spcBef>
                <a:spcPts val="500"/>
              </a:spcBef>
              <a:spcAft>
                <a:spcPts val="0"/>
              </a:spcAft>
              <a:buSzPts val="3200"/>
              <a:buNone/>
            </a:pPr>
            <a:r>
              <a:rPr lang="en"/>
              <a:t>Thank you to ORIS and OSP for a great collaboration and to our campus partners for providing feedback along the way.</a:t>
            </a:r>
            <a:endParaRPr/>
          </a:p>
          <a:p>
            <a:pPr indent="0" lvl="0" marL="0" rtl="0" algn="l">
              <a:lnSpc>
                <a:spcPct val="100000"/>
              </a:lnSpc>
              <a:spcBef>
                <a:spcPts val="500"/>
              </a:spcBef>
              <a:spcAft>
                <a:spcPts val="0"/>
              </a:spcAft>
              <a:buSzPts val="3200"/>
              <a:buNone/>
            </a:pPr>
            <a:r>
              <a:t/>
            </a:r>
            <a:endParaRPr/>
          </a:p>
          <a:p>
            <a:pPr indent="0" lvl="0" marL="0" rtl="0" algn="l">
              <a:lnSpc>
                <a:spcPct val="100000"/>
              </a:lnSpc>
              <a:spcBef>
                <a:spcPts val="500"/>
              </a:spcBef>
              <a:spcAft>
                <a:spcPts val="0"/>
              </a:spcAft>
              <a:buSzPts val="3200"/>
              <a:buNone/>
            </a:pPr>
            <a:r>
              <a:rPr lang="en"/>
              <a:t>Please send questions about the advance budget process to </a:t>
            </a:r>
            <a:r>
              <a:rPr lang="en" u="sng">
                <a:solidFill>
                  <a:schemeClr val="hlink"/>
                </a:solidFill>
                <a:hlinkClick r:id="rId3"/>
              </a:rPr>
              <a:t>gcahelp@uw.edu</a:t>
            </a:r>
            <a:r>
              <a:rPr lang="en"/>
              <a:t> or visit:</a:t>
            </a:r>
            <a:endParaRPr/>
          </a:p>
          <a:p>
            <a:pPr indent="-381000" lvl="0" marL="457200" marR="0" rtl="0" algn="l">
              <a:lnSpc>
                <a:spcPct val="100000"/>
              </a:lnSpc>
              <a:spcBef>
                <a:spcPts val="500"/>
              </a:spcBef>
              <a:spcAft>
                <a:spcPts val="0"/>
              </a:spcAft>
              <a:buClr>
                <a:srgbClr val="FFFFFF"/>
              </a:buClr>
              <a:buSzPts val="3200"/>
              <a:buFont typeface="Merriweather Sans"/>
              <a:buChar char="&gt;"/>
            </a:pPr>
            <a:r>
              <a:rPr lang="en" u="sng">
                <a:solidFill>
                  <a:schemeClr val="hlink"/>
                </a:solidFill>
                <a:hlinkClick r:id="rId4"/>
              </a:rPr>
              <a:t>Create an Advance Budget Request</a:t>
            </a:r>
            <a:endParaRPr/>
          </a:p>
          <a:p>
            <a:pPr indent="-381000" lvl="0" marL="457200" rtl="0" algn="l">
              <a:lnSpc>
                <a:spcPct val="100000"/>
              </a:lnSpc>
              <a:spcBef>
                <a:spcPts val="0"/>
              </a:spcBef>
              <a:spcAft>
                <a:spcPts val="0"/>
              </a:spcAft>
              <a:buSzPts val="3200"/>
              <a:buChar char="&gt;"/>
            </a:pPr>
            <a:r>
              <a:rPr lang="en" u="sng">
                <a:solidFill>
                  <a:schemeClr val="hlink"/>
                </a:solidFill>
                <a:hlinkClick r:id="rId5"/>
              </a:rPr>
              <a:t>GCA Advance Budget Process</a:t>
            </a:r>
            <a:endParaRPr/>
          </a:p>
        </p:txBody>
      </p:sp>
      <p:sp>
        <p:nvSpPr>
          <p:cNvPr id="655" name="Google Shape;655;p115"/>
          <p:cNvSpPr txBox="1"/>
          <p:nvPr>
            <p:ph type="title"/>
          </p:nvPr>
        </p:nvSpPr>
        <p:spPr>
          <a:xfrm>
            <a:off x="680721" y="714536"/>
            <a:ext cx="8064300" cy="744000"/>
          </a:xfrm>
          <a:prstGeom prst="rect">
            <a:avLst/>
          </a:prstGeom>
          <a:noFill/>
          <a:ln>
            <a:noFill/>
          </a:ln>
        </p:spPr>
        <p:txBody>
          <a:bodyPr anchorCtr="0" anchor="b" bIns="45700" lIns="91400" spcFirstLastPara="1" rIns="91400" wrap="square" tIns="45700">
            <a:noAutofit/>
          </a:bodyPr>
          <a:lstStyle/>
          <a:p>
            <a:pPr indent="0" lvl="0" marL="0" marR="0" rtl="0" algn="l">
              <a:lnSpc>
                <a:spcPct val="100000"/>
              </a:lnSpc>
              <a:spcBef>
                <a:spcPts val="0"/>
              </a:spcBef>
              <a:spcAft>
                <a:spcPts val="0"/>
              </a:spcAft>
              <a:buClr>
                <a:schemeClr val="lt2"/>
              </a:buClr>
              <a:buSzPts val="4000"/>
              <a:buFont typeface="Encode Sans Black"/>
              <a:buNone/>
            </a:pPr>
            <a:r>
              <a:rPr lang="en"/>
              <a:t>In Closing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116"/>
          <p:cNvPicPr preferRelativeResize="0"/>
          <p:nvPr/>
        </p:nvPicPr>
        <p:blipFill rotWithShape="1">
          <a:blip r:embed="rId3">
            <a:alphaModFix/>
          </a:blip>
          <a:srcRect b="29924" l="0" r="0" t="29928"/>
          <a:stretch/>
        </p:blipFill>
        <p:spPr>
          <a:xfrm>
            <a:off x="0" y="5562604"/>
            <a:ext cx="9143493" cy="1290935"/>
          </a:xfrm>
          <a:prstGeom prst="rect">
            <a:avLst/>
          </a:prstGeom>
          <a:noFill/>
          <a:ln>
            <a:noFill/>
          </a:ln>
        </p:spPr>
      </p:pic>
      <p:sp>
        <p:nvSpPr>
          <p:cNvPr id="662" name="Google Shape;662;p116"/>
          <p:cNvSpPr/>
          <p:nvPr/>
        </p:nvSpPr>
        <p:spPr>
          <a:xfrm>
            <a:off x="0" y="1066799"/>
            <a:ext cx="9143400" cy="57867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663" name="Google Shape;663;p116"/>
          <p:cNvSpPr/>
          <p:nvPr/>
        </p:nvSpPr>
        <p:spPr>
          <a:xfrm>
            <a:off x="6968200" y="1083675"/>
            <a:ext cx="2170800" cy="5786700"/>
          </a:xfrm>
          <a:prstGeom prst="rect">
            <a:avLst/>
          </a:prstGeom>
          <a:solidFill>
            <a:srgbClr val="D0CE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664" name="Google Shape;664;p116"/>
          <p:cNvSpPr/>
          <p:nvPr/>
        </p:nvSpPr>
        <p:spPr>
          <a:xfrm>
            <a:off x="4" y="0"/>
            <a:ext cx="9153000" cy="11430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665" name="Google Shape;665;p116"/>
          <p:cNvSpPr txBox="1"/>
          <p:nvPr/>
        </p:nvSpPr>
        <p:spPr>
          <a:xfrm>
            <a:off x="191125" y="1475862"/>
            <a:ext cx="6777000" cy="5720100"/>
          </a:xfrm>
          <a:prstGeom prst="rect">
            <a:avLst/>
          </a:prstGeom>
          <a:noFill/>
          <a:ln>
            <a:noFill/>
          </a:ln>
        </p:spPr>
        <p:txBody>
          <a:bodyPr anchorCtr="0" anchor="t" bIns="0" lIns="0" spcFirstLastPara="1" rIns="0" wrap="square" tIns="0">
            <a:noAutofit/>
          </a:bodyPr>
          <a:lstStyle/>
          <a:p>
            <a:pPr indent="-457200" lvl="0" marL="508000" marR="0" rtl="0" algn="l">
              <a:lnSpc>
                <a:spcPct val="10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Five-year window for CORE Certificate completion</a:t>
            </a:r>
            <a:endParaRPr/>
          </a:p>
          <a:p>
            <a:pPr indent="-457200" lvl="0" marL="508000" marR="0" rtl="0" algn="l">
              <a:lnSpc>
                <a:spcPct val="100000"/>
              </a:lnSpc>
              <a:spcBef>
                <a:spcPts val="18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Course planner updated</a:t>
            </a:r>
            <a:endParaRPr/>
          </a:p>
          <a:p>
            <a:pPr indent="-457200" lvl="0" marL="508000" marR="0" rtl="0" algn="l">
              <a:lnSpc>
                <a:spcPct val="100000"/>
              </a:lnSpc>
              <a:spcBef>
                <a:spcPts val="18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Changes to the way we count elective coursework for the Certificate </a:t>
            </a:r>
            <a:endParaRPr/>
          </a:p>
          <a:p>
            <a:pPr indent="-457200" lvl="0" marL="508000" marR="0" rtl="0" algn="l">
              <a:lnSpc>
                <a:spcPct val="100000"/>
              </a:lnSpc>
              <a:spcBef>
                <a:spcPts val="18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Introduction to Research Administration –CORE gateway class– now on-demand</a:t>
            </a:r>
            <a:endParaRPr/>
          </a:p>
          <a:p>
            <a:pPr indent="-457200" lvl="0" marL="508000" marR="0" rtl="0" algn="l">
              <a:lnSpc>
                <a:spcPct val="100000"/>
              </a:lnSpc>
              <a:spcBef>
                <a:spcPts val="18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IMPORTANT--if you dial-in to a Zoom class please send CORE the phone number for credit purposes</a:t>
            </a:r>
            <a:endParaRPr/>
          </a:p>
          <a:p>
            <a:pPr indent="0" lvl="0" marL="50800" marR="0" rtl="0" algn="l">
              <a:lnSpc>
                <a:spcPct val="100000"/>
              </a:lnSpc>
              <a:spcBef>
                <a:spcPts val="1800"/>
              </a:spcBef>
              <a:spcAft>
                <a:spcPts val="0"/>
              </a:spcAft>
              <a:buNone/>
            </a:pPr>
            <a:r>
              <a:rPr b="0" i="0" lang="en" sz="2800" u="none" cap="none" strike="noStrike">
                <a:solidFill>
                  <a:schemeClr val="lt1"/>
                </a:solidFill>
                <a:latin typeface="Calibri"/>
                <a:ea typeface="Calibri"/>
                <a:cs typeface="Calibri"/>
                <a:sym typeface="Calibri"/>
              </a:rPr>
              <a:t> </a:t>
            </a:r>
            <a:endParaRPr/>
          </a:p>
          <a:p>
            <a:pPr indent="-228600" lvl="0" marL="457200" marR="0" rtl="0" algn="l">
              <a:lnSpc>
                <a:spcPct val="100000"/>
              </a:lnSpc>
              <a:spcBef>
                <a:spcPts val="1800"/>
              </a:spcBef>
              <a:spcAft>
                <a:spcPts val="1800"/>
              </a:spcAft>
              <a:buClr>
                <a:schemeClr val="lt1"/>
              </a:buClr>
              <a:buSzPts val="2800"/>
              <a:buFont typeface="Calibri"/>
              <a:buNone/>
            </a:pPr>
            <a:r>
              <a:t/>
            </a:r>
            <a:endParaRPr b="0" i="0" sz="2800" u="none" cap="none" strike="noStrike">
              <a:solidFill>
                <a:schemeClr val="lt1"/>
              </a:solidFill>
              <a:latin typeface="Calibri"/>
              <a:ea typeface="Calibri"/>
              <a:cs typeface="Calibri"/>
              <a:sym typeface="Calibri"/>
            </a:endParaRPr>
          </a:p>
        </p:txBody>
      </p:sp>
      <p:sp>
        <p:nvSpPr>
          <p:cNvPr id="666" name="Google Shape;666;p116"/>
          <p:cNvSpPr txBox="1"/>
          <p:nvPr/>
        </p:nvSpPr>
        <p:spPr>
          <a:xfrm>
            <a:off x="7189825" y="3036325"/>
            <a:ext cx="1789500" cy="10062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rgbClr val="000000"/>
              </a:buClr>
              <a:buSzPts val="1850"/>
              <a:buFont typeface="Arial"/>
              <a:buNone/>
            </a:pPr>
            <a:r>
              <a:rPr b="1" i="0" lang="en" sz="1850" u="none" cap="none" strike="noStrike">
                <a:solidFill>
                  <a:srgbClr val="3F3F3F"/>
                </a:solidFill>
                <a:latin typeface="Calibri"/>
                <a:ea typeface="Calibri"/>
                <a:cs typeface="Calibri"/>
                <a:sym typeface="Calibri"/>
              </a:rPr>
              <a:t>CORE Home </a:t>
            </a:r>
            <a:r>
              <a:rPr b="0" i="0" lang="en" sz="1100" u="sng" cap="none" strike="noStrike">
                <a:solidFill>
                  <a:srgbClr val="1155CC"/>
                </a:solidFill>
                <a:latin typeface="Calibri"/>
                <a:ea typeface="Calibri"/>
                <a:cs typeface="Calibri"/>
                <a:sym typeface="Calibri"/>
                <a:hlinkClick r:id="rId4">
                  <a:extLst>
                    <a:ext uri="{A12FA001-AC4F-418D-AE19-62706E023703}">
                      <ahyp:hlinkClr val="tx"/>
                    </a:ext>
                  </a:extLst>
                </a:hlinkClick>
              </a:rPr>
              <a:t>https://www.washington.edu/research/training/core/</a:t>
            </a:r>
            <a:r>
              <a:rPr b="0" i="0" lang="en" sz="1100" u="none" cap="none" strike="noStrike">
                <a:solidFill>
                  <a:srgbClr val="1155CC"/>
                </a:solidFill>
                <a:latin typeface="Calibri"/>
                <a:ea typeface="Calibri"/>
                <a:cs typeface="Calibri"/>
                <a:sym typeface="Calibri"/>
              </a:rPr>
              <a:t> </a:t>
            </a:r>
            <a:endParaRPr b="0" i="0" sz="1100" u="none" cap="none" strike="noStrike">
              <a:solidFill>
                <a:srgbClr val="1155CC"/>
              </a:solidFill>
              <a:latin typeface="Calibri"/>
              <a:ea typeface="Calibri"/>
              <a:cs typeface="Calibri"/>
              <a:sym typeface="Calibri"/>
            </a:endParaRPr>
          </a:p>
        </p:txBody>
      </p:sp>
      <p:sp>
        <p:nvSpPr>
          <p:cNvPr id="667" name="Google Shape;667;p116"/>
          <p:cNvSpPr txBox="1"/>
          <p:nvPr/>
        </p:nvSpPr>
        <p:spPr>
          <a:xfrm>
            <a:off x="152392" y="3555534"/>
            <a:ext cx="737700" cy="338700"/>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rgbClr val="595959"/>
              </a:solidFill>
              <a:latin typeface="Calibri"/>
              <a:ea typeface="Calibri"/>
              <a:cs typeface="Calibri"/>
              <a:sym typeface="Calibri"/>
            </a:endParaRPr>
          </a:p>
        </p:txBody>
      </p:sp>
      <p:pic>
        <p:nvPicPr>
          <p:cNvPr descr="C:\Users\hient2\Desktop\Untitled-1.png" id="668" name="Google Shape;668;p116"/>
          <p:cNvPicPr preferRelativeResize="0"/>
          <p:nvPr/>
        </p:nvPicPr>
        <p:blipFill rotWithShape="1">
          <a:blip r:embed="rId5">
            <a:alphaModFix/>
          </a:blip>
          <a:srcRect b="0" l="0" r="0" t="0"/>
          <a:stretch/>
        </p:blipFill>
        <p:spPr>
          <a:xfrm>
            <a:off x="6552843" y="152401"/>
            <a:ext cx="2768774" cy="1006187"/>
          </a:xfrm>
          <a:prstGeom prst="rect">
            <a:avLst/>
          </a:prstGeom>
          <a:noFill/>
          <a:ln>
            <a:noFill/>
          </a:ln>
        </p:spPr>
      </p:pic>
      <p:sp>
        <p:nvSpPr>
          <p:cNvPr id="669" name="Google Shape;669;p116"/>
          <p:cNvSpPr txBox="1"/>
          <p:nvPr/>
        </p:nvSpPr>
        <p:spPr>
          <a:xfrm>
            <a:off x="7095650" y="1981200"/>
            <a:ext cx="20343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50"/>
              <a:buFont typeface="Arial"/>
              <a:buNone/>
            </a:pPr>
            <a:r>
              <a:rPr b="1" i="0" lang="en" sz="1850" u="none" cap="none" strike="noStrike">
                <a:solidFill>
                  <a:srgbClr val="3F3F3F"/>
                </a:solidFill>
                <a:latin typeface="Calibri"/>
                <a:ea typeface="Calibri"/>
                <a:cs typeface="Calibri"/>
                <a:sym typeface="Calibri"/>
              </a:rPr>
              <a:t>CORE Registration</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rgbClr val="1155CC"/>
                </a:solidFill>
                <a:latin typeface="Calibri"/>
                <a:ea typeface="Calibri"/>
                <a:cs typeface="Calibri"/>
                <a:sym typeface="Calibri"/>
                <a:hlinkClick r:id="rId6">
                  <a:extLst>
                    <a:ext uri="{A12FA001-AC4F-418D-AE19-62706E023703}">
                      <ahyp:hlinkClr val="tx"/>
                    </a:ext>
                  </a:extLst>
                </a:hlinkClick>
              </a:rPr>
              <a:t>https://uwresearch.gosignmeup.com/public/course/browse</a:t>
            </a:r>
            <a:r>
              <a:rPr b="0" i="0" lang="en" sz="1100" u="sng" cap="none" strike="noStrike">
                <a:solidFill>
                  <a:srgbClr val="1155CC"/>
                </a:solidFill>
                <a:latin typeface="Calibri"/>
                <a:ea typeface="Calibri"/>
                <a:cs typeface="Calibri"/>
                <a:sym typeface="Calibri"/>
              </a:rPr>
              <a:t> </a:t>
            </a:r>
            <a:endParaRPr b="0" i="0" sz="1100" u="sng" cap="none" strike="noStrike">
              <a:solidFill>
                <a:srgbClr val="1155CC"/>
              </a:solidFill>
              <a:latin typeface="Calibri"/>
              <a:ea typeface="Calibri"/>
              <a:cs typeface="Calibri"/>
              <a:sym typeface="Calibri"/>
            </a:endParaRPr>
          </a:p>
        </p:txBody>
      </p:sp>
      <p:pic>
        <p:nvPicPr>
          <p:cNvPr id="670" name="Google Shape;670;p116"/>
          <p:cNvPicPr preferRelativeResize="0"/>
          <p:nvPr/>
        </p:nvPicPr>
        <p:blipFill rotWithShape="1">
          <a:blip r:embed="rId7">
            <a:alphaModFix/>
          </a:blip>
          <a:srcRect b="0" l="0" r="0" t="0"/>
          <a:stretch/>
        </p:blipFill>
        <p:spPr>
          <a:xfrm>
            <a:off x="7771972" y="5943600"/>
            <a:ext cx="1357945" cy="914400"/>
          </a:xfrm>
          <a:prstGeom prst="rect">
            <a:avLst/>
          </a:prstGeom>
          <a:noFill/>
          <a:ln>
            <a:noFill/>
          </a:ln>
        </p:spPr>
      </p:pic>
      <p:sp>
        <p:nvSpPr>
          <p:cNvPr id="671" name="Google Shape;671;p116"/>
          <p:cNvSpPr txBox="1"/>
          <p:nvPr/>
        </p:nvSpPr>
        <p:spPr>
          <a:xfrm>
            <a:off x="17666" y="225703"/>
            <a:ext cx="6885900" cy="738600"/>
          </a:xfrm>
          <a:prstGeom prst="rect">
            <a:avLst/>
          </a:prstGeom>
          <a:noFill/>
          <a:ln>
            <a:noFill/>
          </a:ln>
        </p:spPr>
        <p:txBody>
          <a:bodyPr anchorCtr="0" anchor="t" bIns="45700" lIns="91425" spcFirstLastPara="1" rIns="91425" wrap="square" tIns="45700">
            <a:noAutofit/>
          </a:bodyPr>
          <a:lstStyle/>
          <a:p>
            <a:pPr indent="0" lvl="0" marL="137156" marR="0" rtl="0" algn="l">
              <a:lnSpc>
                <a:spcPct val="100000"/>
              </a:lnSpc>
              <a:spcBef>
                <a:spcPts val="0"/>
              </a:spcBef>
              <a:spcAft>
                <a:spcPts val="0"/>
              </a:spcAft>
              <a:buClr>
                <a:srgbClr val="000000"/>
              </a:buClr>
              <a:buSzPts val="4000"/>
              <a:buFont typeface="Arial"/>
              <a:buNone/>
            </a:pPr>
            <a:r>
              <a:rPr b="1" i="0" lang="en" sz="4000" u="none" cap="none" strike="noStrike">
                <a:solidFill>
                  <a:schemeClr val="lt1"/>
                </a:solidFill>
                <a:latin typeface="Open Sans"/>
                <a:ea typeface="Open Sans"/>
                <a:cs typeface="Open Sans"/>
                <a:sym typeface="Open Sans"/>
              </a:rPr>
              <a:t>Updates</a:t>
            </a:r>
            <a:endParaRPr b="0" i="0" sz="2400" u="none" cap="none" strike="noStrike">
              <a:solidFill>
                <a:srgbClr val="000000"/>
              </a:solidFill>
              <a:latin typeface="Open Sans"/>
              <a:ea typeface="Open Sans"/>
              <a:cs typeface="Open Sans"/>
              <a:sym typeface="Open Sans"/>
            </a:endParaRPr>
          </a:p>
        </p:txBody>
      </p:sp>
      <p:sp>
        <p:nvSpPr>
          <p:cNvPr id="672" name="Google Shape;672;p116"/>
          <p:cNvSpPr txBox="1"/>
          <p:nvPr/>
        </p:nvSpPr>
        <p:spPr>
          <a:xfrm>
            <a:off x="7094825" y="4168239"/>
            <a:ext cx="20343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Calibri"/>
                <a:ea typeface="Calibri"/>
                <a:cs typeface="Calibri"/>
                <a:sym typeface="Calibri"/>
              </a:rPr>
              <a:t>Contact CORE</a:t>
            </a:r>
            <a:endParaRPr/>
          </a:p>
          <a:p>
            <a:pPr indent="0" lvl="0" marL="0" marR="0" rtl="0" algn="l">
              <a:lnSpc>
                <a:spcPct val="100000"/>
              </a:lnSpc>
              <a:spcBef>
                <a:spcPts val="0"/>
              </a:spcBef>
              <a:spcAft>
                <a:spcPts val="0"/>
              </a:spcAft>
              <a:buNone/>
            </a:pPr>
            <a:r>
              <a:rPr b="0" i="0" lang="en" sz="1200" u="sng" cap="none" strike="noStrike">
                <a:solidFill>
                  <a:srgbClr val="000000"/>
                </a:solidFill>
                <a:latin typeface="Arial"/>
                <a:ea typeface="Arial"/>
                <a:cs typeface="Arial"/>
                <a:sym typeface="Arial"/>
                <a:hlinkClick r:id="rId8">
                  <a:extLst>
                    <a:ext uri="{A12FA001-AC4F-418D-AE19-62706E023703}">
                      <ahyp:hlinkClr val="tx"/>
                    </a:ext>
                  </a:extLst>
                </a:hlinkClick>
              </a:rPr>
              <a:t>corehelp@uw.edu</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117"/>
          <p:cNvPicPr preferRelativeResize="0"/>
          <p:nvPr/>
        </p:nvPicPr>
        <p:blipFill rotWithShape="1">
          <a:blip r:embed="rId3">
            <a:alphaModFix/>
          </a:blip>
          <a:srcRect b="29926" l="0" r="0" t="29926"/>
          <a:stretch/>
        </p:blipFill>
        <p:spPr>
          <a:xfrm>
            <a:off x="0" y="5562604"/>
            <a:ext cx="9143493" cy="1290935"/>
          </a:xfrm>
          <a:prstGeom prst="rect">
            <a:avLst/>
          </a:prstGeom>
          <a:noFill/>
          <a:ln>
            <a:noFill/>
          </a:ln>
        </p:spPr>
      </p:pic>
      <p:sp>
        <p:nvSpPr>
          <p:cNvPr id="679" name="Google Shape;679;p117"/>
          <p:cNvSpPr/>
          <p:nvPr/>
        </p:nvSpPr>
        <p:spPr>
          <a:xfrm>
            <a:off x="0" y="1143004"/>
            <a:ext cx="9143400" cy="45036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680" name="Google Shape;680;p117"/>
          <p:cNvSpPr/>
          <p:nvPr/>
        </p:nvSpPr>
        <p:spPr>
          <a:xfrm>
            <a:off x="4" y="0"/>
            <a:ext cx="9153000" cy="1143000"/>
          </a:xfrm>
          <a:prstGeom prst="rect">
            <a:avLst/>
          </a:prstGeom>
          <a:solidFill>
            <a:srgbClr val="0B53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681" name="Google Shape;681;p117"/>
          <p:cNvSpPr txBox="1"/>
          <p:nvPr/>
        </p:nvSpPr>
        <p:spPr>
          <a:xfrm>
            <a:off x="191125" y="1167100"/>
            <a:ext cx="8938800" cy="4321800"/>
          </a:xfrm>
          <a:prstGeom prst="rect">
            <a:avLst/>
          </a:prstGeom>
          <a:noFill/>
          <a:ln>
            <a:noFill/>
          </a:ln>
        </p:spPr>
        <p:txBody>
          <a:bodyPr anchorCtr="0" anchor="t" bIns="0" lIns="0" spcFirstLastPara="1" rIns="0" wrap="square" tIns="0">
            <a:noAutofit/>
          </a:bodyPr>
          <a:lstStyle/>
          <a:p>
            <a:pPr indent="0" lvl="0" marL="0" marR="0" rtl="0" algn="l">
              <a:lnSpc>
                <a:spcPct val="200000"/>
              </a:lnSpc>
              <a:spcBef>
                <a:spcPts val="0"/>
              </a:spcBef>
              <a:spcAft>
                <a:spcPts val="0"/>
              </a:spcAft>
              <a:buClr>
                <a:srgbClr val="000000"/>
              </a:buClr>
              <a:buSzPts val="3400"/>
              <a:buFont typeface="Arial"/>
              <a:buNone/>
            </a:pPr>
            <a:r>
              <a:rPr b="0" i="0" lang="en" sz="3400" u="none" cap="none" strike="noStrike">
                <a:solidFill>
                  <a:schemeClr val="lt1"/>
                </a:solidFill>
                <a:latin typeface="Calibri"/>
                <a:ea typeface="Calibri"/>
                <a:cs typeface="Calibri"/>
                <a:sym typeface="Calibri"/>
              </a:rPr>
              <a:t>Certificate in Research Administration Graduates</a:t>
            </a:r>
            <a:endParaRPr b="0" i="0" sz="1600" u="none" cap="none" strike="noStrike">
              <a:solidFill>
                <a:srgbClr val="000000"/>
              </a:solidFill>
              <a:latin typeface="Arial"/>
              <a:ea typeface="Arial"/>
              <a:cs typeface="Arial"/>
              <a:sym typeface="Arial"/>
            </a:endParaRPr>
          </a:p>
          <a:p>
            <a:pPr indent="-257166" lvl="1" marL="600058" marR="0" rtl="0" algn="l">
              <a:lnSpc>
                <a:spcPct val="15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414 enrolled in the certificate</a:t>
            </a:r>
            <a:endParaRPr b="0" i="0" sz="1400" u="none" cap="none" strike="noStrike">
              <a:solidFill>
                <a:srgbClr val="000000"/>
              </a:solidFill>
              <a:latin typeface="Arial"/>
              <a:ea typeface="Arial"/>
              <a:cs typeface="Arial"/>
              <a:sym typeface="Arial"/>
            </a:endParaRPr>
          </a:p>
          <a:p>
            <a:pPr indent="-257166" lvl="1" marL="600058" marR="0" rtl="0" algn="l">
              <a:lnSpc>
                <a:spcPct val="15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87 graduates—CONGRATULATIONS!</a:t>
            </a:r>
            <a:endParaRPr b="0" i="0" sz="2800" u="none" cap="none" strike="noStrike">
              <a:solidFill>
                <a:schemeClr val="lt1"/>
              </a:solidFill>
              <a:latin typeface="Calibri"/>
              <a:ea typeface="Calibri"/>
              <a:cs typeface="Calibri"/>
              <a:sym typeface="Calibri"/>
            </a:endParaRPr>
          </a:p>
          <a:p>
            <a:pPr indent="-406400" lvl="2" marL="1371600" marR="0" rtl="0" algn="l">
              <a:lnSpc>
                <a:spcPct val="150000"/>
              </a:lnSpc>
              <a:spcBef>
                <a:spcPts val="0"/>
              </a:spcBef>
              <a:spcAft>
                <a:spcPts val="0"/>
              </a:spcAft>
              <a:buClr>
                <a:schemeClr val="lt1"/>
              </a:buClr>
              <a:buSzPts val="2800"/>
              <a:buFont typeface="Calibri"/>
              <a:buChar char="●"/>
            </a:pPr>
            <a:r>
              <a:rPr b="0" i="0" lang="en" sz="2800" u="none" cap="none" strike="noStrike">
                <a:solidFill>
                  <a:schemeClr val="lt1"/>
                </a:solidFill>
                <a:latin typeface="Calibri"/>
                <a:ea typeface="Calibri"/>
                <a:cs typeface="Calibri"/>
                <a:sym typeface="Calibri"/>
              </a:rPr>
              <a:t>28 graduates, October 2020</a:t>
            </a:r>
            <a:endParaRPr b="0" i="0" sz="2800" u="none" cap="none" strike="noStrike">
              <a:solidFill>
                <a:schemeClr val="lt1"/>
              </a:solidFill>
              <a:latin typeface="Calibri"/>
              <a:ea typeface="Calibri"/>
              <a:cs typeface="Calibri"/>
              <a:sym typeface="Calibri"/>
            </a:endParaRPr>
          </a:p>
          <a:p>
            <a:pPr indent="-406400" lvl="2" marL="1371600" marR="0" rtl="0" algn="l">
              <a:lnSpc>
                <a:spcPct val="150000"/>
              </a:lnSpc>
              <a:spcBef>
                <a:spcPts val="0"/>
              </a:spcBef>
              <a:spcAft>
                <a:spcPts val="0"/>
              </a:spcAft>
              <a:buClr>
                <a:schemeClr val="lt1"/>
              </a:buClr>
              <a:buSzPts val="2800"/>
              <a:buFont typeface="Calibri"/>
              <a:buChar char="●"/>
            </a:pPr>
            <a:r>
              <a:rPr b="0" i="0" lang="en" sz="2800" u="none" cap="none" strike="noStrike">
                <a:solidFill>
                  <a:schemeClr val="lt1"/>
                </a:solidFill>
                <a:latin typeface="Calibri"/>
                <a:ea typeface="Calibri"/>
                <a:cs typeface="Calibri"/>
                <a:sym typeface="Calibri"/>
              </a:rPr>
              <a:t>27 graduates, February 2021</a:t>
            </a:r>
            <a:endParaRPr/>
          </a:p>
          <a:p>
            <a:pPr indent="-406400" lvl="2" marL="1371600" marR="0" rtl="0" algn="l">
              <a:lnSpc>
                <a:spcPct val="150000"/>
              </a:lnSpc>
              <a:spcBef>
                <a:spcPts val="0"/>
              </a:spcBef>
              <a:spcAft>
                <a:spcPts val="0"/>
              </a:spcAft>
              <a:buClr>
                <a:schemeClr val="lt1"/>
              </a:buClr>
              <a:buSzPts val="2800"/>
              <a:buFont typeface="Calibri"/>
              <a:buChar char="●"/>
            </a:pPr>
            <a:r>
              <a:rPr b="0" i="0" lang="en" sz="2800" u="none" cap="none" strike="noStrike">
                <a:solidFill>
                  <a:schemeClr val="lt1"/>
                </a:solidFill>
                <a:latin typeface="Calibri"/>
                <a:ea typeface="Calibri"/>
                <a:cs typeface="Calibri"/>
                <a:sym typeface="Calibri"/>
              </a:rPr>
              <a:t>32 graduates, October 2021</a:t>
            </a:r>
            <a:endParaRPr b="0" i="0" sz="2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chemeClr val="lt1"/>
              </a:solidFill>
              <a:latin typeface="Encode Sans"/>
              <a:ea typeface="Encode Sans"/>
              <a:cs typeface="Encode Sans"/>
              <a:sym typeface="Encode Sans"/>
            </a:endParaRPr>
          </a:p>
        </p:txBody>
      </p:sp>
      <p:sp>
        <p:nvSpPr>
          <p:cNvPr id="682" name="Google Shape;682;p117"/>
          <p:cNvSpPr txBox="1"/>
          <p:nvPr/>
        </p:nvSpPr>
        <p:spPr>
          <a:xfrm>
            <a:off x="152392" y="3555534"/>
            <a:ext cx="737700" cy="338700"/>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rgbClr val="595959"/>
              </a:solidFill>
              <a:latin typeface="Calibri"/>
              <a:ea typeface="Calibri"/>
              <a:cs typeface="Calibri"/>
              <a:sym typeface="Calibri"/>
            </a:endParaRPr>
          </a:p>
        </p:txBody>
      </p:sp>
      <p:pic>
        <p:nvPicPr>
          <p:cNvPr descr="C:\Users\hient2\Desktop\Untitled-1.png" id="683" name="Google Shape;683;p117"/>
          <p:cNvPicPr preferRelativeResize="0"/>
          <p:nvPr/>
        </p:nvPicPr>
        <p:blipFill rotWithShape="1">
          <a:blip r:embed="rId4">
            <a:alphaModFix/>
          </a:blip>
          <a:srcRect b="0" l="0" r="0" t="0"/>
          <a:stretch/>
        </p:blipFill>
        <p:spPr>
          <a:xfrm>
            <a:off x="6552843" y="152401"/>
            <a:ext cx="2768774" cy="1006187"/>
          </a:xfrm>
          <a:prstGeom prst="rect">
            <a:avLst/>
          </a:prstGeom>
          <a:noFill/>
          <a:ln>
            <a:noFill/>
          </a:ln>
        </p:spPr>
      </p:pic>
      <p:pic>
        <p:nvPicPr>
          <p:cNvPr id="684" name="Google Shape;684;p117"/>
          <p:cNvPicPr preferRelativeResize="0"/>
          <p:nvPr/>
        </p:nvPicPr>
        <p:blipFill rotWithShape="1">
          <a:blip r:embed="rId5">
            <a:alphaModFix/>
          </a:blip>
          <a:srcRect b="0" l="0" r="0" t="0"/>
          <a:stretch/>
        </p:blipFill>
        <p:spPr>
          <a:xfrm>
            <a:off x="7771972" y="5943600"/>
            <a:ext cx="1357945" cy="914400"/>
          </a:xfrm>
          <a:prstGeom prst="rect">
            <a:avLst/>
          </a:prstGeom>
          <a:noFill/>
          <a:ln>
            <a:noFill/>
          </a:ln>
        </p:spPr>
      </p:pic>
      <p:sp>
        <p:nvSpPr>
          <p:cNvPr id="685" name="Google Shape;685;p117"/>
          <p:cNvSpPr txBox="1"/>
          <p:nvPr/>
        </p:nvSpPr>
        <p:spPr>
          <a:xfrm>
            <a:off x="17666" y="225703"/>
            <a:ext cx="6885900" cy="738600"/>
          </a:xfrm>
          <a:prstGeom prst="rect">
            <a:avLst/>
          </a:prstGeom>
          <a:noFill/>
          <a:ln>
            <a:noFill/>
          </a:ln>
        </p:spPr>
        <p:txBody>
          <a:bodyPr anchorCtr="0" anchor="t" bIns="45700" lIns="91425" spcFirstLastPara="1" rIns="91425" wrap="square" tIns="45700">
            <a:noAutofit/>
          </a:bodyPr>
          <a:lstStyle/>
          <a:p>
            <a:pPr indent="0" lvl="0" marL="137156" marR="0" rtl="0" algn="l">
              <a:lnSpc>
                <a:spcPct val="100000"/>
              </a:lnSpc>
              <a:spcBef>
                <a:spcPts val="0"/>
              </a:spcBef>
              <a:spcAft>
                <a:spcPts val="0"/>
              </a:spcAft>
              <a:buClr>
                <a:srgbClr val="000000"/>
              </a:buClr>
              <a:buSzPts val="4000"/>
              <a:buFont typeface="Arial"/>
              <a:buNone/>
            </a:pPr>
            <a:r>
              <a:rPr b="1" i="0" lang="en" sz="4000" u="none" cap="none" strike="noStrike">
                <a:solidFill>
                  <a:schemeClr val="lt1"/>
                </a:solidFill>
                <a:latin typeface="Open Sans"/>
                <a:ea typeface="Open Sans"/>
                <a:cs typeface="Open Sans"/>
                <a:sym typeface="Open Sans"/>
              </a:rPr>
              <a:t>Recognition</a:t>
            </a:r>
            <a:r>
              <a:rPr b="1" i="0" lang="en" sz="4000" u="none" cap="none" strike="noStrike">
                <a:solidFill>
                  <a:schemeClr val="lt1"/>
                </a:solidFill>
                <a:latin typeface="Calibri"/>
                <a:ea typeface="Calibri"/>
                <a:cs typeface="Calibri"/>
                <a:sym typeface="Calibri"/>
              </a:rPr>
              <a:t>!</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pic>
        <p:nvPicPr>
          <p:cNvPr descr="Graduates tossing caps into the air" id="691" name="Google Shape;691;p118"/>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pic>
        <p:nvPicPr>
          <p:cNvPr descr="Blue fireworks explosion in the sky" id="692" name="Google Shape;692;p118"/>
          <p:cNvPicPr preferRelativeResize="0"/>
          <p:nvPr/>
        </p:nvPicPr>
        <p:blipFill rotWithShape="1">
          <a:blip r:embed="rId4">
            <a:alphaModFix/>
          </a:blip>
          <a:srcRect b="13918" l="0" r="0" t="13925"/>
          <a:stretch/>
        </p:blipFill>
        <p:spPr>
          <a:xfrm>
            <a:off x="0" y="0"/>
            <a:ext cx="9143997" cy="3681402"/>
          </a:xfrm>
          <a:prstGeom prst="rect">
            <a:avLst/>
          </a:prstGeom>
          <a:noFill/>
          <a:ln>
            <a:noFill/>
          </a:ln>
        </p:spPr>
      </p:pic>
      <p:sp>
        <p:nvSpPr>
          <p:cNvPr id="693" name="Google Shape;693;p118"/>
          <p:cNvSpPr/>
          <p:nvPr/>
        </p:nvSpPr>
        <p:spPr>
          <a:xfrm>
            <a:off x="0" y="0"/>
            <a:ext cx="9144000" cy="3663300"/>
          </a:xfrm>
          <a:prstGeom prst="rect">
            <a:avLst/>
          </a:prstGeom>
          <a:solidFill>
            <a:schemeClr val="dk1">
              <a:alpha val="49410"/>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4" name="Google Shape;694;p118"/>
          <p:cNvSpPr txBox="1"/>
          <p:nvPr>
            <p:ph type="ctrTitle"/>
          </p:nvPr>
        </p:nvSpPr>
        <p:spPr>
          <a:xfrm>
            <a:off x="3705" y="1252897"/>
            <a:ext cx="87273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925"/>
              <a:buFont typeface="Open Sans"/>
              <a:buNone/>
            </a:pPr>
            <a:r>
              <a:rPr lang="en" sz="3600">
                <a:solidFill>
                  <a:schemeClr val="lt1"/>
                </a:solidFill>
                <a:latin typeface="Open Sans"/>
                <a:ea typeface="Open Sans"/>
                <a:cs typeface="Open Sans"/>
                <a:sym typeface="Open Sans"/>
              </a:rPr>
              <a:t>Certificate in Research Administration Program Graduates </a:t>
            </a:r>
            <a:endParaRPr sz="7200"/>
          </a:p>
        </p:txBody>
      </p:sp>
      <p:cxnSp>
        <p:nvCxnSpPr>
          <p:cNvPr id="695" name="Google Shape;695;p118"/>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pic>
        <p:nvPicPr>
          <p:cNvPr id="696" name="Google Shape;696;p118" title="Graduation Music.mp3">
            <a:hlinkClick r:id="rId5"/>
          </p:cNvPr>
          <p:cNvPicPr preferRelativeResize="0"/>
          <p:nvPr/>
        </p:nvPicPr>
        <p:blipFill rotWithShape="1">
          <a:blip r:embed="rId6">
            <a:alphaModFix/>
          </a:blip>
          <a:srcRect b="0" l="0" r="0" t="0"/>
          <a:stretch/>
        </p:blipFill>
        <p:spPr>
          <a:xfrm>
            <a:off x="3700" y="3200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1" name="Shape 701"/>
        <p:cNvGrpSpPr/>
        <p:nvPr/>
      </p:nvGrpSpPr>
      <p:grpSpPr>
        <a:xfrm>
          <a:off x="0" y="0"/>
          <a:ext cx="0" cy="0"/>
          <a:chOff x="0" y="0"/>
          <a:chExt cx="0" cy="0"/>
        </a:xfrm>
      </p:grpSpPr>
      <p:pic>
        <p:nvPicPr>
          <p:cNvPr descr="Graduates tossing caps into the air" id="702" name="Google Shape;702;p119"/>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03" name="Google Shape;703;p119"/>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04" name="Google Shape;704;p119"/>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05" name="Google Shape;705;p119"/>
          <p:cNvSpPr txBox="1"/>
          <p:nvPr>
            <p:ph type="ctrTitle"/>
          </p:nvPr>
        </p:nvSpPr>
        <p:spPr>
          <a:xfrm>
            <a:off x="0" y="1238350"/>
            <a:ext cx="91440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Marie Bolstad</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Finance &amp; Operations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Center for Social Sector Analytics &amp; Technology</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Social Work</a:t>
            </a:r>
            <a:endParaRPr sz="3000">
              <a:solidFill>
                <a:schemeClr val="lt1"/>
              </a:solidFill>
              <a:latin typeface="Open Sans"/>
              <a:ea typeface="Open Sans"/>
              <a:cs typeface="Open Sans"/>
              <a:sym typeface="Open Sans"/>
            </a:endParaRPr>
          </a:p>
        </p:txBody>
      </p:sp>
      <p:sp>
        <p:nvSpPr>
          <p:cNvPr id="706" name="Google Shape;706;p119"/>
          <p:cNvSpPr txBox="1"/>
          <p:nvPr>
            <p:ph idx="1" type="subTitle"/>
          </p:nvPr>
        </p:nvSpPr>
        <p:spPr>
          <a:xfrm>
            <a:off x="-2881" y="3387628"/>
            <a:ext cx="1884300" cy="26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07" name="Google Shape;707;p119"/>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par>
                          <p:cTn fill="hold">
                            <p:stCondLst>
                              <p:cond delay="500"/>
                            </p:stCondLst>
                            <p:childTnLst>
                              <p:par>
                                <p:cTn fill="hold" nodeType="afterEffect" presetClass="entr" presetID="10" presetSubtype="0">
                                  <p:stCondLst>
                                    <p:cond delay="7250"/>
                                  </p:stCondLst>
                                  <p:childTnLst>
                                    <p:set>
                                      <p:cBhvr>
                                        <p:cTn dur="1" fill="hold">
                                          <p:stCondLst>
                                            <p:cond delay="0"/>
                                          </p:stCondLst>
                                        </p:cTn>
                                        <p:tgtEl>
                                          <p:spTgt spid="706">
                                            <p:txEl>
                                              <p:pRg end="0" st="0"/>
                                            </p:txEl>
                                          </p:spTgt>
                                        </p:tgtEl>
                                        <p:attrNameLst>
                                          <p:attrName>style.visibility</p:attrName>
                                        </p:attrNameLst>
                                      </p:cBhvr>
                                      <p:to>
                                        <p:strVal val="visible"/>
                                      </p:to>
                                    </p:set>
                                    <p:animEffect filter="fade" transition="in">
                                      <p:cBhvr>
                                        <p:cTn dur="500"/>
                                        <p:tgtEl>
                                          <p:spTgt spid="70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2000"/>
                                        <p:tgtEl>
                                          <p:spTgt spid="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1" name="Shape 711"/>
        <p:cNvGrpSpPr/>
        <p:nvPr/>
      </p:nvGrpSpPr>
      <p:grpSpPr>
        <a:xfrm>
          <a:off x="0" y="0"/>
          <a:ext cx="0" cy="0"/>
          <a:chOff x="0" y="0"/>
          <a:chExt cx="0" cy="0"/>
        </a:xfrm>
      </p:grpSpPr>
      <p:pic>
        <p:nvPicPr>
          <p:cNvPr descr="Graduates tossing caps into the air" id="712" name="Google Shape;712;p120"/>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13" name="Google Shape;713;p120"/>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14" name="Google Shape;714;p120"/>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15" name="Google Shape;715;p120"/>
          <p:cNvSpPr txBox="1"/>
          <p:nvPr>
            <p:ph type="ctrTitle"/>
          </p:nvPr>
        </p:nvSpPr>
        <p:spPr>
          <a:xfrm>
            <a:off x="0" y="1310478"/>
            <a:ext cx="9288600" cy="1856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Devon Bushnell</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Operations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Innovative Programs Research Group &amp; Center for Womens’ Welfare</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Social Work</a:t>
            </a:r>
            <a:endParaRPr sz="3000">
              <a:solidFill>
                <a:schemeClr val="lt1"/>
              </a:solidFill>
              <a:latin typeface="Open Sans"/>
              <a:ea typeface="Open Sans"/>
              <a:cs typeface="Open Sans"/>
              <a:sym typeface="Open Sans"/>
            </a:endParaRPr>
          </a:p>
        </p:txBody>
      </p:sp>
      <p:sp>
        <p:nvSpPr>
          <p:cNvPr id="716" name="Google Shape;716;p120"/>
          <p:cNvSpPr txBox="1"/>
          <p:nvPr/>
        </p:nvSpPr>
        <p:spPr>
          <a:xfrm>
            <a:off x="56328" y="3333583"/>
            <a:ext cx="2325000" cy="32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500"/>
              <a:buFont typeface="Arial"/>
              <a:buNone/>
            </a:pPr>
            <a:r>
              <a:rPr b="0" i="0" lang="en" sz="1500" u="none" cap="none" strike="noStrike">
                <a:solidFill>
                  <a:schemeClr val="lt1"/>
                </a:solidFill>
                <a:latin typeface="Open Sans"/>
                <a:ea typeface="Open Sans"/>
                <a:cs typeface="Open Sans"/>
                <a:sym typeface="Open Sans"/>
              </a:rPr>
              <a:t>Congratulations!</a:t>
            </a:r>
            <a:endParaRPr b="0" i="0" sz="1400" u="none" cap="none" strike="noStrike">
              <a:solidFill>
                <a:srgbClr val="000000"/>
              </a:solidFill>
              <a:latin typeface="Arial"/>
              <a:ea typeface="Arial"/>
              <a:cs typeface="Arial"/>
              <a:sym typeface="Arial"/>
            </a:endParaRPr>
          </a:p>
        </p:txBody>
      </p:sp>
      <p:cxnSp>
        <p:nvCxnSpPr>
          <p:cNvPr id="717" name="Google Shape;717;p120"/>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par>
                          <p:cTn fill="hold">
                            <p:stCondLst>
                              <p:cond delay="500"/>
                            </p:stCondLst>
                            <p:childTnLst>
                              <p:par>
                                <p:cTn fill="hold" nodeType="afterEffect" presetClass="entr" presetID="10" presetSubtype="0">
                                  <p:stCondLst>
                                    <p:cond delay="6500"/>
                                  </p:stCondLst>
                                  <p:childTnLst>
                                    <p:set>
                                      <p:cBhvr>
                                        <p:cTn dur="1" fill="hold">
                                          <p:stCondLst>
                                            <p:cond delay="0"/>
                                          </p:stCondLst>
                                        </p:cTn>
                                        <p:tgtEl>
                                          <p:spTgt spid="716">
                                            <p:txEl>
                                              <p:pRg end="0" st="0"/>
                                            </p:txEl>
                                          </p:spTgt>
                                        </p:tgtEl>
                                        <p:attrNameLst>
                                          <p:attrName>style.visibility</p:attrName>
                                        </p:attrNameLst>
                                      </p:cBhvr>
                                      <p:to>
                                        <p:strVal val="visible"/>
                                      </p:to>
                                    </p:set>
                                    <p:animEffect filter="fade" transition="in">
                                      <p:cBhvr>
                                        <p:cTn dur="500"/>
                                        <p:tgtEl>
                                          <p:spTgt spid="71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25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1" name="Shape 721"/>
        <p:cNvGrpSpPr/>
        <p:nvPr/>
      </p:nvGrpSpPr>
      <p:grpSpPr>
        <a:xfrm>
          <a:off x="0" y="0"/>
          <a:ext cx="0" cy="0"/>
          <a:chOff x="0" y="0"/>
          <a:chExt cx="0" cy="0"/>
        </a:xfrm>
      </p:grpSpPr>
      <p:pic>
        <p:nvPicPr>
          <p:cNvPr descr="Graduates tossing caps into the air" id="722" name="Google Shape;722;p121"/>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23" name="Google Shape;723;p121"/>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24" name="Google Shape;724;p121"/>
          <p:cNvPicPr preferRelativeResize="0"/>
          <p:nvPr/>
        </p:nvPicPr>
        <p:blipFill rotWithShape="1">
          <a:blip r:embed="rId4">
            <a:alphaModFix/>
          </a:blip>
          <a:srcRect b="13924" l="0" r="0" t="13924"/>
          <a:stretch/>
        </p:blipFill>
        <p:spPr>
          <a:xfrm>
            <a:off x="144722" y="0"/>
            <a:ext cx="9144003" cy="3681402"/>
          </a:xfrm>
          <a:prstGeom prst="rect">
            <a:avLst/>
          </a:prstGeom>
          <a:noFill/>
          <a:ln>
            <a:noFill/>
          </a:ln>
        </p:spPr>
      </p:pic>
      <p:sp>
        <p:nvSpPr>
          <p:cNvPr id="725" name="Google Shape;725;p121"/>
          <p:cNvSpPr txBox="1"/>
          <p:nvPr>
            <p:ph type="ctrTitle"/>
          </p:nvPr>
        </p:nvSpPr>
        <p:spPr>
          <a:xfrm>
            <a:off x="0" y="1276070"/>
            <a:ext cx="9288600" cy="1856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Laura Ciotti</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Program Operations Specialist</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ADVANCE Center for Institutional Change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Engineering</a:t>
            </a:r>
            <a:endParaRPr sz="3000">
              <a:solidFill>
                <a:schemeClr val="lt1"/>
              </a:solidFill>
              <a:latin typeface="Open Sans"/>
              <a:ea typeface="Open Sans"/>
              <a:cs typeface="Open Sans"/>
              <a:sym typeface="Open Sans"/>
            </a:endParaRPr>
          </a:p>
        </p:txBody>
      </p:sp>
      <p:sp>
        <p:nvSpPr>
          <p:cNvPr id="726" name="Google Shape;726;p121"/>
          <p:cNvSpPr txBox="1"/>
          <p:nvPr/>
        </p:nvSpPr>
        <p:spPr>
          <a:xfrm>
            <a:off x="56328" y="3333583"/>
            <a:ext cx="2325000" cy="327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500"/>
              <a:buFont typeface="Arial"/>
              <a:buNone/>
            </a:pPr>
            <a:r>
              <a:rPr b="0" i="0" lang="en" sz="1500" u="none" cap="none" strike="noStrike">
                <a:solidFill>
                  <a:schemeClr val="lt1"/>
                </a:solidFill>
                <a:latin typeface="Open Sans"/>
                <a:ea typeface="Open Sans"/>
                <a:cs typeface="Open Sans"/>
                <a:sym typeface="Open Sans"/>
              </a:rPr>
              <a:t>Congratulations!</a:t>
            </a:r>
            <a:endParaRPr b="0" i="0" sz="1400" u="none" cap="none" strike="noStrike">
              <a:solidFill>
                <a:srgbClr val="000000"/>
              </a:solidFill>
              <a:latin typeface="Arial"/>
              <a:ea typeface="Arial"/>
              <a:cs typeface="Arial"/>
              <a:sym typeface="Arial"/>
            </a:endParaRPr>
          </a:p>
        </p:txBody>
      </p:sp>
      <p:cxnSp>
        <p:nvCxnSpPr>
          <p:cNvPr id="727" name="Google Shape;727;p121"/>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726">
                                            <p:txEl>
                                              <p:pRg end="0" st="0"/>
                                            </p:txEl>
                                          </p:spTgt>
                                        </p:tgtEl>
                                        <p:attrNameLst>
                                          <p:attrName>style.visibility</p:attrName>
                                        </p:attrNameLst>
                                      </p:cBhvr>
                                      <p:to>
                                        <p:strVal val="visible"/>
                                      </p:to>
                                    </p:set>
                                    <p:animEffect filter="fade" transition="in">
                                      <p:cBhvr>
                                        <p:cTn dur="500"/>
                                        <p:tgtEl>
                                          <p:spTgt spid="72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250"/>
                                        <p:tgtEl>
                                          <p:spTgt spid="7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1" name="Shape 731"/>
        <p:cNvGrpSpPr/>
        <p:nvPr/>
      </p:nvGrpSpPr>
      <p:grpSpPr>
        <a:xfrm>
          <a:off x="0" y="0"/>
          <a:ext cx="0" cy="0"/>
          <a:chOff x="0" y="0"/>
          <a:chExt cx="0" cy="0"/>
        </a:xfrm>
      </p:grpSpPr>
      <p:pic>
        <p:nvPicPr>
          <p:cNvPr descr="Graduates tossing caps into the air" id="732" name="Google Shape;732;p122"/>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33" name="Google Shape;733;p122"/>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34" name="Google Shape;734;p122"/>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35" name="Google Shape;735;p122"/>
          <p:cNvSpPr txBox="1"/>
          <p:nvPr>
            <p:ph type="ctrTitle"/>
          </p:nvPr>
        </p:nvSpPr>
        <p:spPr>
          <a:xfrm>
            <a:off x="0" y="1052146"/>
            <a:ext cx="8999400" cy="2109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Shar Conner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Lead 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ABC Shared Services Department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736" name="Google Shape;736;p122"/>
          <p:cNvSpPr txBox="1"/>
          <p:nvPr>
            <p:ph idx="1" type="subTitle"/>
          </p:nvPr>
        </p:nvSpPr>
        <p:spPr>
          <a:xfrm>
            <a:off x="0" y="3362490"/>
            <a:ext cx="2476500" cy="30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37" name="Google Shape;737;p122"/>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736">
                                            <p:txEl>
                                              <p:pRg end="0" st="0"/>
                                            </p:txEl>
                                          </p:spTgt>
                                        </p:tgtEl>
                                        <p:attrNameLst>
                                          <p:attrName>style.visibility</p:attrName>
                                        </p:attrNameLst>
                                      </p:cBhvr>
                                      <p:to>
                                        <p:strVal val="visible"/>
                                      </p:to>
                                    </p:set>
                                    <p:animEffect filter="fade" transition="in">
                                      <p:cBhvr>
                                        <p:cTn dur="500"/>
                                        <p:tgtEl>
                                          <p:spTgt spid="73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250"/>
                                        <p:tgtEl>
                                          <p:spTgt spid="7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1" name="Shape 741"/>
        <p:cNvGrpSpPr/>
        <p:nvPr/>
      </p:nvGrpSpPr>
      <p:grpSpPr>
        <a:xfrm>
          <a:off x="0" y="0"/>
          <a:ext cx="0" cy="0"/>
          <a:chOff x="0" y="0"/>
          <a:chExt cx="0" cy="0"/>
        </a:xfrm>
      </p:grpSpPr>
      <p:pic>
        <p:nvPicPr>
          <p:cNvPr descr="Graduates tossing caps into the air" id="742" name="Google Shape;742;p123"/>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43" name="Google Shape;743;p123"/>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44" name="Google Shape;744;p123"/>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45" name="Google Shape;745;p123"/>
          <p:cNvSpPr txBox="1"/>
          <p:nvPr>
            <p:ph type="ctrTitle"/>
          </p:nvPr>
        </p:nvSpPr>
        <p:spPr>
          <a:xfrm>
            <a:off x="0" y="1527630"/>
            <a:ext cx="9288600" cy="1588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Carol L. Crowell</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Fiscal Specialist II</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Paul G. Allen School of Computer Science &amp; Engineering</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Engineering</a:t>
            </a:r>
            <a:endParaRPr sz="3000">
              <a:solidFill>
                <a:schemeClr val="lt1"/>
              </a:solidFill>
              <a:latin typeface="Open Sans"/>
              <a:ea typeface="Open Sans"/>
              <a:cs typeface="Open Sans"/>
              <a:sym typeface="Open Sans"/>
            </a:endParaRPr>
          </a:p>
        </p:txBody>
      </p:sp>
      <p:sp>
        <p:nvSpPr>
          <p:cNvPr id="746" name="Google Shape;746;p123"/>
          <p:cNvSpPr txBox="1"/>
          <p:nvPr>
            <p:ph idx="1" type="subTitle"/>
          </p:nvPr>
        </p:nvSpPr>
        <p:spPr>
          <a:xfrm>
            <a:off x="-3" y="3363512"/>
            <a:ext cx="1877700" cy="34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47" name="Google Shape;747;p123"/>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childTnLst>
                          </p:cTn>
                        </p:par>
                        <p:par>
                          <p:cTn fill="hold">
                            <p:stCondLst>
                              <p:cond delay="500"/>
                            </p:stCondLst>
                            <p:childTnLst>
                              <p:par>
                                <p:cTn fill="hold" nodeType="afterEffect" presetClass="entr" presetID="10" presetSubtype="0">
                                  <p:stCondLst>
                                    <p:cond delay="6500"/>
                                  </p:stCondLst>
                                  <p:childTnLst>
                                    <p:set>
                                      <p:cBhvr>
                                        <p:cTn dur="1" fill="hold">
                                          <p:stCondLst>
                                            <p:cond delay="0"/>
                                          </p:stCondLst>
                                        </p:cTn>
                                        <p:tgtEl>
                                          <p:spTgt spid="746">
                                            <p:txEl>
                                              <p:pRg end="0" st="0"/>
                                            </p:txEl>
                                          </p:spTgt>
                                        </p:tgtEl>
                                        <p:attrNameLst>
                                          <p:attrName>style.visibility</p:attrName>
                                        </p:attrNameLst>
                                      </p:cBhvr>
                                      <p:to>
                                        <p:strVal val="visible"/>
                                      </p:to>
                                    </p:set>
                                    <p:animEffect filter="fade" transition="in">
                                      <p:cBhvr>
                                        <p:cTn dur="500"/>
                                        <p:tgtEl>
                                          <p:spTgt spid="74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250"/>
                                        <p:tgtEl>
                                          <p:spTgt spid="7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7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Childcare Allowance – Fellowships</a:t>
            </a:r>
            <a:endParaRPr/>
          </a:p>
        </p:txBody>
      </p:sp>
      <p:sp>
        <p:nvSpPr>
          <p:cNvPr id="401" name="Google Shape;401;p79"/>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Only eligible on F30, F31, F32, and F33 mechanisms</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Funds must be requested by the recipient (NIH will not automatically fund)</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Instructions for requesting funds can be found on the relevant NIH Notice: NOT-OD-21-074</a:t>
            </a:r>
            <a:endParaRPr/>
          </a:p>
          <a:p>
            <a:pPr indent="-228600" lvl="2" marL="1143000" rtl="0" algn="l">
              <a:spcBef>
                <a:spcPts val="360"/>
              </a:spcBef>
              <a:spcAft>
                <a:spcPts val="0"/>
              </a:spcAft>
              <a:buClr>
                <a:srgbClr val="4B2E83"/>
              </a:buClr>
              <a:buSzPts val="1800"/>
              <a:buChar char="&gt;"/>
            </a:pPr>
            <a:r>
              <a:rPr lang="en" u="sng">
                <a:solidFill>
                  <a:schemeClr val="hlink"/>
                </a:solidFill>
                <a:latin typeface="Arial"/>
                <a:ea typeface="Arial"/>
                <a:cs typeface="Arial"/>
                <a:sym typeface="Arial"/>
                <a:hlinkClick r:id="rId3"/>
              </a:rPr>
              <a:t>https://grants.nih.gov/grants/guide/notice-files/NOT-OD-21-074.html</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Department must ensure that Fellows are eligible to receive reimbursement</a:t>
            </a:r>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p:txBody>
      </p:sp>
      <p:sp>
        <p:nvSpPr>
          <p:cNvPr id="402" name="Google Shape;402;p79"/>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1" name="Shape 751"/>
        <p:cNvGrpSpPr/>
        <p:nvPr/>
      </p:nvGrpSpPr>
      <p:grpSpPr>
        <a:xfrm>
          <a:off x="0" y="0"/>
          <a:ext cx="0" cy="0"/>
          <a:chOff x="0" y="0"/>
          <a:chExt cx="0" cy="0"/>
        </a:xfrm>
      </p:grpSpPr>
      <p:pic>
        <p:nvPicPr>
          <p:cNvPr descr="Graduates tossing caps into the air" id="752" name="Google Shape;752;p124"/>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53" name="Google Shape;753;p124"/>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54" name="Google Shape;754;p124"/>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55" name="Google Shape;755;p124"/>
          <p:cNvSpPr txBox="1"/>
          <p:nvPr>
            <p:ph type="ctrTitle"/>
          </p:nvPr>
        </p:nvSpPr>
        <p:spPr>
          <a:xfrm>
            <a:off x="0" y="1354959"/>
            <a:ext cx="92886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Emily Elliott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Administrator for the Superfund Research Program &amp; EDGE Center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Department of Environmental &amp; Occupational Health (DEOHS)</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Public Health</a:t>
            </a:r>
            <a:endParaRPr/>
          </a:p>
        </p:txBody>
      </p:sp>
      <p:sp>
        <p:nvSpPr>
          <p:cNvPr id="756" name="Google Shape;756;p124"/>
          <p:cNvSpPr txBox="1"/>
          <p:nvPr>
            <p:ph idx="1" type="subTitle"/>
          </p:nvPr>
        </p:nvSpPr>
        <p:spPr>
          <a:xfrm>
            <a:off x="0" y="3368817"/>
            <a:ext cx="1730100" cy="284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57" name="Google Shape;757;p124"/>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par>
                          <p:cTn fill="hold">
                            <p:stCondLst>
                              <p:cond delay="500"/>
                            </p:stCondLst>
                            <p:childTnLst>
                              <p:par>
                                <p:cTn fill="hold" nodeType="afterEffect" presetClass="entr" presetID="10" presetSubtype="0">
                                  <p:stCondLst>
                                    <p:cond delay="6750"/>
                                  </p:stCondLst>
                                  <p:childTnLst>
                                    <p:set>
                                      <p:cBhvr>
                                        <p:cTn dur="1" fill="hold">
                                          <p:stCondLst>
                                            <p:cond delay="0"/>
                                          </p:stCondLst>
                                        </p:cTn>
                                        <p:tgtEl>
                                          <p:spTgt spid="756">
                                            <p:txEl>
                                              <p:pRg end="0" st="0"/>
                                            </p:txEl>
                                          </p:spTgt>
                                        </p:tgtEl>
                                        <p:attrNameLst>
                                          <p:attrName>style.visibility</p:attrName>
                                        </p:attrNameLst>
                                      </p:cBhvr>
                                      <p:to>
                                        <p:strVal val="visible"/>
                                      </p:to>
                                    </p:set>
                                    <p:animEffect filter="fade" transition="in">
                                      <p:cBhvr>
                                        <p:cTn dur="500"/>
                                        <p:tgtEl>
                                          <p:spTgt spid="75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250"/>
                                        <p:tgtEl>
                                          <p:spTgt spid="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1" name="Shape 761"/>
        <p:cNvGrpSpPr/>
        <p:nvPr/>
      </p:nvGrpSpPr>
      <p:grpSpPr>
        <a:xfrm>
          <a:off x="0" y="0"/>
          <a:ext cx="0" cy="0"/>
          <a:chOff x="0" y="0"/>
          <a:chExt cx="0" cy="0"/>
        </a:xfrm>
      </p:grpSpPr>
      <p:pic>
        <p:nvPicPr>
          <p:cNvPr descr="Graduates tossing caps into the air" id="762" name="Google Shape;762;p125"/>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63" name="Google Shape;763;p125"/>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64" name="Google Shape;764;p125"/>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65" name="Google Shape;765;p125"/>
          <p:cNvSpPr txBox="1"/>
          <p:nvPr>
            <p:ph type="ctrTitle"/>
          </p:nvPr>
        </p:nvSpPr>
        <p:spPr>
          <a:xfrm>
            <a:off x="0" y="1443237"/>
            <a:ext cx="9144000" cy="1729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None/>
            </a:pPr>
            <a:r>
              <a:rPr lang="en" sz="3000">
                <a:solidFill>
                  <a:schemeClr val="lt1"/>
                </a:solidFill>
                <a:latin typeface="Open Sans"/>
                <a:ea typeface="Open Sans"/>
                <a:cs typeface="Open Sans"/>
                <a:sym typeface="Open Sans"/>
              </a:rPr>
              <a:t>Yuichi Fukuda </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and 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Division of Allergy &amp; Infectious Diseases</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Medicine</a:t>
            </a:r>
            <a:endParaRPr/>
          </a:p>
        </p:txBody>
      </p:sp>
      <p:sp>
        <p:nvSpPr>
          <p:cNvPr id="766" name="Google Shape;766;p125"/>
          <p:cNvSpPr txBox="1"/>
          <p:nvPr>
            <p:ph idx="1" type="subTitle"/>
          </p:nvPr>
        </p:nvSpPr>
        <p:spPr>
          <a:xfrm>
            <a:off x="0" y="3337190"/>
            <a:ext cx="1733100" cy="41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67" name="Google Shape;767;p125"/>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childTnLst>
                          </p:cTn>
                        </p:par>
                        <p:par>
                          <p:cTn fill="hold">
                            <p:stCondLst>
                              <p:cond delay="500"/>
                            </p:stCondLst>
                            <p:childTnLst>
                              <p:par>
                                <p:cTn fill="hold" nodeType="afterEffect" presetClass="entr" presetID="10" presetSubtype="0">
                                  <p:stCondLst>
                                    <p:cond delay="6750"/>
                                  </p:stCondLst>
                                  <p:childTnLst>
                                    <p:set>
                                      <p:cBhvr>
                                        <p:cTn dur="1" fill="hold">
                                          <p:stCondLst>
                                            <p:cond delay="0"/>
                                          </p:stCondLst>
                                        </p:cTn>
                                        <p:tgtEl>
                                          <p:spTgt spid="766">
                                            <p:txEl>
                                              <p:pRg end="0" st="0"/>
                                            </p:txEl>
                                          </p:spTgt>
                                        </p:tgtEl>
                                        <p:attrNameLst>
                                          <p:attrName>style.visibility</p:attrName>
                                        </p:attrNameLst>
                                      </p:cBhvr>
                                      <p:to>
                                        <p:strVal val="visible"/>
                                      </p:to>
                                    </p:set>
                                    <p:animEffect filter="fade" transition="in">
                                      <p:cBhvr>
                                        <p:cTn dur="500"/>
                                        <p:tgtEl>
                                          <p:spTgt spid="76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250"/>
                                        <p:tgtEl>
                                          <p:spTgt spid="7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1" name="Shape 771"/>
        <p:cNvGrpSpPr/>
        <p:nvPr/>
      </p:nvGrpSpPr>
      <p:grpSpPr>
        <a:xfrm>
          <a:off x="0" y="0"/>
          <a:ext cx="0" cy="0"/>
          <a:chOff x="0" y="0"/>
          <a:chExt cx="0" cy="0"/>
        </a:xfrm>
      </p:grpSpPr>
      <p:pic>
        <p:nvPicPr>
          <p:cNvPr descr="Graduates tossing caps into the air" id="772" name="Google Shape;772;p126"/>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73" name="Google Shape;773;p126"/>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74" name="Google Shape;774;p126"/>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75" name="Google Shape;775;p126"/>
          <p:cNvSpPr txBox="1"/>
          <p:nvPr>
            <p:ph type="ctrTitle"/>
          </p:nvPr>
        </p:nvSpPr>
        <p:spPr>
          <a:xfrm>
            <a:off x="0" y="1393013"/>
            <a:ext cx="76008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Lisa A. Guerrero</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Manager/Budget Analyst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Health Sciences Library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776" name="Google Shape;776;p126"/>
          <p:cNvSpPr txBox="1"/>
          <p:nvPr>
            <p:ph idx="1" type="subTitle"/>
          </p:nvPr>
        </p:nvSpPr>
        <p:spPr>
          <a:xfrm>
            <a:off x="0" y="3277497"/>
            <a:ext cx="1719900" cy="32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77" name="Google Shape;777;p126"/>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childTnLst>
                          </p:cTn>
                        </p:par>
                        <p:par>
                          <p:cTn fill="hold">
                            <p:stCondLst>
                              <p:cond delay="500"/>
                            </p:stCondLst>
                            <p:childTnLst>
                              <p:par>
                                <p:cTn fill="hold" nodeType="afterEffect" presetClass="entr" presetID="10" presetSubtype="0">
                                  <p:stCondLst>
                                    <p:cond delay="5500"/>
                                  </p:stCondLst>
                                  <p:childTnLst>
                                    <p:set>
                                      <p:cBhvr>
                                        <p:cTn dur="1" fill="hold">
                                          <p:stCondLst>
                                            <p:cond delay="0"/>
                                          </p:stCondLst>
                                        </p:cTn>
                                        <p:tgtEl>
                                          <p:spTgt spid="776">
                                            <p:txEl>
                                              <p:pRg end="0" st="0"/>
                                            </p:txEl>
                                          </p:spTgt>
                                        </p:tgtEl>
                                        <p:attrNameLst>
                                          <p:attrName>style.visibility</p:attrName>
                                        </p:attrNameLst>
                                      </p:cBhvr>
                                      <p:to>
                                        <p:strVal val="visible"/>
                                      </p:to>
                                    </p:set>
                                    <p:animEffect filter="fade" transition="in">
                                      <p:cBhvr>
                                        <p:cTn dur="500"/>
                                        <p:tgtEl>
                                          <p:spTgt spid="77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250"/>
                                        <p:tgtEl>
                                          <p:spTgt spid="7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1" name="Shape 781"/>
        <p:cNvGrpSpPr/>
        <p:nvPr/>
      </p:nvGrpSpPr>
      <p:grpSpPr>
        <a:xfrm>
          <a:off x="0" y="0"/>
          <a:ext cx="0" cy="0"/>
          <a:chOff x="0" y="0"/>
          <a:chExt cx="0" cy="0"/>
        </a:xfrm>
      </p:grpSpPr>
      <p:pic>
        <p:nvPicPr>
          <p:cNvPr descr="Graduates tossing caps into the air" id="782" name="Google Shape;782;p127"/>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83" name="Google Shape;783;p127"/>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84" name="Google Shape;784;p127"/>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85" name="Google Shape;785;p127"/>
          <p:cNvSpPr txBox="1"/>
          <p:nvPr>
            <p:ph type="ctrTitle"/>
          </p:nvPr>
        </p:nvSpPr>
        <p:spPr>
          <a:xfrm>
            <a:off x="0" y="1266500"/>
            <a:ext cx="9288600" cy="1912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Jayashree Hari</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Budget/Fiscal Analyst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Department of Chemistry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Arts &amp; Sciences</a:t>
            </a:r>
            <a:endParaRPr/>
          </a:p>
        </p:txBody>
      </p:sp>
      <p:sp>
        <p:nvSpPr>
          <p:cNvPr id="786" name="Google Shape;786;p127"/>
          <p:cNvSpPr txBox="1"/>
          <p:nvPr>
            <p:ph idx="1" type="subTitle"/>
          </p:nvPr>
        </p:nvSpPr>
        <p:spPr>
          <a:xfrm>
            <a:off x="-3" y="3310561"/>
            <a:ext cx="1792200" cy="32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87" name="Google Shape;787;p127"/>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500"/>
                                        <p:tgtEl>
                                          <p:spTgt spid="785"/>
                                        </p:tgtEl>
                                      </p:cBhvr>
                                    </p:animEffect>
                                  </p:childTnLst>
                                </p:cTn>
                              </p:par>
                            </p:childTnLst>
                          </p:cTn>
                        </p:par>
                        <p:par>
                          <p:cTn fill="hold">
                            <p:stCondLst>
                              <p:cond delay="500"/>
                            </p:stCondLst>
                            <p:childTnLst>
                              <p:par>
                                <p:cTn fill="hold" nodeType="afterEffect" presetClass="entr" presetID="10" presetSubtype="0">
                                  <p:stCondLst>
                                    <p:cond delay="5500"/>
                                  </p:stCondLst>
                                  <p:childTnLst>
                                    <p:set>
                                      <p:cBhvr>
                                        <p:cTn dur="1" fill="hold">
                                          <p:stCondLst>
                                            <p:cond delay="0"/>
                                          </p:stCondLst>
                                        </p:cTn>
                                        <p:tgtEl>
                                          <p:spTgt spid="786">
                                            <p:txEl>
                                              <p:pRg end="0" st="0"/>
                                            </p:txEl>
                                          </p:spTgt>
                                        </p:tgtEl>
                                        <p:attrNameLst>
                                          <p:attrName>style.visibility</p:attrName>
                                        </p:attrNameLst>
                                      </p:cBhvr>
                                      <p:to>
                                        <p:strVal val="visible"/>
                                      </p:to>
                                    </p:set>
                                    <p:animEffect filter="fade" transition="in">
                                      <p:cBhvr>
                                        <p:cTn dur="500"/>
                                        <p:tgtEl>
                                          <p:spTgt spid="78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25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1" name="Shape 791"/>
        <p:cNvGrpSpPr/>
        <p:nvPr/>
      </p:nvGrpSpPr>
      <p:grpSpPr>
        <a:xfrm>
          <a:off x="0" y="0"/>
          <a:ext cx="0" cy="0"/>
          <a:chOff x="0" y="0"/>
          <a:chExt cx="0" cy="0"/>
        </a:xfrm>
      </p:grpSpPr>
      <p:pic>
        <p:nvPicPr>
          <p:cNvPr descr="Graduates tossing caps into the air" id="792" name="Google Shape;792;p128"/>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793" name="Google Shape;793;p128"/>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794" name="Google Shape;794;p128"/>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795" name="Google Shape;795;p128"/>
          <p:cNvSpPr txBox="1"/>
          <p:nvPr>
            <p:ph type="ctrTitle"/>
          </p:nvPr>
        </p:nvSpPr>
        <p:spPr>
          <a:xfrm>
            <a:off x="-3" y="1319461"/>
            <a:ext cx="75285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Brianna Holden Granado</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&amp; Contracts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Department of Research Administration Washington National Primate Center</a:t>
            </a:r>
            <a:endParaRPr/>
          </a:p>
        </p:txBody>
      </p:sp>
      <p:sp>
        <p:nvSpPr>
          <p:cNvPr id="796" name="Google Shape;796;p128"/>
          <p:cNvSpPr txBox="1"/>
          <p:nvPr>
            <p:ph idx="1" type="subTitle"/>
          </p:nvPr>
        </p:nvSpPr>
        <p:spPr>
          <a:xfrm>
            <a:off x="3704" y="3321532"/>
            <a:ext cx="1660500" cy="33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797" name="Google Shape;797;p128"/>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childTnLst>
                          </p:cTn>
                        </p:par>
                        <p:par>
                          <p:cTn fill="hold">
                            <p:stCondLst>
                              <p:cond delay="500"/>
                            </p:stCondLst>
                            <p:childTnLst>
                              <p:par>
                                <p:cTn fill="hold" nodeType="afterEffect" presetClass="entr" presetID="10" presetSubtype="0">
                                  <p:stCondLst>
                                    <p:cond delay="6500"/>
                                  </p:stCondLst>
                                  <p:childTnLst>
                                    <p:set>
                                      <p:cBhvr>
                                        <p:cTn dur="1" fill="hold">
                                          <p:stCondLst>
                                            <p:cond delay="0"/>
                                          </p:stCondLst>
                                        </p:cTn>
                                        <p:tgtEl>
                                          <p:spTgt spid="796">
                                            <p:txEl>
                                              <p:pRg end="0" st="0"/>
                                            </p:txEl>
                                          </p:spTgt>
                                        </p:tgtEl>
                                        <p:attrNameLst>
                                          <p:attrName>style.visibility</p:attrName>
                                        </p:attrNameLst>
                                      </p:cBhvr>
                                      <p:to>
                                        <p:strVal val="visible"/>
                                      </p:to>
                                    </p:set>
                                    <p:animEffect filter="fade" transition="in">
                                      <p:cBhvr>
                                        <p:cTn dur="500"/>
                                        <p:tgtEl>
                                          <p:spTgt spid="79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250"/>
                                        <p:tgtEl>
                                          <p:spTgt spid="7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1" name="Shape 801"/>
        <p:cNvGrpSpPr/>
        <p:nvPr/>
      </p:nvGrpSpPr>
      <p:grpSpPr>
        <a:xfrm>
          <a:off x="0" y="0"/>
          <a:ext cx="0" cy="0"/>
          <a:chOff x="0" y="0"/>
          <a:chExt cx="0" cy="0"/>
        </a:xfrm>
      </p:grpSpPr>
      <p:pic>
        <p:nvPicPr>
          <p:cNvPr descr="Graduates tossing caps into the air" id="802" name="Google Shape;802;p129"/>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03" name="Google Shape;803;p129"/>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04" name="Google Shape;804;p129"/>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05" name="Google Shape;805;p129"/>
          <p:cNvSpPr txBox="1"/>
          <p:nvPr>
            <p:ph type="ctrTitle"/>
          </p:nvPr>
        </p:nvSpPr>
        <p:spPr>
          <a:xfrm>
            <a:off x="0" y="1412920"/>
            <a:ext cx="85152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Kellie 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Department of Global Health</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Public Health</a:t>
            </a:r>
            <a:endParaRPr sz="3000">
              <a:solidFill>
                <a:schemeClr val="lt1"/>
              </a:solidFill>
              <a:latin typeface="Open Sans"/>
              <a:ea typeface="Open Sans"/>
              <a:cs typeface="Open Sans"/>
              <a:sym typeface="Open Sans"/>
            </a:endParaRPr>
          </a:p>
        </p:txBody>
      </p:sp>
      <p:sp>
        <p:nvSpPr>
          <p:cNvPr id="806" name="Google Shape;806;p129"/>
          <p:cNvSpPr txBox="1"/>
          <p:nvPr>
            <p:ph idx="1" type="subTitle"/>
          </p:nvPr>
        </p:nvSpPr>
        <p:spPr>
          <a:xfrm>
            <a:off x="1" y="3359662"/>
            <a:ext cx="2213700" cy="314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07" name="Google Shape;807;p129"/>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806">
                                            <p:txEl>
                                              <p:pRg end="0" st="0"/>
                                            </p:txEl>
                                          </p:spTgt>
                                        </p:tgtEl>
                                        <p:attrNameLst>
                                          <p:attrName>style.visibility</p:attrName>
                                        </p:attrNameLst>
                                      </p:cBhvr>
                                      <p:to>
                                        <p:strVal val="visible"/>
                                      </p:to>
                                    </p:set>
                                    <p:animEffect filter="fade" transition="in">
                                      <p:cBhvr>
                                        <p:cTn dur="500"/>
                                        <p:tgtEl>
                                          <p:spTgt spid="80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250"/>
                                        <p:tgtEl>
                                          <p:spTgt spid="8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1" name="Shape 811"/>
        <p:cNvGrpSpPr/>
        <p:nvPr/>
      </p:nvGrpSpPr>
      <p:grpSpPr>
        <a:xfrm>
          <a:off x="0" y="0"/>
          <a:ext cx="0" cy="0"/>
          <a:chOff x="0" y="0"/>
          <a:chExt cx="0" cy="0"/>
        </a:xfrm>
      </p:grpSpPr>
      <p:pic>
        <p:nvPicPr>
          <p:cNvPr descr="Graduates tossing caps into the air" id="812" name="Google Shape;812;p130"/>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13" name="Google Shape;813;p130"/>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14" name="Google Shape;814;p130"/>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15" name="Google Shape;815;p130"/>
          <p:cNvSpPr txBox="1"/>
          <p:nvPr>
            <p:ph type="ctrTitle"/>
          </p:nvPr>
        </p:nvSpPr>
        <p:spPr>
          <a:xfrm>
            <a:off x="0" y="1327665"/>
            <a:ext cx="91440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Eva Lu</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Budget Fiscal Analyst Lead</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Washington National Primate Center</a:t>
            </a:r>
            <a:endParaRPr/>
          </a:p>
        </p:txBody>
      </p:sp>
      <p:sp>
        <p:nvSpPr>
          <p:cNvPr id="816" name="Google Shape;816;p130"/>
          <p:cNvSpPr txBox="1"/>
          <p:nvPr>
            <p:ph idx="1" type="subTitle"/>
          </p:nvPr>
        </p:nvSpPr>
        <p:spPr>
          <a:xfrm>
            <a:off x="1" y="3350615"/>
            <a:ext cx="1898400" cy="34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17" name="Google Shape;817;p130"/>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816">
                                            <p:txEl>
                                              <p:pRg end="0" st="0"/>
                                            </p:txEl>
                                          </p:spTgt>
                                        </p:tgtEl>
                                        <p:attrNameLst>
                                          <p:attrName>style.visibility</p:attrName>
                                        </p:attrNameLst>
                                      </p:cBhvr>
                                      <p:to>
                                        <p:strVal val="visible"/>
                                      </p:to>
                                    </p:set>
                                    <p:animEffect filter="fade" transition="in">
                                      <p:cBhvr>
                                        <p:cTn dur="500"/>
                                        <p:tgtEl>
                                          <p:spTgt spid="81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1250"/>
                                        <p:tgtEl>
                                          <p:spTgt spid="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1" name="Shape 821"/>
        <p:cNvGrpSpPr/>
        <p:nvPr/>
      </p:nvGrpSpPr>
      <p:grpSpPr>
        <a:xfrm>
          <a:off x="0" y="0"/>
          <a:ext cx="0" cy="0"/>
          <a:chOff x="0" y="0"/>
          <a:chExt cx="0" cy="0"/>
        </a:xfrm>
      </p:grpSpPr>
      <p:pic>
        <p:nvPicPr>
          <p:cNvPr descr="Graduates tossing caps into the air" id="822" name="Google Shape;822;p131"/>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23" name="Google Shape;823;p131"/>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24" name="Google Shape;824;p131"/>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25" name="Google Shape;825;p131"/>
          <p:cNvSpPr txBox="1"/>
          <p:nvPr>
            <p:ph type="ctrTitle"/>
          </p:nvPr>
        </p:nvSpPr>
        <p:spPr>
          <a:xfrm>
            <a:off x="0" y="1338090"/>
            <a:ext cx="8999400" cy="1790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Amanda L. Minogue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Proposal Development Officer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Institute for Health Metrics &amp; Evaluation</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Medicine</a:t>
            </a:r>
            <a:endParaRPr/>
          </a:p>
        </p:txBody>
      </p:sp>
      <p:sp>
        <p:nvSpPr>
          <p:cNvPr id="826" name="Google Shape;826;p131"/>
          <p:cNvSpPr txBox="1"/>
          <p:nvPr>
            <p:ph idx="1" type="subTitle"/>
          </p:nvPr>
        </p:nvSpPr>
        <p:spPr>
          <a:xfrm>
            <a:off x="0" y="3318527"/>
            <a:ext cx="1700100" cy="36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27" name="Google Shape;827;p131"/>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826">
                                            <p:txEl>
                                              <p:pRg end="0" st="0"/>
                                            </p:txEl>
                                          </p:spTgt>
                                        </p:tgtEl>
                                        <p:attrNameLst>
                                          <p:attrName>style.visibility</p:attrName>
                                        </p:attrNameLst>
                                      </p:cBhvr>
                                      <p:to>
                                        <p:strVal val="visible"/>
                                      </p:to>
                                    </p:set>
                                    <p:animEffect filter="fade" transition="in">
                                      <p:cBhvr>
                                        <p:cTn dur="500"/>
                                        <p:tgtEl>
                                          <p:spTgt spid="82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250"/>
                                        <p:tgtEl>
                                          <p:spTgt spid="8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1" name="Shape 831"/>
        <p:cNvGrpSpPr/>
        <p:nvPr/>
      </p:nvGrpSpPr>
      <p:grpSpPr>
        <a:xfrm>
          <a:off x="0" y="0"/>
          <a:ext cx="0" cy="0"/>
          <a:chOff x="0" y="0"/>
          <a:chExt cx="0" cy="0"/>
        </a:xfrm>
      </p:grpSpPr>
      <p:pic>
        <p:nvPicPr>
          <p:cNvPr descr="Graduates tossing caps into the air" id="832" name="Google Shape;832;p132"/>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33" name="Google Shape;833;p132"/>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34" name="Google Shape;834;p132"/>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35" name="Google Shape;835;p132"/>
          <p:cNvSpPr txBox="1"/>
          <p:nvPr>
            <p:ph type="ctrTitle"/>
          </p:nvPr>
        </p:nvSpPr>
        <p:spPr>
          <a:xfrm>
            <a:off x="0" y="1483528"/>
            <a:ext cx="8515500" cy="169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Matthew F. Nichols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Specialist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ABC Shared Services Department</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School of Medicine</a:t>
            </a:r>
            <a:endParaRPr sz="3000">
              <a:solidFill>
                <a:schemeClr val="lt1"/>
              </a:solidFill>
              <a:latin typeface="Open Sans"/>
              <a:ea typeface="Open Sans"/>
              <a:cs typeface="Open Sans"/>
              <a:sym typeface="Open Sans"/>
            </a:endParaRPr>
          </a:p>
        </p:txBody>
      </p:sp>
      <p:sp>
        <p:nvSpPr>
          <p:cNvPr id="836" name="Google Shape;836;p132"/>
          <p:cNvSpPr txBox="1"/>
          <p:nvPr>
            <p:ph idx="1" type="subTitle"/>
          </p:nvPr>
        </p:nvSpPr>
        <p:spPr>
          <a:xfrm>
            <a:off x="0" y="3382886"/>
            <a:ext cx="1575000" cy="289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387"/>
              <a:buNone/>
            </a:pPr>
            <a:r>
              <a:rPr lang="en" sz="1387">
                <a:solidFill>
                  <a:schemeClr val="lt1"/>
                </a:solidFill>
                <a:latin typeface="Open Sans"/>
                <a:ea typeface="Open Sans"/>
                <a:cs typeface="Open Sans"/>
                <a:sym typeface="Open Sans"/>
              </a:rPr>
              <a:t>Congratulations!</a:t>
            </a:r>
            <a:endParaRPr/>
          </a:p>
        </p:txBody>
      </p:sp>
      <p:cxnSp>
        <p:nvCxnSpPr>
          <p:cNvPr id="837" name="Google Shape;837;p132"/>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836">
                                            <p:txEl>
                                              <p:pRg end="0" st="0"/>
                                            </p:txEl>
                                          </p:spTgt>
                                        </p:tgtEl>
                                        <p:attrNameLst>
                                          <p:attrName>style.visibility</p:attrName>
                                        </p:attrNameLst>
                                      </p:cBhvr>
                                      <p:to>
                                        <p:strVal val="visible"/>
                                      </p:to>
                                    </p:set>
                                    <p:animEffect filter="fade" transition="in">
                                      <p:cBhvr>
                                        <p:cTn dur="500"/>
                                        <p:tgtEl>
                                          <p:spTgt spid="83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1250"/>
                                        <p:tgtEl>
                                          <p:spTgt spid="8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1" name="Shape 841"/>
        <p:cNvGrpSpPr/>
        <p:nvPr/>
      </p:nvGrpSpPr>
      <p:grpSpPr>
        <a:xfrm>
          <a:off x="0" y="0"/>
          <a:ext cx="0" cy="0"/>
          <a:chOff x="0" y="0"/>
          <a:chExt cx="0" cy="0"/>
        </a:xfrm>
      </p:grpSpPr>
      <p:pic>
        <p:nvPicPr>
          <p:cNvPr descr="Graduates tossing caps into the air" id="842" name="Google Shape;842;p133"/>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43" name="Google Shape;843;p133"/>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44" name="Google Shape;844;p133"/>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45" name="Google Shape;845;p133"/>
          <p:cNvSpPr txBox="1"/>
          <p:nvPr>
            <p:ph type="ctrTitle"/>
          </p:nvPr>
        </p:nvSpPr>
        <p:spPr>
          <a:xfrm>
            <a:off x="0" y="1416960"/>
            <a:ext cx="7166700" cy="1669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Leena C. Perera</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Budget/Fiscal Analyst Lead</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Office of Sponsored Programs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Office of Research</a:t>
            </a:r>
            <a:endParaRPr/>
          </a:p>
        </p:txBody>
      </p:sp>
      <p:sp>
        <p:nvSpPr>
          <p:cNvPr id="846" name="Google Shape;846;p133"/>
          <p:cNvSpPr txBox="1"/>
          <p:nvPr>
            <p:ph idx="1" type="subTitle"/>
          </p:nvPr>
        </p:nvSpPr>
        <p:spPr>
          <a:xfrm>
            <a:off x="-3" y="3333356"/>
            <a:ext cx="1654200" cy="34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47" name="Google Shape;847;p133"/>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846">
                                            <p:txEl>
                                              <p:pRg end="0" st="0"/>
                                            </p:txEl>
                                          </p:spTgt>
                                        </p:tgtEl>
                                        <p:attrNameLst>
                                          <p:attrName>style.visibility</p:attrName>
                                        </p:attrNameLst>
                                      </p:cBhvr>
                                      <p:to>
                                        <p:strVal val="visible"/>
                                      </p:to>
                                    </p:set>
                                    <p:animEffect filter="fade" transition="in">
                                      <p:cBhvr>
                                        <p:cTn dur="500"/>
                                        <p:tgtEl>
                                          <p:spTgt spid="84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1750"/>
                                        <p:tgtEl>
                                          <p:spTgt spid="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8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Childcare Allowance – Training Grants</a:t>
            </a:r>
            <a:endParaRPr/>
          </a:p>
        </p:txBody>
      </p:sp>
      <p:sp>
        <p:nvSpPr>
          <p:cNvPr id="408" name="Google Shape;408;p80"/>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Only eligible on T32, TL1, TU2, and T90 mechanisms</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NIH will obligate $2,500 per trainee slot on the Notice of Award</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Beginning with Awards issued on or after October 1, 2021</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Departments do not have to request the funding from NIH (different than NIH Fellowships)</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Departments must ensure Trainees are eligible to receive reimbursement</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If the funds aren’t used (e.g., Trainees don’t qualify), the funds are returned to NIH and may not be rebudgeted</a:t>
            </a:r>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409" name="Google Shape;409;p80"/>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1" name="Shape 851"/>
        <p:cNvGrpSpPr/>
        <p:nvPr/>
      </p:nvGrpSpPr>
      <p:grpSpPr>
        <a:xfrm>
          <a:off x="0" y="0"/>
          <a:ext cx="0" cy="0"/>
          <a:chOff x="0" y="0"/>
          <a:chExt cx="0" cy="0"/>
        </a:xfrm>
      </p:grpSpPr>
      <p:pic>
        <p:nvPicPr>
          <p:cNvPr descr="Graduates tossing caps into the air" id="852" name="Google Shape;852;p134"/>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53" name="Google Shape;853;p134"/>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54" name="Google Shape;854;p134"/>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55" name="Google Shape;855;p134"/>
          <p:cNvSpPr txBox="1"/>
          <p:nvPr>
            <p:ph type="ctrTitle"/>
          </p:nvPr>
        </p:nvSpPr>
        <p:spPr>
          <a:xfrm>
            <a:off x="0" y="1611410"/>
            <a:ext cx="6568200" cy="1604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Donna Prybell</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Budget Fiscal Analyst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Department of Pediatrics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Medicine</a:t>
            </a:r>
            <a:endParaRPr/>
          </a:p>
        </p:txBody>
      </p:sp>
      <p:sp>
        <p:nvSpPr>
          <p:cNvPr id="856" name="Google Shape;856;p134"/>
          <p:cNvSpPr txBox="1"/>
          <p:nvPr>
            <p:ph idx="1" type="subTitle"/>
          </p:nvPr>
        </p:nvSpPr>
        <p:spPr>
          <a:xfrm>
            <a:off x="-3" y="3366244"/>
            <a:ext cx="1700100" cy="30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57" name="Google Shape;857;p134"/>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856">
                                            <p:txEl>
                                              <p:pRg end="0" st="0"/>
                                            </p:txEl>
                                          </p:spTgt>
                                        </p:tgtEl>
                                        <p:attrNameLst>
                                          <p:attrName>style.visibility</p:attrName>
                                        </p:attrNameLst>
                                      </p:cBhvr>
                                      <p:to>
                                        <p:strVal val="visible"/>
                                      </p:to>
                                    </p:set>
                                    <p:animEffect filter="fade" transition="in">
                                      <p:cBhvr>
                                        <p:cTn dur="500"/>
                                        <p:tgtEl>
                                          <p:spTgt spid="85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1250"/>
                                        <p:tgtEl>
                                          <p:spTgt spid="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1" name="Shape 861"/>
        <p:cNvGrpSpPr/>
        <p:nvPr/>
      </p:nvGrpSpPr>
      <p:grpSpPr>
        <a:xfrm>
          <a:off x="0" y="0"/>
          <a:ext cx="0" cy="0"/>
          <a:chOff x="0" y="0"/>
          <a:chExt cx="0" cy="0"/>
        </a:xfrm>
      </p:grpSpPr>
      <p:pic>
        <p:nvPicPr>
          <p:cNvPr descr="Graduates tossing caps into the air" id="862" name="Google Shape;862;p135"/>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63" name="Google Shape;863;p135"/>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64" name="Google Shape;864;p135"/>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65" name="Google Shape;865;p135"/>
          <p:cNvSpPr txBox="1"/>
          <p:nvPr>
            <p:ph type="ctrTitle"/>
          </p:nvPr>
        </p:nvSpPr>
        <p:spPr>
          <a:xfrm>
            <a:off x="0" y="1418476"/>
            <a:ext cx="8265300" cy="1701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Teri Thomson Randall</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Director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Community Engagement</a:t>
            </a:r>
            <a:endParaRPr sz="3000">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College of Built Environments</a:t>
            </a:r>
            <a:endParaRPr sz="3000">
              <a:solidFill>
                <a:schemeClr val="lt1"/>
              </a:solidFill>
              <a:latin typeface="Open Sans"/>
              <a:ea typeface="Open Sans"/>
              <a:cs typeface="Open Sans"/>
              <a:sym typeface="Open Sans"/>
            </a:endParaRPr>
          </a:p>
        </p:txBody>
      </p:sp>
      <p:sp>
        <p:nvSpPr>
          <p:cNvPr id="866" name="Google Shape;866;p135"/>
          <p:cNvSpPr txBox="1"/>
          <p:nvPr>
            <p:ph idx="1" type="subTitle"/>
          </p:nvPr>
        </p:nvSpPr>
        <p:spPr>
          <a:xfrm>
            <a:off x="0" y="3318977"/>
            <a:ext cx="19182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67" name="Google Shape;867;p135"/>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childTnLst>
                          </p:cTn>
                        </p:par>
                        <p:par>
                          <p:cTn fill="hold">
                            <p:stCondLst>
                              <p:cond delay="500"/>
                            </p:stCondLst>
                            <p:childTnLst>
                              <p:par>
                                <p:cTn fill="hold" nodeType="afterEffect" presetClass="entr" presetID="10" presetSubtype="0">
                                  <p:stCondLst>
                                    <p:cond delay="5750"/>
                                  </p:stCondLst>
                                  <p:childTnLst>
                                    <p:set>
                                      <p:cBhvr>
                                        <p:cTn dur="1" fill="hold">
                                          <p:stCondLst>
                                            <p:cond delay="0"/>
                                          </p:stCondLst>
                                        </p:cTn>
                                        <p:tgtEl>
                                          <p:spTgt spid="866">
                                            <p:txEl>
                                              <p:pRg end="0" st="0"/>
                                            </p:txEl>
                                          </p:spTgt>
                                        </p:tgtEl>
                                        <p:attrNameLst>
                                          <p:attrName>style.visibility</p:attrName>
                                        </p:attrNameLst>
                                      </p:cBhvr>
                                      <p:to>
                                        <p:strVal val="visible"/>
                                      </p:to>
                                    </p:set>
                                    <p:animEffect filter="fade" transition="in">
                                      <p:cBhvr>
                                        <p:cTn dur="500"/>
                                        <p:tgtEl>
                                          <p:spTgt spid="86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25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1" name="Shape 871"/>
        <p:cNvGrpSpPr/>
        <p:nvPr/>
      </p:nvGrpSpPr>
      <p:grpSpPr>
        <a:xfrm>
          <a:off x="0" y="0"/>
          <a:ext cx="0" cy="0"/>
          <a:chOff x="0" y="0"/>
          <a:chExt cx="0" cy="0"/>
        </a:xfrm>
      </p:grpSpPr>
      <p:pic>
        <p:nvPicPr>
          <p:cNvPr descr="Graduates tossing caps into the air" id="872" name="Google Shape;872;p136"/>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73" name="Google Shape;873;p136"/>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74" name="Google Shape;874;p136"/>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75" name="Google Shape;875;p136"/>
          <p:cNvSpPr txBox="1"/>
          <p:nvPr>
            <p:ph type="ctrTitle"/>
          </p:nvPr>
        </p:nvSpPr>
        <p:spPr>
          <a:xfrm>
            <a:off x="0" y="1486522"/>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Belinda Sachs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Center for Studies in Demography &amp; Ecology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Arts &amp; Sciences</a:t>
            </a:r>
            <a:endParaRPr/>
          </a:p>
        </p:txBody>
      </p:sp>
      <p:sp>
        <p:nvSpPr>
          <p:cNvPr id="876" name="Google Shape;876;p136"/>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77" name="Google Shape;877;p136"/>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876">
                                            <p:txEl>
                                              <p:pRg end="0" st="0"/>
                                            </p:txEl>
                                          </p:spTgt>
                                        </p:tgtEl>
                                        <p:attrNameLst>
                                          <p:attrName>style.visibility</p:attrName>
                                        </p:attrNameLst>
                                      </p:cBhvr>
                                      <p:to>
                                        <p:strVal val="visible"/>
                                      </p:to>
                                    </p:set>
                                    <p:animEffect filter="fade" transition="in">
                                      <p:cBhvr>
                                        <p:cTn dur="500"/>
                                        <p:tgtEl>
                                          <p:spTgt spid="87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25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1" name="Shape 881"/>
        <p:cNvGrpSpPr/>
        <p:nvPr/>
      </p:nvGrpSpPr>
      <p:grpSpPr>
        <a:xfrm>
          <a:off x="0" y="0"/>
          <a:ext cx="0" cy="0"/>
          <a:chOff x="0" y="0"/>
          <a:chExt cx="0" cy="0"/>
        </a:xfrm>
      </p:grpSpPr>
      <p:pic>
        <p:nvPicPr>
          <p:cNvPr descr="Graduates tossing caps into the air" id="882" name="Google Shape;882;p137"/>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83" name="Google Shape;883;p137"/>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84" name="Google Shape;884;p137"/>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85" name="Google Shape;885;p137"/>
          <p:cNvSpPr txBox="1"/>
          <p:nvPr>
            <p:ph type="ctrTitle"/>
          </p:nvPr>
        </p:nvSpPr>
        <p:spPr>
          <a:xfrm>
            <a:off x="0" y="1641970"/>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Mary M. Schiffgens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Operations Analyst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UW Medicine Heart Institute</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Division of Cardiology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School of Medicine</a:t>
            </a:r>
            <a:endParaRPr/>
          </a:p>
        </p:txBody>
      </p:sp>
      <p:sp>
        <p:nvSpPr>
          <p:cNvPr id="886" name="Google Shape;886;p137"/>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87" name="Google Shape;887;p137"/>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par>
                          <p:cTn fill="hold">
                            <p:stCondLst>
                              <p:cond delay="500"/>
                            </p:stCondLst>
                            <p:childTnLst>
                              <p:par>
                                <p:cTn fill="hold" nodeType="afterEffect" presetClass="entr" presetID="10" presetSubtype="0">
                                  <p:stCondLst>
                                    <p:cond delay="7000"/>
                                  </p:stCondLst>
                                  <p:childTnLst>
                                    <p:set>
                                      <p:cBhvr>
                                        <p:cTn dur="1" fill="hold">
                                          <p:stCondLst>
                                            <p:cond delay="0"/>
                                          </p:stCondLst>
                                        </p:cTn>
                                        <p:tgtEl>
                                          <p:spTgt spid="886">
                                            <p:txEl>
                                              <p:pRg end="0" st="0"/>
                                            </p:txEl>
                                          </p:spTgt>
                                        </p:tgtEl>
                                        <p:attrNameLst>
                                          <p:attrName>style.visibility</p:attrName>
                                        </p:attrNameLst>
                                      </p:cBhvr>
                                      <p:to>
                                        <p:strVal val="visible"/>
                                      </p:to>
                                    </p:set>
                                    <p:animEffect filter="fade" transition="in">
                                      <p:cBhvr>
                                        <p:cTn dur="500"/>
                                        <p:tgtEl>
                                          <p:spTgt spid="88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250"/>
                                        <p:tgtEl>
                                          <p:spTgt spid="8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1" name="Shape 891"/>
        <p:cNvGrpSpPr/>
        <p:nvPr/>
      </p:nvGrpSpPr>
      <p:grpSpPr>
        <a:xfrm>
          <a:off x="0" y="0"/>
          <a:ext cx="0" cy="0"/>
          <a:chOff x="0" y="0"/>
          <a:chExt cx="0" cy="0"/>
        </a:xfrm>
      </p:grpSpPr>
      <p:pic>
        <p:nvPicPr>
          <p:cNvPr descr="Graduates tossing caps into the air" id="892" name="Google Shape;892;p138"/>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893" name="Google Shape;893;p138"/>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894" name="Google Shape;894;p138"/>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895" name="Google Shape;895;p138"/>
          <p:cNvSpPr txBox="1"/>
          <p:nvPr>
            <p:ph type="ctrTitle"/>
          </p:nvPr>
        </p:nvSpPr>
        <p:spPr>
          <a:xfrm>
            <a:off x="0" y="1577962"/>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Elaine Shelley</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Paul G. Allen School of Computer Science &amp; Engineering</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Engineering</a:t>
            </a:r>
            <a:endParaRPr/>
          </a:p>
        </p:txBody>
      </p:sp>
      <p:sp>
        <p:nvSpPr>
          <p:cNvPr id="896" name="Google Shape;896;p138"/>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897" name="Google Shape;897;p138"/>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par>
                          <p:cTn fill="hold">
                            <p:stCondLst>
                              <p:cond delay="500"/>
                            </p:stCondLst>
                            <p:childTnLst>
                              <p:par>
                                <p:cTn fill="hold" nodeType="afterEffect" presetClass="entr" presetID="10" presetSubtype="0">
                                  <p:stCondLst>
                                    <p:cond delay="6000"/>
                                  </p:stCondLst>
                                  <p:childTnLst>
                                    <p:set>
                                      <p:cBhvr>
                                        <p:cTn dur="1" fill="hold">
                                          <p:stCondLst>
                                            <p:cond delay="0"/>
                                          </p:stCondLst>
                                        </p:cTn>
                                        <p:tgtEl>
                                          <p:spTgt spid="896">
                                            <p:txEl>
                                              <p:pRg end="0" st="0"/>
                                            </p:txEl>
                                          </p:spTgt>
                                        </p:tgtEl>
                                        <p:attrNameLst>
                                          <p:attrName>style.visibility</p:attrName>
                                        </p:attrNameLst>
                                      </p:cBhvr>
                                      <p:to>
                                        <p:strVal val="visible"/>
                                      </p:to>
                                    </p:set>
                                    <p:animEffect filter="fade" transition="in">
                                      <p:cBhvr>
                                        <p:cTn dur="500"/>
                                        <p:tgtEl>
                                          <p:spTgt spid="89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125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pic>
        <p:nvPicPr>
          <p:cNvPr descr="Graduates tossing caps into the air" id="902" name="Google Shape;902;p139"/>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903" name="Google Shape;903;p139"/>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904" name="Google Shape;904;p139"/>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905" name="Google Shape;905;p139"/>
          <p:cNvSpPr txBox="1"/>
          <p:nvPr>
            <p:ph type="ctrTitle"/>
          </p:nvPr>
        </p:nvSpPr>
        <p:spPr>
          <a:xfrm>
            <a:off x="0" y="1568818"/>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Hilary Walker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Grants &amp; Contracts Manager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Center for Environment &amp; Information Systems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Applied Physics Laboratory</a:t>
            </a:r>
            <a:endParaRPr/>
          </a:p>
        </p:txBody>
      </p:sp>
      <p:sp>
        <p:nvSpPr>
          <p:cNvPr id="906" name="Google Shape;906;p139"/>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907" name="Google Shape;907;p139"/>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906">
                                            <p:txEl>
                                              <p:pRg end="0" st="0"/>
                                            </p:txEl>
                                          </p:spTgt>
                                        </p:tgtEl>
                                        <p:attrNameLst>
                                          <p:attrName>style.visibility</p:attrName>
                                        </p:attrNameLst>
                                      </p:cBhvr>
                                      <p:to>
                                        <p:strVal val="visible"/>
                                      </p:to>
                                    </p:set>
                                    <p:animEffect filter="fade" transition="in">
                                      <p:cBhvr>
                                        <p:cTn dur="500"/>
                                        <p:tgtEl>
                                          <p:spTgt spid="90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250"/>
                                        <p:tgtEl>
                                          <p:spTgt spid="9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 name="Shape 911"/>
        <p:cNvGrpSpPr/>
        <p:nvPr/>
      </p:nvGrpSpPr>
      <p:grpSpPr>
        <a:xfrm>
          <a:off x="0" y="0"/>
          <a:ext cx="0" cy="0"/>
          <a:chOff x="0" y="0"/>
          <a:chExt cx="0" cy="0"/>
        </a:xfrm>
      </p:grpSpPr>
      <p:pic>
        <p:nvPicPr>
          <p:cNvPr descr="Graduates tossing caps into the air" id="912" name="Google Shape;912;p140"/>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913" name="Google Shape;913;p140"/>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914" name="Google Shape;914;p140"/>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915" name="Google Shape;915;p140"/>
          <p:cNvSpPr txBox="1"/>
          <p:nvPr>
            <p:ph type="ctrTitle"/>
          </p:nvPr>
        </p:nvSpPr>
        <p:spPr>
          <a:xfrm>
            <a:off x="0" y="1568818"/>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Melissa Woldeit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Program Director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International &amp; Academic Programs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Continuum College</a:t>
            </a:r>
            <a:endParaRPr/>
          </a:p>
        </p:txBody>
      </p:sp>
      <p:sp>
        <p:nvSpPr>
          <p:cNvPr id="916" name="Google Shape;916;p140"/>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917" name="Google Shape;917;p140"/>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childTnLst>
                          </p:cTn>
                        </p:par>
                        <p:par>
                          <p:cTn fill="hold">
                            <p:stCondLst>
                              <p:cond delay="500"/>
                            </p:stCondLst>
                            <p:childTnLst>
                              <p:par>
                                <p:cTn fill="hold" nodeType="afterEffect" presetClass="entr" presetID="10" presetSubtype="0">
                                  <p:stCondLst>
                                    <p:cond delay="5000"/>
                                  </p:stCondLst>
                                  <p:childTnLst>
                                    <p:set>
                                      <p:cBhvr>
                                        <p:cTn dur="1" fill="hold">
                                          <p:stCondLst>
                                            <p:cond delay="0"/>
                                          </p:stCondLst>
                                        </p:cTn>
                                        <p:tgtEl>
                                          <p:spTgt spid="916">
                                            <p:txEl>
                                              <p:pRg end="0" st="0"/>
                                            </p:txEl>
                                          </p:spTgt>
                                        </p:tgtEl>
                                        <p:attrNameLst>
                                          <p:attrName>style.visibility</p:attrName>
                                        </p:attrNameLst>
                                      </p:cBhvr>
                                      <p:to>
                                        <p:strVal val="visible"/>
                                      </p:to>
                                    </p:set>
                                    <p:animEffect filter="fade" transition="in">
                                      <p:cBhvr>
                                        <p:cTn dur="500"/>
                                        <p:tgtEl>
                                          <p:spTgt spid="91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1250"/>
                                        <p:tgtEl>
                                          <p:spTgt spid="9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1" name="Shape 921"/>
        <p:cNvGrpSpPr/>
        <p:nvPr/>
      </p:nvGrpSpPr>
      <p:grpSpPr>
        <a:xfrm>
          <a:off x="0" y="0"/>
          <a:ext cx="0" cy="0"/>
          <a:chOff x="0" y="0"/>
          <a:chExt cx="0" cy="0"/>
        </a:xfrm>
      </p:grpSpPr>
      <p:pic>
        <p:nvPicPr>
          <p:cNvPr descr="Graduates tossing caps into the air" id="922" name="Google Shape;922;p141"/>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923" name="Google Shape;923;p141"/>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924" name="Google Shape;924;p141"/>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925" name="Google Shape;925;p141"/>
          <p:cNvSpPr txBox="1"/>
          <p:nvPr>
            <p:ph type="ctrTitle"/>
          </p:nvPr>
        </p:nvSpPr>
        <p:spPr>
          <a:xfrm>
            <a:off x="0" y="1568818"/>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Chiemi Yamaoka</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Research Administration Support</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Paul G. Allen School of Computer Science &amp; Engineering</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Engineering</a:t>
            </a:r>
            <a:endParaRPr/>
          </a:p>
        </p:txBody>
      </p:sp>
      <p:sp>
        <p:nvSpPr>
          <p:cNvPr id="926" name="Google Shape;926;p141"/>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927" name="Google Shape;927;p141"/>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childTnLst>
                          </p:cTn>
                        </p:par>
                        <p:par>
                          <p:cTn fill="hold">
                            <p:stCondLst>
                              <p:cond delay="500"/>
                            </p:stCondLst>
                            <p:childTnLst>
                              <p:par>
                                <p:cTn fill="hold" nodeType="afterEffect" presetClass="entr" presetID="10" presetSubtype="0">
                                  <p:stCondLst>
                                    <p:cond delay="6250"/>
                                  </p:stCondLst>
                                  <p:childTnLst>
                                    <p:set>
                                      <p:cBhvr>
                                        <p:cTn dur="1" fill="hold">
                                          <p:stCondLst>
                                            <p:cond delay="0"/>
                                          </p:stCondLst>
                                        </p:cTn>
                                        <p:tgtEl>
                                          <p:spTgt spid="926">
                                            <p:txEl>
                                              <p:pRg end="0" st="0"/>
                                            </p:txEl>
                                          </p:spTgt>
                                        </p:tgtEl>
                                        <p:attrNameLst>
                                          <p:attrName>style.visibility</p:attrName>
                                        </p:attrNameLst>
                                      </p:cBhvr>
                                      <p:to>
                                        <p:strVal val="visible"/>
                                      </p:to>
                                    </p:set>
                                    <p:animEffect filter="fade" transition="in">
                                      <p:cBhvr>
                                        <p:cTn dur="500"/>
                                        <p:tgtEl>
                                          <p:spTgt spid="92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250"/>
                                        <p:tgtEl>
                                          <p:spTgt spid="9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1" name="Shape 931"/>
        <p:cNvGrpSpPr/>
        <p:nvPr/>
      </p:nvGrpSpPr>
      <p:grpSpPr>
        <a:xfrm>
          <a:off x="0" y="0"/>
          <a:ext cx="0" cy="0"/>
          <a:chOff x="0" y="0"/>
          <a:chExt cx="0" cy="0"/>
        </a:xfrm>
      </p:grpSpPr>
      <p:pic>
        <p:nvPicPr>
          <p:cNvPr descr="Graduates tossing caps into the air" id="932" name="Google Shape;932;p142"/>
          <p:cNvPicPr preferRelativeResize="0"/>
          <p:nvPr/>
        </p:nvPicPr>
        <p:blipFill rotWithShape="1">
          <a:blip r:embed="rId3">
            <a:alphaModFix/>
          </a:blip>
          <a:srcRect b="18824" l="0" r="0" t="18824"/>
          <a:stretch/>
        </p:blipFill>
        <p:spPr>
          <a:xfrm>
            <a:off x="3" y="3176600"/>
            <a:ext cx="9143997" cy="3681402"/>
          </a:xfrm>
          <a:prstGeom prst="rect">
            <a:avLst/>
          </a:prstGeom>
          <a:noFill/>
          <a:ln>
            <a:noFill/>
          </a:ln>
        </p:spPr>
      </p:pic>
      <p:sp>
        <p:nvSpPr>
          <p:cNvPr id="933" name="Google Shape;933;p142"/>
          <p:cNvSpPr/>
          <p:nvPr/>
        </p:nvSpPr>
        <p:spPr>
          <a:xfrm>
            <a:off x="-4" y="2510"/>
            <a:ext cx="9144000" cy="36633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fireworks explosion in the sky" id="934" name="Google Shape;934;p142"/>
          <p:cNvPicPr preferRelativeResize="0"/>
          <p:nvPr/>
        </p:nvPicPr>
        <p:blipFill rotWithShape="1">
          <a:blip r:embed="rId4">
            <a:alphaModFix/>
          </a:blip>
          <a:srcRect b="13918" l="0" r="0" t="13925"/>
          <a:stretch/>
        </p:blipFill>
        <p:spPr>
          <a:xfrm>
            <a:off x="144722" y="0"/>
            <a:ext cx="9144003" cy="3681402"/>
          </a:xfrm>
          <a:prstGeom prst="rect">
            <a:avLst/>
          </a:prstGeom>
          <a:noFill/>
          <a:ln>
            <a:noFill/>
          </a:ln>
        </p:spPr>
      </p:pic>
      <p:sp>
        <p:nvSpPr>
          <p:cNvPr id="935" name="Google Shape;935;p142"/>
          <p:cNvSpPr txBox="1"/>
          <p:nvPr>
            <p:ph type="ctrTitle"/>
          </p:nvPr>
        </p:nvSpPr>
        <p:spPr>
          <a:xfrm>
            <a:off x="0" y="1556943"/>
            <a:ext cx="8869800" cy="1634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Font typeface="Open Sans"/>
              <a:buNone/>
            </a:pPr>
            <a:r>
              <a:rPr lang="en" sz="3000">
                <a:solidFill>
                  <a:schemeClr val="lt1"/>
                </a:solidFill>
                <a:latin typeface="Open Sans"/>
                <a:ea typeface="Open Sans"/>
                <a:cs typeface="Open Sans"/>
                <a:sym typeface="Open Sans"/>
              </a:rPr>
              <a:t>Eunice Yang</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Budget/Fiscal Unit Supervisor</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Department of Earth &amp; Space Sciences</a:t>
            </a:r>
            <a:br>
              <a:rPr lang="en" sz="3000">
                <a:solidFill>
                  <a:schemeClr val="lt1"/>
                </a:solidFill>
                <a:latin typeface="Open Sans"/>
                <a:ea typeface="Open Sans"/>
                <a:cs typeface="Open Sans"/>
                <a:sym typeface="Open Sans"/>
              </a:rPr>
            </a:br>
            <a:r>
              <a:rPr lang="en" sz="3000">
                <a:solidFill>
                  <a:schemeClr val="lt1"/>
                </a:solidFill>
                <a:latin typeface="Open Sans"/>
                <a:ea typeface="Open Sans"/>
                <a:cs typeface="Open Sans"/>
                <a:sym typeface="Open Sans"/>
              </a:rPr>
              <a:t>College of the Environment</a:t>
            </a:r>
            <a:endParaRPr/>
          </a:p>
        </p:txBody>
      </p:sp>
      <p:sp>
        <p:nvSpPr>
          <p:cNvPr id="936" name="Google Shape;936;p142"/>
          <p:cNvSpPr txBox="1"/>
          <p:nvPr>
            <p:ph idx="1" type="subTitle"/>
          </p:nvPr>
        </p:nvSpPr>
        <p:spPr>
          <a:xfrm>
            <a:off x="1" y="3322983"/>
            <a:ext cx="2016600" cy="3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500"/>
              <a:buNone/>
            </a:pPr>
            <a:r>
              <a:rPr lang="en" sz="1500">
                <a:solidFill>
                  <a:schemeClr val="lt1"/>
                </a:solidFill>
                <a:latin typeface="Open Sans"/>
                <a:ea typeface="Open Sans"/>
                <a:cs typeface="Open Sans"/>
                <a:sym typeface="Open Sans"/>
              </a:rPr>
              <a:t>Congratulations!</a:t>
            </a:r>
            <a:endParaRPr/>
          </a:p>
        </p:txBody>
      </p:sp>
      <p:cxnSp>
        <p:nvCxnSpPr>
          <p:cNvPr id="937" name="Google Shape;937;p142"/>
          <p:cNvCxnSpPr/>
          <p:nvPr/>
        </p:nvCxnSpPr>
        <p:spPr>
          <a:xfrm>
            <a:off x="144722" y="3672310"/>
            <a:ext cx="8999400" cy="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childTnLst>
                          </p:cTn>
                        </p:par>
                        <p:par>
                          <p:cTn fill="hold">
                            <p:stCondLst>
                              <p:cond delay="500"/>
                            </p:stCondLst>
                            <p:childTnLst>
                              <p:par>
                                <p:cTn fill="hold" nodeType="afterEffect" presetClass="entr" presetID="10" presetSubtype="0">
                                  <p:stCondLst>
                                    <p:cond delay="5500"/>
                                  </p:stCondLst>
                                  <p:childTnLst>
                                    <p:set>
                                      <p:cBhvr>
                                        <p:cTn dur="1" fill="hold">
                                          <p:stCondLst>
                                            <p:cond delay="0"/>
                                          </p:stCondLst>
                                        </p:cTn>
                                        <p:tgtEl>
                                          <p:spTgt spid="936">
                                            <p:txEl>
                                              <p:pRg end="0" st="0"/>
                                            </p:txEl>
                                          </p:spTgt>
                                        </p:tgtEl>
                                        <p:attrNameLst>
                                          <p:attrName>style.visibility</p:attrName>
                                        </p:attrNameLst>
                                      </p:cBhvr>
                                      <p:to>
                                        <p:strVal val="visible"/>
                                      </p:to>
                                    </p:set>
                                    <p:animEffect filter="fade" transition="in">
                                      <p:cBhvr>
                                        <p:cTn dur="500"/>
                                        <p:tgtEl>
                                          <p:spTgt spid="936">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1250"/>
                                        <p:tgtEl>
                                          <p:spTgt spid="9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143"/>
          <p:cNvPicPr preferRelativeResize="0"/>
          <p:nvPr/>
        </p:nvPicPr>
        <p:blipFill rotWithShape="1">
          <a:blip r:embed="rId3">
            <a:alphaModFix/>
          </a:blip>
          <a:srcRect b="29924" l="0" r="0" t="29928"/>
          <a:stretch/>
        </p:blipFill>
        <p:spPr>
          <a:xfrm>
            <a:off x="0" y="5562604"/>
            <a:ext cx="9149948" cy="1290935"/>
          </a:xfrm>
          <a:prstGeom prst="rect">
            <a:avLst/>
          </a:prstGeom>
          <a:noFill/>
          <a:ln>
            <a:noFill/>
          </a:ln>
        </p:spPr>
      </p:pic>
      <p:sp>
        <p:nvSpPr>
          <p:cNvPr id="944" name="Google Shape;944;p143"/>
          <p:cNvSpPr/>
          <p:nvPr/>
        </p:nvSpPr>
        <p:spPr>
          <a:xfrm>
            <a:off x="0" y="1066804"/>
            <a:ext cx="9150000" cy="45036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5" name="Google Shape;945;p143"/>
          <p:cNvSpPr/>
          <p:nvPr/>
        </p:nvSpPr>
        <p:spPr>
          <a:xfrm>
            <a:off x="4" y="0"/>
            <a:ext cx="9159600" cy="11430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946" name="Google Shape;946;p143"/>
          <p:cNvSpPr txBox="1"/>
          <p:nvPr/>
        </p:nvSpPr>
        <p:spPr>
          <a:xfrm>
            <a:off x="491732" y="1482203"/>
            <a:ext cx="8346900" cy="313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Encode Sans"/>
                <a:ea typeface="Encode Sans"/>
                <a:cs typeface="Encode Sans"/>
                <a:sym typeface="Encode Sans"/>
              </a:rPr>
              <a:t>Thanks to the staff and their supervisors </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Encode Sans"/>
                <a:ea typeface="Encode Sans"/>
                <a:cs typeface="Encode Sans"/>
                <a:sym typeface="Encode Sans"/>
              </a:rPr>
              <a:t>who support this important training!</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Encode Sans"/>
                <a:ea typeface="Encode Sans"/>
                <a:cs typeface="Encode Sans"/>
                <a:sym typeface="Encode Sans"/>
              </a:rPr>
              <a:t> You help make the UW an </a:t>
            </a:r>
            <a:endParaRPr b="0" i="0" sz="2700" u="none" cap="none" strike="noStrike">
              <a:solidFill>
                <a:schemeClr val="lt1"/>
              </a:solidFill>
              <a:latin typeface="Encode Sans"/>
              <a:ea typeface="Encode Sans"/>
              <a:cs typeface="Encode Sans"/>
              <a:sym typeface="Encode Sans"/>
            </a:endParaRPr>
          </a:p>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Encode Sans"/>
                <a:ea typeface="Encode Sans"/>
                <a:cs typeface="Encode Sans"/>
                <a:sym typeface="Encode Sans"/>
              </a:rPr>
              <a:t>effectively managed research enterprise.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chemeClr val="lt1"/>
              </a:solidFill>
              <a:latin typeface="Encode Sans"/>
              <a:ea typeface="Encode Sans"/>
              <a:cs typeface="Encode Sans"/>
              <a:sym typeface="Encode Sans"/>
            </a:endParaRPr>
          </a:p>
        </p:txBody>
      </p:sp>
      <p:pic>
        <p:nvPicPr>
          <p:cNvPr descr="C:\Users\hient2\Desktop\Untitled-1.png" id="947" name="Google Shape;947;p143"/>
          <p:cNvPicPr preferRelativeResize="0"/>
          <p:nvPr/>
        </p:nvPicPr>
        <p:blipFill rotWithShape="1">
          <a:blip r:embed="rId4">
            <a:alphaModFix/>
          </a:blip>
          <a:srcRect b="0" l="0" r="0" t="0"/>
          <a:stretch/>
        </p:blipFill>
        <p:spPr>
          <a:xfrm>
            <a:off x="6557468" y="152401"/>
            <a:ext cx="2770728" cy="1006187"/>
          </a:xfrm>
          <a:prstGeom prst="rect">
            <a:avLst/>
          </a:prstGeom>
          <a:noFill/>
          <a:ln>
            <a:noFill/>
          </a:ln>
        </p:spPr>
      </p:pic>
      <p:pic>
        <p:nvPicPr>
          <p:cNvPr id="948" name="Google Shape;948;p143"/>
          <p:cNvPicPr preferRelativeResize="0"/>
          <p:nvPr/>
        </p:nvPicPr>
        <p:blipFill rotWithShape="1">
          <a:blip r:embed="rId5">
            <a:alphaModFix/>
          </a:blip>
          <a:srcRect b="0" l="0" r="0" t="0"/>
          <a:stretch/>
        </p:blipFill>
        <p:spPr>
          <a:xfrm>
            <a:off x="7777457" y="5943600"/>
            <a:ext cx="1358903" cy="914400"/>
          </a:xfrm>
          <a:prstGeom prst="rect">
            <a:avLst/>
          </a:prstGeom>
          <a:noFill/>
          <a:ln>
            <a:noFill/>
          </a:ln>
        </p:spPr>
      </p:pic>
      <p:sp>
        <p:nvSpPr>
          <p:cNvPr id="949" name="Google Shape;949;p143"/>
          <p:cNvSpPr txBox="1"/>
          <p:nvPr/>
        </p:nvSpPr>
        <p:spPr>
          <a:xfrm>
            <a:off x="17678" y="225703"/>
            <a:ext cx="6890700" cy="738600"/>
          </a:xfrm>
          <a:prstGeom prst="rect">
            <a:avLst/>
          </a:prstGeom>
          <a:noFill/>
          <a:ln>
            <a:noFill/>
          </a:ln>
        </p:spPr>
        <p:txBody>
          <a:bodyPr anchorCtr="0" anchor="t" bIns="45700" lIns="91425" spcFirstLastPara="1" rIns="91425" wrap="square" tIns="45700">
            <a:noAutofit/>
          </a:bodyPr>
          <a:lstStyle/>
          <a:p>
            <a:pPr indent="0" lvl="0" marL="137156" marR="0" rtl="0" algn="l">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Calibri"/>
                <a:ea typeface="Calibri"/>
                <a:cs typeface="Calibri"/>
                <a:sym typeface="Calibri"/>
              </a:rPr>
              <a:t>Thank You!</a:t>
            </a:r>
            <a:endParaRPr b="0" i="0" sz="2000" u="none" cap="none" strike="noStrike">
              <a:solidFill>
                <a:srgbClr val="000000"/>
              </a:solidFill>
              <a:latin typeface="Arial"/>
              <a:ea typeface="Arial"/>
              <a:cs typeface="Arial"/>
              <a:sym typeface="Arial"/>
            </a:endParaRPr>
          </a:p>
        </p:txBody>
      </p:sp>
      <p:sp>
        <p:nvSpPr>
          <p:cNvPr id="950" name="Google Shape;950;p143"/>
          <p:cNvSpPr txBox="1"/>
          <p:nvPr/>
        </p:nvSpPr>
        <p:spPr>
          <a:xfrm>
            <a:off x="152499" y="3555534"/>
            <a:ext cx="738000" cy="338700"/>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000000"/>
              </a:buClr>
              <a:buSzPts val="1050"/>
              <a:buFont typeface="Arial"/>
              <a:buNone/>
            </a:pPr>
            <a:r>
              <a:t/>
            </a:r>
            <a:endParaRPr b="1" i="0" sz="1050" u="none" cap="none" strike="noStrike">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8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Childcare Allowance – Training Grants</a:t>
            </a:r>
            <a:endParaRPr/>
          </a:p>
        </p:txBody>
      </p:sp>
      <p:sp>
        <p:nvSpPr>
          <p:cNvPr id="415" name="Google Shape;415;p8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rgbClr val="4B2E83"/>
              </a:buClr>
              <a:buSzPts val="2400"/>
              <a:buNone/>
            </a:pPr>
            <a:r>
              <a:rPr lang="en">
                <a:latin typeface="Arial"/>
                <a:ea typeface="Arial"/>
                <a:cs typeface="Arial"/>
                <a:sym typeface="Arial"/>
              </a:rPr>
              <a:t>Example</a:t>
            </a:r>
            <a:endParaRPr/>
          </a:p>
          <a:p>
            <a:pPr indent="0" lvl="0" marL="0" rtl="0" algn="l">
              <a:spcBef>
                <a:spcPts val="444"/>
              </a:spcBef>
              <a:spcAft>
                <a:spcPts val="0"/>
              </a:spcAft>
              <a:buClr>
                <a:srgbClr val="4B2E83"/>
              </a:buClr>
              <a:buSzPts val="2400"/>
              <a:buNone/>
            </a:pPr>
            <a:r>
              <a:t/>
            </a:r>
            <a:endParaRPr>
              <a:latin typeface="Arial"/>
              <a:ea typeface="Arial"/>
              <a:cs typeface="Arial"/>
              <a:sym typeface="Arial"/>
            </a:endParaRPr>
          </a:p>
          <a:p>
            <a:pPr indent="-354330" lvl="0" marL="342900" rtl="0" algn="l">
              <a:spcBef>
                <a:spcPts val="444"/>
              </a:spcBef>
              <a:spcAft>
                <a:spcPts val="0"/>
              </a:spcAft>
              <a:buClr>
                <a:srgbClr val="4B2E83"/>
              </a:buClr>
              <a:buSzPts val="2400"/>
              <a:buFont typeface="Merriweather Sans"/>
              <a:buChar char="&gt;"/>
            </a:pPr>
            <a:r>
              <a:rPr lang="en">
                <a:latin typeface="Arial"/>
                <a:ea typeface="Arial"/>
                <a:cs typeface="Arial"/>
                <a:sym typeface="Arial"/>
              </a:rPr>
              <a:t>UW Training Grant has four trainee slots</a:t>
            </a:r>
            <a:endParaRPr/>
          </a:p>
          <a:p>
            <a:pPr indent="-354330" lvl="0" marL="342900" rtl="0" algn="l">
              <a:spcBef>
                <a:spcPts val="444"/>
              </a:spcBef>
              <a:spcAft>
                <a:spcPts val="0"/>
              </a:spcAft>
              <a:buClr>
                <a:srgbClr val="4B2E83"/>
              </a:buClr>
              <a:buSzPts val="2400"/>
              <a:buFont typeface="Merriweather Sans"/>
              <a:buChar char="&gt;"/>
            </a:pPr>
            <a:r>
              <a:rPr lang="en">
                <a:latin typeface="Arial"/>
                <a:ea typeface="Arial"/>
                <a:cs typeface="Arial"/>
                <a:sym typeface="Arial"/>
              </a:rPr>
              <a:t>NIH will obligate $10,000 on the Notice of Award for the Childcare Allowance ($2,500 x 4 slots)</a:t>
            </a:r>
            <a:endParaRPr/>
          </a:p>
          <a:p>
            <a:pPr indent="-354330" lvl="0" marL="342900" rtl="0" algn="l">
              <a:spcBef>
                <a:spcPts val="444"/>
              </a:spcBef>
              <a:spcAft>
                <a:spcPts val="0"/>
              </a:spcAft>
              <a:buClr>
                <a:srgbClr val="4B2E83"/>
              </a:buClr>
              <a:buSzPts val="2400"/>
              <a:buFont typeface="Merriweather Sans"/>
              <a:buChar char="&gt;"/>
            </a:pPr>
            <a:r>
              <a:rPr lang="en">
                <a:latin typeface="Arial"/>
                <a:ea typeface="Arial"/>
                <a:cs typeface="Arial"/>
                <a:sym typeface="Arial"/>
              </a:rPr>
              <a:t>One trainee is eligible for reimbursement, while the other three are not</a:t>
            </a:r>
            <a:endParaRPr/>
          </a:p>
          <a:p>
            <a:pPr indent="-354330" lvl="0" marL="342900" rtl="0" algn="l">
              <a:spcBef>
                <a:spcPts val="444"/>
              </a:spcBef>
              <a:spcAft>
                <a:spcPts val="0"/>
              </a:spcAft>
              <a:buClr>
                <a:srgbClr val="4B2E83"/>
              </a:buClr>
              <a:buSzPts val="2400"/>
              <a:buFont typeface="Merriweather Sans"/>
              <a:buChar char="&gt;"/>
            </a:pPr>
            <a:r>
              <a:rPr lang="en">
                <a:latin typeface="Arial"/>
                <a:ea typeface="Arial"/>
                <a:cs typeface="Arial"/>
                <a:sym typeface="Arial"/>
              </a:rPr>
              <a:t>$2,500 is available for reimbursement to the eligible trainee</a:t>
            </a:r>
            <a:endParaRPr/>
          </a:p>
          <a:p>
            <a:pPr indent="-354330" lvl="0" marL="342900" rtl="0" algn="l">
              <a:spcBef>
                <a:spcPts val="444"/>
              </a:spcBef>
              <a:spcAft>
                <a:spcPts val="0"/>
              </a:spcAft>
              <a:buClr>
                <a:srgbClr val="4B2E83"/>
              </a:buClr>
              <a:buSzPts val="2400"/>
              <a:buFont typeface="Merriweather Sans"/>
              <a:buChar char="&gt;"/>
            </a:pPr>
            <a:r>
              <a:rPr lang="en">
                <a:latin typeface="Arial"/>
                <a:ea typeface="Arial"/>
                <a:cs typeface="Arial"/>
                <a:sym typeface="Arial"/>
              </a:rPr>
              <a:t>$7,500 is restricted and will be returned to NIH upon closeout of the budget year</a:t>
            </a:r>
            <a:endParaRPr/>
          </a:p>
        </p:txBody>
      </p:sp>
      <p:sp>
        <p:nvSpPr>
          <p:cNvPr id="416" name="Google Shape;416;p81"/>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8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Childcare Allowance – Training Grants</a:t>
            </a:r>
            <a:endParaRPr/>
          </a:p>
        </p:txBody>
      </p:sp>
      <p:sp>
        <p:nvSpPr>
          <p:cNvPr id="422" name="Google Shape;422;p82"/>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rgbClr val="4B2E83"/>
              </a:buClr>
              <a:buSzPts val="2400"/>
              <a:buNone/>
            </a:pPr>
            <a:r>
              <a:rPr lang="en">
                <a:latin typeface="Arial"/>
                <a:ea typeface="Arial"/>
                <a:cs typeface="Arial"/>
                <a:sym typeface="Arial"/>
              </a:rPr>
              <a:t>What does all this mean?</a:t>
            </a:r>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There will be funds obligated to NRSA Institutional Training Grants which may not be spent because not all trainees will be eligible</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GCA will enter the funds into object code 37-99 as Restricted Funds and the funds may not be rebudgeted</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It is the responsibility of the Department to ensure that only eligible trainees receive reimbursement</a:t>
            </a:r>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423" name="Google Shape;423;p82"/>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83"/>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Resources</a:t>
            </a:r>
            <a:endParaRPr/>
          </a:p>
        </p:txBody>
      </p:sp>
      <p:sp>
        <p:nvSpPr>
          <p:cNvPr id="429" name="Google Shape;429;p83"/>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4B2E83"/>
              </a:buClr>
              <a:buSzPts val="2400"/>
              <a:buNone/>
            </a:pPr>
            <a:r>
              <a:rPr lang="en">
                <a:latin typeface="Arial"/>
                <a:ea typeface="Arial"/>
                <a:cs typeface="Arial"/>
                <a:sym typeface="Arial"/>
              </a:rPr>
              <a:t>Please see the GCA webpage for instructions on reimbursement</a:t>
            </a:r>
            <a:endParaRPr/>
          </a:p>
          <a:p>
            <a:pPr indent="0" lvl="0" marL="0" rtl="0" algn="l">
              <a:spcBef>
                <a:spcPts val="480"/>
              </a:spcBef>
              <a:spcAft>
                <a:spcPts val="0"/>
              </a:spcAft>
              <a:buClr>
                <a:srgbClr val="4B2E83"/>
              </a:buClr>
              <a:buSzPts val="2400"/>
              <a:buNone/>
            </a:pPr>
            <a:r>
              <a:t/>
            </a:r>
            <a:endParaRPr>
              <a:latin typeface="Arial"/>
              <a:ea typeface="Arial"/>
              <a:cs typeface="Arial"/>
              <a:sym typeface="Arial"/>
            </a:endParaRPr>
          </a:p>
          <a:p>
            <a:pPr indent="0" lvl="0" marL="0" rtl="0" algn="l">
              <a:spcBef>
                <a:spcPts val="480"/>
              </a:spcBef>
              <a:spcAft>
                <a:spcPts val="0"/>
              </a:spcAft>
              <a:buClr>
                <a:srgbClr val="4B2E83"/>
              </a:buClr>
              <a:buSzPts val="2400"/>
              <a:buNone/>
            </a:pPr>
            <a:r>
              <a:rPr lang="en">
                <a:latin typeface="Arial"/>
                <a:ea typeface="Arial"/>
                <a:cs typeface="Arial"/>
                <a:sym typeface="Arial"/>
              </a:rPr>
              <a:t>GCA (Process):</a:t>
            </a:r>
            <a:endParaRPr/>
          </a:p>
          <a:p>
            <a:pPr indent="-342900" lvl="0" marL="342900" rtl="0" algn="l">
              <a:spcBef>
                <a:spcPts val="480"/>
              </a:spcBef>
              <a:spcAft>
                <a:spcPts val="0"/>
              </a:spcAft>
              <a:buClr>
                <a:srgbClr val="4B2E83"/>
              </a:buClr>
              <a:buSzPts val="2400"/>
              <a:buFont typeface="Merriweather Sans"/>
              <a:buChar char="&gt;"/>
            </a:pPr>
            <a:r>
              <a:rPr lang="en" u="sng">
                <a:solidFill>
                  <a:schemeClr val="hlink"/>
                </a:solidFill>
                <a:latin typeface="Arial"/>
                <a:ea typeface="Arial"/>
                <a:cs typeface="Arial"/>
                <a:sym typeface="Arial"/>
                <a:hlinkClick r:id="rId3"/>
              </a:rPr>
              <a:t>https://finance.uw.edu/gca/award-lifecycle/sponsor-specific-information/nih-childcare-allowance</a:t>
            </a:r>
            <a:br>
              <a:rPr lang="en">
                <a:latin typeface="Arial"/>
                <a:ea typeface="Arial"/>
                <a:cs typeface="Arial"/>
                <a:sym typeface="Arial"/>
              </a:rPr>
            </a:br>
            <a:endParaRPr>
              <a:latin typeface="Arial"/>
              <a:ea typeface="Arial"/>
              <a:cs typeface="Arial"/>
              <a:sym typeface="Arial"/>
            </a:endParaRPr>
          </a:p>
          <a:p>
            <a:pPr indent="0" lvl="0" marL="0" rtl="0" algn="l">
              <a:spcBef>
                <a:spcPts val="480"/>
              </a:spcBef>
              <a:spcAft>
                <a:spcPts val="0"/>
              </a:spcAft>
              <a:buClr>
                <a:srgbClr val="4B2E83"/>
              </a:buClr>
              <a:buSzPts val="2400"/>
              <a:buNone/>
            </a:pPr>
            <a:r>
              <a:rPr lang="en">
                <a:latin typeface="Arial"/>
                <a:ea typeface="Arial"/>
                <a:cs typeface="Arial"/>
                <a:sym typeface="Arial"/>
              </a:rPr>
              <a:t>PAFC (Policy)</a:t>
            </a:r>
            <a:endParaRPr/>
          </a:p>
          <a:p>
            <a:pPr indent="-342900" lvl="0" marL="342900" rtl="0" algn="l">
              <a:spcBef>
                <a:spcPts val="480"/>
              </a:spcBef>
              <a:spcAft>
                <a:spcPts val="0"/>
              </a:spcAft>
              <a:buClr>
                <a:srgbClr val="4B2E83"/>
              </a:buClr>
              <a:buSzPts val="2400"/>
              <a:buFont typeface="Merriweather Sans"/>
              <a:buChar char="&gt;"/>
            </a:pPr>
            <a:r>
              <a:rPr lang="en" u="sng">
                <a:solidFill>
                  <a:schemeClr val="hlink"/>
                </a:solidFill>
                <a:latin typeface="Arial"/>
                <a:ea typeface="Arial"/>
                <a:cs typeface="Arial"/>
                <a:sym typeface="Arial"/>
                <a:hlinkClick r:id="rId4"/>
              </a:rPr>
              <a:t>https://finance.uw.edu/pafc/nih-childcare-allowance</a:t>
            </a:r>
            <a:endParaRPr>
              <a:latin typeface="Arial"/>
              <a:ea typeface="Arial"/>
              <a:cs typeface="Arial"/>
              <a:sym typeface="Arial"/>
            </a:endParaRPr>
          </a:p>
        </p:txBody>
      </p:sp>
      <p:sp>
        <p:nvSpPr>
          <p:cNvPr id="430" name="Google Shape;430;p83"/>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