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embeddedFontLst>
    <p:embeddedFont>
      <p:font typeface="Encode Sans Black"/>
      <p:bold r:id="rId13"/>
    </p:embeddedFont>
    <p:embeddedFont>
      <p:font typeface="Open Sans Light"/>
      <p:regular r:id="rId14"/>
      <p:bold r:id="rId15"/>
      <p:italic r:id="rId16"/>
      <p:boldItalic r:id="rId17"/>
    </p:embeddedFon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OpenSans-boldItalic.fntdata"/><Relationship Id="rId13" Type="http://schemas.openxmlformats.org/officeDocument/2006/relationships/font" Target="fonts/EncodeSansBlack-bold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Light-bold.fntdata"/><Relationship Id="rId14" Type="http://schemas.openxmlformats.org/officeDocument/2006/relationships/font" Target="fonts/OpenSansLight-regular.fntdata"/><Relationship Id="rId17" Type="http://schemas.openxmlformats.org/officeDocument/2006/relationships/font" Target="fonts/OpenSansLight-boldItalic.fntdata"/><Relationship Id="rId16" Type="http://schemas.openxmlformats.org/officeDocument/2006/relationships/font" Target="fonts/OpenSansLight-italic.fntdata"/><Relationship Id="rId5" Type="http://schemas.openxmlformats.org/officeDocument/2006/relationships/slide" Target="slides/slide1.xml"/><Relationship Id="rId19" Type="http://schemas.openxmlformats.org/officeDocument/2006/relationships/font" Target="fonts/OpenSans-bold.fntdata"/><Relationship Id="rId6" Type="http://schemas.openxmlformats.org/officeDocument/2006/relationships/slide" Target="slides/slide2.xml"/><Relationship Id="rId18" Type="http://schemas.openxmlformats.org/officeDocument/2006/relationships/font" Target="fonts/OpenSans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2bede33c4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g2bede33c40_0_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f6da209ed7_1_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f6da209ed7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gf6da209ed7_1_2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f6da209ed7_2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f6da209ed7_2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gf6da209ed7_2_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6da209ed7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f6da209ed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gf6da209ed7_1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f6da209ed7_1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f6da209ed7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f6da209ed7_1_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f6da209ed7_1_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f6da209ed7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If specific deadline, OSP will work with department on what is needed.</a:t>
            </a:r>
            <a:endParaRPr/>
          </a:p>
        </p:txBody>
      </p:sp>
      <p:sp>
        <p:nvSpPr>
          <p:cNvPr id="75" name="Google Shape;75;gf6da209ed7_1_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f6d6e1ea10_0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f6d6e1ea1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f6d6e1ea10_0_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bede33c4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Declaration premised on WA state Governor’s proclamation and may not meet sponsor requirements. 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g2bede33c40_0_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Char char="●"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whitehouse.gov/wp-content/uploads/2021/09/FAR-Council-Guidance-on-Agency-Issuance-of-Deviations-to-Implement-EO-14042.pdf" TargetMode="External"/><Relationship Id="rId4" Type="http://schemas.openxmlformats.org/officeDocument/2006/relationships/hyperlink" Target="https://www.whitehouse.gov/briefing-room/presidential-actions/2021/09/09/executive-order-on-ensuring-adequate-covid-safety-protocols-for-federal-contractors/" TargetMode="External"/><Relationship Id="rId5" Type="http://schemas.openxmlformats.org/officeDocument/2006/relationships/hyperlink" Target="https://www.whitehouse.gov/briefing-room/presidential-actions/2021/09/09/executive-order-on-ensuring-adequate-covid-safety-protocols-for-federal-contractors/" TargetMode="External"/><Relationship Id="rId6" Type="http://schemas.openxmlformats.org/officeDocument/2006/relationships/hyperlink" Target="https://www.saferfederalworkforce.gov/faq/contractors/" TargetMode="External"/><Relationship Id="rId7" Type="http://schemas.openxmlformats.org/officeDocument/2006/relationships/hyperlink" Target="https://www.whitehouse.gov/wp-content/uploads/2021/09/FAR-Council-Guidance-on-Agency-Issuance-of-Deviations-to-Implement-EO-14042.pdf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finance.uw.edu/ps/suppliers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Covid-19 Vaccine </a:t>
            </a:r>
            <a:r>
              <a:rPr lang="en-US" sz="4200"/>
              <a:t>Verification </a:t>
            </a:r>
            <a:r>
              <a:rPr lang="en-US" sz="4200"/>
              <a:t>and Sponsor Requirements</a:t>
            </a:r>
            <a:endParaRPr sz="4200"/>
          </a:p>
        </p:txBody>
      </p:sp>
      <p:sp>
        <p:nvSpPr>
          <p:cNvPr id="42" name="Google Shape;42;p7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October, 2021 </a:t>
            </a: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Carol Rhodes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idx="1" type="body"/>
          </p:nvPr>
        </p:nvSpPr>
        <p:spPr>
          <a:xfrm>
            <a:off x="659307" y="2953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Federal Information</a:t>
            </a:r>
            <a:endParaRPr/>
          </a:p>
        </p:txBody>
      </p:sp>
      <p:sp>
        <p:nvSpPr>
          <p:cNvPr id="49" name="Google Shape;49;p8"/>
          <p:cNvSpPr txBox="1"/>
          <p:nvPr>
            <p:ph idx="2" type="body"/>
          </p:nvPr>
        </p:nvSpPr>
        <p:spPr>
          <a:xfrm>
            <a:off x="654525" y="1287400"/>
            <a:ext cx="8418000" cy="24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1900"/>
              <a:t>September 30, 2021</a:t>
            </a:r>
            <a:r>
              <a:rPr lang="en-US" sz="1900"/>
              <a:t>: FAR Council </a:t>
            </a:r>
            <a:r>
              <a:rPr lang="en-US" sz="1900" u="sng">
                <a:solidFill>
                  <a:schemeClr val="hlink"/>
                </a:solidFill>
                <a:hlinkClick r:id="rId3"/>
              </a:rPr>
              <a:t>memo</a:t>
            </a:r>
            <a:r>
              <a:rPr lang="en-US" sz="1900"/>
              <a:t> directs agencies that issue contracts under the FAR to incorporate a clause in their solicitations and contracts to implement guidance issued by the Safer Fed Workforce Task Force pursuant to </a:t>
            </a:r>
            <a:r>
              <a:rPr lang="en-US" sz="1900" u="sng">
                <a:solidFill>
                  <a:schemeClr val="hlink"/>
                </a:solidFill>
                <a:hlinkClick r:id="rId4"/>
              </a:rPr>
              <a:t>E.O. 14042</a:t>
            </a:r>
            <a:r>
              <a:rPr lang="en-US" sz="1900"/>
              <a:t>. 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900"/>
              <a:t>New FAR 52.223-99, Ensuring Adequate COVID-19 Safety Protocols for Federal Contractors. 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1900"/>
              <a:t>Each agency is issuing its own implementing memo and agencies are being encouraged to expand use of the FAR clause beyond what's required. 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</p:txBody>
      </p:sp>
      <p:sp>
        <p:nvSpPr>
          <p:cNvPr id="50" name="Google Shape;50;p8"/>
          <p:cNvSpPr txBox="1"/>
          <p:nvPr/>
        </p:nvSpPr>
        <p:spPr>
          <a:xfrm>
            <a:off x="632100" y="4910975"/>
            <a:ext cx="81846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Federal Links: </a:t>
            </a:r>
            <a:endParaRPr sz="16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Open Sans"/>
              <a:buChar char="&gt;"/>
            </a:pPr>
            <a:r>
              <a:rPr lang="en-US" sz="1600" u="sng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Executive Order 14042: on Ensuring Adequate COVID Safety Protocols for Federal Contractors</a:t>
            </a:r>
            <a:endParaRPr sz="16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Open Sans"/>
              <a:buChar char="&gt;"/>
            </a:pPr>
            <a:r>
              <a:rPr lang="en-US" sz="1600" u="sng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Safer Federal Workforce FAQs </a:t>
            </a:r>
            <a:endParaRPr sz="16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Open Sans"/>
              <a:buChar char="&gt;"/>
            </a:pPr>
            <a:r>
              <a:rPr lang="en-US" sz="1600" u="sng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Memorandum for FAR Clause Implementation </a:t>
            </a:r>
            <a:endParaRPr sz="16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700"/>
              <a:t>Federal Contract I</a:t>
            </a:r>
            <a:r>
              <a:rPr lang="en-US" sz="2700"/>
              <a:t>mplementation &amp; </a:t>
            </a:r>
            <a:endParaRPr sz="27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700"/>
              <a:t>Effective Dates</a:t>
            </a:r>
            <a:endParaRPr sz="3100"/>
          </a:p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59305" y="15081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/>
              <a:t>Contract officers may implement the clause on or before October 15, 2021.</a:t>
            </a:r>
            <a:endParaRPr sz="220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300"/>
              <a:t>On or after October 15, 2021</a:t>
            </a:r>
            <a:endParaRPr sz="230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900"/>
              <a:t>New solicitations &amp; contracts issued pursuant to those solicitations.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900"/>
              <a:t>Extensions, renewals or options on existing contracts or orders. 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300"/>
              <a:t>On or after November 14th</a:t>
            </a:r>
            <a:r>
              <a:rPr lang="en-US" sz="2600"/>
              <a:t> </a:t>
            </a:r>
            <a:endParaRPr sz="260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900"/>
              <a:t>New contracts awarded from solicitations issued before October 15th.</a:t>
            </a:r>
            <a:endParaRPr sz="19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700"/>
              <a:t>Project Specific Award Modification - </a:t>
            </a:r>
            <a:endParaRPr sz="27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700"/>
              <a:t>Simple Confirmations</a:t>
            </a:r>
            <a:endParaRPr sz="2700"/>
          </a:p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659300" y="1695675"/>
            <a:ext cx="8125500" cy="485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/>
              <a:t>Simple confirmation</a:t>
            </a:r>
            <a:r>
              <a:rPr lang="en-US"/>
              <a:t> that the UW has a process meeting sponsor requirements?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/>
              <a:t>OSP will create PAC, sign, approve, notify campus</a:t>
            </a:r>
            <a:endParaRPr sz="2400"/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700"/>
              <a:t>Project Specific Award Modification - </a:t>
            </a:r>
            <a:endParaRPr sz="27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700"/>
              <a:t>Attestation or Certifications</a:t>
            </a:r>
            <a:endParaRPr sz="2700"/>
          </a:p>
        </p:txBody>
      </p:sp>
      <p:sp>
        <p:nvSpPr>
          <p:cNvPr id="71" name="Google Shape;71;p11"/>
          <p:cNvSpPr txBox="1"/>
          <p:nvPr>
            <p:ph idx="2" type="body"/>
          </p:nvPr>
        </p:nvSpPr>
        <p:spPr>
          <a:xfrm>
            <a:off x="659300" y="1668400"/>
            <a:ext cx="8184600" cy="519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More detailed </a:t>
            </a:r>
            <a:r>
              <a:rPr b="1" lang="en-US"/>
              <a:t>attestation or certification </a:t>
            </a:r>
            <a:r>
              <a:rPr lang="en-US"/>
              <a:t>of project personnel vaccination status?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/>
              <a:t>OSP Reviewers will reach out to the PI &amp; department contact to request written confirmation that the requirement is met (such as an email) from the appropriate department HR individual.</a:t>
            </a:r>
            <a:endParaRPr sz="2400"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700"/>
              <a:t>Project Specific Award Modification -</a:t>
            </a:r>
            <a:endParaRPr sz="27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700"/>
              <a:t>Vendor/Supplier or Subrecipients</a:t>
            </a:r>
            <a:endParaRPr sz="2700"/>
          </a:p>
        </p:txBody>
      </p:sp>
      <p:sp>
        <p:nvSpPr>
          <p:cNvPr id="78" name="Google Shape;78;p12"/>
          <p:cNvSpPr txBox="1"/>
          <p:nvPr>
            <p:ph idx="2" type="body"/>
          </p:nvPr>
        </p:nvSpPr>
        <p:spPr>
          <a:xfrm>
            <a:off x="659300" y="1439800"/>
            <a:ext cx="8184600" cy="519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Request for a</a:t>
            </a:r>
            <a:r>
              <a:rPr lang="en-US"/>
              <a:t>ttestation or certification of </a:t>
            </a:r>
            <a:r>
              <a:rPr lang="en-US"/>
              <a:t>v</a:t>
            </a:r>
            <a:r>
              <a:rPr lang="en-US"/>
              <a:t>endors/suppliers or subrecipients</a:t>
            </a:r>
            <a:r>
              <a:rPr lang="en-US"/>
              <a:t> </a:t>
            </a:r>
            <a:r>
              <a:rPr lang="en-US"/>
              <a:t>process to check vaccine status? </a:t>
            </a:r>
            <a:endParaRPr/>
          </a:p>
          <a:p>
            <a:pPr indent="-368300" lvl="0" marL="457200" rtl="0" algn="l">
              <a:spcBef>
                <a:spcPts val="480"/>
              </a:spcBef>
              <a:spcAft>
                <a:spcPts val="0"/>
              </a:spcAft>
              <a:buSzPts val="2200"/>
              <a:buChar char="-"/>
            </a:pPr>
            <a:r>
              <a:rPr lang="en-US" sz="2200"/>
              <a:t>PI &amp; department to check the </a:t>
            </a:r>
            <a:r>
              <a:rPr lang="en-US" sz="2200" u="sng">
                <a:solidFill>
                  <a:schemeClr val="hlink"/>
                </a:solidFill>
                <a:hlinkClick r:id="rId3"/>
              </a:rPr>
              <a:t>list of companies</a:t>
            </a:r>
            <a:r>
              <a:rPr lang="en-US" sz="2200"/>
              <a:t> from Procurement’s site.</a:t>
            </a:r>
            <a:endParaRPr sz="2200"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Do I need to request a subaward modification to flow down terms? </a:t>
            </a:r>
            <a:endParaRPr/>
          </a:p>
          <a:p>
            <a:pPr indent="-368300" lvl="0" marL="457200" rtl="0" algn="l">
              <a:spcBef>
                <a:spcPts val="480"/>
              </a:spcBef>
              <a:spcAft>
                <a:spcPts val="0"/>
              </a:spcAft>
              <a:buSzPts val="2200"/>
              <a:buChar char="-"/>
            </a:pPr>
            <a:r>
              <a:rPr lang="en-US" sz="2200"/>
              <a:t>OSP will flow down any appropriate language as required during the normal course of subaward requests, unless there are specific deadlines to attest or certify. </a:t>
            </a:r>
            <a:endParaRPr sz="22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700"/>
              <a:t>What NOT to send OSP</a:t>
            </a:r>
            <a:endParaRPr sz="2700"/>
          </a:p>
        </p:txBody>
      </p:sp>
      <p:sp>
        <p:nvSpPr>
          <p:cNvPr id="85" name="Google Shape;85;p13"/>
          <p:cNvSpPr txBox="1"/>
          <p:nvPr>
            <p:ph idx="2" type="body"/>
          </p:nvPr>
        </p:nvSpPr>
        <p:spPr>
          <a:xfrm>
            <a:off x="665905" y="15041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Copies of vaccination proof (e.g. C19 vaccine cards)</a:t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Workday screenshots</a:t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Workday attestation reports for the unit</a:t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Individual vendor/supplier or subrecipient Declarations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