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embeddedFontLst>
    <p:embeddedFont>
      <p:font typeface="Encode Sans Black"/>
      <p:bold r:id="rId19"/>
    </p:embeddedFont>
    <p:embeddedFont>
      <p:font typeface="Open Sans Ligh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4AB0DC-C2A2-4ED4-93E1-954A16E2D97E}">
  <a:tblStyle styleId="{2B4AB0DC-C2A2-4ED4-93E1-954A16E2D9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regular.fntdata"/><Relationship Id="rId22" Type="http://schemas.openxmlformats.org/officeDocument/2006/relationships/font" Target="fonts/OpenSansLight-italic.fntdata"/><Relationship Id="rId21" Type="http://schemas.openxmlformats.org/officeDocument/2006/relationships/font" Target="fonts/OpenSansLigh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OpenSans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ncodeSansBlack-bold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112279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611122794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6da209ed7_1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6da209ed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f6da209ed7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c404a5ac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7c404a5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f7c404a5ac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5d08f57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f5d08f57a6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7c404a5ac_2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7c404a5ac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f7c404a5ac_2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7c404a5ac_2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7c404a5ac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f7c404a5ac_2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6ab4e36c9_2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6ab4e36c9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f6ab4e36c9_2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70a8c610f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70a8c61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f70a8c610f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7c404a5ac_2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7c404a5ac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f7c404a5ac_2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6da209ed7_1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6da209ed7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f6da209ed7_1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6da209ed7_1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6da209ed7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f6da209ed7_1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7dd05ffff_3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7dd05fff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7dd05ffff_3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9" name="Google Shape;3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2" name="Google Shape;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3" name="Google Shape;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762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752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2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667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3124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5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403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58" name="Google Shape;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Sponsored Programs by the Numbers (FY21)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October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2021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Subawards &amp; Subaward Modifications</a:t>
            </a:r>
            <a:endParaRPr sz="2700"/>
          </a:p>
        </p:txBody>
      </p:sp>
      <p:pic>
        <p:nvPicPr>
          <p:cNvPr id="139" name="Google Shape;139;p22" title="Chart"/>
          <p:cNvPicPr preferRelativeResize="0"/>
          <p:nvPr/>
        </p:nvPicPr>
        <p:blipFill rotWithShape="1">
          <a:blip r:embed="rId3">
            <a:alphaModFix/>
          </a:blip>
          <a:srcRect b="0" l="15314" r="16164" t="11284"/>
          <a:stretch/>
        </p:blipFill>
        <p:spPr>
          <a:xfrm>
            <a:off x="1706125" y="1642425"/>
            <a:ext cx="5691525" cy="46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7244850" y="5545500"/>
            <a:ext cx="1573200" cy="131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 title="Chart"/>
          <p:cNvPicPr preferRelativeResize="0"/>
          <p:nvPr/>
        </p:nvPicPr>
        <p:blipFill rotWithShape="1">
          <a:blip r:embed="rId3">
            <a:alphaModFix/>
          </a:blip>
          <a:srcRect b="7643" l="0" r="23177" t="10690"/>
          <a:stretch/>
        </p:blipFill>
        <p:spPr>
          <a:xfrm>
            <a:off x="191050" y="100075"/>
            <a:ext cx="8192076" cy="675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407850" y="3336600"/>
            <a:ext cx="5410200" cy="84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Subawards by </a:t>
            </a:r>
            <a:r>
              <a:rPr lang="en-US" sz="2700"/>
              <a:t>Subrecipient Type</a:t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7149250" y="1421125"/>
            <a:ext cx="1617600" cy="15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eGC1</a:t>
            </a:r>
            <a:r>
              <a:rPr lang="en-US" sz="2600"/>
              <a:t> Totals FY19 thru</a:t>
            </a:r>
            <a:endParaRPr sz="2600"/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FY2</a:t>
            </a:r>
            <a:r>
              <a:rPr lang="en-US" sz="2600"/>
              <a:t>1</a:t>
            </a:r>
            <a:r>
              <a:rPr lang="en-US" sz="2200"/>
              <a:t> </a:t>
            </a:r>
            <a:endParaRPr sz="2200"/>
          </a:p>
        </p:txBody>
      </p:sp>
      <p:graphicFrame>
        <p:nvGraphicFramePr>
          <p:cNvPr id="77" name="Google Shape;77;p14"/>
          <p:cNvGraphicFramePr/>
          <p:nvPr/>
        </p:nvGraphicFramePr>
        <p:xfrm>
          <a:off x="100825" y="9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{2B4AB0DC-C2A2-4ED4-93E1-954A16E2D97E}</a:tableStyleId>
              </a:tblPr>
              <a:tblGrid>
                <a:gridCol w="4079775"/>
                <a:gridCol w="975725"/>
                <a:gridCol w="1074300"/>
                <a:gridCol w="889550"/>
              </a:tblGrid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Application Type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FY19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FY20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FY21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Competing Renewal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144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155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Competing Revisions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Competing Supplement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149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4316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4562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4201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Non-Award Agreement - Continuation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Non-Award Agreement - New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457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920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934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Non-Competing Renewal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663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553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576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Non-Competing Revisions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86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Non-Competing Supplement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226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Pre-Application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119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Resubmission - Previously Denied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484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495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Supplement &amp; Extension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414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455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Transfer from Another Institution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44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1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Grand Total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7237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7893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7531</a:t>
                      </a:r>
                      <a:endParaRPr b="1"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</a:tbl>
          </a:graphicData>
        </a:graphic>
      </p:graphicFrame>
      <p:sp>
        <p:nvSpPr>
          <p:cNvPr id="78" name="Google Shape;78;p14"/>
          <p:cNvSpPr txBox="1"/>
          <p:nvPr/>
        </p:nvSpPr>
        <p:spPr>
          <a:xfrm>
            <a:off x="142050" y="6308325"/>
            <a:ext cx="587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Total Competing Proposals for FY21: </a:t>
            </a:r>
            <a:r>
              <a:rPr b="1" lang="en-US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5081</a:t>
            </a:r>
            <a:endParaRPr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7205025" y="1750675"/>
            <a:ext cx="1634100" cy="13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Covid </a:t>
            </a:r>
            <a:r>
              <a:rPr lang="en-US" sz="2600"/>
              <a:t>Related Totals</a:t>
            </a:r>
            <a:endParaRPr sz="2600"/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FY20 &amp; </a:t>
            </a:r>
            <a:endParaRPr sz="2600"/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FY21 </a:t>
            </a:r>
            <a:endParaRPr sz="2600"/>
          </a:p>
        </p:txBody>
      </p:sp>
      <p:graphicFrame>
        <p:nvGraphicFramePr>
          <p:cNvPr id="85" name="Google Shape;85;p15"/>
          <p:cNvGraphicFramePr/>
          <p:nvPr/>
        </p:nvGraphicFramePr>
        <p:xfrm>
          <a:off x="143750" y="1660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{2B4AB0DC-C2A2-4ED4-93E1-954A16E2D97E}</a:tableStyleId>
              </a:tblPr>
              <a:tblGrid>
                <a:gridCol w="4886325"/>
                <a:gridCol w="1286700"/>
                <a:gridCol w="1065425"/>
              </a:tblGrid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Application Type</a:t>
                      </a:r>
                      <a:endParaRPr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FY20</a:t>
                      </a:r>
                      <a:endParaRPr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FY21</a:t>
                      </a:r>
                      <a:endParaRPr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Competing Renewal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Competing Revisions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Competing Supplement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182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204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Non-Award Agreement - Continuation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Non-Award Agreement - New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Non-Competing Renewal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Non-Competing Revisions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Non-Competing Supplement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Pre-Application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Resubmission - Previously Denied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Supplement &amp; Extension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Grand Total</a:t>
                      </a:r>
                      <a:endParaRPr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302</a:t>
                      </a:r>
                      <a:endParaRPr b="1"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b="1" sz="15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567513" y="5441950"/>
            <a:ext cx="8196300" cy="8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* A ten-year, $280M Foundation award accounts for the higher level of funding in FY 2017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^ COVID relief funds included in total - ~$32M in FY 2020 and $123M in FY 2021</a:t>
            </a: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raph illustrates 5 bars. Each bar represents a years worth of award funding. Each bar is divided by a gold portion on the bottom that represents federal funding and a purple portion on the top that represents non-federal funding. the last two years' bars also have a small gray bar indicating Covid relief awards.  2017 total 1.63 Billion with $1,033 billion in federal and $595B in non-federal. 2018 total awards $1.35B with $1,035B federal and $316B non-federal,  2019 total $1.58B with $1,224B federal (this bar includes a blue arrow indicating the federal funding is increasing), non-federal $355B, 2020 total $1.63B with $1,200B federal, and $400B non-federal, $32B in Covid relief, 2021totals 1.89B with $1,314B federal, $453B non-federal, and $123B in Covid relief." id="93" name="Google Shape;93;p16" title="awards originating from federal and non-federal sponsors SFY 17-21"/>
          <p:cNvPicPr preferRelativeResize="0"/>
          <p:nvPr/>
        </p:nvPicPr>
        <p:blipFill rotWithShape="1">
          <a:blip r:embed="rId3">
            <a:alphaModFix/>
          </a:blip>
          <a:srcRect b="15583" l="0" r="0" t="0"/>
          <a:stretch/>
        </p:blipFill>
        <p:spPr>
          <a:xfrm>
            <a:off x="209400" y="304800"/>
            <a:ext cx="8885224" cy="507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7"/>
          <p:cNvGraphicFramePr/>
          <p:nvPr/>
        </p:nvGraphicFramePr>
        <p:xfrm>
          <a:off x="738375" y="165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{2B4AB0DC-C2A2-4ED4-93E1-954A16E2D97E}</a:tableStyleId>
              </a:tblPr>
              <a:tblGrid>
                <a:gridCol w="3633675"/>
                <a:gridCol w="1104025"/>
                <a:gridCol w="1915350"/>
              </a:tblGrid>
              <a:tr h="42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Application Type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FY21 #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FY21 $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Association &amp; Non-Profits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1114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$155,311,388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City of Seattle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$848,416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Federal Government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2438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$1,193,687,573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Foreign Government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$1,103,908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Foreign Non-Profit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$6,821,093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Foreign Private Industry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$5,669.670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Foreign School, College, University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$4,971,382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Foundation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326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$273,903,216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King County 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$2,406,151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685800" y="423000"/>
            <a:ext cx="5865600" cy="8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Awards by Sponsor Type FY21 </a:t>
            </a:r>
            <a:r>
              <a:rPr lang="en-US" sz="1900"/>
              <a:t>(1 of 2)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685800" y="423000"/>
            <a:ext cx="5865600" cy="8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Awards by Sponsor Type FY21 </a:t>
            </a:r>
            <a:r>
              <a:rPr lang="en-US" sz="1900"/>
              <a:t>(2 of 2)</a:t>
            </a:r>
            <a:endParaRPr sz="1900"/>
          </a:p>
        </p:txBody>
      </p:sp>
      <p:graphicFrame>
        <p:nvGraphicFramePr>
          <p:cNvPr id="107" name="Google Shape;107;p18"/>
          <p:cNvGraphicFramePr/>
          <p:nvPr/>
        </p:nvGraphicFramePr>
        <p:xfrm>
          <a:off x="814575" y="1635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{2B4AB0DC-C2A2-4ED4-93E1-954A16E2D97E}</a:tableStyleId>
              </a:tblPr>
              <a:tblGrid>
                <a:gridCol w="4246750"/>
                <a:gridCol w="1123875"/>
                <a:gridCol w="1742800"/>
              </a:tblGrid>
              <a:tr h="45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Application Type</a:t>
                      </a:r>
                      <a:endParaRPr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FY21 #</a:t>
                      </a:r>
                      <a:endParaRPr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FY21 $</a:t>
                      </a:r>
                      <a:endParaRPr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 Local Government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 837. 419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 State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$2,274,007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Private Industry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478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$94,526,173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Private School, College, University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331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$51,070,772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 School, College, University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422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$46,918,248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State of Washington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113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$47,792,779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Washington School District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$260,243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  <a:tr h="45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Washington School, College, University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$1,513,900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D3A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 title="Chart"/>
          <p:cNvPicPr preferRelativeResize="0"/>
          <p:nvPr/>
        </p:nvPicPr>
        <p:blipFill rotWithShape="1">
          <a:blip r:embed="rId3">
            <a:alphaModFix/>
          </a:blip>
          <a:srcRect b="0" l="10508" r="11305" t="0"/>
          <a:stretch/>
        </p:blipFill>
        <p:spPr>
          <a:xfrm>
            <a:off x="4038600" y="3200400"/>
            <a:ext cx="4876800" cy="369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Pre-Award Notification (PAN) &amp; </a:t>
            </a:r>
            <a:endParaRPr sz="2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Post-Award Change (PAC) </a:t>
            </a:r>
            <a:endParaRPr sz="2700"/>
          </a:p>
        </p:txBody>
      </p:sp>
      <p:sp>
        <p:nvSpPr>
          <p:cNvPr id="115" name="Google Shape;115;p19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9" title="Chart"/>
          <p:cNvPicPr preferRelativeResize="0"/>
          <p:nvPr/>
        </p:nvPicPr>
        <p:blipFill rotWithShape="1">
          <a:blip r:embed="rId4">
            <a:alphaModFix/>
          </a:blip>
          <a:srcRect b="0" l="12676" r="16901" t="0"/>
          <a:stretch/>
        </p:blipFill>
        <p:spPr>
          <a:xfrm>
            <a:off x="990600" y="1500187"/>
            <a:ext cx="3810000" cy="322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Non-Award Agreements (NAA)</a:t>
            </a:r>
            <a:endParaRPr sz="2700"/>
          </a:p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0" title="Chart"/>
          <p:cNvPicPr preferRelativeResize="0"/>
          <p:nvPr/>
        </p:nvPicPr>
        <p:blipFill rotWithShape="1">
          <a:blip r:embed="rId3">
            <a:alphaModFix/>
          </a:blip>
          <a:srcRect b="0" l="0" r="0" t="10217"/>
          <a:stretch/>
        </p:blipFill>
        <p:spPr>
          <a:xfrm>
            <a:off x="1447550" y="1830162"/>
            <a:ext cx="6500801" cy="36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 title="Chart"/>
          <p:cNvPicPr preferRelativeResize="0"/>
          <p:nvPr/>
        </p:nvPicPr>
        <p:blipFill rotWithShape="1">
          <a:blip r:embed="rId3">
            <a:alphaModFix/>
          </a:blip>
          <a:srcRect b="10523" l="0" r="11473" t="11173"/>
          <a:stretch/>
        </p:blipFill>
        <p:spPr>
          <a:xfrm>
            <a:off x="245675" y="1175300"/>
            <a:ext cx="8810426" cy="464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665157" y="166785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NAA by Type FY19-FY21 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