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6858000"/>
  <p:notesSz cx="6858000" cy="9144000"/>
  <p:embeddedFontLst>
    <p:embeddedFont>
      <p:font typeface="Encode Sans"/>
      <p:regular r:id="rId9"/>
      <p:bold r:id="rId10"/>
    </p:embeddedFon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font" Target="fonts/EncodeSans-bold.fntdata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ncodeSans-regular.fntdata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0"/>
            <a:ext cx="771525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428752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" name="Google Shape;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5"/>
            <a:ext cx="1713229" cy="845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503818" y="884868"/>
            <a:ext cx="5229225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375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0"/>
            <a:ext cx="771525" cy="69265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94479" y="1302544"/>
            <a:ext cx="6057675" cy="30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15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35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2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05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69" y="1078355"/>
            <a:ext cx="1018637" cy="5028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title"/>
          </p:nvPr>
        </p:nvSpPr>
        <p:spPr>
          <a:xfrm>
            <a:off x="503817" y="278633"/>
            <a:ext cx="6048450" cy="7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225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94479" y="1740179"/>
            <a:ext cx="61479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15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35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2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05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503818" y="1298000"/>
            <a:ext cx="6138450" cy="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86301" y="4765676"/>
            <a:ext cx="1428752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69" y="1078355"/>
            <a:ext cx="1018637" cy="5028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title"/>
          </p:nvPr>
        </p:nvSpPr>
        <p:spPr>
          <a:xfrm>
            <a:off x="503818" y="273802"/>
            <a:ext cx="6138450" cy="74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225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86301" y="4765676"/>
            <a:ext cx="1428752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575072" y="1302544"/>
            <a:ext cx="6016275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18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69" y="1078355"/>
            <a:ext cx="1018637" cy="5028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>
            <p:ph type="title"/>
          </p:nvPr>
        </p:nvSpPr>
        <p:spPr>
          <a:xfrm>
            <a:off x="503817" y="278633"/>
            <a:ext cx="6087375" cy="7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225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ctrTitle"/>
          </p:nvPr>
        </p:nvSpPr>
        <p:spPr>
          <a:xfrm>
            <a:off x="233781" y="744575"/>
            <a:ext cx="639045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3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1" type="subTitle"/>
          </p:nvPr>
        </p:nvSpPr>
        <p:spPr>
          <a:xfrm>
            <a:off x="233775" y="2834125"/>
            <a:ext cx="639045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gcahelp@uw.edu" TargetMode="External"/><Relationship Id="rId4" Type="http://schemas.openxmlformats.org/officeDocument/2006/relationships/hyperlink" Target="http://www.washington.edu/research/tools/sage/guide/advances/create-advance-budget-request/" TargetMode="External"/><Relationship Id="rId5" Type="http://schemas.openxmlformats.org/officeDocument/2006/relationships/hyperlink" Target="https://finance.uw.edu/gca/award-lifecycle/budget-setup/adv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503818" y="1306589"/>
            <a:ext cx="5229225" cy="1485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"/>
              <a:t>Advance Budget Project Update</a:t>
            </a:r>
            <a:endParaRPr/>
          </a:p>
        </p:txBody>
      </p:sp>
      <p:sp>
        <p:nvSpPr>
          <p:cNvPr id="36" name="Google Shape;36;p7"/>
          <p:cNvSpPr txBox="1"/>
          <p:nvPr/>
        </p:nvSpPr>
        <p:spPr>
          <a:xfrm>
            <a:off x="536006" y="3184913"/>
            <a:ext cx="3613950" cy="6578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25" u="none" cap="none" strike="noStrike">
                <a:solidFill>
                  <a:schemeClr val="lt2"/>
                </a:solidFill>
                <a:latin typeface="Encode Sans"/>
                <a:ea typeface="Encode Sans"/>
                <a:cs typeface="Encode Sans"/>
                <a:sym typeface="Encode Sans"/>
              </a:rPr>
              <a:t>Lily Gebrenegus</a:t>
            </a:r>
            <a:endParaRPr b="0" i="0" sz="1125" u="none" cap="none" strike="noStrik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25" u="none" cap="none" strike="noStrike">
                <a:solidFill>
                  <a:schemeClr val="lt2"/>
                </a:solidFill>
                <a:latin typeface="Encode Sans"/>
                <a:ea typeface="Encode Sans"/>
                <a:cs typeface="Encode Sans"/>
                <a:sym typeface="Encode Sans"/>
              </a:rPr>
              <a:t>Director, Grant &amp; Contract Accounting</a:t>
            </a:r>
            <a:endParaRPr b="0" i="0" sz="1125" u="none" cap="none" strike="noStrik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25" u="none" cap="none" strike="noStrike">
                <a:solidFill>
                  <a:schemeClr val="lt2"/>
                </a:solidFill>
                <a:latin typeface="Encode Sans"/>
                <a:ea typeface="Encode Sans"/>
                <a:cs typeface="Encode Sans"/>
                <a:sym typeface="Encode Sans"/>
              </a:rPr>
              <a:t>October 2021 MRAM</a:t>
            </a:r>
            <a:endParaRPr b="0" i="0" sz="1125" u="none" cap="none" strike="noStrike">
              <a:solidFill>
                <a:schemeClr val="lt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" type="body"/>
          </p:nvPr>
        </p:nvSpPr>
        <p:spPr>
          <a:xfrm>
            <a:off x="135881" y="1619849"/>
            <a:ext cx="6505875" cy="30127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rPr lang="en"/>
              <a:t>Progress toward goal: Processing Time</a:t>
            </a:r>
            <a:endParaRPr/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517265" y="535902"/>
            <a:ext cx="6048450" cy="55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</a:pPr>
            <a:r>
              <a:rPr lang="en"/>
              <a:t>Advance Budget Update</a:t>
            </a:r>
            <a:endParaRPr/>
          </a:p>
        </p:txBody>
      </p:sp>
      <p:pic>
        <p:nvPicPr>
          <p:cNvPr id="43" name="Google Shape;43;p8" title="Char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881" y="2131009"/>
            <a:ext cx="2810921" cy="1738091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" name="Google Shape;44;p8" title="Chart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33005" y="2142484"/>
            <a:ext cx="3253545" cy="1738091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idx="1" type="body"/>
          </p:nvPr>
        </p:nvSpPr>
        <p:spPr>
          <a:xfrm>
            <a:off x="494479" y="1619846"/>
            <a:ext cx="6057675" cy="225877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rPr lang="en"/>
              <a:t>Thank you to ORIS and OSP for a great collaboration and to our campus partners for providing feedback along the way.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rPr lang="en"/>
              <a:t>Please send questions about the advance budget process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gcahelp@uw.edu</a:t>
            </a:r>
            <a:r>
              <a:rPr lang="en"/>
              <a:t> or visit:</a:t>
            </a:r>
            <a:endParaRPr/>
          </a:p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</a:pPr>
            <a:r>
              <a:rPr lang="en" u="sng">
                <a:solidFill>
                  <a:schemeClr val="hlink"/>
                </a:solidFill>
                <a:hlinkClick r:id="rId4"/>
              </a:rPr>
              <a:t>Create an Advance Budget Request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 u="sng">
                <a:solidFill>
                  <a:schemeClr val="hlink"/>
                </a:solidFill>
                <a:hlinkClick r:id="rId5"/>
              </a:rPr>
              <a:t>GCA Advance Budget Process</a:t>
            </a:r>
            <a:endParaRPr/>
          </a:p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510541" y="535902"/>
            <a:ext cx="6048450" cy="55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</a:pPr>
            <a:r>
              <a:rPr lang="en"/>
              <a:t>In Closing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