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9144000"/>
  <p:notesSz cx="6858000" cy="9144000"/>
  <p:embeddedFontLst>
    <p:embeddedFont>
      <p:font typeface="Encode Sans"/>
      <p:regular r:id="rId33"/>
      <p:bold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EncodeSans-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OpenSans-regular.fntdata"/><Relationship Id="rId12" Type="http://schemas.openxmlformats.org/officeDocument/2006/relationships/slide" Target="slides/slide8.xml"/><Relationship Id="rId34" Type="http://schemas.openxmlformats.org/officeDocument/2006/relationships/font" Target="fonts/EncodeSans-bold.fntdata"/><Relationship Id="rId15" Type="http://schemas.openxmlformats.org/officeDocument/2006/relationships/slide" Target="slides/slide11.xml"/><Relationship Id="rId37" Type="http://schemas.openxmlformats.org/officeDocument/2006/relationships/font" Target="fonts/OpenSans-italic.fntdata"/><Relationship Id="rId14" Type="http://schemas.openxmlformats.org/officeDocument/2006/relationships/slide" Target="slides/slide10.xml"/><Relationship Id="rId36" Type="http://schemas.openxmlformats.org/officeDocument/2006/relationships/font" Target="fonts/OpenSans-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Open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Good morning!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now for the fun part! Today we are recognizing the second group of graduates from the CORE Certificate in Research Administration. CORE launched this certificate in the fall of 2019. Since then 414 people have enrolled in the certificate program and as October 7, 87 of those enrollees have met all requirements to receive the certificate. We recognize the recipients on a semi-annual basis in the MRAM venue and today we are going to take a moment to recognize the achievements in this last round completers. Not all of them chose to include their names in today’s announcement but you all know who you are! Let’s give a shout out to some of our most recent graduates!</a:t>
            </a:r>
            <a:endParaRPr/>
          </a:p>
        </p:txBody>
      </p:sp>
      <p:sp>
        <p:nvSpPr>
          <p:cNvPr id="104" name="Google Shape;104;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a big thank you to all who support the ongoing professional development of our research administration staff!</a:t>
            </a:r>
            <a:endParaRPr/>
          </a:p>
        </p:txBody>
      </p:sp>
      <p:sp>
        <p:nvSpPr>
          <p:cNvPr id="369" name="Google Shape;36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Here’s who they are—let’s give them a hand!</a:t>
            </a:r>
            <a:endParaRPr/>
          </a:p>
        </p:txBody>
      </p:sp>
      <p:sp>
        <p:nvSpPr>
          <p:cNvPr id="117" name="Google Shape;11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3887391" y="987426"/>
            <a:ext cx="4629150" cy="4873625"/>
          </a:xfrm>
          <a:prstGeom prst="rect">
            <a:avLst/>
          </a:prstGeom>
          <a:noFill/>
          <a:ln>
            <a:noFill/>
          </a:ln>
        </p:spPr>
      </p:sp>
      <p:sp>
        <p:nvSpPr>
          <p:cNvPr id="68" name="Google Shape;68;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hyperlink" Target="https://www.washington.edu/research/training/core/" TargetMode="External"/><Relationship Id="rId5" Type="http://schemas.openxmlformats.org/officeDocument/2006/relationships/image" Target="../media/image44.png"/><Relationship Id="rId6" Type="http://schemas.openxmlformats.org/officeDocument/2006/relationships/hyperlink" Target="https://uwresearch.gosignmeup.com/public/course/browse" TargetMode="External"/><Relationship Id="rId7" Type="http://schemas.openxmlformats.org/officeDocument/2006/relationships/image" Target="../media/image19.png"/><Relationship Id="rId8" Type="http://schemas.openxmlformats.org/officeDocument/2006/relationships/hyperlink" Target="mailto:corehelp@uw.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2.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2.jp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jpg"/><Relationship Id="rId4" Type="http://schemas.openxmlformats.org/officeDocument/2006/relationships/image" Target="../media/image18.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4.jpg"/><Relationship Id="rId5" Type="http://schemas.openxmlformats.org/officeDocument/2006/relationships/hyperlink" Target="http://drive.google.com/file/d/1mKdwlKrt_kyI4wa077gsNcWZjydzS5En/view" TargetMode="External"/><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b="29927" l="0" r="0" t="29927"/>
          <a:stretch/>
        </p:blipFill>
        <p:spPr>
          <a:xfrm>
            <a:off x="0" y="5562604"/>
            <a:ext cx="9143495" cy="1290935"/>
          </a:xfrm>
          <a:prstGeom prst="rect">
            <a:avLst/>
          </a:prstGeom>
          <a:noFill/>
          <a:ln>
            <a:noFill/>
          </a:ln>
        </p:spPr>
      </p:pic>
      <p:sp>
        <p:nvSpPr>
          <p:cNvPr id="90" name="Google Shape;90;p13"/>
          <p:cNvSpPr/>
          <p:nvPr/>
        </p:nvSpPr>
        <p:spPr>
          <a:xfrm>
            <a:off x="0" y="1066799"/>
            <a:ext cx="9143400" cy="57867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91" name="Google Shape;91;p13"/>
          <p:cNvSpPr/>
          <p:nvPr/>
        </p:nvSpPr>
        <p:spPr>
          <a:xfrm>
            <a:off x="6968200" y="1083675"/>
            <a:ext cx="2170800" cy="5786700"/>
          </a:xfrm>
          <a:prstGeom prst="rect">
            <a:avLst/>
          </a:prstGeom>
          <a:solidFill>
            <a:srgbClr val="D0CE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92" name="Google Shape;92;p13"/>
          <p:cNvSpPr/>
          <p:nvPr/>
        </p:nvSpPr>
        <p:spPr>
          <a:xfrm>
            <a:off x="4" y="0"/>
            <a:ext cx="9153020" cy="11430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93" name="Google Shape;93;p13"/>
          <p:cNvSpPr txBox="1"/>
          <p:nvPr/>
        </p:nvSpPr>
        <p:spPr>
          <a:xfrm>
            <a:off x="191125" y="1475862"/>
            <a:ext cx="6777000" cy="5720145"/>
          </a:xfrm>
          <a:prstGeom prst="rect">
            <a:avLst/>
          </a:prstGeom>
          <a:noFill/>
          <a:ln>
            <a:noFill/>
          </a:ln>
        </p:spPr>
        <p:txBody>
          <a:bodyPr anchorCtr="0" anchor="t" bIns="0" lIns="0" spcFirstLastPara="1" rIns="0" wrap="square" tIns="0">
            <a:noAutofit/>
          </a:bodyPr>
          <a:lstStyle/>
          <a:p>
            <a:pPr indent="-457200" lvl="0" marL="5080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Five-year window for CORE Certificate completion</a:t>
            </a:r>
            <a:endParaRPr/>
          </a:p>
          <a:p>
            <a:pPr indent="-457200" lvl="0" marL="508000" marR="0" rtl="0" algn="l">
              <a:lnSpc>
                <a:spcPct val="100000"/>
              </a:lnSpc>
              <a:spcBef>
                <a:spcPts val="18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Course planner updated</a:t>
            </a:r>
            <a:endParaRPr/>
          </a:p>
          <a:p>
            <a:pPr indent="-457200" lvl="0" marL="508000" marR="0" rtl="0" algn="l">
              <a:lnSpc>
                <a:spcPct val="100000"/>
              </a:lnSpc>
              <a:spcBef>
                <a:spcPts val="18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Changes to the way we count elective coursework for the Certificate </a:t>
            </a:r>
            <a:endParaRPr/>
          </a:p>
          <a:p>
            <a:pPr indent="-457200" lvl="0" marL="508000" marR="0" rtl="0" algn="l">
              <a:lnSpc>
                <a:spcPct val="100000"/>
              </a:lnSpc>
              <a:spcBef>
                <a:spcPts val="18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Introduction to Research Administration –CORE gateway class– now on-demand</a:t>
            </a:r>
            <a:endParaRPr/>
          </a:p>
          <a:p>
            <a:pPr indent="-457200" lvl="0" marL="508000" marR="0" rtl="0" algn="l">
              <a:lnSpc>
                <a:spcPct val="100000"/>
              </a:lnSpc>
              <a:spcBef>
                <a:spcPts val="18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IMPORTANT--if you dial-in to a Zoom class please send CORE the phone number for credit purposes</a:t>
            </a:r>
            <a:endParaRPr/>
          </a:p>
          <a:p>
            <a:pPr indent="0" lvl="0" marL="50800" marR="0" rtl="0" algn="l">
              <a:lnSpc>
                <a:spcPct val="100000"/>
              </a:lnSpc>
              <a:spcBef>
                <a:spcPts val="1800"/>
              </a:spcBef>
              <a:spcAft>
                <a:spcPts val="0"/>
              </a:spcAft>
              <a:buNone/>
            </a:pPr>
            <a:r>
              <a:rPr b="0" i="0" lang="en-US" sz="2800" u="none" cap="none" strike="noStrike">
                <a:solidFill>
                  <a:schemeClr val="lt1"/>
                </a:solidFill>
                <a:latin typeface="Calibri"/>
                <a:ea typeface="Calibri"/>
                <a:cs typeface="Calibri"/>
                <a:sym typeface="Calibri"/>
              </a:rPr>
              <a:t> </a:t>
            </a:r>
            <a:endParaRPr/>
          </a:p>
          <a:p>
            <a:pPr indent="-228600" lvl="0" marL="457200" marR="0" rtl="0" algn="l">
              <a:lnSpc>
                <a:spcPct val="100000"/>
              </a:lnSpc>
              <a:spcBef>
                <a:spcPts val="1800"/>
              </a:spcBef>
              <a:spcAft>
                <a:spcPts val="1800"/>
              </a:spcAft>
              <a:buClr>
                <a:schemeClr val="lt1"/>
              </a:buClr>
              <a:buSzPts val="2800"/>
              <a:buFont typeface="Calibri"/>
              <a:buNone/>
            </a:pPr>
            <a:r>
              <a:t/>
            </a:r>
            <a:endParaRPr b="0" i="0" sz="2800" u="none" cap="none" strike="noStrike">
              <a:solidFill>
                <a:schemeClr val="lt1"/>
              </a:solidFill>
              <a:latin typeface="Calibri"/>
              <a:ea typeface="Calibri"/>
              <a:cs typeface="Calibri"/>
              <a:sym typeface="Calibri"/>
            </a:endParaRPr>
          </a:p>
        </p:txBody>
      </p:sp>
      <p:sp>
        <p:nvSpPr>
          <p:cNvPr id="94" name="Google Shape;94;p13"/>
          <p:cNvSpPr txBox="1"/>
          <p:nvPr/>
        </p:nvSpPr>
        <p:spPr>
          <a:xfrm>
            <a:off x="7189825" y="3036325"/>
            <a:ext cx="1789500" cy="10062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rgbClr val="000000"/>
              </a:buClr>
              <a:buSzPts val="1850"/>
              <a:buFont typeface="Arial"/>
              <a:buNone/>
            </a:pPr>
            <a:r>
              <a:rPr b="1" i="0" lang="en-US" sz="1850" u="none" cap="none" strike="noStrike">
                <a:solidFill>
                  <a:srgbClr val="3F3F3F"/>
                </a:solidFill>
                <a:latin typeface="Calibri"/>
                <a:ea typeface="Calibri"/>
                <a:cs typeface="Calibri"/>
                <a:sym typeface="Calibri"/>
              </a:rPr>
              <a:t>CORE Home </a:t>
            </a:r>
            <a:r>
              <a:rPr b="0" i="0" lang="en-US" sz="1100" u="sng" cap="none" strike="noStrike">
                <a:solidFill>
                  <a:srgbClr val="1155CC"/>
                </a:solidFill>
                <a:latin typeface="Calibri"/>
                <a:ea typeface="Calibri"/>
                <a:cs typeface="Calibri"/>
                <a:sym typeface="Calibri"/>
                <a:hlinkClick r:id="rId4">
                  <a:extLst>
                    <a:ext uri="{A12FA001-AC4F-418D-AE19-62706E023703}">
                      <ahyp:hlinkClr val="tx"/>
                    </a:ext>
                  </a:extLst>
                </a:hlinkClick>
              </a:rPr>
              <a:t>https://www.washington.edu/research/training/core/</a:t>
            </a:r>
            <a:r>
              <a:rPr b="0" i="0" lang="en-US" sz="1100" u="none" cap="none" strike="noStrike">
                <a:solidFill>
                  <a:srgbClr val="1155CC"/>
                </a:solidFill>
                <a:latin typeface="Calibri"/>
                <a:ea typeface="Calibri"/>
                <a:cs typeface="Calibri"/>
                <a:sym typeface="Calibri"/>
              </a:rPr>
              <a:t> </a:t>
            </a:r>
            <a:endParaRPr b="0" i="0" sz="1100" u="none" cap="none" strike="noStrike">
              <a:solidFill>
                <a:srgbClr val="1155CC"/>
              </a:solidFill>
              <a:latin typeface="Calibri"/>
              <a:ea typeface="Calibri"/>
              <a:cs typeface="Calibri"/>
              <a:sym typeface="Calibri"/>
            </a:endParaRPr>
          </a:p>
        </p:txBody>
      </p:sp>
      <p:sp>
        <p:nvSpPr>
          <p:cNvPr id="95" name="Google Shape;95;p13"/>
          <p:cNvSpPr txBox="1"/>
          <p:nvPr/>
        </p:nvSpPr>
        <p:spPr>
          <a:xfrm>
            <a:off x="152392" y="3555534"/>
            <a:ext cx="737575" cy="338555"/>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rgbClr val="595959"/>
              </a:solidFill>
              <a:latin typeface="Calibri"/>
              <a:ea typeface="Calibri"/>
              <a:cs typeface="Calibri"/>
              <a:sym typeface="Calibri"/>
            </a:endParaRPr>
          </a:p>
        </p:txBody>
      </p:sp>
      <p:pic>
        <p:nvPicPr>
          <p:cNvPr descr="C:\Users\hient2\Desktop\Untitled-1.png" id="96" name="Google Shape;96;p13"/>
          <p:cNvPicPr preferRelativeResize="0"/>
          <p:nvPr/>
        </p:nvPicPr>
        <p:blipFill rotWithShape="1">
          <a:blip r:embed="rId5">
            <a:alphaModFix/>
          </a:blip>
          <a:srcRect b="0" l="0" r="0" t="0"/>
          <a:stretch/>
        </p:blipFill>
        <p:spPr>
          <a:xfrm>
            <a:off x="6552843" y="152401"/>
            <a:ext cx="2768774" cy="1006187"/>
          </a:xfrm>
          <a:prstGeom prst="rect">
            <a:avLst/>
          </a:prstGeom>
          <a:noFill/>
          <a:ln>
            <a:noFill/>
          </a:ln>
        </p:spPr>
      </p:pic>
      <p:sp>
        <p:nvSpPr>
          <p:cNvPr id="97" name="Google Shape;97;p13"/>
          <p:cNvSpPr txBox="1"/>
          <p:nvPr/>
        </p:nvSpPr>
        <p:spPr>
          <a:xfrm>
            <a:off x="7095650" y="1981200"/>
            <a:ext cx="20343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50"/>
              <a:buFont typeface="Arial"/>
              <a:buNone/>
            </a:pPr>
            <a:r>
              <a:rPr b="1" i="0" lang="en-US" sz="1850" u="none" cap="none" strike="noStrike">
                <a:solidFill>
                  <a:srgbClr val="3F3F3F"/>
                </a:solidFill>
                <a:latin typeface="Calibri"/>
                <a:ea typeface="Calibri"/>
                <a:cs typeface="Calibri"/>
                <a:sym typeface="Calibri"/>
              </a:rPr>
              <a:t>CORE Registration</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1155CC"/>
                </a:solidFill>
                <a:latin typeface="Calibri"/>
                <a:ea typeface="Calibri"/>
                <a:cs typeface="Calibri"/>
                <a:sym typeface="Calibri"/>
                <a:hlinkClick r:id="rId6">
                  <a:extLst>
                    <a:ext uri="{A12FA001-AC4F-418D-AE19-62706E023703}">
                      <ahyp:hlinkClr val="tx"/>
                    </a:ext>
                  </a:extLst>
                </a:hlinkClick>
              </a:rPr>
              <a:t>https://uwresearch.gosignmeup.com/public/course/browse</a:t>
            </a:r>
            <a:r>
              <a:rPr b="0" i="0" lang="en-US" sz="1100" u="sng" cap="none" strike="noStrike">
                <a:solidFill>
                  <a:srgbClr val="1155CC"/>
                </a:solidFill>
                <a:latin typeface="Calibri"/>
                <a:ea typeface="Calibri"/>
                <a:cs typeface="Calibri"/>
                <a:sym typeface="Calibri"/>
              </a:rPr>
              <a:t> </a:t>
            </a:r>
            <a:endParaRPr b="0" i="0" sz="1100" u="sng" cap="none" strike="noStrike">
              <a:solidFill>
                <a:srgbClr val="1155CC"/>
              </a:solidFill>
              <a:latin typeface="Calibri"/>
              <a:ea typeface="Calibri"/>
              <a:cs typeface="Calibri"/>
              <a:sym typeface="Calibri"/>
            </a:endParaRPr>
          </a:p>
        </p:txBody>
      </p:sp>
      <p:pic>
        <p:nvPicPr>
          <p:cNvPr id="98" name="Google Shape;98;p13"/>
          <p:cNvPicPr preferRelativeResize="0"/>
          <p:nvPr/>
        </p:nvPicPr>
        <p:blipFill rotWithShape="1">
          <a:blip r:embed="rId7">
            <a:alphaModFix/>
          </a:blip>
          <a:srcRect b="0" l="0" r="0" t="0"/>
          <a:stretch/>
        </p:blipFill>
        <p:spPr>
          <a:xfrm>
            <a:off x="7771972" y="5943600"/>
            <a:ext cx="1357945" cy="914400"/>
          </a:xfrm>
          <a:prstGeom prst="rect">
            <a:avLst/>
          </a:prstGeom>
          <a:noFill/>
          <a:ln>
            <a:noFill/>
          </a:ln>
        </p:spPr>
      </p:pic>
      <p:sp>
        <p:nvSpPr>
          <p:cNvPr id="99" name="Google Shape;99;p13"/>
          <p:cNvSpPr txBox="1"/>
          <p:nvPr/>
        </p:nvSpPr>
        <p:spPr>
          <a:xfrm>
            <a:off x="17666" y="225703"/>
            <a:ext cx="6885900" cy="738600"/>
          </a:xfrm>
          <a:prstGeom prst="rect">
            <a:avLst/>
          </a:prstGeom>
          <a:noFill/>
          <a:ln>
            <a:noFill/>
          </a:ln>
        </p:spPr>
        <p:txBody>
          <a:bodyPr anchorCtr="0" anchor="t" bIns="45700" lIns="91425" spcFirstLastPara="1" rIns="91425" wrap="square" tIns="45700">
            <a:noAutofit/>
          </a:bodyPr>
          <a:lstStyle/>
          <a:p>
            <a:pPr indent="0" lvl="0" marL="137156"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Open Sans"/>
                <a:ea typeface="Open Sans"/>
                <a:cs typeface="Open Sans"/>
                <a:sym typeface="Open Sans"/>
              </a:rPr>
              <a:t>Updates</a:t>
            </a:r>
            <a:endParaRPr b="0" i="0" sz="2400" u="none" cap="none" strike="noStrike">
              <a:solidFill>
                <a:srgbClr val="000000"/>
              </a:solidFill>
              <a:latin typeface="Open Sans"/>
              <a:ea typeface="Open Sans"/>
              <a:cs typeface="Open Sans"/>
              <a:sym typeface="Open Sans"/>
            </a:endParaRPr>
          </a:p>
        </p:txBody>
      </p:sp>
      <p:sp>
        <p:nvSpPr>
          <p:cNvPr id="100" name="Google Shape;100;p13"/>
          <p:cNvSpPr txBox="1"/>
          <p:nvPr/>
        </p:nvSpPr>
        <p:spPr>
          <a:xfrm>
            <a:off x="7094825" y="4168239"/>
            <a:ext cx="20343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Contact CORE</a:t>
            </a:r>
            <a:endParaRPr/>
          </a:p>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8">
                  <a:extLst>
                    <a:ext uri="{A12FA001-AC4F-418D-AE19-62706E023703}">
                      <ahyp:hlinkClr val="tx"/>
                    </a:ext>
                  </a:extLst>
                </a:hlinkClick>
              </a:rPr>
              <a:t>corehelp@uw.edu</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pic>
        <p:nvPicPr>
          <p:cNvPr descr="Graduates tossing caps into the air" id="190" name="Google Shape;190;p22"/>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191" name="Google Shape;191;p22"/>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92" name="Google Shape;192;p22"/>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193" name="Google Shape;193;p22"/>
          <p:cNvSpPr txBox="1"/>
          <p:nvPr>
            <p:ph type="ctrTitle"/>
          </p:nvPr>
        </p:nvSpPr>
        <p:spPr>
          <a:xfrm>
            <a:off x="0" y="1443237"/>
            <a:ext cx="9144000" cy="1729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None/>
            </a:pPr>
            <a:r>
              <a:rPr lang="en-US" sz="3000">
                <a:solidFill>
                  <a:schemeClr val="lt1"/>
                </a:solidFill>
                <a:latin typeface="Open Sans"/>
                <a:ea typeface="Open Sans"/>
                <a:cs typeface="Open Sans"/>
                <a:sym typeface="Open Sans"/>
              </a:rPr>
              <a:t>Yuichi Fukuda </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Program and Grants Manager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Division of Allergy &amp; Infectious Diseases</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School of Medicine</a:t>
            </a:r>
            <a:endParaRPr/>
          </a:p>
        </p:txBody>
      </p:sp>
      <p:sp>
        <p:nvSpPr>
          <p:cNvPr id="194" name="Google Shape;194;p22"/>
          <p:cNvSpPr txBox="1"/>
          <p:nvPr>
            <p:ph idx="1" type="subTitle"/>
          </p:nvPr>
        </p:nvSpPr>
        <p:spPr>
          <a:xfrm>
            <a:off x="0" y="3337190"/>
            <a:ext cx="1733100" cy="41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195" name="Google Shape;195;p22"/>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par>
                          <p:cTn fill="hold">
                            <p:stCondLst>
                              <p:cond delay="500"/>
                            </p:stCondLst>
                            <p:childTnLst>
                              <p:par>
                                <p:cTn fill="hold" nodeType="afterEffect" presetClass="entr" presetID="10" presetSubtype="0">
                                  <p:stCondLst>
                                    <p:cond delay="675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500"/>
                                        <p:tgtEl>
                                          <p:spTgt spid="19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25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pic>
        <p:nvPicPr>
          <p:cNvPr descr="Graduates tossing caps into the air" id="200" name="Google Shape;200;p23"/>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01" name="Google Shape;201;p23"/>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02" name="Google Shape;202;p23"/>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03" name="Google Shape;203;p23"/>
          <p:cNvSpPr txBox="1"/>
          <p:nvPr>
            <p:ph type="ctrTitle"/>
          </p:nvPr>
        </p:nvSpPr>
        <p:spPr>
          <a:xfrm>
            <a:off x="0" y="1393013"/>
            <a:ext cx="76008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Lisa A. Guerrero</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Manager/Budget Analyst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Health Sciences Library</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204" name="Google Shape;204;p23"/>
          <p:cNvSpPr txBox="1"/>
          <p:nvPr>
            <p:ph idx="1" type="subTitle"/>
          </p:nvPr>
        </p:nvSpPr>
        <p:spPr>
          <a:xfrm>
            <a:off x="0" y="3277497"/>
            <a:ext cx="1719900" cy="32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05" name="Google Shape;205;p23"/>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par>
                          <p:cTn fill="hold">
                            <p:stCondLst>
                              <p:cond delay="500"/>
                            </p:stCondLst>
                            <p:childTnLst>
                              <p:par>
                                <p:cTn fill="hold" nodeType="afterEffect" presetClass="entr" presetID="10" presetSubtype="0">
                                  <p:stCondLst>
                                    <p:cond delay="550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500"/>
                                        <p:tgtEl>
                                          <p:spTgt spid="20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25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pic>
        <p:nvPicPr>
          <p:cNvPr descr="Graduates tossing caps into the air" id="210" name="Google Shape;210;p24"/>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11" name="Google Shape;211;p24"/>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12" name="Google Shape;212;p24"/>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13" name="Google Shape;213;p24"/>
          <p:cNvSpPr txBox="1"/>
          <p:nvPr>
            <p:ph type="ctrTitle"/>
          </p:nvPr>
        </p:nvSpPr>
        <p:spPr>
          <a:xfrm>
            <a:off x="0" y="1266500"/>
            <a:ext cx="9288600" cy="1912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Jayashree Hari</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Budget/Fiscal Analyst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Department of Chemistry</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Arts &amp; Sciences</a:t>
            </a:r>
            <a:endParaRPr/>
          </a:p>
        </p:txBody>
      </p:sp>
      <p:sp>
        <p:nvSpPr>
          <p:cNvPr id="214" name="Google Shape;214;p24"/>
          <p:cNvSpPr txBox="1"/>
          <p:nvPr>
            <p:ph idx="1" type="subTitle"/>
          </p:nvPr>
        </p:nvSpPr>
        <p:spPr>
          <a:xfrm>
            <a:off x="-3" y="3310561"/>
            <a:ext cx="1792200" cy="32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15" name="Google Shape;215;p24"/>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par>
                          <p:cTn fill="hold">
                            <p:stCondLst>
                              <p:cond delay="500"/>
                            </p:stCondLst>
                            <p:childTnLst>
                              <p:par>
                                <p:cTn fill="hold" nodeType="afterEffect" presetClass="entr" presetID="10" presetSubtype="0">
                                  <p:stCondLst>
                                    <p:cond delay="5500"/>
                                  </p:stCondLst>
                                  <p:childTnLst>
                                    <p:set>
                                      <p:cBhvr>
                                        <p:cTn dur="1" fill="hold">
                                          <p:stCondLst>
                                            <p:cond delay="0"/>
                                          </p:stCondLst>
                                        </p:cTn>
                                        <p:tgtEl>
                                          <p:spTgt spid="214">
                                            <p:txEl>
                                              <p:pRg end="0" st="0"/>
                                            </p:txEl>
                                          </p:spTgt>
                                        </p:tgtEl>
                                        <p:attrNameLst>
                                          <p:attrName>style.visibility</p:attrName>
                                        </p:attrNameLst>
                                      </p:cBhvr>
                                      <p:to>
                                        <p:strVal val="visible"/>
                                      </p:to>
                                    </p:set>
                                    <p:animEffect filter="fade" transition="in">
                                      <p:cBhvr>
                                        <p:cTn dur="500"/>
                                        <p:tgtEl>
                                          <p:spTgt spid="21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25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pic>
        <p:nvPicPr>
          <p:cNvPr descr="Graduates tossing caps into the air" id="220" name="Google Shape;220;p25"/>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21" name="Google Shape;221;p25"/>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22" name="Google Shape;222;p25"/>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23" name="Google Shape;223;p25"/>
          <p:cNvSpPr txBox="1"/>
          <p:nvPr>
            <p:ph type="ctrTitle"/>
          </p:nvPr>
        </p:nvSpPr>
        <p:spPr>
          <a:xfrm>
            <a:off x="-3" y="1319461"/>
            <a:ext cx="75285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Brianna Holden Granado</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&amp; Contracts Specialist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Department of Research Administration Washington National Primate Center</a:t>
            </a:r>
            <a:endParaRPr/>
          </a:p>
        </p:txBody>
      </p:sp>
      <p:sp>
        <p:nvSpPr>
          <p:cNvPr id="224" name="Google Shape;224;p25"/>
          <p:cNvSpPr txBox="1"/>
          <p:nvPr>
            <p:ph idx="1" type="subTitle"/>
          </p:nvPr>
        </p:nvSpPr>
        <p:spPr>
          <a:xfrm>
            <a:off x="3704" y="3321532"/>
            <a:ext cx="1660500" cy="33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25" name="Google Shape;225;p25"/>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par>
                          <p:cTn fill="hold">
                            <p:stCondLst>
                              <p:cond delay="500"/>
                            </p:stCondLst>
                            <p:childTnLst>
                              <p:par>
                                <p:cTn fill="hold" nodeType="afterEffect" presetClass="entr" presetID="10" presetSubtype="0">
                                  <p:stCondLst>
                                    <p:cond delay="6500"/>
                                  </p:stCondLst>
                                  <p:childTnLst>
                                    <p:set>
                                      <p:cBhvr>
                                        <p:cTn dur="1" fill="hold">
                                          <p:stCondLst>
                                            <p:cond delay="0"/>
                                          </p:stCondLst>
                                        </p:cTn>
                                        <p:tgtEl>
                                          <p:spTgt spid="224">
                                            <p:txEl>
                                              <p:pRg end="0" st="0"/>
                                            </p:txEl>
                                          </p:spTgt>
                                        </p:tgtEl>
                                        <p:attrNameLst>
                                          <p:attrName>style.visibility</p:attrName>
                                        </p:attrNameLst>
                                      </p:cBhvr>
                                      <p:to>
                                        <p:strVal val="visible"/>
                                      </p:to>
                                    </p:set>
                                    <p:animEffect filter="fade" transition="in">
                                      <p:cBhvr>
                                        <p:cTn dur="500"/>
                                        <p:tgtEl>
                                          <p:spTgt spid="22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25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pic>
        <p:nvPicPr>
          <p:cNvPr descr="Graduates tossing caps into the air" id="230" name="Google Shape;230;p26"/>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31" name="Google Shape;231;p26"/>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32" name="Google Shape;232;p26"/>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33" name="Google Shape;233;p26"/>
          <p:cNvSpPr txBox="1"/>
          <p:nvPr>
            <p:ph type="ctrTitle"/>
          </p:nvPr>
        </p:nvSpPr>
        <p:spPr>
          <a:xfrm>
            <a:off x="0" y="1412920"/>
            <a:ext cx="85152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Kellie List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Specialist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Department of Global Health</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School of Public Health</a:t>
            </a:r>
            <a:endParaRPr sz="3000">
              <a:solidFill>
                <a:schemeClr val="lt1"/>
              </a:solidFill>
              <a:latin typeface="Open Sans"/>
              <a:ea typeface="Open Sans"/>
              <a:cs typeface="Open Sans"/>
              <a:sym typeface="Open Sans"/>
            </a:endParaRPr>
          </a:p>
        </p:txBody>
      </p:sp>
      <p:sp>
        <p:nvSpPr>
          <p:cNvPr id="234" name="Google Shape;234;p26"/>
          <p:cNvSpPr txBox="1"/>
          <p:nvPr>
            <p:ph idx="1" type="subTitle"/>
          </p:nvPr>
        </p:nvSpPr>
        <p:spPr>
          <a:xfrm>
            <a:off x="1" y="3359662"/>
            <a:ext cx="2213700" cy="314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35" name="Google Shape;235;p26"/>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234">
                                            <p:txEl>
                                              <p:pRg end="0" st="0"/>
                                            </p:txEl>
                                          </p:spTgt>
                                        </p:tgtEl>
                                        <p:attrNameLst>
                                          <p:attrName>style.visibility</p:attrName>
                                        </p:attrNameLst>
                                      </p:cBhvr>
                                      <p:to>
                                        <p:strVal val="visible"/>
                                      </p:to>
                                    </p:set>
                                    <p:animEffect filter="fade" transition="in">
                                      <p:cBhvr>
                                        <p:cTn dur="500"/>
                                        <p:tgtEl>
                                          <p:spTgt spid="23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25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pic>
        <p:nvPicPr>
          <p:cNvPr descr="Graduates tossing caps into the air" id="240" name="Google Shape;240;p27"/>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41" name="Google Shape;241;p27"/>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42" name="Google Shape;242;p27"/>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43" name="Google Shape;243;p27"/>
          <p:cNvSpPr txBox="1"/>
          <p:nvPr>
            <p:ph type="ctrTitle"/>
          </p:nvPr>
        </p:nvSpPr>
        <p:spPr>
          <a:xfrm>
            <a:off x="0" y="1327665"/>
            <a:ext cx="91440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Eva Lu</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Budget Fiscal Analyst Lead</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Washington National Primate Center</a:t>
            </a:r>
            <a:endParaRPr/>
          </a:p>
        </p:txBody>
      </p:sp>
      <p:sp>
        <p:nvSpPr>
          <p:cNvPr id="244" name="Google Shape;244;p27"/>
          <p:cNvSpPr txBox="1"/>
          <p:nvPr>
            <p:ph idx="1" type="subTitle"/>
          </p:nvPr>
        </p:nvSpPr>
        <p:spPr>
          <a:xfrm>
            <a:off x="1" y="3350615"/>
            <a:ext cx="1898400" cy="34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45" name="Google Shape;245;p27"/>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244">
                                            <p:txEl>
                                              <p:pRg end="0" st="0"/>
                                            </p:txEl>
                                          </p:spTgt>
                                        </p:tgtEl>
                                        <p:attrNameLst>
                                          <p:attrName>style.visibility</p:attrName>
                                        </p:attrNameLst>
                                      </p:cBhvr>
                                      <p:to>
                                        <p:strVal val="visible"/>
                                      </p:to>
                                    </p:set>
                                    <p:animEffect filter="fade" transition="in">
                                      <p:cBhvr>
                                        <p:cTn dur="500"/>
                                        <p:tgtEl>
                                          <p:spTgt spid="24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25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pic>
        <p:nvPicPr>
          <p:cNvPr descr="Graduates tossing caps into the air" id="250" name="Google Shape;250;p28"/>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51" name="Google Shape;251;p28"/>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52" name="Google Shape;252;p28"/>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53" name="Google Shape;253;p28"/>
          <p:cNvSpPr txBox="1"/>
          <p:nvPr>
            <p:ph type="ctrTitle"/>
          </p:nvPr>
        </p:nvSpPr>
        <p:spPr>
          <a:xfrm>
            <a:off x="0" y="1338090"/>
            <a:ext cx="89994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Amanda L. Minogue</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Proposal Development Officer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Institute for Health Metrics &amp; Evaluation</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School of Medicine</a:t>
            </a:r>
            <a:endParaRPr/>
          </a:p>
        </p:txBody>
      </p:sp>
      <p:sp>
        <p:nvSpPr>
          <p:cNvPr id="254" name="Google Shape;254;p28"/>
          <p:cNvSpPr txBox="1"/>
          <p:nvPr>
            <p:ph idx="1" type="subTitle"/>
          </p:nvPr>
        </p:nvSpPr>
        <p:spPr>
          <a:xfrm>
            <a:off x="0" y="3318527"/>
            <a:ext cx="1700100" cy="36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55" name="Google Shape;255;p28"/>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254">
                                            <p:txEl>
                                              <p:pRg end="0" st="0"/>
                                            </p:txEl>
                                          </p:spTgt>
                                        </p:tgtEl>
                                        <p:attrNameLst>
                                          <p:attrName>style.visibility</p:attrName>
                                        </p:attrNameLst>
                                      </p:cBhvr>
                                      <p:to>
                                        <p:strVal val="visible"/>
                                      </p:to>
                                    </p:set>
                                    <p:animEffect filter="fade" transition="in">
                                      <p:cBhvr>
                                        <p:cTn dur="500"/>
                                        <p:tgtEl>
                                          <p:spTgt spid="25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25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pic>
        <p:nvPicPr>
          <p:cNvPr descr="Graduates tossing caps into the air" id="260" name="Google Shape;260;p29"/>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61" name="Google Shape;261;p29"/>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62" name="Google Shape;262;p29"/>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63" name="Google Shape;263;p29"/>
          <p:cNvSpPr txBox="1"/>
          <p:nvPr>
            <p:ph type="ctrTitle"/>
          </p:nvPr>
        </p:nvSpPr>
        <p:spPr>
          <a:xfrm>
            <a:off x="0" y="1483528"/>
            <a:ext cx="8515500" cy="169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Matthew F. Nichols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Specialist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ABC Shared Services Department</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264" name="Google Shape;264;p29"/>
          <p:cNvSpPr txBox="1"/>
          <p:nvPr>
            <p:ph idx="1" type="subTitle"/>
          </p:nvPr>
        </p:nvSpPr>
        <p:spPr>
          <a:xfrm>
            <a:off x="0" y="3382886"/>
            <a:ext cx="1575000" cy="289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387"/>
              <a:buNone/>
            </a:pPr>
            <a:r>
              <a:rPr lang="en-US" sz="1387">
                <a:solidFill>
                  <a:schemeClr val="lt1"/>
                </a:solidFill>
                <a:latin typeface="Open Sans"/>
                <a:ea typeface="Open Sans"/>
                <a:cs typeface="Open Sans"/>
                <a:sym typeface="Open Sans"/>
              </a:rPr>
              <a:t>Congratulations!</a:t>
            </a:r>
            <a:endParaRPr/>
          </a:p>
        </p:txBody>
      </p:sp>
      <p:cxnSp>
        <p:nvCxnSpPr>
          <p:cNvPr id="265" name="Google Shape;265;p29"/>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264">
                                            <p:txEl>
                                              <p:pRg end="0" st="0"/>
                                            </p:txEl>
                                          </p:spTgt>
                                        </p:tgtEl>
                                        <p:attrNameLst>
                                          <p:attrName>style.visibility</p:attrName>
                                        </p:attrNameLst>
                                      </p:cBhvr>
                                      <p:to>
                                        <p:strVal val="visible"/>
                                      </p:to>
                                    </p:set>
                                    <p:animEffect filter="fade" transition="in">
                                      <p:cBhvr>
                                        <p:cTn dur="500"/>
                                        <p:tgtEl>
                                          <p:spTgt spid="26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25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pic>
        <p:nvPicPr>
          <p:cNvPr descr="Graduates tossing caps into the air" id="270" name="Google Shape;270;p30"/>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71" name="Google Shape;271;p30"/>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72" name="Google Shape;272;p30"/>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73" name="Google Shape;273;p30"/>
          <p:cNvSpPr txBox="1"/>
          <p:nvPr>
            <p:ph type="ctrTitle"/>
          </p:nvPr>
        </p:nvSpPr>
        <p:spPr>
          <a:xfrm>
            <a:off x="0" y="1416960"/>
            <a:ext cx="7166700" cy="1669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Leena C. Perera</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Budget/Fiscal Analyst Lead</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Office of Sponsored Programs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Office of Research</a:t>
            </a:r>
            <a:endParaRPr/>
          </a:p>
        </p:txBody>
      </p:sp>
      <p:sp>
        <p:nvSpPr>
          <p:cNvPr id="274" name="Google Shape;274;p30"/>
          <p:cNvSpPr txBox="1"/>
          <p:nvPr>
            <p:ph idx="1" type="subTitle"/>
          </p:nvPr>
        </p:nvSpPr>
        <p:spPr>
          <a:xfrm>
            <a:off x="-3" y="3333356"/>
            <a:ext cx="1654200" cy="34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75" name="Google Shape;275;p30"/>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274">
                                            <p:txEl>
                                              <p:pRg end="0" st="0"/>
                                            </p:txEl>
                                          </p:spTgt>
                                        </p:tgtEl>
                                        <p:attrNameLst>
                                          <p:attrName>style.visibility</p:attrName>
                                        </p:attrNameLst>
                                      </p:cBhvr>
                                      <p:to>
                                        <p:strVal val="visible"/>
                                      </p:to>
                                    </p:set>
                                    <p:animEffect filter="fade" transition="in">
                                      <p:cBhvr>
                                        <p:cTn dur="500"/>
                                        <p:tgtEl>
                                          <p:spTgt spid="27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75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pic>
        <p:nvPicPr>
          <p:cNvPr descr="Graduates tossing caps into the air" id="280" name="Google Shape;280;p31"/>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81" name="Google Shape;281;p31"/>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82" name="Google Shape;282;p31"/>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83" name="Google Shape;283;p31"/>
          <p:cNvSpPr txBox="1"/>
          <p:nvPr>
            <p:ph type="ctrTitle"/>
          </p:nvPr>
        </p:nvSpPr>
        <p:spPr>
          <a:xfrm>
            <a:off x="0" y="1611410"/>
            <a:ext cx="6568200" cy="1604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Donna Prybell</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Budget Fiscal Analyst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Department of Pediatrics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School of Medicine</a:t>
            </a:r>
            <a:endParaRPr/>
          </a:p>
        </p:txBody>
      </p:sp>
      <p:sp>
        <p:nvSpPr>
          <p:cNvPr id="284" name="Google Shape;284;p31"/>
          <p:cNvSpPr txBox="1"/>
          <p:nvPr>
            <p:ph idx="1" type="subTitle"/>
          </p:nvPr>
        </p:nvSpPr>
        <p:spPr>
          <a:xfrm>
            <a:off x="-3" y="3366244"/>
            <a:ext cx="1700100" cy="30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85" name="Google Shape;285;p31"/>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284">
                                            <p:txEl>
                                              <p:pRg end="0" st="0"/>
                                            </p:txEl>
                                          </p:spTgt>
                                        </p:tgtEl>
                                        <p:attrNameLst>
                                          <p:attrName>style.visibility</p:attrName>
                                        </p:attrNameLst>
                                      </p:cBhvr>
                                      <p:to>
                                        <p:strVal val="visible"/>
                                      </p:to>
                                    </p:set>
                                    <p:animEffect filter="fade" transition="in">
                                      <p:cBhvr>
                                        <p:cTn dur="500"/>
                                        <p:tgtEl>
                                          <p:spTgt spid="28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25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4"/>
          <p:cNvPicPr preferRelativeResize="0"/>
          <p:nvPr/>
        </p:nvPicPr>
        <p:blipFill rotWithShape="1">
          <a:blip r:embed="rId3">
            <a:alphaModFix/>
          </a:blip>
          <a:srcRect b="29924" l="0" r="0" t="29928"/>
          <a:stretch/>
        </p:blipFill>
        <p:spPr>
          <a:xfrm>
            <a:off x="0" y="5562604"/>
            <a:ext cx="9143493" cy="1290935"/>
          </a:xfrm>
          <a:prstGeom prst="rect">
            <a:avLst/>
          </a:prstGeom>
          <a:noFill/>
          <a:ln>
            <a:noFill/>
          </a:ln>
        </p:spPr>
      </p:pic>
      <p:sp>
        <p:nvSpPr>
          <p:cNvPr id="107" name="Google Shape;107;p14"/>
          <p:cNvSpPr/>
          <p:nvPr/>
        </p:nvSpPr>
        <p:spPr>
          <a:xfrm>
            <a:off x="0" y="1143004"/>
            <a:ext cx="9143400" cy="45036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08" name="Google Shape;108;p14"/>
          <p:cNvSpPr/>
          <p:nvPr/>
        </p:nvSpPr>
        <p:spPr>
          <a:xfrm>
            <a:off x="4" y="0"/>
            <a:ext cx="9153000" cy="1143000"/>
          </a:xfrm>
          <a:prstGeom prst="rect">
            <a:avLst/>
          </a:prstGeom>
          <a:solidFill>
            <a:srgbClr val="0B53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09" name="Google Shape;109;p14"/>
          <p:cNvSpPr txBox="1"/>
          <p:nvPr/>
        </p:nvSpPr>
        <p:spPr>
          <a:xfrm>
            <a:off x="191125" y="1167100"/>
            <a:ext cx="8938800" cy="4321800"/>
          </a:xfrm>
          <a:prstGeom prst="rect">
            <a:avLst/>
          </a:prstGeom>
          <a:noFill/>
          <a:ln>
            <a:noFill/>
          </a:ln>
        </p:spPr>
        <p:txBody>
          <a:bodyPr anchorCtr="0" anchor="t" bIns="0" lIns="0" spcFirstLastPara="1" rIns="0" wrap="square" tIns="0">
            <a:noAutofit/>
          </a:bodyPr>
          <a:lstStyle/>
          <a:p>
            <a:pPr indent="0" lvl="0" marL="0" marR="0" rtl="0" algn="l">
              <a:lnSpc>
                <a:spcPct val="200000"/>
              </a:lnSpc>
              <a:spcBef>
                <a:spcPts val="0"/>
              </a:spcBef>
              <a:spcAft>
                <a:spcPts val="0"/>
              </a:spcAft>
              <a:buClr>
                <a:srgbClr val="000000"/>
              </a:buClr>
              <a:buSzPts val="3400"/>
              <a:buFont typeface="Arial"/>
              <a:buNone/>
            </a:pPr>
            <a:r>
              <a:rPr b="0" i="0" lang="en-US" sz="3400" u="none" cap="none" strike="noStrike">
                <a:solidFill>
                  <a:schemeClr val="lt1"/>
                </a:solidFill>
                <a:latin typeface="Calibri"/>
                <a:ea typeface="Calibri"/>
                <a:cs typeface="Calibri"/>
                <a:sym typeface="Calibri"/>
              </a:rPr>
              <a:t>Certificate in Research Administration Graduates</a:t>
            </a:r>
            <a:endParaRPr b="0" i="0" sz="1600" u="none" cap="none" strike="noStrike">
              <a:solidFill>
                <a:srgbClr val="000000"/>
              </a:solidFill>
              <a:latin typeface="Arial"/>
              <a:ea typeface="Arial"/>
              <a:cs typeface="Arial"/>
              <a:sym typeface="Arial"/>
            </a:endParaRPr>
          </a:p>
          <a:p>
            <a:pPr indent="-257167" lvl="1" marL="600059" marR="0" rtl="0" algn="l">
              <a:lnSpc>
                <a:spcPct val="15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414 enrolled in the certificate</a:t>
            </a:r>
            <a:endParaRPr b="0" i="0" sz="1400" u="none" cap="none" strike="noStrike">
              <a:solidFill>
                <a:srgbClr val="000000"/>
              </a:solidFill>
              <a:latin typeface="Arial"/>
              <a:ea typeface="Arial"/>
              <a:cs typeface="Arial"/>
              <a:sym typeface="Arial"/>
            </a:endParaRPr>
          </a:p>
          <a:p>
            <a:pPr indent="-257167" lvl="1" marL="600059" marR="0" rtl="0" algn="l">
              <a:lnSpc>
                <a:spcPct val="15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87 graduates—CONGRATULATIONS!</a:t>
            </a:r>
            <a:endParaRPr b="0" i="0" sz="2800" u="none" cap="none" strike="noStrike">
              <a:solidFill>
                <a:schemeClr val="lt1"/>
              </a:solidFill>
              <a:latin typeface="Calibri"/>
              <a:ea typeface="Calibri"/>
              <a:cs typeface="Calibri"/>
              <a:sym typeface="Calibri"/>
            </a:endParaRPr>
          </a:p>
          <a:p>
            <a:pPr indent="-406400" lvl="2" marL="1371600" marR="0" rtl="0" algn="l">
              <a:lnSpc>
                <a:spcPct val="150000"/>
              </a:lnSpc>
              <a:spcBef>
                <a:spcPts val="0"/>
              </a:spcBef>
              <a:spcAft>
                <a:spcPts val="0"/>
              </a:spcAft>
              <a:buClr>
                <a:schemeClr val="lt1"/>
              </a:buClr>
              <a:buSzPts val="2800"/>
              <a:buFont typeface="Calibri"/>
              <a:buChar char="●"/>
            </a:pPr>
            <a:r>
              <a:rPr b="0" i="0" lang="en-US" sz="2800" u="none" cap="none" strike="noStrike">
                <a:solidFill>
                  <a:schemeClr val="lt1"/>
                </a:solidFill>
                <a:latin typeface="Calibri"/>
                <a:ea typeface="Calibri"/>
                <a:cs typeface="Calibri"/>
                <a:sym typeface="Calibri"/>
              </a:rPr>
              <a:t>28 graduates, October 2020</a:t>
            </a:r>
            <a:endParaRPr b="0" i="0" sz="2800" u="none" cap="none" strike="noStrike">
              <a:solidFill>
                <a:schemeClr val="lt1"/>
              </a:solidFill>
              <a:latin typeface="Calibri"/>
              <a:ea typeface="Calibri"/>
              <a:cs typeface="Calibri"/>
              <a:sym typeface="Calibri"/>
            </a:endParaRPr>
          </a:p>
          <a:p>
            <a:pPr indent="-406400" lvl="2" marL="1371600" marR="0" rtl="0" algn="l">
              <a:lnSpc>
                <a:spcPct val="150000"/>
              </a:lnSpc>
              <a:spcBef>
                <a:spcPts val="0"/>
              </a:spcBef>
              <a:spcAft>
                <a:spcPts val="0"/>
              </a:spcAft>
              <a:buClr>
                <a:schemeClr val="lt1"/>
              </a:buClr>
              <a:buSzPts val="2800"/>
              <a:buFont typeface="Calibri"/>
              <a:buChar char="●"/>
            </a:pPr>
            <a:r>
              <a:rPr b="0" i="0" lang="en-US" sz="2800" u="none" cap="none" strike="noStrike">
                <a:solidFill>
                  <a:schemeClr val="lt1"/>
                </a:solidFill>
                <a:latin typeface="Calibri"/>
                <a:ea typeface="Calibri"/>
                <a:cs typeface="Calibri"/>
                <a:sym typeface="Calibri"/>
              </a:rPr>
              <a:t>27 graduates, February 2021</a:t>
            </a:r>
            <a:endParaRPr/>
          </a:p>
          <a:p>
            <a:pPr indent="-406400" lvl="2" marL="1371600" marR="0" rtl="0" algn="l">
              <a:lnSpc>
                <a:spcPct val="150000"/>
              </a:lnSpc>
              <a:spcBef>
                <a:spcPts val="0"/>
              </a:spcBef>
              <a:spcAft>
                <a:spcPts val="0"/>
              </a:spcAft>
              <a:buClr>
                <a:schemeClr val="lt1"/>
              </a:buClr>
              <a:buSzPts val="2800"/>
              <a:buFont typeface="Calibri"/>
              <a:buChar char="●"/>
            </a:pPr>
            <a:r>
              <a:rPr b="0" i="0" lang="en-US" sz="2800" u="none" cap="none" strike="noStrike">
                <a:solidFill>
                  <a:schemeClr val="lt1"/>
                </a:solidFill>
                <a:latin typeface="Calibri"/>
                <a:ea typeface="Calibri"/>
                <a:cs typeface="Calibri"/>
                <a:sym typeface="Calibri"/>
              </a:rPr>
              <a:t>32 graduates, October 2021</a:t>
            </a:r>
            <a:endParaRPr b="0" i="0" sz="2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chemeClr val="lt1"/>
              </a:solidFill>
              <a:latin typeface="Encode Sans"/>
              <a:ea typeface="Encode Sans"/>
              <a:cs typeface="Encode Sans"/>
              <a:sym typeface="Encode Sans"/>
            </a:endParaRPr>
          </a:p>
        </p:txBody>
      </p:sp>
      <p:sp>
        <p:nvSpPr>
          <p:cNvPr id="110" name="Google Shape;110;p14"/>
          <p:cNvSpPr txBox="1"/>
          <p:nvPr/>
        </p:nvSpPr>
        <p:spPr>
          <a:xfrm>
            <a:off x="152392" y="3555534"/>
            <a:ext cx="737700" cy="338700"/>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rgbClr val="595959"/>
              </a:solidFill>
              <a:latin typeface="Calibri"/>
              <a:ea typeface="Calibri"/>
              <a:cs typeface="Calibri"/>
              <a:sym typeface="Calibri"/>
            </a:endParaRPr>
          </a:p>
        </p:txBody>
      </p:sp>
      <p:pic>
        <p:nvPicPr>
          <p:cNvPr descr="C:\Users\hient2\Desktop\Untitled-1.png" id="111" name="Google Shape;111;p14"/>
          <p:cNvPicPr preferRelativeResize="0"/>
          <p:nvPr/>
        </p:nvPicPr>
        <p:blipFill rotWithShape="1">
          <a:blip r:embed="rId4">
            <a:alphaModFix/>
          </a:blip>
          <a:srcRect b="0" l="0" r="0" t="0"/>
          <a:stretch/>
        </p:blipFill>
        <p:spPr>
          <a:xfrm>
            <a:off x="6552843" y="152401"/>
            <a:ext cx="2768774" cy="1006187"/>
          </a:xfrm>
          <a:prstGeom prst="rect">
            <a:avLst/>
          </a:prstGeom>
          <a:noFill/>
          <a:ln>
            <a:noFill/>
          </a:ln>
        </p:spPr>
      </p:pic>
      <p:pic>
        <p:nvPicPr>
          <p:cNvPr id="112" name="Google Shape;112;p14"/>
          <p:cNvPicPr preferRelativeResize="0"/>
          <p:nvPr/>
        </p:nvPicPr>
        <p:blipFill rotWithShape="1">
          <a:blip r:embed="rId5">
            <a:alphaModFix/>
          </a:blip>
          <a:srcRect b="0" l="0" r="0" t="0"/>
          <a:stretch/>
        </p:blipFill>
        <p:spPr>
          <a:xfrm>
            <a:off x="7771972" y="5943600"/>
            <a:ext cx="1357945" cy="914400"/>
          </a:xfrm>
          <a:prstGeom prst="rect">
            <a:avLst/>
          </a:prstGeom>
          <a:noFill/>
          <a:ln>
            <a:noFill/>
          </a:ln>
        </p:spPr>
      </p:pic>
      <p:sp>
        <p:nvSpPr>
          <p:cNvPr id="113" name="Google Shape;113;p14"/>
          <p:cNvSpPr txBox="1"/>
          <p:nvPr/>
        </p:nvSpPr>
        <p:spPr>
          <a:xfrm>
            <a:off x="17666" y="225703"/>
            <a:ext cx="6885900" cy="738600"/>
          </a:xfrm>
          <a:prstGeom prst="rect">
            <a:avLst/>
          </a:prstGeom>
          <a:noFill/>
          <a:ln>
            <a:noFill/>
          </a:ln>
        </p:spPr>
        <p:txBody>
          <a:bodyPr anchorCtr="0" anchor="t" bIns="45700" lIns="91425" spcFirstLastPara="1" rIns="91425" wrap="square" tIns="45700">
            <a:noAutofit/>
          </a:bodyPr>
          <a:lstStyle/>
          <a:p>
            <a:pPr indent="0" lvl="0" marL="137156"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Open Sans"/>
                <a:ea typeface="Open Sans"/>
                <a:cs typeface="Open Sans"/>
                <a:sym typeface="Open Sans"/>
              </a:rPr>
              <a:t>Recognition</a:t>
            </a:r>
            <a:r>
              <a:rPr b="1" i="0" lang="en-US" sz="4000" u="none" cap="none" strike="noStrike">
                <a:solidFill>
                  <a:schemeClr val="lt1"/>
                </a:solidFill>
                <a:latin typeface="Calibri"/>
                <a:ea typeface="Calibri"/>
                <a:cs typeface="Calibri"/>
                <a:sym typeface="Calibri"/>
              </a:rPr>
              <a:t>!</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pic>
        <p:nvPicPr>
          <p:cNvPr descr="Graduates tossing caps into the air" id="290" name="Google Shape;290;p32"/>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291" name="Google Shape;291;p32"/>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292" name="Google Shape;292;p32"/>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293" name="Google Shape;293;p32"/>
          <p:cNvSpPr txBox="1"/>
          <p:nvPr>
            <p:ph type="ctrTitle"/>
          </p:nvPr>
        </p:nvSpPr>
        <p:spPr>
          <a:xfrm>
            <a:off x="0" y="1418476"/>
            <a:ext cx="8265300" cy="1701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Teri Thomson Randall</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Program Director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Community Engagement</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College of Built Environments</a:t>
            </a:r>
            <a:endParaRPr sz="3000">
              <a:solidFill>
                <a:schemeClr val="lt1"/>
              </a:solidFill>
              <a:latin typeface="Open Sans"/>
              <a:ea typeface="Open Sans"/>
              <a:cs typeface="Open Sans"/>
              <a:sym typeface="Open Sans"/>
            </a:endParaRPr>
          </a:p>
        </p:txBody>
      </p:sp>
      <p:sp>
        <p:nvSpPr>
          <p:cNvPr id="294" name="Google Shape;294;p32"/>
          <p:cNvSpPr txBox="1"/>
          <p:nvPr>
            <p:ph idx="1" type="subTitle"/>
          </p:nvPr>
        </p:nvSpPr>
        <p:spPr>
          <a:xfrm>
            <a:off x="0" y="3318977"/>
            <a:ext cx="19182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295" name="Google Shape;295;p32"/>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par>
                          <p:cTn fill="hold">
                            <p:stCondLst>
                              <p:cond delay="500"/>
                            </p:stCondLst>
                            <p:childTnLst>
                              <p:par>
                                <p:cTn fill="hold" nodeType="afterEffect" presetClass="entr" presetID="10" presetSubtype="0">
                                  <p:stCondLst>
                                    <p:cond delay="5750"/>
                                  </p:stCondLst>
                                  <p:childTnLst>
                                    <p:set>
                                      <p:cBhvr>
                                        <p:cTn dur="1" fill="hold">
                                          <p:stCondLst>
                                            <p:cond delay="0"/>
                                          </p:stCondLst>
                                        </p:cTn>
                                        <p:tgtEl>
                                          <p:spTgt spid="294">
                                            <p:txEl>
                                              <p:pRg end="0" st="0"/>
                                            </p:txEl>
                                          </p:spTgt>
                                        </p:tgtEl>
                                        <p:attrNameLst>
                                          <p:attrName>style.visibility</p:attrName>
                                        </p:attrNameLst>
                                      </p:cBhvr>
                                      <p:to>
                                        <p:strVal val="visible"/>
                                      </p:to>
                                    </p:set>
                                    <p:animEffect filter="fade" transition="in">
                                      <p:cBhvr>
                                        <p:cTn dur="500"/>
                                        <p:tgtEl>
                                          <p:spTgt spid="29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25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pic>
        <p:nvPicPr>
          <p:cNvPr descr="Graduates tossing caps into the air" id="300" name="Google Shape;300;p33"/>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01" name="Google Shape;301;p33"/>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02" name="Google Shape;302;p33"/>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03" name="Google Shape;303;p33"/>
          <p:cNvSpPr txBox="1"/>
          <p:nvPr>
            <p:ph type="ctrTitle"/>
          </p:nvPr>
        </p:nvSpPr>
        <p:spPr>
          <a:xfrm>
            <a:off x="0" y="1486522"/>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Belinda Sachs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Manager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Center for Studies in Demography &amp; Ecology</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Arts &amp; Sciences</a:t>
            </a:r>
            <a:endParaRPr/>
          </a:p>
        </p:txBody>
      </p:sp>
      <p:sp>
        <p:nvSpPr>
          <p:cNvPr id="304" name="Google Shape;304;p33"/>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05" name="Google Shape;305;p33"/>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304">
                                            <p:txEl>
                                              <p:pRg end="0" st="0"/>
                                            </p:txEl>
                                          </p:spTgt>
                                        </p:tgtEl>
                                        <p:attrNameLst>
                                          <p:attrName>style.visibility</p:attrName>
                                        </p:attrNameLst>
                                      </p:cBhvr>
                                      <p:to>
                                        <p:strVal val="visible"/>
                                      </p:to>
                                    </p:set>
                                    <p:animEffect filter="fade" transition="in">
                                      <p:cBhvr>
                                        <p:cTn dur="500"/>
                                        <p:tgtEl>
                                          <p:spTgt spid="30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25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pic>
        <p:nvPicPr>
          <p:cNvPr descr="Graduates tossing caps into the air" id="310" name="Google Shape;310;p34"/>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11" name="Google Shape;311;p34"/>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12" name="Google Shape;312;p34"/>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13" name="Google Shape;313;p34"/>
          <p:cNvSpPr txBox="1"/>
          <p:nvPr>
            <p:ph type="ctrTitle"/>
          </p:nvPr>
        </p:nvSpPr>
        <p:spPr>
          <a:xfrm>
            <a:off x="0" y="1641970"/>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Mary M. Schiffgens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Program Operations Analyst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UW Medicine Heart Institute</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Division of Cardiology</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School of Medicine</a:t>
            </a:r>
            <a:endParaRPr/>
          </a:p>
        </p:txBody>
      </p:sp>
      <p:sp>
        <p:nvSpPr>
          <p:cNvPr id="314" name="Google Shape;314;p34"/>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15" name="Google Shape;315;p34"/>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par>
                          <p:cTn fill="hold">
                            <p:stCondLst>
                              <p:cond delay="500"/>
                            </p:stCondLst>
                            <p:childTnLst>
                              <p:par>
                                <p:cTn fill="hold" nodeType="afterEffect" presetClass="entr" presetID="10" presetSubtype="0">
                                  <p:stCondLst>
                                    <p:cond delay="700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500"/>
                                        <p:tgtEl>
                                          <p:spTgt spid="31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25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pic>
        <p:nvPicPr>
          <p:cNvPr descr="Graduates tossing caps into the air" id="320" name="Google Shape;320;p35"/>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21" name="Google Shape;321;p35"/>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22" name="Google Shape;322;p35"/>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23" name="Google Shape;323;p35"/>
          <p:cNvSpPr txBox="1"/>
          <p:nvPr>
            <p:ph type="ctrTitle"/>
          </p:nvPr>
        </p:nvSpPr>
        <p:spPr>
          <a:xfrm>
            <a:off x="0" y="1577962"/>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Elaine Shelley</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Manager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Paul G. Allen School of Computer Science &amp; Engineering</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Engineering</a:t>
            </a:r>
            <a:endParaRPr/>
          </a:p>
        </p:txBody>
      </p:sp>
      <p:sp>
        <p:nvSpPr>
          <p:cNvPr id="324" name="Google Shape;324;p35"/>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25" name="Google Shape;325;p35"/>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324">
                                            <p:txEl>
                                              <p:pRg end="0" st="0"/>
                                            </p:txEl>
                                          </p:spTgt>
                                        </p:tgtEl>
                                        <p:attrNameLst>
                                          <p:attrName>style.visibility</p:attrName>
                                        </p:attrNameLst>
                                      </p:cBhvr>
                                      <p:to>
                                        <p:strVal val="visible"/>
                                      </p:to>
                                    </p:set>
                                    <p:animEffect filter="fade" transition="in">
                                      <p:cBhvr>
                                        <p:cTn dur="500"/>
                                        <p:tgtEl>
                                          <p:spTgt spid="32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25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pic>
        <p:nvPicPr>
          <p:cNvPr descr="Graduates tossing caps into the air" id="330" name="Google Shape;330;p36"/>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31" name="Google Shape;331;p36"/>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32" name="Google Shape;332;p36"/>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33" name="Google Shape;333;p36"/>
          <p:cNvSpPr txBox="1"/>
          <p:nvPr>
            <p:ph type="ctrTitle"/>
          </p:nvPr>
        </p:nvSpPr>
        <p:spPr>
          <a:xfrm>
            <a:off x="0" y="1568818"/>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Hilary Walker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Grants &amp; Contracts Manager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Center for Environment &amp; Information Systems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Applied Physics Laboratory</a:t>
            </a:r>
            <a:endParaRPr/>
          </a:p>
        </p:txBody>
      </p:sp>
      <p:sp>
        <p:nvSpPr>
          <p:cNvPr id="334" name="Google Shape;334;p36"/>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35" name="Google Shape;335;p36"/>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500"/>
                                        <p:tgtEl>
                                          <p:spTgt spid="33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25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pic>
        <p:nvPicPr>
          <p:cNvPr descr="Graduates tossing caps into the air" id="340" name="Google Shape;340;p37"/>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41" name="Google Shape;341;p37"/>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42" name="Google Shape;342;p37"/>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43" name="Google Shape;343;p37"/>
          <p:cNvSpPr txBox="1"/>
          <p:nvPr>
            <p:ph type="ctrTitle"/>
          </p:nvPr>
        </p:nvSpPr>
        <p:spPr>
          <a:xfrm>
            <a:off x="0" y="1568818"/>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Melissa Woldeit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Program Director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International &amp; Academic Programs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Continuum College</a:t>
            </a:r>
            <a:endParaRPr/>
          </a:p>
        </p:txBody>
      </p:sp>
      <p:sp>
        <p:nvSpPr>
          <p:cNvPr id="344" name="Google Shape;344;p37"/>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45" name="Google Shape;345;p37"/>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344">
                                            <p:txEl>
                                              <p:pRg end="0" st="0"/>
                                            </p:txEl>
                                          </p:spTgt>
                                        </p:tgtEl>
                                        <p:attrNameLst>
                                          <p:attrName>style.visibility</p:attrName>
                                        </p:attrNameLst>
                                      </p:cBhvr>
                                      <p:to>
                                        <p:strVal val="visible"/>
                                      </p:to>
                                    </p:set>
                                    <p:animEffect filter="fade" transition="in">
                                      <p:cBhvr>
                                        <p:cTn dur="500"/>
                                        <p:tgtEl>
                                          <p:spTgt spid="34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25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9" name="Shape 349"/>
        <p:cNvGrpSpPr/>
        <p:nvPr/>
      </p:nvGrpSpPr>
      <p:grpSpPr>
        <a:xfrm>
          <a:off x="0" y="0"/>
          <a:ext cx="0" cy="0"/>
          <a:chOff x="0" y="0"/>
          <a:chExt cx="0" cy="0"/>
        </a:xfrm>
      </p:grpSpPr>
      <p:pic>
        <p:nvPicPr>
          <p:cNvPr descr="Graduates tossing caps into the air" id="350" name="Google Shape;350;p38"/>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51" name="Google Shape;351;p38"/>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52" name="Google Shape;352;p38"/>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53" name="Google Shape;353;p38"/>
          <p:cNvSpPr txBox="1"/>
          <p:nvPr>
            <p:ph type="ctrTitle"/>
          </p:nvPr>
        </p:nvSpPr>
        <p:spPr>
          <a:xfrm>
            <a:off x="0" y="1568818"/>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Chiemi Yamaoka</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Research Administration Support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Paul G. Allen School of Computer Science &amp; Engineering</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Engineering</a:t>
            </a:r>
            <a:endParaRPr/>
          </a:p>
        </p:txBody>
      </p:sp>
      <p:sp>
        <p:nvSpPr>
          <p:cNvPr id="354" name="Google Shape;354;p38"/>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55" name="Google Shape;355;p38"/>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par>
                          <p:cTn fill="hold">
                            <p:stCondLst>
                              <p:cond delay="500"/>
                            </p:stCondLst>
                            <p:childTnLst>
                              <p:par>
                                <p:cTn fill="hold" nodeType="afterEffect" presetClass="entr" presetID="10" presetSubtype="0">
                                  <p:stCondLst>
                                    <p:cond delay="6250"/>
                                  </p:stCondLst>
                                  <p:childTnLst>
                                    <p:set>
                                      <p:cBhvr>
                                        <p:cTn dur="1" fill="hold">
                                          <p:stCondLst>
                                            <p:cond delay="0"/>
                                          </p:stCondLst>
                                        </p:cTn>
                                        <p:tgtEl>
                                          <p:spTgt spid="354">
                                            <p:txEl>
                                              <p:pRg end="0" st="0"/>
                                            </p:txEl>
                                          </p:spTgt>
                                        </p:tgtEl>
                                        <p:attrNameLst>
                                          <p:attrName>style.visibility</p:attrName>
                                        </p:attrNameLst>
                                      </p:cBhvr>
                                      <p:to>
                                        <p:strVal val="visible"/>
                                      </p:to>
                                    </p:set>
                                    <p:animEffect filter="fade" transition="in">
                                      <p:cBhvr>
                                        <p:cTn dur="500"/>
                                        <p:tgtEl>
                                          <p:spTgt spid="35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25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pic>
        <p:nvPicPr>
          <p:cNvPr descr="Graduates tossing caps into the air" id="360" name="Google Shape;360;p39"/>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361" name="Google Shape;361;p39"/>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362" name="Google Shape;362;p39"/>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363" name="Google Shape;363;p39"/>
          <p:cNvSpPr txBox="1"/>
          <p:nvPr>
            <p:ph type="ctrTitle"/>
          </p:nvPr>
        </p:nvSpPr>
        <p:spPr>
          <a:xfrm>
            <a:off x="0" y="1556943"/>
            <a:ext cx="886968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Eunice Yang</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Budget/Fiscal Unit Supervisor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Department of Earth &amp; Space Sciences</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the Environment</a:t>
            </a:r>
            <a:endParaRPr/>
          </a:p>
        </p:txBody>
      </p:sp>
      <p:sp>
        <p:nvSpPr>
          <p:cNvPr id="364" name="Google Shape;364;p39"/>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365" name="Google Shape;365;p39"/>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par>
                          <p:cTn fill="hold">
                            <p:stCondLst>
                              <p:cond delay="500"/>
                            </p:stCondLst>
                            <p:childTnLst>
                              <p:par>
                                <p:cTn fill="hold" nodeType="afterEffect" presetClass="entr" presetID="10" presetSubtype="0">
                                  <p:stCondLst>
                                    <p:cond delay="5500"/>
                                  </p:stCondLst>
                                  <p:childTnLst>
                                    <p:set>
                                      <p:cBhvr>
                                        <p:cTn dur="1" fill="hold">
                                          <p:stCondLst>
                                            <p:cond delay="0"/>
                                          </p:stCondLst>
                                        </p:cTn>
                                        <p:tgtEl>
                                          <p:spTgt spid="364">
                                            <p:txEl>
                                              <p:pRg end="0" st="0"/>
                                            </p:txEl>
                                          </p:spTgt>
                                        </p:tgtEl>
                                        <p:attrNameLst>
                                          <p:attrName>style.visibility</p:attrName>
                                        </p:attrNameLst>
                                      </p:cBhvr>
                                      <p:to>
                                        <p:strVal val="visible"/>
                                      </p:to>
                                    </p:set>
                                    <p:animEffect filter="fade" transition="in">
                                      <p:cBhvr>
                                        <p:cTn dur="500"/>
                                        <p:tgtEl>
                                          <p:spTgt spid="36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25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0"/>
          <p:cNvPicPr preferRelativeResize="0"/>
          <p:nvPr/>
        </p:nvPicPr>
        <p:blipFill rotWithShape="1">
          <a:blip r:embed="rId3">
            <a:alphaModFix/>
          </a:blip>
          <a:srcRect b="29927" l="0" r="0" t="29927"/>
          <a:stretch/>
        </p:blipFill>
        <p:spPr>
          <a:xfrm>
            <a:off x="0" y="5562604"/>
            <a:ext cx="9149948" cy="1290935"/>
          </a:xfrm>
          <a:prstGeom prst="rect">
            <a:avLst/>
          </a:prstGeom>
          <a:noFill/>
          <a:ln>
            <a:noFill/>
          </a:ln>
        </p:spPr>
      </p:pic>
      <p:sp>
        <p:nvSpPr>
          <p:cNvPr id="372" name="Google Shape;372;p40"/>
          <p:cNvSpPr/>
          <p:nvPr/>
        </p:nvSpPr>
        <p:spPr>
          <a:xfrm>
            <a:off x="0" y="1066804"/>
            <a:ext cx="9149948" cy="4503488"/>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3" name="Google Shape;373;p40"/>
          <p:cNvSpPr/>
          <p:nvPr/>
        </p:nvSpPr>
        <p:spPr>
          <a:xfrm>
            <a:off x="4" y="0"/>
            <a:ext cx="9159480" cy="11430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74" name="Google Shape;374;p40"/>
          <p:cNvSpPr txBox="1"/>
          <p:nvPr/>
        </p:nvSpPr>
        <p:spPr>
          <a:xfrm>
            <a:off x="491732" y="1482203"/>
            <a:ext cx="8346994" cy="313932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Encode Sans"/>
                <a:ea typeface="Encode Sans"/>
                <a:cs typeface="Encode Sans"/>
                <a:sym typeface="Encode Sans"/>
              </a:rPr>
              <a:t>Thanks to the staff and their supervisors </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Encode Sans"/>
                <a:ea typeface="Encode Sans"/>
                <a:cs typeface="Encode Sans"/>
                <a:sym typeface="Encode Sans"/>
              </a:rPr>
              <a:t>who support this important training!</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Encode Sans"/>
                <a:ea typeface="Encode Sans"/>
                <a:cs typeface="Encode Sans"/>
                <a:sym typeface="Encode Sans"/>
              </a:rPr>
              <a:t> You help make the UW an </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Encode Sans"/>
                <a:ea typeface="Encode Sans"/>
                <a:cs typeface="Encode Sans"/>
                <a:sym typeface="Encode Sans"/>
              </a:rPr>
              <a:t>effectively managed research enterprise.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chemeClr val="lt1"/>
              </a:solidFill>
              <a:latin typeface="Encode Sans"/>
              <a:ea typeface="Encode Sans"/>
              <a:cs typeface="Encode Sans"/>
              <a:sym typeface="Encode Sans"/>
            </a:endParaRPr>
          </a:p>
        </p:txBody>
      </p:sp>
      <p:pic>
        <p:nvPicPr>
          <p:cNvPr descr="C:\Users\hient2\Desktop\Untitled-1.png" id="375" name="Google Shape;375;p40"/>
          <p:cNvPicPr preferRelativeResize="0"/>
          <p:nvPr/>
        </p:nvPicPr>
        <p:blipFill rotWithShape="1">
          <a:blip r:embed="rId4">
            <a:alphaModFix/>
          </a:blip>
          <a:srcRect b="0" l="0" r="0" t="0"/>
          <a:stretch/>
        </p:blipFill>
        <p:spPr>
          <a:xfrm>
            <a:off x="6557468" y="152401"/>
            <a:ext cx="2770728" cy="1006187"/>
          </a:xfrm>
          <a:prstGeom prst="rect">
            <a:avLst/>
          </a:prstGeom>
          <a:noFill/>
          <a:ln>
            <a:noFill/>
          </a:ln>
        </p:spPr>
      </p:pic>
      <p:pic>
        <p:nvPicPr>
          <p:cNvPr id="376" name="Google Shape;376;p40"/>
          <p:cNvPicPr preferRelativeResize="0"/>
          <p:nvPr/>
        </p:nvPicPr>
        <p:blipFill rotWithShape="1">
          <a:blip r:embed="rId5">
            <a:alphaModFix/>
          </a:blip>
          <a:srcRect b="0" l="0" r="0" t="0"/>
          <a:stretch/>
        </p:blipFill>
        <p:spPr>
          <a:xfrm>
            <a:off x="7777457" y="5943600"/>
            <a:ext cx="1358903" cy="914400"/>
          </a:xfrm>
          <a:prstGeom prst="rect">
            <a:avLst/>
          </a:prstGeom>
          <a:noFill/>
          <a:ln>
            <a:noFill/>
          </a:ln>
        </p:spPr>
      </p:pic>
      <p:sp>
        <p:nvSpPr>
          <p:cNvPr id="377" name="Google Shape;377;p40"/>
          <p:cNvSpPr txBox="1"/>
          <p:nvPr/>
        </p:nvSpPr>
        <p:spPr>
          <a:xfrm>
            <a:off x="17678" y="225703"/>
            <a:ext cx="6890700" cy="738600"/>
          </a:xfrm>
          <a:prstGeom prst="rect">
            <a:avLst/>
          </a:prstGeom>
          <a:noFill/>
          <a:ln>
            <a:noFill/>
          </a:ln>
        </p:spPr>
        <p:txBody>
          <a:bodyPr anchorCtr="0" anchor="t" bIns="45700" lIns="91425" spcFirstLastPara="1" rIns="91425" wrap="square" tIns="45700">
            <a:noAutofit/>
          </a:bodyPr>
          <a:lstStyle/>
          <a:p>
            <a:pPr indent="0" lvl="0" marL="137156" marR="0" rtl="0" algn="l">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Thank You!</a:t>
            </a:r>
            <a:endParaRPr b="0" i="0" sz="2000" u="none" cap="none" strike="noStrike">
              <a:solidFill>
                <a:srgbClr val="000000"/>
              </a:solidFill>
              <a:latin typeface="Arial"/>
              <a:ea typeface="Arial"/>
              <a:cs typeface="Arial"/>
              <a:sym typeface="Arial"/>
            </a:endParaRPr>
          </a:p>
        </p:txBody>
      </p:sp>
      <p:sp>
        <p:nvSpPr>
          <p:cNvPr id="378" name="Google Shape;378;p40"/>
          <p:cNvSpPr txBox="1"/>
          <p:nvPr/>
        </p:nvSpPr>
        <p:spPr>
          <a:xfrm>
            <a:off x="152499" y="3555534"/>
            <a:ext cx="738096" cy="338555"/>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rgbClr val="595959"/>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descr="Graduates tossing caps into the air" id="119" name="Google Shape;119;p15"/>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pic>
        <p:nvPicPr>
          <p:cNvPr descr="Blue fireworks explosion in the sky" id="120" name="Google Shape;120;p15"/>
          <p:cNvPicPr preferRelativeResize="0"/>
          <p:nvPr/>
        </p:nvPicPr>
        <p:blipFill rotWithShape="1">
          <a:blip r:embed="rId4">
            <a:alphaModFix/>
          </a:blip>
          <a:srcRect b="13923" l="0" r="-1" t="13924"/>
          <a:stretch/>
        </p:blipFill>
        <p:spPr>
          <a:xfrm>
            <a:off x="0" y="0"/>
            <a:ext cx="9143997" cy="3681401"/>
          </a:xfrm>
          <a:prstGeom prst="rect">
            <a:avLst/>
          </a:prstGeom>
          <a:noFill/>
          <a:ln>
            <a:noFill/>
          </a:ln>
        </p:spPr>
      </p:pic>
      <p:sp>
        <p:nvSpPr>
          <p:cNvPr id="121" name="Google Shape;121;p15"/>
          <p:cNvSpPr/>
          <p:nvPr/>
        </p:nvSpPr>
        <p:spPr>
          <a:xfrm>
            <a:off x="0" y="0"/>
            <a:ext cx="9144000" cy="3663220"/>
          </a:xfrm>
          <a:prstGeom prst="rect">
            <a:avLst/>
          </a:prstGeom>
          <a:solidFill>
            <a:schemeClr val="dk1">
              <a:alpha val="49411"/>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15"/>
          <p:cNvSpPr txBox="1"/>
          <p:nvPr>
            <p:ph type="ctrTitle"/>
          </p:nvPr>
        </p:nvSpPr>
        <p:spPr>
          <a:xfrm>
            <a:off x="3705" y="1252897"/>
            <a:ext cx="872734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925"/>
              <a:buFont typeface="Open Sans"/>
              <a:buNone/>
            </a:pPr>
            <a:r>
              <a:rPr lang="en-US" sz="3600">
                <a:solidFill>
                  <a:schemeClr val="lt1"/>
                </a:solidFill>
                <a:latin typeface="Open Sans"/>
                <a:ea typeface="Open Sans"/>
                <a:cs typeface="Open Sans"/>
                <a:sym typeface="Open Sans"/>
              </a:rPr>
              <a:t>Certificate in Research Administration Program Graduates </a:t>
            </a:r>
            <a:endParaRPr sz="7200"/>
          </a:p>
        </p:txBody>
      </p:sp>
      <p:cxnSp>
        <p:nvCxnSpPr>
          <p:cNvPr id="123" name="Google Shape;123;p15"/>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pic>
        <p:nvPicPr>
          <p:cNvPr id="124" name="Google Shape;124;p15" title="Graduation Music.mp3">
            <a:hlinkClick r:id="rId5"/>
          </p:cNvPr>
          <p:cNvPicPr preferRelativeResize="0"/>
          <p:nvPr/>
        </p:nvPicPr>
        <p:blipFill rotWithShape="1">
          <a:blip r:embed="rId6">
            <a:alphaModFix/>
          </a:blip>
          <a:srcRect b="0" l="0" r="0" t="0"/>
          <a:stretch/>
        </p:blipFill>
        <p:spPr>
          <a:xfrm>
            <a:off x="3700" y="3200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pic>
        <p:nvPicPr>
          <p:cNvPr descr="Graduates tossing caps into the air" id="130" name="Google Shape;130;p16"/>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131" name="Google Shape;131;p16"/>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32" name="Google Shape;132;p16"/>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133" name="Google Shape;133;p16"/>
          <p:cNvSpPr txBox="1"/>
          <p:nvPr>
            <p:ph type="ctrTitle"/>
          </p:nvPr>
        </p:nvSpPr>
        <p:spPr>
          <a:xfrm>
            <a:off x="0" y="1238350"/>
            <a:ext cx="91440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Marie Bolstad</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Finance &amp; Operations Manager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Center for Social Sector Analytics &amp; Technology</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School of Social Work</a:t>
            </a:r>
            <a:endParaRPr sz="3000">
              <a:solidFill>
                <a:schemeClr val="lt1"/>
              </a:solidFill>
              <a:latin typeface="Open Sans"/>
              <a:ea typeface="Open Sans"/>
              <a:cs typeface="Open Sans"/>
              <a:sym typeface="Open Sans"/>
            </a:endParaRPr>
          </a:p>
        </p:txBody>
      </p:sp>
      <p:sp>
        <p:nvSpPr>
          <p:cNvPr id="134" name="Google Shape;134;p16"/>
          <p:cNvSpPr txBox="1"/>
          <p:nvPr>
            <p:ph idx="1" type="subTitle"/>
          </p:nvPr>
        </p:nvSpPr>
        <p:spPr>
          <a:xfrm>
            <a:off x="-2881" y="3387628"/>
            <a:ext cx="1884305" cy="2637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135" name="Google Shape;135;p16"/>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par>
                          <p:cTn fill="hold">
                            <p:stCondLst>
                              <p:cond delay="500"/>
                            </p:stCondLst>
                            <p:childTnLst>
                              <p:par>
                                <p:cTn fill="hold" nodeType="afterEffect" presetClass="entr" presetID="10" presetSubtype="0">
                                  <p:stCondLst>
                                    <p:cond delay="7250"/>
                                  </p:stCondLst>
                                  <p:childTnLst>
                                    <p:set>
                                      <p:cBhvr>
                                        <p:cTn dur="1" fill="hold">
                                          <p:stCondLst>
                                            <p:cond delay="0"/>
                                          </p:stCondLst>
                                        </p:cTn>
                                        <p:tgtEl>
                                          <p:spTgt spid="134">
                                            <p:txEl>
                                              <p:pRg end="0" st="0"/>
                                            </p:txEl>
                                          </p:spTgt>
                                        </p:tgtEl>
                                        <p:attrNameLst>
                                          <p:attrName>style.visibility</p:attrName>
                                        </p:attrNameLst>
                                      </p:cBhvr>
                                      <p:to>
                                        <p:strVal val="visible"/>
                                      </p:to>
                                    </p:set>
                                    <p:animEffect filter="fade" transition="in">
                                      <p:cBhvr>
                                        <p:cTn dur="500"/>
                                        <p:tgtEl>
                                          <p:spTgt spid="13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2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pic>
        <p:nvPicPr>
          <p:cNvPr descr="Graduates tossing caps into the air" id="140" name="Google Shape;140;p17"/>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141" name="Google Shape;141;p17"/>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42" name="Google Shape;142;p17"/>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143" name="Google Shape;143;p17"/>
          <p:cNvSpPr txBox="1"/>
          <p:nvPr>
            <p:ph type="ctrTitle"/>
          </p:nvPr>
        </p:nvSpPr>
        <p:spPr>
          <a:xfrm>
            <a:off x="0" y="1310478"/>
            <a:ext cx="9288600" cy="1856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Devon Bushnell</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Program Operations Specialist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Innovative Programs Research Group &amp; Center for Womens’ Welfare</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School of Social Work</a:t>
            </a:r>
            <a:endParaRPr sz="3000">
              <a:solidFill>
                <a:schemeClr val="lt1"/>
              </a:solidFill>
              <a:latin typeface="Open Sans"/>
              <a:ea typeface="Open Sans"/>
              <a:cs typeface="Open Sans"/>
              <a:sym typeface="Open Sans"/>
            </a:endParaRPr>
          </a:p>
        </p:txBody>
      </p:sp>
      <p:sp>
        <p:nvSpPr>
          <p:cNvPr id="144" name="Google Shape;144;p17"/>
          <p:cNvSpPr txBox="1"/>
          <p:nvPr/>
        </p:nvSpPr>
        <p:spPr>
          <a:xfrm>
            <a:off x="56328" y="3333583"/>
            <a:ext cx="2325000" cy="32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500"/>
              <a:buFont typeface="Arial"/>
              <a:buNone/>
            </a:pPr>
            <a:r>
              <a:rPr b="0" i="0" lang="en-US" sz="1500" u="none" cap="none" strike="noStrike">
                <a:solidFill>
                  <a:schemeClr val="lt1"/>
                </a:solidFill>
                <a:latin typeface="Open Sans"/>
                <a:ea typeface="Open Sans"/>
                <a:cs typeface="Open Sans"/>
                <a:sym typeface="Open Sans"/>
              </a:rPr>
              <a:t>Congratulations!</a:t>
            </a:r>
            <a:endParaRPr b="0" i="0" sz="1400" u="none" cap="none" strike="noStrike">
              <a:solidFill>
                <a:srgbClr val="000000"/>
              </a:solidFill>
              <a:latin typeface="Arial"/>
              <a:ea typeface="Arial"/>
              <a:cs typeface="Arial"/>
              <a:sym typeface="Arial"/>
            </a:endParaRPr>
          </a:p>
        </p:txBody>
      </p:sp>
      <p:cxnSp>
        <p:nvCxnSpPr>
          <p:cNvPr id="145" name="Google Shape;145;p17"/>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500"/>
                            </p:stCondLst>
                            <p:childTnLst>
                              <p:par>
                                <p:cTn fill="hold" nodeType="afterEffect" presetClass="entr" presetID="10" presetSubtype="0">
                                  <p:stCondLst>
                                    <p:cond delay="6500"/>
                                  </p:stCondLst>
                                  <p:childTnLst>
                                    <p:set>
                                      <p:cBhvr>
                                        <p:cTn dur="1" fill="hold">
                                          <p:stCondLst>
                                            <p:cond delay="0"/>
                                          </p:stCondLst>
                                        </p:cTn>
                                        <p:tgtEl>
                                          <p:spTgt spid="144">
                                            <p:txEl>
                                              <p:pRg end="0" st="0"/>
                                            </p:txEl>
                                          </p:spTgt>
                                        </p:tgtEl>
                                        <p:attrNameLst>
                                          <p:attrName>style.visibility</p:attrName>
                                        </p:attrNameLst>
                                      </p:cBhvr>
                                      <p:to>
                                        <p:strVal val="visible"/>
                                      </p:to>
                                    </p:set>
                                    <p:animEffect filter="fade" transition="in">
                                      <p:cBhvr>
                                        <p:cTn dur="500"/>
                                        <p:tgtEl>
                                          <p:spTgt spid="14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25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pic>
        <p:nvPicPr>
          <p:cNvPr descr="Graduates tossing caps into the air" id="150" name="Google Shape;150;p18"/>
          <p:cNvPicPr preferRelativeResize="0"/>
          <p:nvPr/>
        </p:nvPicPr>
        <p:blipFill rotWithShape="1">
          <a:blip r:embed="rId3">
            <a:alphaModFix/>
          </a:blip>
          <a:srcRect b="18824" l="0" r="0" t="18823"/>
          <a:stretch/>
        </p:blipFill>
        <p:spPr>
          <a:xfrm>
            <a:off x="3" y="3176600"/>
            <a:ext cx="9143997" cy="3681402"/>
          </a:xfrm>
          <a:prstGeom prst="rect">
            <a:avLst/>
          </a:prstGeom>
          <a:noFill/>
          <a:ln>
            <a:noFill/>
          </a:ln>
        </p:spPr>
      </p:pic>
      <p:sp>
        <p:nvSpPr>
          <p:cNvPr id="151" name="Google Shape;151;p18"/>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52" name="Google Shape;152;p18"/>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53" name="Google Shape;153;p18"/>
          <p:cNvSpPr txBox="1"/>
          <p:nvPr>
            <p:ph type="ctrTitle"/>
          </p:nvPr>
        </p:nvSpPr>
        <p:spPr>
          <a:xfrm>
            <a:off x="0" y="1276070"/>
            <a:ext cx="9288600" cy="1856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Laura Ciotti</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Program Operations Specialist</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ADVANCE Center for Institutional Change</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Engineering</a:t>
            </a:r>
            <a:endParaRPr sz="3000">
              <a:solidFill>
                <a:schemeClr val="lt1"/>
              </a:solidFill>
              <a:latin typeface="Open Sans"/>
              <a:ea typeface="Open Sans"/>
              <a:cs typeface="Open Sans"/>
              <a:sym typeface="Open Sans"/>
            </a:endParaRPr>
          </a:p>
        </p:txBody>
      </p:sp>
      <p:sp>
        <p:nvSpPr>
          <p:cNvPr id="154" name="Google Shape;154;p18"/>
          <p:cNvSpPr txBox="1"/>
          <p:nvPr/>
        </p:nvSpPr>
        <p:spPr>
          <a:xfrm>
            <a:off x="56328" y="3333583"/>
            <a:ext cx="2325000" cy="32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500"/>
              <a:buFont typeface="Arial"/>
              <a:buNone/>
            </a:pPr>
            <a:r>
              <a:rPr b="0" i="0" lang="en-US" sz="1500" u="none" cap="none" strike="noStrike">
                <a:solidFill>
                  <a:schemeClr val="lt1"/>
                </a:solidFill>
                <a:latin typeface="Open Sans"/>
                <a:ea typeface="Open Sans"/>
                <a:cs typeface="Open Sans"/>
                <a:sym typeface="Open Sans"/>
              </a:rPr>
              <a:t>Congratulations!</a:t>
            </a:r>
            <a:endParaRPr b="0" i="0" sz="1400" u="none" cap="none" strike="noStrike">
              <a:solidFill>
                <a:srgbClr val="000000"/>
              </a:solidFill>
              <a:latin typeface="Arial"/>
              <a:ea typeface="Arial"/>
              <a:cs typeface="Arial"/>
              <a:sym typeface="Arial"/>
            </a:endParaRPr>
          </a:p>
        </p:txBody>
      </p:sp>
      <p:cxnSp>
        <p:nvCxnSpPr>
          <p:cNvPr id="155" name="Google Shape;155;p18"/>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154">
                                            <p:txEl>
                                              <p:pRg end="0" st="0"/>
                                            </p:txEl>
                                          </p:spTgt>
                                        </p:tgtEl>
                                        <p:attrNameLst>
                                          <p:attrName>style.visibility</p:attrName>
                                        </p:attrNameLst>
                                      </p:cBhvr>
                                      <p:to>
                                        <p:strVal val="visible"/>
                                      </p:to>
                                    </p:set>
                                    <p:animEffect filter="fade" transition="in">
                                      <p:cBhvr>
                                        <p:cTn dur="500"/>
                                        <p:tgtEl>
                                          <p:spTgt spid="15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25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pic>
        <p:nvPicPr>
          <p:cNvPr descr="Graduates tossing caps into the air" id="160" name="Google Shape;160;p19"/>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161" name="Google Shape;161;p19"/>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62" name="Google Shape;162;p19"/>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163" name="Google Shape;163;p19"/>
          <p:cNvSpPr txBox="1"/>
          <p:nvPr>
            <p:ph type="ctrTitle"/>
          </p:nvPr>
        </p:nvSpPr>
        <p:spPr>
          <a:xfrm>
            <a:off x="0" y="1052146"/>
            <a:ext cx="8999400" cy="2109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Shar Conner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Lead Grants Manager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ABC Shared Services Department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164" name="Google Shape;164;p19"/>
          <p:cNvSpPr txBox="1"/>
          <p:nvPr>
            <p:ph idx="1" type="subTitle"/>
          </p:nvPr>
        </p:nvSpPr>
        <p:spPr>
          <a:xfrm>
            <a:off x="0" y="3362490"/>
            <a:ext cx="2476500" cy="3041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165" name="Google Shape;165;p19"/>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164">
                                            <p:txEl>
                                              <p:pRg end="0" st="0"/>
                                            </p:txEl>
                                          </p:spTgt>
                                        </p:tgtEl>
                                        <p:attrNameLst>
                                          <p:attrName>style.visibility</p:attrName>
                                        </p:attrNameLst>
                                      </p:cBhvr>
                                      <p:to>
                                        <p:strVal val="visible"/>
                                      </p:to>
                                    </p:set>
                                    <p:animEffect filter="fade" transition="in">
                                      <p:cBhvr>
                                        <p:cTn dur="500"/>
                                        <p:tgtEl>
                                          <p:spTgt spid="16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25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pic>
        <p:nvPicPr>
          <p:cNvPr descr="Graduates tossing caps into the air" id="170" name="Google Shape;170;p20"/>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171" name="Google Shape;171;p20"/>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72" name="Google Shape;172;p20"/>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173" name="Google Shape;173;p20"/>
          <p:cNvSpPr txBox="1"/>
          <p:nvPr>
            <p:ph type="ctrTitle"/>
          </p:nvPr>
        </p:nvSpPr>
        <p:spPr>
          <a:xfrm>
            <a:off x="0" y="1527630"/>
            <a:ext cx="9288600" cy="1588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Carol L. Crowell</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Fiscal Specialist II</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Paul G. Allen School of Computer Science &amp; Engineering</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College of Engineering</a:t>
            </a:r>
            <a:endParaRPr sz="3000">
              <a:solidFill>
                <a:schemeClr val="lt1"/>
              </a:solidFill>
              <a:latin typeface="Open Sans"/>
              <a:ea typeface="Open Sans"/>
              <a:cs typeface="Open Sans"/>
              <a:sym typeface="Open Sans"/>
            </a:endParaRPr>
          </a:p>
        </p:txBody>
      </p:sp>
      <p:sp>
        <p:nvSpPr>
          <p:cNvPr id="174" name="Google Shape;174;p20"/>
          <p:cNvSpPr txBox="1"/>
          <p:nvPr>
            <p:ph idx="1" type="subTitle"/>
          </p:nvPr>
        </p:nvSpPr>
        <p:spPr>
          <a:xfrm>
            <a:off x="-3" y="3363512"/>
            <a:ext cx="1877700" cy="34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175" name="Google Shape;175;p20"/>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par>
                          <p:cTn fill="hold">
                            <p:stCondLst>
                              <p:cond delay="500"/>
                            </p:stCondLst>
                            <p:childTnLst>
                              <p:par>
                                <p:cTn fill="hold" nodeType="afterEffect" presetClass="entr" presetID="10" presetSubtype="0">
                                  <p:stCondLst>
                                    <p:cond delay="6500"/>
                                  </p:stCondLst>
                                  <p:childTnLst>
                                    <p:set>
                                      <p:cBhvr>
                                        <p:cTn dur="1" fill="hold">
                                          <p:stCondLst>
                                            <p:cond delay="0"/>
                                          </p:stCondLst>
                                        </p:cTn>
                                        <p:tgtEl>
                                          <p:spTgt spid="174">
                                            <p:txEl>
                                              <p:pRg end="0" st="0"/>
                                            </p:txEl>
                                          </p:spTgt>
                                        </p:tgtEl>
                                        <p:attrNameLst>
                                          <p:attrName>style.visibility</p:attrName>
                                        </p:attrNameLst>
                                      </p:cBhvr>
                                      <p:to>
                                        <p:strVal val="visible"/>
                                      </p:to>
                                    </p:set>
                                    <p:animEffect filter="fade" transition="in">
                                      <p:cBhvr>
                                        <p:cTn dur="500"/>
                                        <p:tgtEl>
                                          <p:spTgt spid="17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25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pic>
        <p:nvPicPr>
          <p:cNvPr descr="Graduates tossing caps into the air" id="180" name="Google Shape;180;p21"/>
          <p:cNvPicPr preferRelativeResize="0"/>
          <p:nvPr/>
        </p:nvPicPr>
        <p:blipFill rotWithShape="1">
          <a:blip r:embed="rId3">
            <a:alphaModFix/>
          </a:blip>
          <a:srcRect b="18825" l="0" r="0" t="18825"/>
          <a:stretch/>
        </p:blipFill>
        <p:spPr>
          <a:xfrm>
            <a:off x="3" y="3176600"/>
            <a:ext cx="9143997" cy="3681400"/>
          </a:xfrm>
          <a:prstGeom prst="rect">
            <a:avLst/>
          </a:prstGeom>
          <a:noFill/>
          <a:ln>
            <a:noFill/>
          </a:ln>
        </p:spPr>
      </p:pic>
      <p:sp>
        <p:nvSpPr>
          <p:cNvPr id="181" name="Google Shape;181;p21"/>
          <p:cNvSpPr/>
          <p:nvPr/>
        </p:nvSpPr>
        <p:spPr>
          <a:xfrm>
            <a:off x="-4" y="2510"/>
            <a:ext cx="9144000" cy="36632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182" name="Google Shape;182;p21"/>
          <p:cNvPicPr preferRelativeResize="0"/>
          <p:nvPr/>
        </p:nvPicPr>
        <p:blipFill rotWithShape="1">
          <a:blip r:embed="rId4">
            <a:alphaModFix/>
          </a:blip>
          <a:srcRect b="13923" l="0" r="-1" t="13924"/>
          <a:stretch/>
        </p:blipFill>
        <p:spPr>
          <a:xfrm>
            <a:off x="144722" y="0"/>
            <a:ext cx="9144000" cy="3681400"/>
          </a:xfrm>
          <a:prstGeom prst="rect">
            <a:avLst/>
          </a:prstGeom>
          <a:noFill/>
          <a:ln>
            <a:noFill/>
          </a:ln>
        </p:spPr>
      </p:pic>
      <p:sp>
        <p:nvSpPr>
          <p:cNvPr id="183" name="Google Shape;183;p21"/>
          <p:cNvSpPr txBox="1"/>
          <p:nvPr>
            <p:ph type="ctrTitle"/>
          </p:nvPr>
        </p:nvSpPr>
        <p:spPr>
          <a:xfrm>
            <a:off x="0" y="1354959"/>
            <a:ext cx="92886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Emily Elliott</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Administrator for the Superfund Research Program &amp; EDGE Center</a:t>
            </a:r>
            <a:br>
              <a:rPr lang="en-US" sz="3000">
                <a:solidFill>
                  <a:schemeClr val="lt1"/>
                </a:solidFill>
                <a:latin typeface="Open Sans"/>
                <a:ea typeface="Open Sans"/>
                <a:cs typeface="Open Sans"/>
                <a:sym typeface="Open Sans"/>
              </a:rPr>
            </a:br>
            <a:r>
              <a:rPr lang="en-US" sz="3000">
                <a:solidFill>
                  <a:schemeClr val="lt1"/>
                </a:solidFill>
                <a:latin typeface="Open Sans"/>
                <a:ea typeface="Open Sans"/>
                <a:cs typeface="Open Sans"/>
                <a:sym typeface="Open Sans"/>
              </a:rPr>
              <a:t>Department of Environmental &amp; Occupational Health (DEOHS)</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School of Public Health</a:t>
            </a:r>
            <a:endParaRPr/>
          </a:p>
        </p:txBody>
      </p:sp>
      <p:sp>
        <p:nvSpPr>
          <p:cNvPr id="184" name="Google Shape;184;p21"/>
          <p:cNvSpPr txBox="1"/>
          <p:nvPr>
            <p:ph idx="1" type="subTitle"/>
          </p:nvPr>
        </p:nvSpPr>
        <p:spPr>
          <a:xfrm>
            <a:off x="0" y="3368817"/>
            <a:ext cx="1730100" cy="284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1500"/>
              <a:buNone/>
            </a:pPr>
            <a:r>
              <a:rPr lang="en-US" sz="1500">
                <a:solidFill>
                  <a:schemeClr val="lt1"/>
                </a:solidFill>
                <a:latin typeface="Open Sans"/>
                <a:ea typeface="Open Sans"/>
                <a:cs typeface="Open Sans"/>
                <a:sym typeface="Open Sans"/>
              </a:rPr>
              <a:t>Congratulations!</a:t>
            </a:r>
            <a:endParaRPr/>
          </a:p>
        </p:txBody>
      </p:sp>
      <p:cxnSp>
        <p:nvCxnSpPr>
          <p:cNvPr id="185" name="Google Shape;185;p21"/>
          <p:cNvCxnSpPr/>
          <p:nvPr/>
        </p:nvCxnSpPr>
        <p:spPr>
          <a:xfrm>
            <a:off x="144722" y="3672310"/>
            <a:ext cx="8999275"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par>
                          <p:cTn fill="hold">
                            <p:stCondLst>
                              <p:cond delay="500"/>
                            </p:stCondLst>
                            <p:childTnLst>
                              <p:par>
                                <p:cTn fill="hold" nodeType="afterEffect" presetClass="entr" presetID="10" presetSubtype="0">
                                  <p:stCondLst>
                                    <p:cond delay="6750"/>
                                  </p:stCondLst>
                                  <p:childTnLst>
                                    <p:set>
                                      <p:cBhvr>
                                        <p:cTn dur="1" fill="hold">
                                          <p:stCondLst>
                                            <p:cond delay="0"/>
                                          </p:stCondLst>
                                        </p:cTn>
                                        <p:tgtEl>
                                          <p:spTgt spid="184">
                                            <p:txEl>
                                              <p:pRg end="0" st="0"/>
                                            </p:txEl>
                                          </p:spTgt>
                                        </p:tgtEl>
                                        <p:attrNameLst>
                                          <p:attrName>style.visibility</p:attrName>
                                        </p:attrNameLst>
                                      </p:cBhvr>
                                      <p:to>
                                        <p:strVal val="visible"/>
                                      </p:to>
                                    </p:set>
                                    <p:animEffect filter="fade" transition="in">
                                      <p:cBhvr>
                                        <p:cTn dur="500"/>
                                        <p:tgtEl>
                                          <p:spTgt spid="18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25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