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6" r:id="rId1"/>
    <p:sldMasterId id="2147483657" r:id="rId2"/>
  </p:sldMasterIdLst>
  <p:notesMasterIdLst>
    <p:notesMasterId r:id="rId14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Encode Sans Black" panose="020B0604020202020204" charset="0"/>
      <p:bold r:id="rId19"/>
    </p:embeddedFont>
    <p:embeddedFont>
      <p:font typeface="Merriweather Sans" pitchFamily="2" charset="0"/>
      <p:regular r:id="rId20"/>
    </p:embeddedFont>
    <p:embeddedFont>
      <p:font typeface="Open Sans" panose="020B0606030504020204" pitchFamily="34" charset="0"/>
      <p:regular r:id="rId21"/>
      <p:bold r:id="rId22"/>
      <p:italic r:id="rId23"/>
      <p:boldItalic r:id="rId24"/>
    </p:embeddedFont>
    <p:embeddedFont>
      <p:font typeface="Open Sans Light" panose="020B0306030504020204" pitchFamily="3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488">
          <p15:clr>
            <a:srgbClr val="A4A3A4"/>
          </p15:clr>
        </p15:guide>
        <p15:guide id="2" pos="47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1272" y="78"/>
      </p:cViewPr>
      <p:guideLst>
        <p:guide orient="horz" pos="2488"/>
        <p:guide pos="47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0.fntdata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rgbClr val="4B2E83"/>
        </a:solidFill>
        <a:effectLst/>
      </p:bgPr>
    </p:bg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7;p2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58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7334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9;p2"/>
          <p:cNvSpPr txBox="1">
            <a:spLocks noGrp="1"/>
          </p:cNvSpPr>
          <p:nvPr>
            <p:ph type="body" idx="1"/>
          </p:nvPr>
        </p:nvSpPr>
        <p:spPr>
          <a:xfrm>
            <a:off x="671757" y="1179824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accent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0" name="Google Shape;10;p2" descr="Bar_RtAngle_7502_RG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587" y="4006085"/>
            <a:ext cx="2284303" cy="112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FFFFF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body" idx="2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body" idx="3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5" name="Google Shape;15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48401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3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bg>
      <p:bgPr>
        <a:solidFill>
          <a:srgbClr val="4B2E83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4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58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FFFFF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076956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1" name="Google Shape;21;p4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bg>
      <p:bgPr>
        <a:solidFill>
          <a:srgbClr val="4B2E83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48401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5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 b="0" i="1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FFFFF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6" name="Google Shape;26;p5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1" name="Google Shape;31;p7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7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body" idx="1"/>
          </p:nvPr>
        </p:nvSpPr>
        <p:spPr>
          <a:xfrm>
            <a:off x="671757" y="1167124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B2E83"/>
              </a:buClr>
              <a:buSzPts val="5000"/>
              <a:buFont typeface="Arial"/>
              <a:buNone/>
              <a:defRPr sz="5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5" name="Google Shape;35;p8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8" descr="Wordmark_center_Purple_HEX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2039" y="6487457"/>
            <a:ext cx="2425295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8" descr="Bar_RtAngle_7502_RG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587" y="4006085"/>
            <a:ext cx="2284303" cy="112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body" idx="2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3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2" name="Google Shape;42;p9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82155" y="6487457"/>
            <a:ext cx="2425295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9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48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Arial"/>
              <a:buNone/>
              <a:defRPr sz="2400" b="0" i="1" u="none" strike="noStrike" cap="none">
                <a:solidFill>
                  <a:srgbClr val="99999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7" name="Google Shape;47;p10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63105" y="6487457"/>
            <a:ext cx="2425295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10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2E8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finance.uw.edu/gca/cost-share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www.washington.edu/research/policies/gim-21-cost-share-on-sponsored-programs/" TargetMode="External"/><Relationship Id="rId4" Type="http://schemas.openxmlformats.org/officeDocument/2006/relationships/hyperlink" Target="https://finance.uw.edu/maa/fec/overview/ibs-components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gcafco@uw.edu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5" Type="http://schemas.openxmlformats.org/officeDocument/2006/relationships/hyperlink" Target="mailto:mgard4@uw.eud" TargetMode="External"/><Relationship Id="rId4" Type="http://schemas.openxmlformats.org/officeDocument/2006/relationships/hyperlink" Target="https://finance.uw.edu/pafc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finance.uw.edu/maa/fec/overview/ibs-component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 txBox="1">
            <a:spLocks noGrp="1"/>
          </p:cNvSpPr>
          <p:nvPr>
            <p:ph type="body" idx="1"/>
          </p:nvPr>
        </p:nvSpPr>
        <p:spPr>
          <a:xfrm>
            <a:off x="692027" y="1640263"/>
            <a:ext cx="7711743" cy="1593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400"/>
              <a:buNone/>
            </a:pPr>
            <a:r>
              <a:rPr lang="en-US" sz="4400">
                <a:latin typeface="Arial"/>
                <a:ea typeface="Arial"/>
                <a:cs typeface="Arial"/>
                <a:sym typeface="Arial"/>
              </a:rPr>
              <a:t>COMPLIANCE HOT TOPIC: COST SHARE</a:t>
            </a:r>
            <a:endParaRPr/>
          </a:p>
        </p:txBody>
      </p:sp>
      <p:sp>
        <p:nvSpPr>
          <p:cNvPr id="54" name="Google Shape;54;p11"/>
          <p:cNvSpPr txBox="1"/>
          <p:nvPr/>
        </p:nvSpPr>
        <p:spPr>
          <a:xfrm>
            <a:off x="692029" y="4308049"/>
            <a:ext cx="6656731" cy="1812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MRAM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November 2021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Matt Gardner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Post Award Fiscal Compliance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0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Cost Share –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Resources</a:t>
            </a:r>
            <a:endParaRPr/>
          </a:p>
        </p:txBody>
      </p:sp>
      <p:sp>
        <p:nvSpPr>
          <p:cNvPr id="116" name="Google Shape;116;p20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GCA web: 	</a:t>
            </a: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r>
              <a:rPr lang="en-US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https://finance.uw.edu/gca/cost-share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MAA web (IBS components):</a:t>
            </a: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r>
              <a:rPr lang="en-US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https://finance.uw.edu/maa/fec/overview/ibs-components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GIM 21: Cost Share on Sponsored Programs</a:t>
            </a: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r>
              <a:rPr lang="en-US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https://www.washington.edu/research/policies/gim-21-cost-share-on-sponsored-programs/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20"/>
          <p:cNvSpPr txBox="1"/>
          <p:nvPr/>
        </p:nvSpPr>
        <p:spPr>
          <a:xfrm>
            <a:off x="671758" y="6301355"/>
            <a:ext cx="7229368" cy="33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Matt Gardner – PAFC 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1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4000"/>
              <a:buNone/>
            </a:pPr>
            <a:r>
              <a:rPr lang="en-US" sz="4000">
                <a:latin typeface="Arial"/>
                <a:ea typeface="Arial"/>
                <a:cs typeface="Arial"/>
                <a:sym typeface="Arial"/>
              </a:rPr>
              <a:t>Questions</a:t>
            </a:r>
            <a:endParaRPr/>
          </a:p>
        </p:txBody>
      </p:sp>
      <p:sp>
        <p:nvSpPr>
          <p:cNvPr id="123" name="Google Shape;123;p21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Post Award Fiscal Compliance (PAFC)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gcafco@uw.edu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https://finance.uw.edu/pafc/</a:t>
            </a:r>
            <a:br>
              <a:rPr lang="en-US">
                <a:latin typeface="Arial"/>
                <a:ea typeface="Arial"/>
                <a:cs typeface="Arial"/>
                <a:sym typeface="Arial"/>
              </a:rPr>
            </a:b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Matt Gardner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mgard4@uw.edu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206-543-2610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Teams and Zoom</a:t>
            </a:r>
            <a:endParaRPr/>
          </a:p>
          <a:p>
            <a:pPr marL="742950" lvl="1" indent="-209550" algn="l" rtl="0">
              <a:spcBef>
                <a:spcPts val="240"/>
              </a:spcBef>
              <a:spcAft>
                <a:spcPts val="0"/>
              </a:spcAft>
              <a:buClr>
                <a:srgbClr val="4B2E83"/>
              </a:buClr>
              <a:buSzPts val="1200"/>
              <a:buNone/>
            </a:pP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marL="742950" lvl="1" indent="-158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21"/>
          <p:cNvSpPr txBox="1"/>
          <p:nvPr/>
        </p:nvSpPr>
        <p:spPr>
          <a:xfrm>
            <a:off x="671758" y="6301355"/>
            <a:ext cx="7229368" cy="33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Matt Gardner – PAFC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Cost Share Pain Points</a:t>
            </a:r>
            <a:endParaRPr/>
          </a:p>
        </p:txBody>
      </p:sp>
      <p:sp>
        <p:nvSpPr>
          <p:cNvPr id="60" name="Google Shape;60;p12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ct val="100000"/>
              <a:buFont typeface="Merriweather Sans"/>
              <a:buChar char="&gt;"/>
            </a:pPr>
            <a:r>
              <a:rPr lang="en-US" sz="2800">
                <a:latin typeface="Arial"/>
                <a:ea typeface="Arial"/>
                <a:cs typeface="Arial"/>
                <a:sym typeface="Arial"/>
              </a:rPr>
              <a:t>Faculty Effort Cost Share</a:t>
            </a:r>
            <a:endParaRPr/>
          </a:p>
          <a:p>
            <a:pPr marL="742950" lvl="1" indent="-285750" algn="l" rtl="0">
              <a:spcBef>
                <a:spcPts val="444"/>
              </a:spcBef>
              <a:spcAft>
                <a:spcPts val="0"/>
              </a:spcAft>
              <a:buClr>
                <a:srgbClr val="4B2E83"/>
              </a:buClr>
              <a:buSzPct val="100000"/>
              <a:buChar char="–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Dollar-based commitments</a:t>
            </a:r>
            <a:endParaRPr/>
          </a:p>
          <a:p>
            <a:pPr marL="0" lvl="0" indent="0" algn="l" rtl="0">
              <a:spcBef>
                <a:spcPts val="518"/>
              </a:spcBef>
              <a:spcAft>
                <a:spcPts val="0"/>
              </a:spcAft>
              <a:buClr>
                <a:srgbClr val="4B2E83"/>
              </a:buClr>
              <a:buSzPct val="100000"/>
              <a:buNone/>
            </a:pP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518"/>
              </a:spcBef>
              <a:spcAft>
                <a:spcPts val="0"/>
              </a:spcAft>
              <a:buClr>
                <a:srgbClr val="4B2E83"/>
              </a:buClr>
              <a:buSzPct val="100000"/>
              <a:buFont typeface="Merriweather Sans"/>
              <a:buChar char="&gt;"/>
            </a:pPr>
            <a:r>
              <a:rPr lang="en-US" sz="2800">
                <a:latin typeface="Arial"/>
                <a:ea typeface="Arial"/>
                <a:cs typeface="Arial"/>
                <a:sym typeface="Arial"/>
              </a:rPr>
              <a:t>Non-FEC Cost Share</a:t>
            </a:r>
            <a:endParaRPr/>
          </a:p>
          <a:p>
            <a:pPr marL="742950" lvl="1" indent="-285750" algn="l" rtl="0">
              <a:spcBef>
                <a:spcPts val="444"/>
              </a:spcBef>
              <a:spcAft>
                <a:spcPts val="0"/>
              </a:spcAft>
              <a:buClr>
                <a:srgbClr val="4B2E83"/>
              </a:buClr>
              <a:buSzPct val="100000"/>
              <a:buChar char="–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Tagging expenditures</a:t>
            </a:r>
            <a:endParaRPr/>
          </a:p>
          <a:p>
            <a:pPr marL="742950" lvl="1" indent="-144780" algn="l" rtl="0">
              <a:spcBef>
                <a:spcPts val="444"/>
              </a:spcBef>
              <a:spcAft>
                <a:spcPts val="0"/>
              </a:spcAft>
              <a:buClr>
                <a:srgbClr val="4B2E83"/>
              </a:buClr>
              <a:buSzPct val="100000"/>
              <a:buNone/>
            </a:pP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518"/>
              </a:spcBef>
              <a:spcAft>
                <a:spcPts val="0"/>
              </a:spcAft>
              <a:buClr>
                <a:srgbClr val="4B2E83"/>
              </a:buClr>
              <a:buSzPct val="100000"/>
              <a:buFont typeface="Merriweather Sans"/>
              <a:buChar char="&gt;"/>
            </a:pPr>
            <a:r>
              <a:rPr lang="en-US" sz="2800">
                <a:latin typeface="Arial"/>
                <a:ea typeface="Arial"/>
                <a:cs typeface="Arial"/>
                <a:sym typeface="Arial"/>
              </a:rPr>
              <a:t>Third Party or Subaward Commitments</a:t>
            </a:r>
            <a:endParaRPr/>
          </a:p>
          <a:p>
            <a:pPr marL="342900" lvl="0" indent="-201930" algn="l" rtl="0">
              <a:spcBef>
                <a:spcPts val="444"/>
              </a:spcBef>
              <a:spcAft>
                <a:spcPts val="0"/>
              </a:spcAft>
              <a:buClr>
                <a:srgbClr val="4B2E83"/>
              </a:buClr>
              <a:buSzPct val="100000"/>
              <a:buFont typeface="Merriweather Sans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518"/>
              </a:spcBef>
              <a:spcAft>
                <a:spcPts val="0"/>
              </a:spcAft>
              <a:buClr>
                <a:srgbClr val="4B2E83"/>
              </a:buClr>
              <a:buSzPct val="100000"/>
              <a:buFont typeface="Merriweather Sans"/>
              <a:buChar char="&gt;"/>
            </a:pPr>
            <a:r>
              <a:rPr lang="en-US" sz="2800">
                <a:latin typeface="Arial"/>
                <a:ea typeface="Arial"/>
                <a:cs typeface="Arial"/>
                <a:sym typeface="Arial"/>
              </a:rPr>
              <a:t>Reducing or eliminating Cost Share commitments</a:t>
            </a:r>
            <a:endParaRPr/>
          </a:p>
        </p:txBody>
      </p:sp>
      <p:sp>
        <p:nvSpPr>
          <p:cNvPr id="61" name="Google Shape;61;p12"/>
          <p:cNvSpPr txBox="1"/>
          <p:nvPr/>
        </p:nvSpPr>
        <p:spPr>
          <a:xfrm>
            <a:off x="671758" y="6301355"/>
            <a:ext cx="7229368" cy="33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Matt Gardner – PAFC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Faculty Effort Cost Share –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Dollar-Based Commitments</a:t>
            </a:r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200"/>
              <a:buFont typeface="Merriweather Sans"/>
              <a:buChar char="&gt;"/>
            </a:pPr>
            <a:r>
              <a:rPr lang="en-US" sz="3200">
                <a:latin typeface="Arial"/>
                <a:ea typeface="Arial"/>
                <a:cs typeface="Arial"/>
                <a:sym typeface="Arial"/>
              </a:rPr>
              <a:t>Issues arise during the Award if:</a:t>
            </a: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rgbClr val="4B2E83"/>
              </a:buClr>
              <a:buSzPts val="3200"/>
              <a:buFont typeface="Merriweather Sans"/>
              <a:buNone/>
            </a:pP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Clr>
                <a:srgbClr val="4B2E83"/>
              </a:buClr>
              <a:buSzPts val="2800"/>
              <a:buChar char="–"/>
            </a:pPr>
            <a:r>
              <a:rPr lang="en-US" sz="2800">
                <a:latin typeface="Arial"/>
                <a:ea typeface="Arial"/>
                <a:cs typeface="Arial"/>
                <a:sym typeface="Arial"/>
              </a:rPr>
              <a:t>The incorrect Institutional Base Salary (“IBS”) is used on the Addendum</a:t>
            </a:r>
            <a:endParaRPr/>
          </a:p>
          <a:p>
            <a:pPr marL="742950" lvl="1" indent="-107950" algn="l" rtl="0">
              <a:spcBef>
                <a:spcPts val="560"/>
              </a:spcBef>
              <a:spcAft>
                <a:spcPts val="0"/>
              </a:spcAft>
              <a:buClr>
                <a:srgbClr val="4B2E83"/>
              </a:buClr>
              <a:buSzPts val="2800"/>
              <a:buNone/>
            </a:pP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Clr>
                <a:srgbClr val="4B2E83"/>
              </a:buClr>
              <a:buSzPts val="2800"/>
              <a:buChar char="–"/>
            </a:pPr>
            <a:r>
              <a:rPr lang="en-US" sz="2800">
                <a:latin typeface="Arial"/>
                <a:ea typeface="Arial"/>
                <a:cs typeface="Arial"/>
                <a:sym typeface="Arial"/>
              </a:rPr>
              <a:t>The faculty members’ salary changes over the course of the commitment period</a:t>
            </a:r>
            <a:endParaRPr/>
          </a:p>
        </p:txBody>
      </p:sp>
      <p:sp>
        <p:nvSpPr>
          <p:cNvPr id="68" name="Google Shape;68;p13"/>
          <p:cNvSpPr txBox="1"/>
          <p:nvPr/>
        </p:nvSpPr>
        <p:spPr>
          <a:xfrm>
            <a:off x="671758" y="6301355"/>
            <a:ext cx="7229368" cy="33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Matt Gardner – PAFC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Institutional Base Salary</a:t>
            </a:r>
            <a:endParaRPr/>
          </a:p>
        </p:txBody>
      </p:sp>
      <p:sp>
        <p:nvSpPr>
          <p:cNvPr id="74" name="Google Shape;74;p14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IBS is comprised of multiple pay components (General Salary Plan, Endowment Supplements, etc.) 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en-US" u="sng">
                <a:latin typeface="Arial"/>
                <a:ea typeface="Arial"/>
                <a:cs typeface="Arial"/>
                <a:sym typeface="Arial"/>
              </a:rPr>
              <a:t>full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 IBS is used to calculate the Cost Share commitment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The actual paid IBS is used to calculate the Cost Share contribution when certifying the FEC</a:t>
            </a: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Reference (MAA website): 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https://finance.uw.edu/maa/fec/overview/ibs-components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14"/>
          <p:cNvSpPr txBox="1"/>
          <p:nvPr/>
        </p:nvSpPr>
        <p:spPr>
          <a:xfrm>
            <a:off x="671758" y="6301355"/>
            <a:ext cx="7229368" cy="33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Matt Gardner – PAFC 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Faculty Effort Cost Share –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Salary Changes</a:t>
            </a:r>
            <a:endParaRPr/>
          </a:p>
        </p:txBody>
      </p:sp>
      <p:sp>
        <p:nvSpPr>
          <p:cNvPr id="81" name="Google Shape;81;p15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Scenario: A faculty members’ paid IBS decreases during the Cost Share commitment period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An IBS decrease can occur if: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Loss of an IBS component (Endowment Supplement, etc.), or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Reduction in FTE percentage (Faculty is reduced from 100% FTE to 60% FTE)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The commitment won’t change when these reductions occur but the amount of effort to meet the commitment will increase</a:t>
            </a:r>
            <a:endParaRPr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15"/>
          <p:cNvSpPr txBox="1"/>
          <p:nvPr/>
        </p:nvSpPr>
        <p:spPr>
          <a:xfrm>
            <a:off x="671758" y="6301355"/>
            <a:ext cx="7229368" cy="33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Matt Gardner – PAFC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Faculty Effort Cost Share –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Dollar-Based Commitments</a:t>
            </a:r>
            <a:endParaRPr/>
          </a:p>
        </p:txBody>
      </p:sp>
      <p:sp>
        <p:nvSpPr>
          <p:cNvPr id="88" name="Google Shape;88;p16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Dollar-Based Cost Share contributions are based on the actual paid IBS during the commitment period</a:t>
            </a:r>
            <a:endParaRPr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If during the FEC process the cost share contribution is coming up short, it’s likely due to an IBS issue</a:t>
            </a:r>
            <a:endParaRPr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Keep an eye on your dollar-based commitments, specifically noting salary changes</a:t>
            </a:r>
            <a:endParaRPr/>
          </a:p>
        </p:txBody>
      </p:sp>
      <p:sp>
        <p:nvSpPr>
          <p:cNvPr id="89" name="Google Shape;89;p16"/>
          <p:cNvSpPr txBox="1"/>
          <p:nvPr/>
        </p:nvSpPr>
        <p:spPr>
          <a:xfrm>
            <a:off x="671758" y="6301355"/>
            <a:ext cx="7229368" cy="33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Matt Gardner – PAFC 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Non-FEC Cost Share –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Tagging Expenditures</a:t>
            </a:r>
            <a:endParaRPr/>
          </a:p>
        </p:txBody>
      </p:sp>
      <p:sp>
        <p:nvSpPr>
          <p:cNvPr id="95" name="Google Shape;95;p17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The “tagging” process identifies direct expenditures used to meet a Cost Share commitment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Supplies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Equipment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Travel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Non-Faculty Salaries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Remember to tag expenditures on a routine basis (Recommendation: quarterly, at a minimum)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All tagged expenses must be allowable and benefit the Award objectives</a:t>
            </a:r>
            <a:endParaRPr/>
          </a:p>
        </p:txBody>
      </p:sp>
      <p:sp>
        <p:nvSpPr>
          <p:cNvPr id="96" name="Google Shape;96;p17"/>
          <p:cNvSpPr txBox="1"/>
          <p:nvPr/>
        </p:nvSpPr>
        <p:spPr>
          <a:xfrm>
            <a:off x="671758" y="6301355"/>
            <a:ext cx="7229368" cy="33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Matt Gardner – PAFC 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8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Cost Share –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Third Party or Subaward Commitments</a:t>
            </a:r>
            <a:endParaRPr/>
          </a:p>
        </p:txBody>
      </p:sp>
      <p:sp>
        <p:nvSpPr>
          <p:cNvPr id="102" name="Google Shape;102;p18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It is the responsibility of the UW PI to ensure all Cost Share commitments are met</a:t>
            </a:r>
            <a:endParaRPr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If a Third Party or Sub recipient does not provide the required Cost Share, the UW is still responsible for the commitment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The PI would need to find additional resources to cover the commitment</a:t>
            </a:r>
            <a:endParaRPr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18"/>
          <p:cNvSpPr txBox="1"/>
          <p:nvPr/>
        </p:nvSpPr>
        <p:spPr>
          <a:xfrm>
            <a:off x="671758" y="6301355"/>
            <a:ext cx="7229368" cy="33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Matt Gardner – PAFC 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9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Cost Share –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Reducing or Eliminating Commitments</a:t>
            </a:r>
            <a:endParaRPr/>
          </a:p>
        </p:txBody>
      </p:sp>
      <p:sp>
        <p:nvSpPr>
          <p:cNvPr id="109" name="Google Shape;109;p19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A Cost Share commitment cannot be reduced or eliminated without </a:t>
            </a:r>
            <a:r>
              <a:rPr lang="en-US" u="sng">
                <a:latin typeface="Arial"/>
                <a:ea typeface="Arial"/>
                <a:cs typeface="Arial"/>
                <a:sym typeface="Arial"/>
              </a:rPr>
              <a:t>written approval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 from the Sponsor</a:t>
            </a:r>
            <a:endParaRPr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A Post Award Change (PAC) documenting Sponsor approval is required to reduce/eliminate Cost Share</a:t>
            </a:r>
            <a:endParaRPr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GCA cannot/will not reduce or eliminate a Cost Share commitment without a PAC</a:t>
            </a:r>
            <a:endParaRPr/>
          </a:p>
        </p:txBody>
      </p:sp>
      <p:sp>
        <p:nvSpPr>
          <p:cNvPr id="110" name="Google Shape;110;p19"/>
          <p:cNvSpPr txBox="1"/>
          <p:nvPr/>
        </p:nvSpPr>
        <p:spPr>
          <a:xfrm>
            <a:off x="671758" y="6301355"/>
            <a:ext cx="7229368" cy="33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Matt Gardner – PAFC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Custom 5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B2B2B2"/>
      </a:accent4>
      <a:accent5>
        <a:srgbClr val="26005C"/>
      </a:accent5>
      <a:accent6>
        <a:srgbClr val="917B4C"/>
      </a:accent6>
      <a:hlink>
        <a:srgbClr val="26005C"/>
      </a:hlink>
      <a:folHlink>
        <a:srgbClr val="3300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605</Words>
  <Application>Microsoft Office PowerPoint</Application>
  <PresentationFormat>On-screen Show (4:3)</PresentationFormat>
  <Paragraphs>95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Merriweather Sans</vt:lpstr>
      <vt:lpstr>Arial</vt:lpstr>
      <vt:lpstr>Encode Sans Black</vt:lpstr>
      <vt:lpstr>Open Sans Light</vt:lpstr>
      <vt:lpstr>Open Sans</vt:lpstr>
      <vt:lpstr>Calibri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 S. Wilbanks</dc:creator>
  <cp:lastModifiedBy>Susan S. Wilbanks</cp:lastModifiedBy>
  <cp:revision>1</cp:revision>
  <dcterms:modified xsi:type="dcterms:W3CDTF">2021-11-09T23:45:07Z</dcterms:modified>
</cp:coreProperties>
</file>