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58"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Encode Sans Black" panose="020B0604020202020204" charset="0"/>
      <p:bold r:id="rId29"/>
    </p:embeddedFont>
    <p:embeddedFont>
      <p:font typeface="Merriweather Sans" pitchFamily="2" charset="0"/>
      <p:regular r:id="rId30"/>
    </p:embeddedFont>
    <p:embeddedFont>
      <p:font typeface="Open Sans" panose="020B0606030504020204" pitchFamily="34" charset="0"/>
      <p:regular r:id="rId31"/>
      <p:bold r:id="rId32"/>
      <p:italic r:id="rId33"/>
      <p:boldItalic r:id="rId34"/>
    </p:embeddedFont>
    <p:embeddedFont>
      <p:font typeface="Open Sans Light" panose="020B03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a Rive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86E110-120D-4C27-8383-2318C3182513}">
  <a:tblStyle styleId="{A986E110-120D-4C27-8383-2318C318251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6EB"/>
          </a:solidFill>
        </a:fill>
      </a:tcStyle>
    </a:wholeTbl>
    <a:band1H>
      <a:tcTxStyle/>
      <a:tcStyle>
        <a:tcBdr/>
        <a:fill>
          <a:solidFill>
            <a:srgbClr val="CCCAD4"/>
          </a:solidFill>
        </a:fill>
      </a:tcStyle>
    </a:band1H>
    <a:band2H>
      <a:tcTxStyle/>
      <a:tcStyle>
        <a:tcBdr/>
      </a:tcStyle>
    </a:band2H>
    <a:band1V>
      <a:tcTxStyle/>
      <a:tcStyle>
        <a:tcBdr/>
        <a:fill>
          <a:solidFill>
            <a:srgbClr val="CCCAD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2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commentAuthors" Target="commentAuthor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1-10-29T20:55:42.179" idx="1">
    <p:pos x="203" y="1045"/>
    <p:text>made this more specific &amp; removed "associated with you" to better reflect functionality - for PIs it shows items related to them (but not everything) Research Administrators have a little harder time - it wasn't built with them in mind. this has been a sticking point on occasion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11122794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61" name="Google Shape;61;g611122794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c9e533292_5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80"/>
              </a:spcBef>
              <a:spcAft>
                <a:spcPts val="0"/>
              </a:spcAft>
              <a:buClr>
                <a:srgbClr val="000000"/>
              </a:buClr>
              <a:buSzPts val="1100"/>
              <a:buFont typeface="Arial"/>
              <a:buNone/>
            </a:pPr>
            <a:r>
              <a:rPr lang="en-US" sz="1100">
                <a:solidFill>
                  <a:srgbClr val="4B2E83"/>
                </a:solidFill>
                <a:latin typeface="Open Sans"/>
                <a:ea typeface="Open Sans"/>
                <a:cs typeface="Open Sans"/>
                <a:sym typeface="Open Sans"/>
              </a:rPr>
              <a:t>A total of 10 on the contracts team to focus on agreements and help get more efficient by distributing workload on the team. Newest members are Mike Snow who we were able to recruit from our Proposals and Awards Team, and Claire Stamm from Georgia Tech.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2" name="Google Shape;122;gfc9e533292_5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c9e533292_5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fc9e533292_5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We handle a variety of agreements under NAAs and FAs. Team will also handle Government contracts and other complex agreements as reassigned from the Proposals and Awards team.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c9e533292_5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fc9e533292_5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100">
                <a:solidFill>
                  <a:srgbClr val="4B2E83"/>
                </a:solidFill>
                <a:latin typeface="Open Sans"/>
                <a:ea typeface="Open Sans"/>
                <a:cs typeface="Open Sans"/>
                <a:sym typeface="Open Sans"/>
              </a:rPr>
              <a:t>Average 7-9 agreements per person per week </a:t>
            </a:r>
            <a:endParaRPr sz="1100" b="0" i="0" u="none" strike="noStrike" cap="none">
              <a:solidFill>
                <a:srgbClr val="33006F"/>
              </a:solidFill>
              <a:latin typeface="Open Sans"/>
              <a:ea typeface="Open Sans"/>
              <a:cs typeface="Open Sans"/>
              <a:sym typeface="Open Sans"/>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f76eabfead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f76eabfead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Non-Federal Clinical Trial Agreements – FAs created.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c9e533292_5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fc9e533292_5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In addition to new staff members, focusing workload on experience, notes every 14 days. Updated info on MTAs, DUAs and CDAs on website including a template CDA that you can request we use. Internal tools – checklists have been developed for CDAs and working on this with the team for DUAs. Contracts Team Playbook. Internal meetings: Clinical Trial Meeting, Federal Contracts Meeting and regular Contracts Team Meetings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c9e533292_5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fc9e533292_5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c9e533292_5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fc9e533292_5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MyResearch Portal – see for notes on FAs or NAAs.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2913b99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72" name="Google Shape;172;g62913b990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18b5b4128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18b5b412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p:txBody>
      </p:sp>
      <p:sp>
        <p:nvSpPr>
          <p:cNvPr id="68" name="Google Shape;68;g418b5b4128_0_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f83585ed2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f83585ed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p:txBody>
      </p:sp>
      <p:sp>
        <p:nvSpPr>
          <p:cNvPr id="75" name="Google Shape;75;gf83585ed2e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fc9e533292_1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fc9e533292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p:txBody>
      </p:sp>
      <p:sp>
        <p:nvSpPr>
          <p:cNvPr id="82" name="Google Shape;82;gfc9e533292_1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cc900e2a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fcc900e2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p:txBody>
      </p:sp>
      <p:sp>
        <p:nvSpPr>
          <p:cNvPr id="89" name="Google Shape;89;gfcc900e2a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fc9e533292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fc9e53329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p:txBody>
      </p:sp>
      <p:sp>
        <p:nvSpPr>
          <p:cNvPr id="96" name="Google Shape;96;gfc9e533292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c9e533292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fc9e533292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FAs for the entire office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c9e533292_1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c9e53329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p:txBody>
      </p:sp>
      <p:sp>
        <p:nvSpPr>
          <p:cNvPr id="109" name="Google Shape;109;gfc9e533292_1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c9e533292_1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fc9e533292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p:txBody>
      </p:sp>
      <p:sp>
        <p:nvSpPr>
          <p:cNvPr id="116" name="Google Shape;116;gfc9e533292_1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2"/>
          <p:cNvSpPr txBox="1">
            <a:spLocks noGrp="1"/>
          </p:cNvSpPr>
          <p:nvPr>
            <p:ph type="body" idx="1"/>
          </p:nvPr>
        </p:nvSpPr>
        <p:spPr>
          <a:xfrm>
            <a:off x="671757" y="1167124"/>
            <a:ext cx="6972300" cy="2641756"/>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2"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3" name="Google Shape;13;p2"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14" name="Google Shape;14;p2" descr="Bar_RtAngle_7502_RGB.png"/>
          <p:cNvPicPr preferRelativeResize="0"/>
          <p:nvPr/>
        </p:nvPicPr>
        <p:blipFill rotWithShape="1">
          <a:blip r:embed="rId4">
            <a:alphaModFix/>
          </a:blip>
          <a:srcRect/>
          <a:stretch/>
        </p:blipFill>
        <p:spPr>
          <a:xfrm>
            <a:off x="813587" y="4006085"/>
            <a:ext cx="2264487" cy="11276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body" idx="2"/>
          </p:nvPr>
        </p:nvSpPr>
        <p:spPr>
          <a:xfrm>
            <a:off x="659305" y="1736725"/>
            <a:ext cx="8196210" cy="4015497"/>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8" name="Google Shape;18;p3"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9" name="Google Shape;19;p3"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body" idx="2"/>
          </p:nvPr>
        </p:nvSpPr>
        <p:spPr>
          <a:xfrm>
            <a:off x="659305" y="2320239"/>
            <a:ext cx="8197114" cy="3810086"/>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body" idx="3"/>
          </p:nvPr>
        </p:nvSpPr>
        <p:spPr>
          <a:xfrm>
            <a:off x="671757" y="1730667"/>
            <a:ext cx="8184662" cy="411171"/>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 name="Google Shape;24;p4"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25" name="Google Shape;25;p4"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6"/>
        <p:cNvGrpSpPr/>
        <p:nvPr/>
      </p:nvGrpSpPr>
      <p:grpSpPr>
        <a:xfrm>
          <a:off x="0" y="0"/>
          <a:ext cx="0" cy="0"/>
          <a:chOff x="0" y="0"/>
          <a:chExt cx="0" cy="0"/>
        </a:xfrm>
      </p:grpSpPr>
      <p:sp>
        <p:nvSpPr>
          <p:cNvPr id="27" name="Google Shape;27;p5"/>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9" name="Google Shape;29;p5"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30" name="Google Shape;30;p5"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32"/>
        <p:cNvGrpSpPr/>
        <p:nvPr/>
      </p:nvGrpSpPr>
      <p:grpSpPr>
        <a:xfrm>
          <a:off x="0" y="0"/>
          <a:ext cx="0" cy="0"/>
          <a:chOff x="0" y="0"/>
          <a:chExt cx="0" cy="0"/>
        </a:xfrm>
      </p:grpSpPr>
      <p:pic>
        <p:nvPicPr>
          <p:cNvPr id="33" name="Google Shape;33;p7" descr="UW_W Logo_White.png"/>
          <p:cNvPicPr preferRelativeResize="0"/>
          <p:nvPr/>
        </p:nvPicPr>
        <p:blipFill rotWithShape="1">
          <a:blip r:embed="rId2">
            <a:alphaModFix/>
          </a:blip>
          <a:srcRect/>
          <a:stretch/>
        </p:blipFill>
        <p:spPr>
          <a:xfrm>
            <a:off x="7445814" y="5945853"/>
            <a:ext cx="1368169" cy="923452"/>
          </a:xfrm>
          <a:prstGeom prst="rect">
            <a:avLst/>
          </a:prstGeom>
          <a:noFill/>
          <a:ln>
            <a:noFill/>
          </a:ln>
        </p:spPr>
      </p:pic>
      <p:pic>
        <p:nvPicPr>
          <p:cNvPr id="34" name="Google Shape;34;p7"/>
          <p:cNvPicPr preferRelativeResize="0"/>
          <p:nvPr/>
        </p:nvPicPr>
        <p:blipFill rotWithShape="1">
          <a:blip r:embed="rId3">
            <a:alphaModFix/>
          </a:blip>
          <a:srcRect/>
          <a:stretch/>
        </p:blipFill>
        <p:spPr>
          <a:xfrm>
            <a:off x="677333" y="6354232"/>
            <a:ext cx="2540000" cy="266689"/>
          </a:xfrm>
          <a:prstGeom prst="rect">
            <a:avLst/>
          </a:prstGeom>
          <a:noFill/>
          <a:ln>
            <a:noFill/>
          </a:ln>
        </p:spPr>
      </p:pic>
      <p:sp>
        <p:nvSpPr>
          <p:cNvPr id="35" name="Google Shape;35;p7"/>
          <p:cNvSpPr txBox="1">
            <a:spLocks noGrp="1"/>
          </p:cNvSpPr>
          <p:nvPr>
            <p:ph type="body" idx="1"/>
          </p:nvPr>
        </p:nvSpPr>
        <p:spPr>
          <a:xfrm>
            <a:off x="671756" y="1179824"/>
            <a:ext cx="6972300" cy="2641800"/>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chemeClr val="accent3"/>
              </a:buClr>
              <a:buSzPts val="5000"/>
              <a:buFont typeface="Arial"/>
              <a:buChar char="●"/>
              <a:defRPr sz="5000" b="0" i="0" u="none" strike="noStrike" cap="none">
                <a:solidFill>
                  <a:schemeClr val="accent3"/>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6" name="Google Shape;36;p7" descr="Bar_RtAngle_7502_RGB.png"/>
          <p:cNvPicPr preferRelativeResize="0"/>
          <p:nvPr/>
        </p:nvPicPr>
        <p:blipFill rotWithShape="1">
          <a:blip r:embed="rId4">
            <a:alphaModFix/>
          </a:blip>
          <a:srcRect/>
          <a:stretch/>
        </p:blipFill>
        <p:spPr>
          <a:xfrm>
            <a:off x="813587" y="4006085"/>
            <a:ext cx="2264484" cy="1127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2171700" y="764373"/>
            <a:ext cx="6458100" cy="1293000"/>
          </a:xfrm>
          <a:prstGeom prst="rect">
            <a:avLst/>
          </a:prstGeom>
          <a:noFill/>
          <a:ln>
            <a:noFill/>
          </a:ln>
        </p:spPr>
        <p:txBody>
          <a:bodyPr spcFirstLastPara="1" wrap="square" lIns="91425" tIns="91425" rIns="91425" bIns="91425" anchor="ctr" anchorCtr="0">
            <a:noAutofit/>
          </a:bodyPr>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39" name="Google Shape;39;p8"/>
          <p:cNvSpPr txBox="1">
            <a:spLocks noGrp="1"/>
          </p:cNvSpPr>
          <p:nvPr>
            <p:ph type="dt" idx="10"/>
          </p:nvPr>
        </p:nvSpPr>
        <p:spPr>
          <a:xfrm>
            <a:off x="4554447" y="6355844"/>
            <a:ext cx="21831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8"/>
          <p:cNvSpPr txBox="1">
            <a:spLocks noGrp="1"/>
          </p:cNvSpPr>
          <p:nvPr>
            <p:ph type="ftr" idx="11"/>
          </p:nvPr>
        </p:nvSpPr>
        <p:spPr>
          <a:xfrm>
            <a:off x="514350" y="6355845"/>
            <a:ext cx="3820800" cy="365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8"/>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FFFFFF"/>
              </a:buClr>
              <a:buSzPts val="3000"/>
              <a:buFont typeface="Arial"/>
              <a:buChar char="●"/>
              <a:defRPr sz="3000" b="0"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4" name="Google Shape;44;p9"/>
          <p:cNvSpPr txBox="1">
            <a:spLocks noGrp="1"/>
          </p:cNvSpPr>
          <p:nvPr>
            <p:ph type="body" idx="2"/>
          </p:nvPr>
        </p:nvSpPr>
        <p:spPr>
          <a:xfrm>
            <a:off x="659304" y="2320239"/>
            <a:ext cx="8197200" cy="381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5" name="Google Shape;45;p9"/>
          <p:cNvSpPr txBox="1">
            <a:spLocks noGrp="1"/>
          </p:cNvSpPr>
          <p:nvPr>
            <p:ph type="body" idx="3"/>
          </p:nvPr>
        </p:nvSpPr>
        <p:spPr>
          <a:xfrm>
            <a:off x="671756" y="1730666"/>
            <a:ext cx="8184600" cy="41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FFFFFF"/>
              </a:buClr>
              <a:buSzPts val="2400"/>
              <a:buFont typeface="Arial"/>
              <a:buChar char="●"/>
              <a:defRPr sz="2400" b="0" i="0" u="none" strike="noStrike" cap="none">
                <a:solidFill>
                  <a:srgbClr val="FFFFFF"/>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6" name="Google Shape;46;p9"/>
          <p:cNvPicPr preferRelativeResize="0"/>
          <p:nvPr/>
        </p:nvPicPr>
        <p:blipFill rotWithShape="1">
          <a:blip r:embed="rId2">
            <a:alphaModFix/>
          </a:blip>
          <a:srcRect/>
          <a:stretch/>
        </p:blipFill>
        <p:spPr>
          <a:xfrm>
            <a:off x="6248401" y="6354232"/>
            <a:ext cx="2540000" cy="266689"/>
          </a:xfrm>
          <a:prstGeom prst="rect">
            <a:avLst/>
          </a:prstGeom>
          <a:noFill/>
          <a:ln>
            <a:noFill/>
          </a:ln>
        </p:spPr>
      </p:pic>
      <p:pic>
        <p:nvPicPr>
          <p:cNvPr id="47" name="Google Shape;47;p9" descr="Bar_RtAngle_7502_RGB.png"/>
          <p:cNvPicPr preferRelativeResize="0"/>
          <p:nvPr/>
        </p:nvPicPr>
        <p:blipFill rotWithShape="1">
          <a:blip r:embed="rId3">
            <a:alphaModFix/>
          </a:blip>
          <a:srcRect/>
          <a:stretch/>
        </p:blipFill>
        <p:spPr>
          <a:xfrm>
            <a:off x="784225" y="1437804"/>
            <a:ext cx="1346402" cy="6704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48"/>
        <p:cNvGrpSpPr/>
        <p:nvPr/>
      </p:nvGrpSpPr>
      <p:grpSpPr>
        <a:xfrm>
          <a:off x="0" y="0"/>
          <a:ext cx="0" cy="0"/>
          <a:chOff x="0" y="0"/>
          <a:chExt cx="0" cy="0"/>
        </a:xfrm>
      </p:grpSpPr>
      <p:pic>
        <p:nvPicPr>
          <p:cNvPr id="49" name="Google Shape;49;p10"/>
          <p:cNvPicPr preferRelativeResize="0"/>
          <p:nvPr/>
        </p:nvPicPr>
        <p:blipFill rotWithShape="1">
          <a:blip r:embed="rId2">
            <a:alphaModFix/>
          </a:blip>
          <a:srcRect/>
          <a:stretch/>
        </p:blipFill>
        <p:spPr>
          <a:xfrm>
            <a:off x="6248401" y="6354232"/>
            <a:ext cx="2540000" cy="266689"/>
          </a:xfrm>
          <a:prstGeom prst="rect">
            <a:avLst/>
          </a:prstGeom>
          <a:noFill/>
          <a:ln>
            <a:noFill/>
          </a:ln>
        </p:spPr>
      </p:pic>
      <p:sp>
        <p:nvSpPr>
          <p:cNvPr id="50" name="Google Shape;50;p10"/>
          <p:cNvSpPr>
            <a:spLocks noGrp="1"/>
          </p:cNvSpPr>
          <p:nvPr>
            <p:ph type="chart" idx="2"/>
          </p:nvPr>
        </p:nvSpPr>
        <p:spPr>
          <a:xfrm>
            <a:off x="766762" y="1736725"/>
            <a:ext cx="8021700" cy="4432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FFFFFF"/>
              </a:buClr>
              <a:buSzPts val="1400"/>
              <a:buFont typeface="Arial"/>
              <a:buNone/>
              <a:defRPr sz="2400" b="0" i="1" u="none" strike="noStrike" cap="none">
                <a:solidFill>
                  <a:srgbClr val="FFFFFF"/>
                </a:solidFill>
                <a:latin typeface="Open Sans Light"/>
                <a:ea typeface="Open Sans Light"/>
                <a:cs typeface="Open Sans Light"/>
                <a:sym typeface="Open Sans Light"/>
              </a:defRPr>
            </a:lvl1pPr>
            <a:lvl2pPr marL="990600" marR="0" lvl="1" indent="-762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762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752600" marR="0" lvl="3"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09800" marR="0" lvl="4"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667000" marR="0" lvl="5"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124200" marR="0" lvl="6"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581400" marR="0" lvl="7"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038600" marR="0" lvl="8"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1" name="Google Shape;51;p10"/>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FFFFFF"/>
              </a:buClr>
              <a:buSzPts val="3000"/>
              <a:buFont typeface="Arial"/>
              <a:buChar char="●"/>
              <a:defRPr sz="3000" b="0"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52" name="Google Shape;52;p10" descr="Bar_RtAngle_7502_RGB.png"/>
          <p:cNvPicPr preferRelativeResize="0"/>
          <p:nvPr/>
        </p:nvPicPr>
        <p:blipFill rotWithShape="1">
          <a:blip r:embed="rId3">
            <a:alphaModFix/>
          </a:blip>
          <a:srcRect/>
          <a:stretch/>
        </p:blipFill>
        <p:spPr>
          <a:xfrm>
            <a:off x="784225" y="1437804"/>
            <a:ext cx="1346402" cy="6704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2171700" y="764373"/>
            <a:ext cx="6458100" cy="1293000"/>
          </a:xfrm>
          <a:prstGeom prst="rect">
            <a:avLst/>
          </a:prstGeom>
          <a:noFill/>
          <a:ln>
            <a:noFill/>
          </a:ln>
        </p:spPr>
        <p:txBody>
          <a:bodyPr spcFirstLastPara="1" wrap="square" lIns="91425" tIns="91425" rIns="91425" bIns="91425" anchor="ctr" anchorCtr="0">
            <a:noAutofit/>
          </a:bodyPr>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5" name="Google Shape;55;p11"/>
          <p:cNvSpPr txBox="1">
            <a:spLocks noGrp="1"/>
          </p:cNvSpPr>
          <p:nvPr>
            <p:ph type="body" idx="1"/>
          </p:nvPr>
        </p:nvSpPr>
        <p:spPr>
          <a:xfrm>
            <a:off x="514350" y="2194560"/>
            <a:ext cx="8115300" cy="40242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rgbClr val="2264C8"/>
              </a:buClr>
              <a:buSzPts val="2000"/>
              <a:buFont typeface="Arial"/>
              <a:buChar char="•"/>
              <a:defRPr sz="2000" b="0" i="0" u="none" strike="noStrike" cap="none">
                <a:solidFill>
                  <a:srgbClr val="2264C8"/>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rgbClr val="5F196F"/>
              </a:buClr>
              <a:buSzPts val="1800"/>
              <a:buFont typeface="Arial"/>
              <a:buChar char="•"/>
              <a:defRPr sz="1800" b="0" i="0" u="none" strike="noStrike" cap="none">
                <a:solidFill>
                  <a:srgbClr val="5F196F"/>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56" name="Google Shape;56;p11"/>
          <p:cNvSpPr txBox="1">
            <a:spLocks noGrp="1"/>
          </p:cNvSpPr>
          <p:nvPr>
            <p:ph type="dt" idx="10"/>
          </p:nvPr>
        </p:nvSpPr>
        <p:spPr>
          <a:xfrm>
            <a:off x="3905386" y="6355845"/>
            <a:ext cx="21831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7" name="Google Shape;57;p11"/>
          <p:cNvSpPr txBox="1">
            <a:spLocks noGrp="1"/>
          </p:cNvSpPr>
          <p:nvPr>
            <p:ph type="ftr" idx="11"/>
          </p:nvPr>
        </p:nvSpPr>
        <p:spPr>
          <a:xfrm>
            <a:off x="514350" y="6355845"/>
            <a:ext cx="3300300" cy="365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8" name="Google Shape;58;p11"/>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3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hyperlink" Target="mailto:mikesnow@uw.edu" TargetMode="External"/><Relationship Id="rId3" Type="http://schemas.openxmlformats.org/officeDocument/2006/relationships/hyperlink" Target="mailto:jkindra@uw.edu" TargetMode="External"/><Relationship Id="rId7" Type="http://schemas.openxmlformats.org/officeDocument/2006/relationships/hyperlink" Target="mailto:vrg2@uw.edu" TargetMode="External"/><Relationship Id="rId12" Type="http://schemas.openxmlformats.org/officeDocument/2006/relationships/hyperlink" Target="mailto:dahra@uw.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neumannk@uw.edu" TargetMode="External"/><Relationship Id="rId11" Type="http://schemas.openxmlformats.org/officeDocument/2006/relationships/hyperlink" Target="mailto:see4@uw.edu" TargetMode="External"/><Relationship Id="rId5" Type="http://schemas.openxmlformats.org/officeDocument/2006/relationships/hyperlink" Target="mailto:afek@uw.edu" TargetMode="External"/><Relationship Id="rId10" Type="http://schemas.openxmlformats.org/officeDocument/2006/relationships/hyperlink" Target="mailto:ewtilley@uw.edu" TargetMode="External"/><Relationship Id="rId4" Type="http://schemas.openxmlformats.org/officeDocument/2006/relationships/hyperlink" Target="mailto:rglover@uw.edu" TargetMode="External"/><Relationship Id="rId9" Type="http://schemas.openxmlformats.org/officeDocument/2006/relationships/hyperlink" Target="mailto:cstamm@uw.edu"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washington.edu/research/tools/myresearch-porta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ashington.edu/research/policies/gim-19-internal-deadlines-for-proposals-to-external-entiti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ashington.edu/research/policies/gim-19-internal-deadlines-for-proposals-to-external-entiti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ashington.edu/research/policies/gim-2-acceptance-of-sponsored-program-awards-and-fiscal-compliance-on-sponsored-program-accounts-budget-numbe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ashington.edu/research/tools/myresearch-porta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1063"/>
              <a:buFont typeface="Arial"/>
              <a:buNone/>
            </a:pPr>
            <a:r>
              <a:rPr lang="en-US" sz="4250">
                <a:latin typeface="Open Sans"/>
                <a:ea typeface="Open Sans"/>
                <a:cs typeface="Open Sans"/>
                <a:sym typeface="Open Sans"/>
              </a:rPr>
              <a:t>Sponsored Program Scope &amp; Process: Proposals, Awards &amp; Non-Award Agreements</a:t>
            </a:r>
            <a:endParaRPr/>
          </a:p>
        </p:txBody>
      </p:sp>
      <p:sp>
        <p:nvSpPr>
          <p:cNvPr id="64" name="Google Shape;64;p12"/>
          <p:cNvSpPr txBox="1"/>
          <p:nvPr/>
        </p:nvSpPr>
        <p:spPr>
          <a:xfrm>
            <a:off x="692029" y="4308048"/>
            <a:ext cx="6656700" cy="1812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SzPts val="500"/>
              <a:buFont typeface="Arial"/>
              <a:buNone/>
            </a:pPr>
            <a:r>
              <a:rPr lang="en-US" sz="2000">
                <a:solidFill>
                  <a:srgbClr val="FFFFFF"/>
                </a:solidFill>
                <a:latin typeface="Open Sans"/>
                <a:ea typeface="Open Sans"/>
                <a:cs typeface="Open Sans"/>
                <a:sym typeface="Open Sans"/>
              </a:rPr>
              <a:t>November, 2021 </a:t>
            </a:r>
            <a:r>
              <a:rPr lang="en-US" sz="2000" b="0" i="0" u="none" strike="noStrike" cap="none">
                <a:solidFill>
                  <a:srgbClr val="FFFFFF"/>
                </a:solidFill>
                <a:latin typeface="Open Sans"/>
                <a:ea typeface="Open Sans"/>
                <a:cs typeface="Open Sans"/>
                <a:sym typeface="Open Sans"/>
              </a:rPr>
              <a:t>MRAM</a:t>
            </a:r>
            <a:endParaRPr sz="2000" b="0" i="0" u="none" strike="noStrike" cap="none">
              <a:solidFill>
                <a:srgbClr val="FFFFFF"/>
              </a:solidFill>
              <a:latin typeface="Open Sans"/>
              <a:ea typeface="Open Sans"/>
              <a:cs typeface="Open Sans"/>
              <a:sym typeface="Open Sans"/>
            </a:endParaRPr>
          </a:p>
          <a:p>
            <a:pPr marL="0" lvl="0" indent="0" algn="l" rtl="0">
              <a:spcBef>
                <a:spcPts val="0"/>
              </a:spcBef>
              <a:spcAft>
                <a:spcPts val="0"/>
              </a:spcAft>
              <a:buClr>
                <a:schemeClr val="lt2"/>
              </a:buClr>
              <a:buSzPts val="500"/>
              <a:buFont typeface="Arial"/>
              <a:buNone/>
            </a:pPr>
            <a:r>
              <a:rPr lang="en-US" sz="2000">
                <a:solidFill>
                  <a:schemeClr val="lt2"/>
                </a:solidFill>
                <a:latin typeface="Open Sans"/>
                <a:ea typeface="Open Sans"/>
                <a:cs typeface="Open Sans"/>
                <a:sym typeface="Open Sans"/>
              </a:rPr>
              <a:t>Ari Santander, Proposals &amp; Awards Team Manager</a:t>
            </a:r>
            <a:endParaRPr sz="2000">
              <a:solidFill>
                <a:srgbClr val="FFFFFF"/>
              </a:solidFill>
              <a:latin typeface="Open Sans"/>
              <a:ea typeface="Open Sans"/>
              <a:cs typeface="Open Sans"/>
              <a:sym typeface="Open Sans"/>
            </a:endParaRPr>
          </a:p>
          <a:p>
            <a:pPr marL="0" marR="0" lvl="0" indent="0" algn="l" rtl="0">
              <a:spcBef>
                <a:spcPts val="0"/>
              </a:spcBef>
              <a:spcAft>
                <a:spcPts val="0"/>
              </a:spcAft>
              <a:buClr>
                <a:srgbClr val="FFFFFF"/>
              </a:buClr>
              <a:buSzPts val="500"/>
              <a:buFont typeface="Arial"/>
              <a:buNone/>
            </a:pPr>
            <a:r>
              <a:rPr lang="en-US" sz="2000">
                <a:solidFill>
                  <a:srgbClr val="FFFFFF"/>
                </a:solidFill>
                <a:latin typeface="Open Sans"/>
                <a:ea typeface="Open Sans"/>
                <a:cs typeface="Open Sans"/>
                <a:sym typeface="Open Sans"/>
              </a:rPr>
              <a:t>Jesse Kindra, Contracts Team Manager </a:t>
            </a:r>
            <a:endParaRPr sz="2000">
              <a:solidFill>
                <a:srgbClr val="FFFFFF"/>
              </a:solidFill>
              <a:latin typeface="Open Sans"/>
              <a:ea typeface="Open Sans"/>
              <a:cs typeface="Open Sans"/>
              <a:sym typeface="Open Sans"/>
            </a:endParaRPr>
          </a:p>
          <a:p>
            <a:pPr marL="0" marR="0" lvl="0" indent="0" algn="l" rtl="0">
              <a:spcBef>
                <a:spcPts val="320"/>
              </a:spcBef>
              <a:spcAft>
                <a:spcPts val="0"/>
              </a:spcAft>
              <a:buClr>
                <a:srgbClr val="FFFFFF"/>
              </a:buClr>
              <a:buSzPts val="500"/>
              <a:buFont typeface="Arial"/>
              <a:buNone/>
            </a:pPr>
            <a:r>
              <a:rPr lang="en-US" sz="2000" b="0" i="0" u="none" strike="noStrike" cap="none">
                <a:solidFill>
                  <a:srgbClr val="FFFFFF"/>
                </a:solidFill>
                <a:latin typeface="Open Sans"/>
                <a:ea typeface="Open Sans"/>
                <a:cs typeface="Open Sans"/>
                <a:sym typeface="Open Sans"/>
              </a:rPr>
              <a:t>Office of Sponsored Programs</a:t>
            </a:r>
            <a:endParaRPr/>
          </a:p>
          <a:p>
            <a:pPr marL="0" marR="0" lvl="0" indent="0" algn="l" rtl="0">
              <a:spcBef>
                <a:spcPts val="320"/>
              </a:spcBef>
              <a:spcAft>
                <a:spcPts val="0"/>
              </a:spcAft>
              <a:buClr>
                <a:srgbClr val="FFFFFF"/>
              </a:buClr>
              <a:buSzPts val="3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11700" y="5171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rgbClr val="4B2E83"/>
                </a:solidFill>
                <a:latin typeface="Open Sans"/>
                <a:ea typeface="Open Sans"/>
                <a:cs typeface="Open Sans"/>
                <a:sym typeface="Open Sans"/>
              </a:rPr>
              <a:t>Contracts Team</a:t>
            </a:r>
            <a:endParaRPr sz="2400" b="0" i="0" u="none" strike="noStrike" cap="none">
              <a:solidFill>
                <a:srgbClr val="4B2E83"/>
              </a:solidFill>
              <a:latin typeface="Open Sans"/>
              <a:ea typeface="Open Sans"/>
              <a:cs typeface="Open Sans"/>
              <a:sym typeface="Open Sans"/>
            </a:endParaRPr>
          </a:p>
        </p:txBody>
      </p:sp>
      <p:sp>
        <p:nvSpPr>
          <p:cNvPr id="125" name="Google Shape;125;p21"/>
          <p:cNvSpPr/>
          <p:nvPr/>
        </p:nvSpPr>
        <p:spPr>
          <a:xfrm>
            <a:off x="2047875" y="1808163"/>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aphicFrame>
        <p:nvGraphicFramePr>
          <p:cNvPr id="126" name="Google Shape;126;p21"/>
          <p:cNvGraphicFramePr/>
          <p:nvPr/>
        </p:nvGraphicFramePr>
        <p:xfrm>
          <a:off x="673450" y="1280668"/>
          <a:ext cx="3000000" cy="3000000"/>
        </p:xfrm>
        <a:graphic>
          <a:graphicData uri="http://schemas.openxmlformats.org/drawingml/2006/table">
            <a:tbl>
              <a:tblPr>
                <a:noFill/>
                <a:tableStyleId>{A986E110-120D-4C27-8383-2318C3182513}</a:tableStyleId>
              </a:tblPr>
              <a:tblGrid>
                <a:gridCol w="1848575">
                  <a:extLst>
                    <a:ext uri="{9D8B030D-6E8A-4147-A177-3AD203B41FA5}">
                      <a16:colId xmlns:a16="http://schemas.microsoft.com/office/drawing/2014/main" val="20000"/>
                    </a:ext>
                  </a:extLst>
                </a:gridCol>
                <a:gridCol w="1848575">
                  <a:extLst>
                    <a:ext uri="{9D8B030D-6E8A-4147-A177-3AD203B41FA5}">
                      <a16:colId xmlns:a16="http://schemas.microsoft.com/office/drawing/2014/main" val="20001"/>
                    </a:ext>
                  </a:extLst>
                </a:gridCol>
                <a:gridCol w="1848575">
                  <a:extLst>
                    <a:ext uri="{9D8B030D-6E8A-4147-A177-3AD203B41FA5}">
                      <a16:colId xmlns:a16="http://schemas.microsoft.com/office/drawing/2014/main" val="20002"/>
                    </a:ext>
                  </a:extLst>
                </a:gridCol>
                <a:gridCol w="1848575">
                  <a:extLst>
                    <a:ext uri="{9D8B030D-6E8A-4147-A177-3AD203B41FA5}">
                      <a16:colId xmlns:a16="http://schemas.microsoft.com/office/drawing/2014/main" val="20003"/>
                    </a:ext>
                  </a:extLst>
                </a:gridCol>
              </a:tblGrid>
              <a:tr h="263400">
                <a:tc>
                  <a:txBody>
                    <a:bodyPr/>
                    <a:lstStyle/>
                    <a:p>
                      <a:pPr marL="0" marR="0" lvl="0" indent="0" algn="l" rtl="0">
                        <a:lnSpc>
                          <a:spcPct val="100000"/>
                        </a:lnSpc>
                        <a:spcBef>
                          <a:spcPts val="0"/>
                        </a:spcBef>
                        <a:spcAft>
                          <a:spcPts val="0"/>
                        </a:spcAft>
                        <a:buNone/>
                      </a:pPr>
                      <a:r>
                        <a:rPr lang="en-US" sz="1100" u="none" strike="noStrike" cap="none"/>
                        <a:t>Name</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Title</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Email</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Phone</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00"/>
                  </a:ext>
                </a:extLst>
              </a:tr>
              <a:tr h="435350">
                <a:tc>
                  <a:txBody>
                    <a:bodyPr/>
                    <a:lstStyle/>
                    <a:p>
                      <a:pPr marL="0" marR="0" lvl="0" indent="0" algn="l" rtl="0">
                        <a:lnSpc>
                          <a:spcPct val="100000"/>
                        </a:lnSpc>
                        <a:spcBef>
                          <a:spcPts val="0"/>
                        </a:spcBef>
                        <a:spcAft>
                          <a:spcPts val="0"/>
                        </a:spcAft>
                        <a:buNone/>
                      </a:pPr>
                      <a:r>
                        <a:rPr lang="en-US" sz="1100" u="none" strike="noStrike" cap="none"/>
                        <a:t>Jesse Kindra</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Manager, Contracts Team</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sng" strike="noStrike" cap="none">
                          <a:solidFill>
                            <a:schemeClr val="hlink"/>
                          </a:solidFill>
                          <a:hlinkClick r:id="rId3"/>
                        </a:rPr>
                        <a:t>jkindra@uw.edu</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206.685.5425</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01"/>
                  </a:ext>
                </a:extLst>
              </a:tr>
              <a:tr h="435350">
                <a:tc>
                  <a:txBody>
                    <a:bodyPr/>
                    <a:lstStyle/>
                    <a:p>
                      <a:pPr marL="0" marR="0" lvl="0" indent="0" algn="l" rtl="0">
                        <a:lnSpc>
                          <a:spcPct val="100000"/>
                        </a:lnSpc>
                        <a:spcBef>
                          <a:spcPts val="0"/>
                        </a:spcBef>
                        <a:spcAft>
                          <a:spcPts val="0"/>
                        </a:spcAft>
                        <a:buNone/>
                      </a:pPr>
                      <a:r>
                        <a:rPr lang="en-US" sz="1100" u="none" strike="noStrike" cap="none"/>
                        <a:t>Richard Glover</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Senior Contract Specialist</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sng" strike="noStrike" cap="none">
                          <a:solidFill>
                            <a:schemeClr val="hlink"/>
                          </a:solidFill>
                          <a:hlinkClick r:id="rId4"/>
                        </a:rPr>
                        <a:t>rglover@uw.edu</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206.543.7581</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02"/>
                  </a:ext>
                </a:extLst>
              </a:tr>
              <a:tr h="435350">
                <a:tc>
                  <a:txBody>
                    <a:bodyPr/>
                    <a:lstStyle/>
                    <a:p>
                      <a:pPr marL="0" marR="0" lvl="0" indent="0" algn="l" rtl="0">
                        <a:lnSpc>
                          <a:spcPct val="100000"/>
                        </a:lnSpc>
                        <a:spcBef>
                          <a:spcPts val="0"/>
                        </a:spcBef>
                        <a:spcAft>
                          <a:spcPts val="0"/>
                        </a:spcAft>
                        <a:buNone/>
                      </a:pPr>
                      <a:r>
                        <a:rPr lang="en-US" sz="1100" u="none" strike="noStrike" cap="none"/>
                        <a:t>Autumn Eck</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Senior Contract Specialist</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sng" strike="noStrike" cap="none">
                          <a:solidFill>
                            <a:schemeClr val="hlink"/>
                          </a:solidFill>
                          <a:hlinkClick r:id="rId5"/>
                        </a:rPr>
                        <a:t>afe@uw.edu</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206.543.4838</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03"/>
                  </a:ext>
                </a:extLst>
              </a:tr>
              <a:tr h="435350">
                <a:tc>
                  <a:txBody>
                    <a:bodyPr/>
                    <a:lstStyle/>
                    <a:p>
                      <a:pPr marL="0" marR="0" lvl="0" indent="0" algn="l" rtl="0">
                        <a:lnSpc>
                          <a:spcPct val="100000"/>
                        </a:lnSpc>
                        <a:spcBef>
                          <a:spcPts val="0"/>
                        </a:spcBef>
                        <a:spcAft>
                          <a:spcPts val="0"/>
                        </a:spcAft>
                        <a:buNone/>
                      </a:pPr>
                      <a:r>
                        <a:rPr lang="en-US" sz="1100" u="none" strike="noStrike" cap="none"/>
                        <a:t>Karl Neumann</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Senior Contract Specialist</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sng" strike="noStrike" cap="none">
                          <a:solidFill>
                            <a:schemeClr val="hlink"/>
                          </a:solidFill>
                          <a:hlinkClick r:id="rId6"/>
                        </a:rPr>
                        <a:t>neumannk@uw.edu</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206.685.7117</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04"/>
                  </a:ext>
                </a:extLst>
              </a:tr>
              <a:tr h="435350">
                <a:tc>
                  <a:txBody>
                    <a:bodyPr/>
                    <a:lstStyle/>
                    <a:p>
                      <a:pPr marL="0" marR="0" lvl="0" indent="0" algn="l" rtl="0">
                        <a:lnSpc>
                          <a:spcPct val="100000"/>
                        </a:lnSpc>
                        <a:spcBef>
                          <a:spcPts val="0"/>
                        </a:spcBef>
                        <a:spcAft>
                          <a:spcPts val="0"/>
                        </a:spcAft>
                        <a:buNone/>
                      </a:pPr>
                      <a:r>
                        <a:rPr lang="en-US" sz="1100" u="none" strike="noStrike" cap="none"/>
                        <a:t>Vali Gazula</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Senior Contract Specialist</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sng" strike="noStrike" cap="none">
                          <a:solidFill>
                            <a:schemeClr val="hlink"/>
                          </a:solidFill>
                          <a:hlinkClick r:id="rId7"/>
                        </a:rPr>
                        <a:t>vrg2@uw.edu</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206.685.7119</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05"/>
                  </a:ext>
                </a:extLst>
              </a:tr>
              <a:tr h="435350">
                <a:tc>
                  <a:txBody>
                    <a:bodyPr/>
                    <a:lstStyle/>
                    <a:p>
                      <a:pPr marL="0" marR="0" lvl="0" indent="0" algn="l" rtl="0">
                        <a:lnSpc>
                          <a:spcPct val="100000"/>
                        </a:lnSpc>
                        <a:spcBef>
                          <a:spcPts val="0"/>
                        </a:spcBef>
                        <a:spcAft>
                          <a:spcPts val="0"/>
                        </a:spcAft>
                        <a:buNone/>
                      </a:pPr>
                      <a:r>
                        <a:rPr lang="en-US" sz="1100" u="none" strike="noStrike" cap="none"/>
                        <a:t>Mike Snow</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Senior Contract Specialist</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sng" strike="noStrike" cap="none">
                          <a:solidFill>
                            <a:schemeClr val="hlink"/>
                          </a:solidFill>
                          <a:hlinkClick r:id="rId8"/>
                        </a:rPr>
                        <a:t>mikesnow@uw.edu</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206.221.0553</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06"/>
                  </a:ext>
                </a:extLst>
              </a:tr>
              <a:tr h="435350">
                <a:tc>
                  <a:txBody>
                    <a:bodyPr/>
                    <a:lstStyle/>
                    <a:p>
                      <a:pPr marL="0" marR="0" lvl="0" indent="0" algn="l" rtl="0">
                        <a:lnSpc>
                          <a:spcPct val="100000"/>
                        </a:lnSpc>
                        <a:spcBef>
                          <a:spcPts val="0"/>
                        </a:spcBef>
                        <a:spcAft>
                          <a:spcPts val="0"/>
                        </a:spcAft>
                        <a:buNone/>
                      </a:pPr>
                      <a:r>
                        <a:rPr lang="en-US" sz="1100" u="none" strike="noStrike" cap="none"/>
                        <a:t>Claire Stamm</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Senior Contract Specialist</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sng" strike="noStrike" cap="none">
                          <a:solidFill>
                            <a:schemeClr val="hlink"/>
                          </a:solidFill>
                          <a:hlinkClick r:id="rId9"/>
                        </a:rPr>
                        <a:t>cstamm@uw.edu</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206.543.1467</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07"/>
                  </a:ext>
                </a:extLst>
              </a:tr>
              <a:tr h="435350">
                <a:tc>
                  <a:txBody>
                    <a:bodyPr/>
                    <a:lstStyle/>
                    <a:p>
                      <a:pPr marL="0" marR="0" lvl="0" indent="0" algn="l" rtl="0">
                        <a:lnSpc>
                          <a:spcPct val="100000"/>
                        </a:lnSpc>
                        <a:spcBef>
                          <a:spcPts val="0"/>
                        </a:spcBef>
                        <a:spcAft>
                          <a:spcPts val="0"/>
                        </a:spcAft>
                        <a:buNone/>
                      </a:pPr>
                      <a:r>
                        <a:rPr lang="en-US" sz="1100" u="none" strike="noStrike" cap="none"/>
                        <a:t>Elizabeth Walker-Tilley</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Senior Contract Specialist</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sng" strike="noStrike" cap="none">
                          <a:solidFill>
                            <a:schemeClr val="hlink"/>
                          </a:solidFill>
                          <a:hlinkClick r:id="rId10"/>
                        </a:rPr>
                        <a:t>ewtilley@uw.edu</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206.616.1343</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08"/>
                  </a:ext>
                </a:extLst>
              </a:tr>
              <a:tr h="420750">
                <a:tc>
                  <a:txBody>
                    <a:bodyPr/>
                    <a:lstStyle/>
                    <a:p>
                      <a:pPr marL="0" marR="0" lvl="0" indent="0" algn="l" rtl="0">
                        <a:lnSpc>
                          <a:spcPct val="100000"/>
                        </a:lnSpc>
                        <a:spcBef>
                          <a:spcPts val="0"/>
                        </a:spcBef>
                        <a:spcAft>
                          <a:spcPts val="0"/>
                        </a:spcAft>
                        <a:buNone/>
                      </a:pPr>
                      <a:r>
                        <a:rPr lang="en-US" sz="1100" u="none" strike="noStrike" cap="none"/>
                        <a:t>S. Elaine Eldridge</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Contract Specialist</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sng" strike="noStrike" cap="none">
                          <a:solidFill>
                            <a:schemeClr val="hlink"/>
                          </a:solidFill>
                          <a:hlinkClick r:id="rId11"/>
                        </a:rPr>
                        <a:t>see4@uw.edu</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206.543.2081</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09"/>
                  </a:ext>
                </a:extLst>
              </a:tr>
              <a:tr h="420750">
                <a:tc>
                  <a:txBody>
                    <a:bodyPr/>
                    <a:lstStyle/>
                    <a:p>
                      <a:pPr marL="0" marR="0" lvl="0" indent="0" algn="l" rtl="0">
                        <a:lnSpc>
                          <a:spcPct val="100000"/>
                        </a:lnSpc>
                        <a:spcBef>
                          <a:spcPts val="0"/>
                        </a:spcBef>
                        <a:spcAft>
                          <a:spcPts val="0"/>
                        </a:spcAft>
                        <a:buNone/>
                      </a:pPr>
                      <a:r>
                        <a:rPr lang="en-US" sz="1100" u="none" strike="noStrike" cap="none"/>
                        <a:t>Dahra Latham</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Contract Specialist</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sng" strike="noStrike" cap="none">
                          <a:solidFill>
                            <a:schemeClr val="hlink"/>
                          </a:solidFill>
                          <a:hlinkClick r:id="rId12"/>
                        </a:rPr>
                        <a:t>dahra@uw.edu</a:t>
                      </a:r>
                      <a:endParaRPr sz="1100" b="0" i="0" u="none" strike="noStrike" cap="none">
                        <a:latin typeface="Arial"/>
                        <a:ea typeface="Arial"/>
                        <a:cs typeface="Arial"/>
                        <a:sym typeface="Arial"/>
                      </a:endParaRPr>
                    </a:p>
                  </a:txBody>
                  <a:tcPr marL="44575" marR="44575" marT="44575" marB="44575"/>
                </a:tc>
                <a:tc>
                  <a:txBody>
                    <a:bodyPr/>
                    <a:lstStyle/>
                    <a:p>
                      <a:pPr marL="0" marR="0" lvl="0" indent="0" algn="l" rtl="0">
                        <a:lnSpc>
                          <a:spcPct val="100000"/>
                        </a:lnSpc>
                        <a:spcBef>
                          <a:spcPts val="0"/>
                        </a:spcBef>
                        <a:spcAft>
                          <a:spcPts val="0"/>
                        </a:spcAft>
                        <a:buNone/>
                      </a:pPr>
                      <a:r>
                        <a:rPr lang="en-US" sz="1100" u="none" strike="noStrike" cap="none"/>
                        <a:t>206.685.0338</a:t>
                      </a:r>
                      <a:endParaRPr sz="1100" b="0" i="0" u="none" strike="noStrike" cap="none">
                        <a:latin typeface="Arial"/>
                        <a:ea typeface="Arial"/>
                        <a:cs typeface="Arial"/>
                        <a:sym typeface="Arial"/>
                      </a:endParaRPr>
                    </a:p>
                  </a:txBody>
                  <a:tcPr marL="44575" marR="44575" marT="44575" marB="44575"/>
                </a:tc>
                <a:extLst>
                  <a:ext uri="{0D108BD9-81ED-4DB2-BD59-A6C34878D82A}">
                    <a16:rowId xmlns:a16="http://schemas.microsoft.com/office/drawing/2014/main" val="1001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600"/>
              </a:spcBef>
              <a:spcAft>
                <a:spcPts val="0"/>
              </a:spcAft>
              <a:buSzPts val="3000"/>
              <a:buNone/>
            </a:pPr>
            <a:r>
              <a:rPr lang="en-US"/>
              <a:t>What?</a:t>
            </a:r>
            <a:endParaRPr/>
          </a:p>
        </p:txBody>
      </p:sp>
      <p:sp>
        <p:nvSpPr>
          <p:cNvPr id="132" name="Google Shape;132;p22"/>
          <p:cNvSpPr txBox="1">
            <a:spLocks noGrp="1"/>
          </p:cNvSpPr>
          <p:nvPr>
            <p:ph type="body" idx="2"/>
          </p:nvPr>
        </p:nvSpPr>
        <p:spPr>
          <a:xfrm>
            <a:off x="659300" y="1540125"/>
            <a:ext cx="8299800" cy="486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80"/>
              </a:spcBef>
              <a:spcAft>
                <a:spcPts val="0"/>
              </a:spcAft>
              <a:buSzPts val="2400"/>
              <a:buNone/>
            </a:pPr>
            <a:r>
              <a:rPr lang="en-US" sz="2200"/>
              <a:t>NAAs, FAs and PACs:</a:t>
            </a:r>
            <a:endParaRPr sz="2200"/>
          </a:p>
          <a:p>
            <a:pPr marL="457200" lvl="0" indent="-368300" algn="l" rtl="0">
              <a:lnSpc>
                <a:spcPct val="115000"/>
              </a:lnSpc>
              <a:spcBef>
                <a:spcPts val="480"/>
              </a:spcBef>
              <a:spcAft>
                <a:spcPts val="0"/>
              </a:spcAft>
              <a:buSzPts val="2200"/>
              <a:buChar char="&gt;"/>
            </a:pPr>
            <a:r>
              <a:rPr lang="en-US" sz="2200"/>
              <a:t>Affiliation Agreements</a:t>
            </a:r>
            <a:endParaRPr/>
          </a:p>
          <a:p>
            <a:pPr marL="457200" lvl="0" indent="-368300" algn="l" rtl="0">
              <a:lnSpc>
                <a:spcPct val="115000"/>
              </a:lnSpc>
              <a:spcBef>
                <a:spcPts val="480"/>
              </a:spcBef>
              <a:spcAft>
                <a:spcPts val="0"/>
              </a:spcAft>
              <a:buSzPts val="2200"/>
              <a:buChar char="&gt;"/>
            </a:pPr>
            <a:r>
              <a:rPr lang="en-US" sz="2200"/>
              <a:t>Clinical Trial (Industry) and Clinical Studies</a:t>
            </a:r>
            <a:endParaRPr sz="2200"/>
          </a:p>
          <a:p>
            <a:pPr marL="457200" lvl="0" indent="-368300" algn="l" rtl="0">
              <a:lnSpc>
                <a:spcPct val="115000"/>
              </a:lnSpc>
              <a:spcBef>
                <a:spcPts val="0"/>
              </a:spcBef>
              <a:spcAft>
                <a:spcPts val="0"/>
              </a:spcAft>
              <a:buSzPts val="2200"/>
              <a:buChar char="&gt;"/>
            </a:pPr>
            <a:r>
              <a:rPr lang="en-US" sz="2200"/>
              <a:t>CDA/NDAs</a:t>
            </a:r>
            <a:endParaRPr sz="2200"/>
          </a:p>
          <a:p>
            <a:pPr marL="457200" lvl="0" indent="-368300" algn="l" rtl="0">
              <a:lnSpc>
                <a:spcPct val="115000"/>
              </a:lnSpc>
              <a:spcBef>
                <a:spcPts val="0"/>
              </a:spcBef>
              <a:spcAft>
                <a:spcPts val="0"/>
              </a:spcAft>
              <a:buSzPts val="2200"/>
              <a:buChar char="&gt;"/>
            </a:pPr>
            <a:r>
              <a:rPr lang="en-US" sz="2200"/>
              <a:t>Data Use Agreements (DUAs)</a:t>
            </a:r>
            <a:endParaRPr sz="2200"/>
          </a:p>
          <a:p>
            <a:pPr marL="457200" lvl="0" indent="-368300" algn="l" rtl="0">
              <a:lnSpc>
                <a:spcPct val="115000"/>
              </a:lnSpc>
              <a:spcBef>
                <a:spcPts val="0"/>
              </a:spcBef>
              <a:spcAft>
                <a:spcPts val="0"/>
              </a:spcAft>
              <a:buSzPts val="2200"/>
              <a:buChar char="&gt;"/>
            </a:pPr>
            <a:r>
              <a:rPr lang="en-US" sz="2200"/>
              <a:t>Letters of Indemnification</a:t>
            </a:r>
            <a:endParaRPr sz="2200"/>
          </a:p>
          <a:p>
            <a:pPr marL="457200" lvl="0" indent="-368300" algn="l" rtl="0">
              <a:lnSpc>
                <a:spcPct val="115000"/>
              </a:lnSpc>
              <a:spcBef>
                <a:spcPts val="0"/>
              </a:spcBef>
              <a:spcAft>
                <a:spcPts val="0"/>
              </a:spcAft>
              <a:buSzPts val="2200"/>
              <a:buChar char="&gt;"/>
            </a:pPr>
            <a:r>
              <a:rPr lang="en-US" sz="2200"/>
              <a:t>Master Agreements</a:t>
            </a:r>
            <a:endParaRPr sz="2200"/>
          </a:p>
          <a:p>
            <a:pPr marL="457200" lvl="0" indent="-368300" algn="l" rtl="0">
              <a:lnSpc>
                <a:spcPct val="115000"/>
              </a:lnSpc>
              <a:spcBef>
                <a:spcPts val="0"/>
              </a:spcBef>
              <a:spcAft>
                <a:spcPts val="0"/>
              </a:spcAft>
              <a:buSzPts val="2200"/>
              <a:buChar char="&gt;"/>
            </a:pPr>
            <a:r>
              <a:rPr lang="en-US" sz="2200"/>
              <a:t>Material Transfer Agreements (MTAs)</a:t>
            </a:r>
            <a:endParaRPr sz="2200"/>
          </a:p>
          <a:p>
            <a:pPr marL="457200" lvl="0" indent="-368300" algn="l" rtl="0">
              <a:lnSpc>
                <a:spcPct val="115000"/>
              </a:lnSpc>
              <a:spcBef>
                <a:spcPts val="0"/>
              </a:spcBef>
              <a:spcAft>
                <a:spcPts val="0"/>
              </a:spcAft>
              <a:buSzPts val="2200"/>
              <a:buChar char="&gt;"/>
            </a:pPr>
            <a:r>
              <a:rPr lang="en-US" sz="2200"/>
              <a:t>Memoranda of Understanding (MOUs)</a:t>
            </a:r>
            <a:endParaRPr sz="2200"/>
          </a:p>
          <a:p>
            <a:pPr marL="457200" lvl="0" indent="-368300" algn="l" rtl="0">
              <a:lnSpc>
                <a:spcPct val="115000"/>
              </a:lnSpc>
              <a:spcBef>
                <a:spcPts val="0"/>
              </a:spcBef>
              <a:spcAft>
                <a:spcPts val="0"/>
              </a:spcAft>
              <a:buSzPts val="2200"/>
              <a:buChar char="&gt;"/>
            </a:pPr>
            <a:r>
              <a:rPr lang="en-US" sz="2200"/>
              <a:t>Collaborative Research Agreements (Funded/Unfunded)</a:t>
            </a:r>
            <a:endParaRPr sz="2200"/>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a:p>
            <a:pPr marL="457200" lvl="0" indent="0" algn="l" rtl="0">
              <a:lnSpc>
                <a:spcPct val="100000"/>
              </a:lnSpc>
              <a:spcBef>
                <a:spcPts val="480"/>
              </a:spcBef>
              <a:spcAft>
                <a:spcPts val="0"/>
              </a:spcAft>
              <a:buSzPts val="24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p:nvPr/>
        </p:nvSpPr>
        <p:spPr>
          <a:xfrm>
            <a:off x="6728900" y="5712300"/>
            <a:ext cx="2937000" cy="130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3"/>
          <p:cNvSpPr txBox="1">
            <a:spLocks noGrp="1"/>
          </p:cNvSpPr>
          <p:nvPr>
            <p:ph type="body" idx="1"/>
          </p:nvPr>
        </p:nvSpPr>
        <p:spPr>
          <a:xfrm>
            <a:off x="487075" y="3"/>
            <a:ext cx="7880700" cy="701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600"/>
              </a:spcBef>
              <a:spcAft>
                <a:spcPts val="0"/>
              </a:spcAft>
              <a:buSzPts val="3000"/>
              <a:buNone/>
            </a:pPr>
            <a:r>
              <a:rPr lang="en-US" sz="2400"/>
              <a:t>Non-Award Agreement Volumes </a:t>
            </a:r>
            <a:endParaRPr sz="2400">
              <a:highlight>
                <a:srgbClr val="FFFF00"/>
              </a:highlight>
            </a:endParaRPr>
          </a:p>
        </p:txBody>
      </p:sp>
      <p:sp>
        <p:nvSpPr>
          <p:cNvPr id="139" name="Google Shape;139;p23"/>
          <p:cNvSpPr txBox="1">
            <a:spLocks noGrp="1"/>
          </p:cNvSpPr>
          <p:nvPr>
            <p:ph type="body" idx="2"/>
          </p:nvPr>
        </p:nvSpPr>
        <p:spPr>
          <a:xfrm>
            <a:off x="659300" y="1540125"/>
            <a:ext cx="8299800" cy="486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a:p>
            <a:pPr marL="457200" lvl="0" indent="0" algn="l" rtl="0">
              <a:lnSpc>
                <a:spcPct val="100000"/>
              </a:lnSpc>
              <a:spcBef>
                <a:spcPts val="480"/>
              </a:spcBef>
              <a:spcAft>
                <a:spcPts val="0"/>
              </a:spcAft>
              <a:buSzPts val="2400"/>
              <a:buNone/>
            </a:pPr>
            <a:endParaRPr/>
          </a:p>
        </p:txBody>
      </p:sp>
      <p:graphicFrame>
        <p:nvGraphicFramePr>
          <p:cNvPr id="140" name="Google Shape;140;p23"/>
          <p:cNvGraphicFramePr/>
          <p:nvPr/>
        </p:nvGraphicFramePr>
        <p:xfrm>
          <a:off x="494351" y="791587"/>
          <a:ext cx="3000000" cy="3000000"/>
        </p:xfrm>
        <a:graphic>
          <a:graphicData uri="http://schemas.openxmlformats.org/drawingml/2006/table">
            <a:tbl>
              <a:tblPr>
                <a:noFill/>
                <a:tableStyleId>{A986E110-120D-4C27-8383-2318C3182513}</a:tableStyleId>
              </a:tblPr>
              <a:tblGrid>
                <a:gridCol w="3448875">
                  <a:extLst>
                    <a:ext uri="{9D8B030D-6E8A-4147-A177-3AD203B41FA5}">
                      <a16:colId xmlns:a16="http://schemas.microsoft.com/office/drawing/2014/main" val="20000"/>
                    </a:ext>
                  </a:extLst>
                </a:gridCol>
                <a:gridCol w="1084325">
                  <a:extLst>
                    <a:ext uri="{9D8B030D-6E8A-4147-A177-3AD203B41FA5}">
                      <a16:colId xmlns:a16="http://schemas.microsoft.com/office/drawing/2014/main" val="20001"/>
                    </a:ext>
                  </a:extLst>
                </a:gridCol>
                <a:gridCol w="987925">
                  <a:extLst>
                    <a:ext uri="{9D8B030D-6E8A-4147-A177-3AD203B41FA5}">
                      <a16:colId xmlns:a16="http://schemas.microsoft.com/office/drawing/2014/main" val="20002"/>
                    </a:ext>
                  </a:extLst>
                </a:gridCol>
                <a:gridCol w="955725">
                  <a:extLst>
                    <a:ext uri="{9D8B030D-6E8A-4147-A177-3AD203B41FA5}">
                      <a16:colId xmlns:a16="http://schemas.microsoft.com/office/drawing/2014/main" val="20003"/>
                    </a:ext>
                  </a:extLst>
                </a:gridCol>
                <a:gridCol w="851150">
                  <a:extLst>
                    <a:ext uri="{9D8B030D-6E8A-4147-A177-3AD203B41FA5}">
                      <a16:colId xmlns:a16="http://schemas.microsoft.com/office/drawing/2014/main" val="20004"/>
                    </a:ext>
                  </a:extLst>
                </a:gridCol>
                <a:gridCol w="971800">
                  <a:extLst>
                    <a:ext uri="{9D8B030D-6E8A-4147-A177-3AD203B41FA5}">
                      <a16:colId xmlns:a16="http://schemas.microsoft.com/office/drawing/2014/main" val="20005"/>
                    </a:ext>
                  </a:extLst>
                </a:gridCol>
              </a:tblGrid>
              <a:tr h="518150">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Type</a:t>
                      </a:r>
                      <a:endParaRPr sz="1600" b="1"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2019</a:t>
                      </a:r>
                      <a:endParaRPr sz="1600" b="1"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2020</a:t>
                      </a:r>
                      <a:endParaRPr sz="1600" b="1"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2021</a:t>
                      </a:r>
                      <a:endParaRPr sz="1600" b="1"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2022</a:t>
                      </a:r>
                      <a:endParaRPr sz="1600" b="1"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Grand Total</a:t>
                      </a:r>
                      <a:endParaRPr sz="1600" b="1"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0"/>
                  </a:ext>
                </a:extLst>
              </a:tr>
              <a:tr h="645825">
                <a:tc>
                  <a:txBody>
                    <a:bodyPr/>
                    <a:lstStyle/>
                    <a:p>
                      <a:pPr marL="0" marR="0" lvl="0" indent="0" algn="l" rtl="0">
                        <a:lnSpc>
                          <a:spcPct val="100000"/>
                        </a:lnSpc>
                        <a:spcBef>
                          <a:spcPts val="0"/>
                        </a:spcBef>
                        <a:spcAft>
                          <a:spcPts val="0"/>
                        </a:spcAft>
                        <a:buNone/>
                      </a:pPr>
                      <a:r>
                        <a:rPr lang="en-US" sz="1600" u="none" strike="noStrike" cap="none">
                          <a:latin typeface="Open Sans"/>
                          <a:ea typeface="Open Sans"/>
                          <a:cs typeface="Open Sans"/>
                          <a:sym typeface="Open Sans"/>
                        </a:rPr>
                        <a:t>Non-Award Agreement</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971</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1028</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1179</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361</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u="none" strike="noStrike" cap="none">
                          <a:latin typeface="Open Sans"/>
                          <a:ea typeface="Open Sans"/>
                          <a:cs typeface="Open Sans"/>
                          <a:sym typeface="Open Sans"/>
                        </a:rPr>
                        <a:t>3539</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1"/>
                  </a:ext>
                </a:extLst>
              </a:tr>
              <a:tr h="438225">
                <a:tc>
                  <a:txBody>
                    <a:bodyPr/>
                    <a:lstStyle/>
                    <a:p>
                      <a:pPr marL="0" marR="0" lvl="0" indent="0" algn="l" rtl="0">
                        <a:lnSpc>
                          <a:spcPct val="100000"/>
                        </a:lnSpc>
                        <a:spcBef>
                          <a:spcPts val="0"/>
                        </a:spcBef>
                        <a:spcAft>
                          <a:spcPts val="0"/>
                        </a:spcAft>
                        <a:buNone/>
                      </a:pPr>
                      <a:r>
                        <a:rPr lang="en-US" sz="1600" u="none" strike="noStrike" cap="none">
                          <a:latin typeface="Open Sans"/>
                          <a:ea typeface="Open Sans"/>
                          <a:cs typeface="Open Sans"/>
                          <a:sym typeface="Open Sans"/>
                        </a:rPr>
                        <a:t>Affiliation Agreement</a:t>
                      </a:r>
                      <a:endParaRPr sz="1600" i="0" u="none" strike="noStrike" cap="none">
                        <a:latin typeface="Open Sans"/>
                        <a:ea typeface="Open Sans"/>
                        <a:cs typeface="Open Sans"/>
                        <a:sym typeface="Open Sans"/>
                      </a:endParaRPr>
                    </a:p>
                  </a:txBody>
                  <a:tcPr marL="857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4</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4</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u="none" strike="noStrike" cap="none">
                          <a:latin typeface="Open Sans"/>
                          <a:ea typeface="Open Sans"/>
                          <a:cs typeface="Open Sans"/>
                          <a:sym typeface="Open Sans"/>
                        </a:rPr>
                        <a:t>8</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2"/>
                  </a:ext>
                </a:extLst>
              </a:tr>
              <a:tr h="438225">
                <a:tc>
                  <a:txBody>
                    <a:bodyPr/>
                    <a:lstStyle/>
                    <a:p>
                      <a:pPr marL="0" marR="0" lvl="0" indent="0" algn="l" rtl="0">
                        <a:lnSpc>
                          <a:spcPct val="100000"/>
                        </a:lnSpc>
                        <a:spcBef>
                          <a:spcPts val="0"/>
                        </a:spcBef>
                        <a:spcAft>
                          <a:spcPts val="0"/>
                        </a:spcAft>
                        <a:buNone/>
                      </a:pPr>
                      <a:r>
                        <a:rPr lang="en-US" sz="1600" u="none" strike="noStrike" cap="none">
                          <a:latin typeface="Open Sans"/>
                          <a:ea typeface="Open Sans"/>
                          <a:cs typeface="Open Sans"/>
                          <a:sym typeface="Open Sans"/>
                        </a:rPr>
                        <a:t>Clinical Trial Agreement</a:t>
                      </a:r>
                      <a:endParaRPr sz="1600" i="0" u="none" strike="noStrike" cap="none">
                        <a:latin typeface="Open Sans"/>
                        <a:ea typeface="Open Sans"/>
                        <a:cs typeface="Open Sans"/>
                        <a:sym typeface="Open Sans"/>
                      </a:endParaRPr>
                    </a:p>
                  </a:txBody>
                  <a:tcPr marL="857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1</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4</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4</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2</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u="none" strike="noStrike" cap="none">
                          <a:latin typeface="Open Sans"/>
                          <a:ea typeface="Open Sans"/>
                          <a:cs typeface="Open Sans"/>
                          <a:sym typeface="Open Sans"/>
                        </a:rPr>
                        <a:t>11</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3"/>
                  </a:ext>
                </a:extLst>
              </a:tr>
              <a:tr h="438225">
                <a:tc>
                  <a:txBody>
                    <a:bodyPr/>
                    <a:lstStyle/>
                    <a:p>
                      <a:pPr marL="0" marR="0" lvl="0" indent="0" algn="l" rtl="0">
                        <a:lnSpc>
                          <a:spcPct val="100000"/>
                        </a:lnSpc>
                        <a:spcBef>
                          <a:spcPts val="0"/>
                        </a:spcBef>
                        <a:spcAft>
                          <a:spcPts val="0"/>
                        </a:spcAft>
                        <a:buNone/>
                      </a:pPr>
                      <a:r>
                        <a:rPr lang="en-US" sz="1600" u="none" strike="noStrike" cap="none">
                          <a:latin typeface="Open Sans"/>
                          <a:ea typeface="Open Sans"/>
                          <a:cs typeface="Open Sans"/>
                          <a:sym typeface="Open Sans"/>
                        </a:rPr>
                        <a:t>Confidentiality Agreement</a:t>
                      </a:r>
                      <a:endParaRPr sz="1600" i="0" u="none" strike="noStrike" cap="none">
                        <a:latin typeface="Open Sans"/>
                        <a:ea typeface="Open Sans"/>
                        <a:cs typeface="Open Sans"/>
                        <a:sym typeface="Open Sans"/>
                      </a:endParaRPr>
                    </a:p>
                  </a:txBody>
                  <a:tcPr marL="857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429</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491</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530</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182</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u="none" strike="noStrike" cap="none">
                          <a:latin typeface="Open Sans"/>
                          <a:ea typeface="Open Sans"/>
                          <a:cs typeface="Open Sans"/>
                          <a:sym typeface="Open Sans"/>
                        </a:rPr>
                        <a:t>1632</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4"/>
                  </a:ext>
                </a:extLst>
              </a:tr>
              <a:tr h="438225">
                <a:tc>
                  <a:txBody>
                    <a:bodyPr/>
                    <a:lstStyle/>
                    <a:p>
                      <a:pPr marL="0" marR="0" lvl="0" indent="0" algn="l" rtl="0">
                        <a:lnSpc>
                          <a:spcPct val="100000"/>
                        </a:lnSpc>
                        <a:spcBef>
                          <a:spcPts val="0"/>
                        </a:spcBef>
                        <a:spcAft>
                          <a:spcPts val="0"/>
                        </a:spcAft>
                        <a:buNone/>
                      </a:pPr>
                      <a:r>
                        <a:rPr lang="en-US" sz="1600" u="none" strike="noStrike" cap="none">
                          <a:latin typeface="Open Sans"/>
                          <a:ea typeface="Open Sans"/>
                          <a:cs typeface="Open Sans"/>
                          <a:sym typeface="Open Sans"/>
                        </a:rPr>
                        <a:t>Data Use Agreement</a:t>
                      </a:r>
                      <a:endParaRPr sz="1600" i="0" u="none" strike="noStrike" cap="none">
                        <a:latin typeface="Open Sans"/>
                        <a:ea typeface="Open Sans"/>
                        <a:cs typeface="Open Sans"/>
                        <a:sym typeface="Open Sans"/>
                      </a:endParaRPr>
                    </a:p>
                  </a:txBody>
                  <a:tcPr marL="857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178</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179</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228</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74</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u="none" strike="noStrike" cap="none">
                          <a:latin typeface="Open Sans"/>
                          <a:ea typeface="Open Sans"/>
                          <a:cs typeface="Open Sans"/>
                          <a:sym typeface="Open Sans"/>
                        </a:rPr>
                        <a:t>659</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5"/>
                  </a:ext>
                </a:extLst>
              </a:tr>
              <a:tr h="438225">
                <a:tc>
                  <a:txBody>
                    <a:bodyPr/>
                    <a:lstStyle/>
                    <a:p>
                      <a:pPr marL="0" marR="0" lvl="0" indent="0" algn="l" rtl="0">
                        <a:lnSpc>
                          <a:spcPct val="100000"/>
                        </a:lnSpc>
                        <a:spcBef>
                          <a:spcPts val="0"/>
                        </a:spcBef>
                        <a:spcAft>
                          <a:spcPts val="0"/>
                        </a:spcAft>
                        <a:buNone/>
                      </a:pPr>
                      <a:r>
                        <a:rPr lang="en-US" sz="1600" u="none" strike="noStrike" cap="none">
                          <a:latin typeface="Open Sans"/>
                          <a:ea typeface="Open Sans"/>
                          <a:cs typeface="Open Sans"/>
                          <a:sym typeface="Open Sans"/>
                        </a:rPr>
                        <a:t>Letter of Indemnification</a:t>
                      </a:r>
                      <a:endParaRPr sz="1600" i="0" u="none" strike="noStrike" cap="none">
                        <a:latin typeface="Open Sans"/>
                        <a:ea typeface="Open Sans"/>
                        <a:cs typeface="Open Sans"/>
                        <a:sym typeface="Open Sans"/>
                      </a:endParaRPr>
                    </a:p>
                  </a:txBody>
                  <a:tcPr marL="857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9</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8</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16</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2</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u="none" strike="noStrike" cap="none">
                          <a:latin typeface="Open Sans"/>
                          <a:ea typeface="Open Sans"/>
                          <a:cs typeface="Open Sans"/>
                          <a:sym typeface="Open Sans"/>
                        </a:rPr>
                        <a:t>35</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6"/>
                  </a:ext>
                </a:extLst>
              </a:tr>
              <a:tr h="438225">
                <a:tc>
                  <a:txBody>
                    <a:bodyPr/>
                    <a:lstStyle/>
                    <a:p>
                      <a:pPr marL="0" marR="0" lvl="0" indent="0" algn="l" rtl="0">
                        <a:lnSpc>
                          <a:spcPct val="100000"/>
                        </a:lnSpc>
                        <a:spcBef>
                          <a:spcPts val="0"/>
                        </a:spcBef>
                        <a:spcAft>
                          <a:spcPts val="0"/>
                        </a:spcAft>
                        <a:buNone/>
                      </a:pPr>
                      <a:r>
                        <a:rPr lang="en-US" sz="1600" u="none" strike="noStrike" cap="none">
                          <a:latin typeface="Open Sans"/>
                          <a:ea typeface="Open Sans"/>
                          <a:cs typeface="Open Sans"/>
                          <a:sym typeface="Open Sans"/>
                        </a:rPr>
                        <a:t>Master Agreement</a:t>
                      </a:r>
                      <a:endParaRPr sz="1600" i="0" u="none" strike="noStrike" cap="none">
                        <a:latin typeface="Open Sans"/>
                        <a:ea typeface="Open Sans"/>
                        <a:cs typeface="Open Sans"/>
                        <a:sym typeface="Open Sans"/>
                      </a:endParaRPr>
                    </a:p>
                  </a:txBody>
                  <a:tcPr marL="857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30</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25</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28</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9</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u="none" strike="noStrike" cap="none">
                          <a:latin typeface="Open Sans"/>
                          <a:ea typeface="Open Sans"/>
                          <a:cs typeface="Open Sans"/>
                          <a:sym typeface="Open Sans"/>
                        </a:rPr>
                        <a:t>92</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7"/>
                  </a:ext>
                </a:extLst>
              </a:tr>
              <a:tr h="438225">
                <a:tc>
                  <a:txBody>
                    <a:bodyPr/>
                    <a:lstStyle/>
                    <a:p>
                      <a:pPr marL="0" marR="0" lvl="0" indent="0" algn="l" rtl="0">
                        <a:lnSpc>
                          <a:spcPct val="100000"/>
                        </a:lnSpc>
                        <a:spcBef>
                          <a:spcPts val="0"/>
                        </a:spcBef>
                        <a:spcAft>
                          <a:spcPts val="0"/>
                        </a:spcAft>
                        <a:buNone/>
                      </a:pPr>
                      <a:r>
                        <a:rPr lang="en-US" sz="1600" u="none" strike="noStrike" cap="none">
                          <a:latin typeface="Open Sans"/>
                          <a:ea typeface="Open Sans"/>
                          <a:cs typeface="Open Sans"/>
                          <a:sym typeface="Open Sans"/>
                        </a:rPr>
                        <a:t>Material Transfer Agreement</a:t>
                      </a:r>
                      <a:endParaRPr sz="1600" i="0" u="none" strike="noStrike" cap="none">
                        <a:latin typeface="Open Sans"/>
                        <a:ea typeface="Open Sans"/>
                        <a:cs typeface="Open Sans"/>
                        <a:sym typeface="Open Sans"/>
                      </a:endParaRPr>
                    </a:p>
                  </a:txBody>
                  <a:tcPr marL="857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74</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68</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135</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26</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u="none" strike="noStrike" cap="none">
                          <a:latin typeface="Open Sans"/>
                          <a:ea typeface="Open Sans"/>
                          <a:cs typeface="Open Sans"/>
                          <a:sym typeface="Open Sans"/>
                        </a:rPr>
                        <a:t>303</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8"/>
                  </a:ext>
                </a:extLst>
              </a:tr>
              <a:tr h="505675">
                <a:tc>
                  <a:txBody>
                    <a:bodyPr/>
                    <a:lstStyle/>
                    <a:p>
                      <a:pPr marL="0" marR="0" lvl="0" indent="0" algn="l" rtl="0">
                        <a:lnSpc>
                          <a:spcPct val="100000"/>
                        </a:lnSpc>
                        <a:spcBef>
                          <a:spcPts val="0"/>
                        </a:spcBef>
                        <a:spcAft>
                          <a:spcPts val="0"/>
                        </a:spcAft>
                        <a:buNone/>
                      </a:pPr>
                      <a:r>
                        <a:rPr lang="en-US" sz="1600" u="none" strike="noStrike" cap="none">
                          <a:latin typeface="Open Sans"/>
                          <a:ea typeface="Open Sans"/>
                          <a:cs typeface="Open Sans"/>
                          <a:sym typeface="Open Sans"/>
                        </a:rPr>
                        <a:t>Memorandum of Understanding</a:t>
                      </a:r>
                      <a:endParaRPr sz="1600" i="0" u="none" strike="noStrike" cap="none">
                        <a:latin typeface="Open Sans"/>
                        <a:ea typeface="Open Sans"/>
                        <a:cs typeface="Open Sans"/>
                        <a:sym typeface="Open Sans"/>
                      </a:endParaRPr>
                    </a:p>
                  </a:txBody>
                  <a:tcPr marL="857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15</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17</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13</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1</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u="none" strike="noStrike" cap="none">
                          <a:latin typeface="Open Sans"/>
                          <a:ea typeface="Open Sans"/>
                          <a:cs typeface="Open Sans"/>
                          <a:sym typeface="Open Sans"/>
                        </a:rPr>
                        <a:t>46</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9"/>
                  </a:ext>
                </a:extLst>
              </a:tr>
              <a:tr h="438225">
                <a:tc>
                  <a:txBody>
                    <a:bodyPr/>
                    <a:lstStyle/>
                    <a:p>
                      <a:pPr marL="0" marR="0" lvl="0" indent="0" algn="l" rtl="0">
                        <a:lnSpc>
                          <a:spcPct val="100000"/>
                        </a:lnSpc>
                        <a:spcBef>
                          <a:spcPts val="0"/>
                        </a:spcBef>
                        <a:spcAft>
                          <a:spcPts val="0"/>
                        </a:spcAft>
                        <a:buNone/>
                      </a:pPr>
                      <a:r>
                        <a:rPr lang="en-US" sz="1600" u="none" strike="noStrike" cap="none">
                          <a:latin typeface="Open Sans"/>
                          <a:ea typeface="Open Sans"/>
                          <a:cs typeface="Open Sans"/>
                          <a:sym typeface="Open Sans"/>
                        </a:rPr>
                        <a:t>Other (explain in comments)</a:t>
                      </a:r>
                      <a:endParaRPr sz="1600" i="0" u="none" strike="noStrike" cap="none">
                        <a:latin typeface="Open Sans"/>
                        <a:ea typeface="Open Sans"/>
                        <a:cs typeface="Open Sans"/>
                        <a:sym typeface="Open Sans"/>
                      </a:endParaRPr>
                    </a:p>
                  </a:txBody>
                  <a:tcPr marL="857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158</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123</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128</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31</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u="none" strike="noStrike" cap="none">
                          <a:latin typeface="Open Sans"/>
                          <a:ea typeface="Open Sans"/>
                          <a:cs typeface="Open Sans"/>
                          <a:sym typeface="Open Sans"/>
                        </a:rPr>
                        <a:t>440</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10"/>
                  </a:ext>
                </a:extLst>
              </a:tr>
              <a:tr h="518150">
                <a:tc>
                  <a:txBody>
                    <a:bodyPr/>
                    <a:lstStyle/>
                    <a:p>
                      <a:pPr marL="0" marR="0" lvl="0" indent="0" algn="l" rtl="0">
                        <a:lnSpc>
                          <a:spcPct val="100000"/>
                        </a:lnSpc>
                        <a:spcBef>
                          <a:spcPts val="0"/>
                        </a:spcBef>
                        <a:spcAft>
                          <a:spcPts val="0"/>
                        </a:spcAft>
                        <a:buNone/>
                      </a:pPr>
                      <a:r>
                        <a:rPr lang="en-US" sz="1600" u="none" strike="noStrike" cap="none">
                          <a:latin typeface="Open Sans"/>
                          <a:ea typeface="Open Sans"/>
                          <a:cs typeface="Open Sans"/>
                          <a:sym typeface="Open Sans"/>
                        </a:rPr>
                        <a:t>Unfunded Collaborative Agreement</a:t>
                      </a:r>
                      <a:endParaRPr sz="1600" i="0" u="none" strike="noStrike" cap="none">
                        <a:latin typeface="Open Sans"/>
                        <a:ea typeface="Open Sans"/>
                        <a:cs typeface="Open Sans"/>
                        <a:sym typeface="Open Sans"/>
                      </a:endParaRPr>
                    </a:p>
                  </a:txBody>
                  <a:tcPr marL="857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49</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75</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65</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u="none" strike="noStrike" cap="none">
                          <a:latin typeface="Open Sans"/>
                          <a:ea typeface="Open Sans"/>
                          <a:cs typeface="Open Sans"/>
                          <a:sym typeface="Open Sans"/>
                        </a:rPr>
                        <a:t>19</a:t>
                      </a:r>
                      <a:endParaRPr sz="1600" i="0" u="none" strike="noStrike" cap="none">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u="none" strike="noStrike" cap="none">
                          <a:latin typeface="Open Sans"/>
                          <a:ea typeface="Open Sans"/>
                          <a:cs typeface="Open Sans"/>
                          <a:sym typeface="Open Sans"/>
                        </a:rPr>
                        <a:t>208</a:t>
                      </a:r>
                      <a:endParaRPr sz="1600" b="1" i="0" u="none" strike="noStrike" cap="none">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1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p:nvPr/>
        </p:nvSpPr>
        <p:spPr>
          <a:xfrm>
            <a:off x="7181750" y="5890050"/>
            <a:ext cx="2248500" cy="1136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4"/>
          <p:cNvSpPr txBox="1">
            <a:spLocks noGrp="1"/>
          </p:cNvSpPr>
          <p:nvPr>
            <p:ph type="body" idx="1"/>
          </p:nvPr>
        </p:nvSpPr>
        <p:spPr>
          <a:xfrm>
            <a:off x="671757" y="142910"/>
            <a:ext cx="8184600" cy="992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600"/>
              </a:spcBef>
              <a:spcAft>
                <a:spcPts val="0"/>
              </a:spcAft>
              <a:buSzPts val="3000"/>
              <a:buNone/>
            </a:pPr>
            <a:endParaRPr/>
          </a:p>
          <a:p>
            <a:pPr marL="0" lvl="0" indent="0" algn="l" rtl="0">
              <a:lnSpc>
                <a:spcPct val="90000"/>
              </a:lnSpc>
              <a:spcBef>
                <a:spcPts val="600"/>
              </a:spcBef>
              <a:spcAft>
                <a:spcPts val="0"/>
              </a:spcAft>
              <a:buSzPts val="3000"/>
              <a:buNone/>
            </a:pPr>
            <a:r>
              <a:rPr lang="en-US"/>
              <a:t>Non-Federal Clinical Trial Agreements </a:t>
            </a:r>
            <a:endParaRPr>
              <a:highlight>
                <a:srgbClr val="FFFF00"/>
              </a:highlight>
            </a:endParaRPr>
          </a:p>
        </p:txBody>
      </p:sp>
      <p:sp>
        <p:nvSpPr>
          <p:cNvPr id="147" name="Google Shape;147;p24"/>
          <p:cNvSpPr txBox="1">
            <a:spLocks noGrp="1"/>
          </p:cNvSpPr>
          <p:nvPr>
            <p:ph type="body" idx="2"/>
          </p:nvPr>
        </p:nvSpPr>
        <p:spPr>
          <a:xfrm>
            <a:off x="659300" y="1540125"/>
            <a:ext cx="8299800" cy="486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80"/>
              </a:spcBef>
              <a:spcAft>
                <a:spcPts val="0"/>
              </a:spcAft>
              <a:buSzPts val="2400"/>
              <a:buNone/>
            </a:pPr>
            <a:endParaRPr/>
          </a:p>
          <a:p>
            <a:pPr marL="457200" lvl="0" indent="0" algn="l" rtl="0">
              <a:lnSpc>
                <a:spcPct val="100000"/>
              </a:lnSpc>
              <a:spcBef>
                <a:spcPts val="480"/>
              </a:spcBef>
              <a:spcAft>
                <a:spcPts val="0"/>
              </a:spcAft>
              <a:buSzPts val="2400"/>
              <a:buNone/>
            </a:pPr>
            <a:endParaRPr/>
          </a:p>
        </p:txBody>
      </p:sp>
      <p:graphicFrame>
        <p:nvGraphicFramePr>
          <p:cNvPr id="148" name="Google Shape;148;p24"/>
          <p:cNvGraphicFramePr/>
          <p:nvPr/>
        </p:nvGraphicFramePr>
        <p:xfrm>
          <a:off x="735500" y="1311525"/>
          <a:ext cx="3000000" cy="3000000"/>
        </p:xfrm>
        <a:graphic>
          <a:graphicData uri="http://schemas.openxmlformats.org/drawingml/2006/table">
            <a:tbl>
              <a:tblPr>
                <a:noFill/>
                <a:tableStyleId>{A986E110-120D-4C27-8383-2318C3182513}</a:tableStyleId>
              </a:tblPr>
              <a:tblGrid>
                <a:gridCol w="1299175">
                  <a:extLst>
                    <a:ext uri="{9D8B030D-6E8A-4147-A177-3AD203B41FA5}">
                      <a16:colId xmlns:a16="http://schemas.microsoft.com/office/drawing/2014/main" val="20000"/>
                    </a:ext>
                  </a:extLst>
                </a:gridCol>
                <a:gridCol w="1198300">
                  <a:extLst>
                    <a:ext uri="{9D8B030D-6E8A-4147-A177-3AD203B41FA5}">
                      <a16:colId xmlns:a16="http://schemas.microsoft.com/office/drawing/2014/main" val="20001"/>
                    </a:ext>
                  </a:extLst>
                </a:gridCol>
                <a:gridCol w="985200">
                  <a:extLst>
                    <a:ext uri="{9D8B030D-6E8A-4147-A177-3AD203B41FA5}">
                      <a16:colId xmlns:a16="http://schemas.microsoft.com/office/drawing/2014/main" val="20002"/>
                    </a:ext>
                  </a:extLst>
                </a:gridCol>
                <a:gridCol w="885125">
                  <a:extLst>
                    <a:ext uri="{9D8B030D-6E8A-4147-A177-3AD203B41FA5}">
                      <a16:colId xmlns:a16="http://schemas.microsoft.com/office/drawing/2014/main" val="20003"/>
                    </a:ext>
                  </a:extLst>
                </a:gridCol>
                <a:gridCol w="818450">
                  <a:extLst>
                    <a:ext uri="{9D8B030D-6E8A-4147-A177-3AD203B41FA5}">
                      <a16:colId xmlns:a16="http://schemas.microsoft.com/office/drawing/2014/main" val="20004"/>
                    </a:ext>
                  </a:extLst>
                </a:gridCol>
                <a:gridCol w="951775">
                  <a:extLst>
                    <a:ext uri="{9D8B030D-6E8A-4147-A177-3AD203B41FA5}">
                      <a16:colId xmlns:a16="http://schemas.microsoft.com/office/drawing/2014/main" val="20005"/>
                    </a:ext>
                  </a:extLst>
                </a:gridCol>
                <a:gridCol w="685050">
                  <a:extLst>
                    <a:ext uri="{9D8B030D-6E8A-4147-A177-3AD203B41FA5}">
                      <a16:colId xmlns:a16="http://schemas.microsoft.com/office/drawing/2014/main" val="20006"/>
                    </a:ext>
                  </a:extLst>
                </a:gridCol>
                <a:gridCol w="568275">
                  <a:extLst>
                    <a:ext uri="{9D8B030D-6E8A-4147-A177-3AD203B41FA5}">
                      <a16:colId xmlns:a16="http://schemas.microsoft.com/office/drawing/2014/main" val="20007"/>
                    </a:ext>
                  </a:extLst>
                </a:gridCol>
                <a:gridCol w="793350">
                  <a:extLst>
                    <a:ext uri="{9D8B030D-6E8A-4147-A177-3AD203B41FA5}">
                      <a16:colId xmlns:a16="http://schemas.microsoft.com/office/drawing/2014/main" val="20008"/>
                    </a:ext>
                  </a:extLst>
                </a:gridCol>
              </a:tblGrid>
              <a:tr h="439200">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Time Period</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2016</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2017</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2018</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2019</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2020</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2021</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2022</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Grand Total</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0"/>
                  </a:ext>
                </a:extLst>
              </a:tr>
              <a:tr h="3532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January</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20</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24</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21</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31</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35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148</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1"/>
                  </a:ext>
                </a:extLst>
              </a:tr>
              <a:tr h="3532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February</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11</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19</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22</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20</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16</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113</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2"/>
                  </a:ext>
                </a:extLst>
              </a:tr>
              <a:tr h="3532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March</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37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22</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20</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29</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35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158</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3"/>
                  </a:ext>
                </a:extLst>
              </a:tr>
              <a:tr h="3532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April</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24</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32</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24</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26</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146</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4"/>
                  </a:ext>
                </a:extLst>
              </a:tr>
              <a:tr h="3532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May</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21</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31</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134</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5"/>
                  </a:ext>
                </a:extLst>
              </a:tr>
              <a:tr h="3532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June</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20</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9</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26</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34</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129</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6"/>
                  </a:ext>
                </a:extLst>
              </a:tr>
              <a:tr h="3532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July</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21</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19</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33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26</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158</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7"/>
                  </a:ext>
                </a:extLst>
              </a:tr>
              <a:tr h="3532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August</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12</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19</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19</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36</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149</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8"/>
                  </a:ext>
                </a:extLst>
              </a:tr>
              <a:tr h="3532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September</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43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12</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29</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21</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38</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173</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9"/>
                  </a:ext>
                </a:extLst>
              </a:tr>
              <a:tr h="3532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October</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18</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22</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32</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154</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10"/>
                  </a:ext>
                </a:extLst>
              </a:tr>
              <a:tr h="3532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November</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11</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16</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12</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14</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33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20</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106</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11"/>
                  </a:ext>
                </a:extLst>
              </a:tr>
              <a:tr h="3532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December</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21</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10</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23</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26</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25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118</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12"/>
                  </a:ext>
                </a:extLst>
              </a:tr>
              <a:tr h="353275">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Grand Total</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235</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235</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218</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263</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285</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323</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127</a:t>
                      </a:r>
                      <a:endParaRPr sz="1600" b="1">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1686</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1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600"/>
              </a:spcBef>
              <a:spcAft>
                <a:spcPts val="0"/>
              </a:spcAft>
              <a:buSzPts val="3000"/>
              <a:buNone/>
            </a:pPr>
            <a:r>
              <a:rPr lang="en-US"/>
              <a:t>What Is Being Done?</a:t>
            </a:r>
            <a:endParaRPr/>
          </a:p>
        </p:txBody>
      </p:sp>
      <p:sp>
        <p:nvSpPr>
          <p:cNvPr id="154" name="Google Shape;154;p25"/>
          <p:cNvSpPr txBox="1">
            <a:spLocks noGrp="1"/>
          </p:cNvSpPr>
          <p:nvPr>
            <p:ph type="body" idx="2"/>
          </p:nvPr>
        </p:nvSpPr>
        <p:spPr>
          <a:xfrm>
            <a:off x="659300" y="1736725"/>
            <a:ext cx="8299800" cy="401550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480"/>
              </a:spcBef>
              <a:spcAft>
                <a:spcPts val="0"/>
              </a:spcAft>
              <a:buSzPts val="2400"/>
              <a:buChar char="&gt;"/>
            </a:pPr>
            <a:r>
              <a:rPr lang="en-US"/>
              <a:t>Notes </a:t>
            </a:r>
            <a:endParaRPr/>
          </a:p>
          <a:p>
            <a:pPr marL="457200" lvl="0" indent="-381000" algn="l" rtl="0">
              <a:lnSpc>
                <a:spcPct val="150000"/>
              </a:lnSpc>
              <a:spcBef>
                <a:spcPts val="0"/>
              </a:spcBef>
              <a:spcAft>
                <a:spcPts val="0"/>
              </a:spcAft>
              <a:buSzPts val="2400"/>
              <a:buChar char="&gt;"/>
            </a:pPr>
            <a:r>
              <a:rPr lang="en-US"/>
              <a:t>Updates To Website/Templates</a:t>
            </a:r>
            <a:endParaRPr/>
          </a:p>
          <a:p>
            <a:pPr marL="457200" lvl="0" indent="-381000" algn="l" rtl="0">
              <a:lnSpc>
                <a:spcPct val="150000"/>
              </a:lnSpc>
              <a:spcBef>
                <a:spcPts val="0"/>
              </a:spcBef>
              <a:spcAft>
                <a:spcPts val="0"/>
              </a:spcAft>
              <a:buSzPts val="2400"/>
              <a:buChar char="&gt;"/>
            </a:pPr>
            <a:r>
              <a:rPr lang="en-US"/>
              <a:t>Internal Tools And Meetings</a:t>
            </a:r>
            <a:endParaRPr/>
          </a:p>
          <a:p>
            <a:pPr marL="457200" lvl="0" indent="-381000" algn="l" rtl="0">
              <a:lnSpc>
                <a:spcPct val="150000"/>
              </a:lnSpc>
              <a:spcBef>
                <a:spcPts val="0"/>
              </a:spcBef>
              <a:spcAft>
                <a:spcPts val="0"/>
              </a:spcAft>
              <a:buSzPts val="2400"/>
              <a:buChar char="&gt;"/>
            </a:pPr>
            <a:r>
              <a:rPr lang="en-US"/>
              <a:t>Externship Program</a:t>
            </a:r>
            <a:endParaRPr/>
          </a:p>
        </p:txBody>
      </p:sp>
      <p:sp>
        <p:nvSpPr>
          <p:cNvPr id="155" name="Google Shape;155;p25"/>
          <p:cNvSpPr txBox="1"/>
          <p:nvPr/>
        </p:nvSpPr>
        <p:spPr>
          <a:xfrm>
            <a:off x="179050" y="6201550"/>
            <a:ext cx="7502700" cy="60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body" idx="1"/>
          </p:nvPr>
        </p:nvSpPr>
        <p:spPr>
          <a:xfrm>
            <a:off x="179050" y="371500"/>
            <a:ext cx="8677500" cy="992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600"/>
              </a:spcBef>
              <a:spcAft>
                <a:spcPts val="0"/>
              </a:spcAft>
              <a:buSzPts val="3000"/>
              <a:buNone/>
            </a:pPr>
            <a:r>
              <a:rPr lang="en-US"/>
              <a:t>OSP Request for eGC1s related to Agreements</a:t>
            </a:r>
            <a:endParaRPr/>
          </a:p>
        </p:txBody>
      </p:sp>
      <p:sp>
        <p:nvSpPr>
          <p:cNvPr id="161" name="Google Shape;161;p26"/>
          <p:cNvSpPr txBox="1">
            <a:spLocks noGrp="1"/>
          </p:cNvSpPr>
          <p:nvPr>
            <p:ph type="body" idx="2"/>
          </p:nvPr>
        </p:nvSpPr>
        <p:spPr>
          <a:xfrm>
            <a:off x="659300" y="1592210"/>
            <a:ext cx="8299800" cy="4160100"/>
          </a:xfrm>
          <a:prstGeom prst="rect">
            <a:avLst/>
          </a:prstGeom>
          <a:noFill/>
          <a:ln>
            <a:noFill/>
          </a:ln>
        </p:spPr>
        <p:txBody>
          <a:bodyPr spcFirstLastPara="1" wrap="square" lIns="91425" tIns="91425" rIns="91425" bIns="91425" anchor="t" anchorCtr="0">
            <a:noAutofit/>
          </a:bodyPr>
          <a:lstStyle/>
          <a:p>
            <a:pPr marL="457200" lvl="0" indent="-374650" algn="l" rtl="0">
              <a:lnSpc>
                <a:spcPct val="150000"/>
              </a:lnSpc>
              <a:spcBef>
                <a:spcPts val="480"/>
              </a:spcBef>
              <a:spcAft>
                <a:spcPts val="0"/>
              </a:spcAft>
              <a:buSzPts val="2300"/>
              <a:buChar char="&gt;"/>
            </a:pPr>
            <a:r>
              <a:rPr lang="en-US" sz="2300"/>
              <a:t>Editable Agreement</a:t>
            </a:r>
            <a:endParaRPr sz="2300"/>
          </a:p>
          <a:p>
            <a:pPr marL="457200" lvl="0" indent="-374650" algn="l" rtl="0">
              <a:lnSpc>
                <a:spcPct val="150000"/>
              </a:lnSpc>
              <a:spcBef>
                <a:spcPts val="0"/>
              </a:spcBef>
              <a:spcAft>
                <a:spcPts val="0"/>
              </a:spcAft>
              <a:buSzPts val="2300"/>
              <a:buChar char="&gt;"/>
            </a:pPr>
            <a:r>
              <a:rPr lang="en-US" sz="2300"/>
              <a:t>Sponsor (Negotiator) Contact Name, Email And Phone Number</a:t>
            </a:r>
            <a:endParaRPr sz="2300"/>
          </a:p>
          <a:p>
            <a:pPr marL="457200" lvl="0" indent="-374650" algn="l" rtl="0">
              <a:lnSpc>
                <a:spcPct val="150000"/>
              </a:lnSpc>
              <a:spcBef>
                <a:spcPts val="0"/>
              </a:spcBef>
              <a:spcAft>
                <a:spcPts val="0"/>
              </a:spcAft>
              <a:buSzPts val="2300"/>
              <a:buChar char="&gt;"/>
            </a:pPr>
            <a:r>
              <a:rPr lang="en-US" sz="2300"/>
              <a:t>Identify Related eGC1s</a:t>
            </a:r>
            <a:endParaRPr sz="2300"/>
          </a:p>
          <a:p>
            <a:pPr marL="457200" lvl="0" indent="-374650" algn="l" rtl="0">
              <a:lnSpc>
                <a:spcPct val="150000"/>
              </a:lnSpc>
              <a:spcBef>
                <a:spcPts val="0"/>
              </a:spcBef>
              <a:spcAft>
                <a:spcPts val="0"/>
              </a:spcAft>
              <a:buSzPts val="2300"/>
              <a:buChar char="&gt;"/>
            </a:pPr>
            <a:r>
              <a:rPr lang="en-US" sz="2300"/>
              <a:t>Use eGC1 Campus Comments Field</a:t>
            </a:r>
            <a:endParaRPr sz="2300"/>
          </a:p>
          <a:p>
            <a:pPr marL="457200" lvl="0" indent="-374650" algn="l" rtl="0">
              <a:lnSpc>
                <a:spcPct val="150000"/>
              </a:lnSpc>
              <a:spcBef>
                <a:spcPts val="0"/>
              </a:spcBef>
              <a:spcAft>
                <a:spcPts val="0"/>
              </a:spcAft>
              <a:buSzPts val="2300"/>
              <a:buChar char="&gt;"/>
            </a:pPr>
            <a:r>
              <a:rPr lang="en-US" sz="2300"/>
              <a:t>More Information The Better</a:t>
            </a:r>
            <a:endParaRPr sz="2300"/>
          </a:p>
          <a:p>
            <a:pPr marL="0" lvl="0" indent="0" algn="l" rtl="0">
              <a:lnSpc>
                <a:spcPct val="150000"/>
              </a:lnSpc>
              <a:spcBef>
                <a:spcPts val="480"/>
              </a:spcBef>
              <a:spcAft>
                <a:spcPts val="0"/>
              </a:spcAft>
              <a:buSzPts val="2400"/>
              <a:buNone/>
            </a:pPr>
            <a:endParaRPr sz="2300"/>
          </a:p>
          <a:p>
            <a:pPr marL="342900" lvl="0" indent="-336550" algn="l" rtl="0">
              <a:lnSpc>
                <a:spcPct val="150000"/>
              </a:lnSpc>
              <a:spcBef>
                <a:spcPts val="480"/>
              </a:spcBef>
              <a:spcAft>
                <a:spcPts val="0"/>
              </a:spcAft>
              <a:buSzPts val="2300"/>
              <a:buFont typeface="Noto Sans Symbols"/>
              <a:buChar char="⮚"/>
            </a:pPr>
            <a:r>
              <a:rPr lang="en-US" sz="2300" b="1"/>
              <a:t>Option </a:t>
            </a:r>
            <a:r>
              <a:rPr lang="en-US" sz="2300"/>
              <a:t>- Use OSP Templates</a:t>
            </a:r>
            <a:endParaRPr sz="2300"/>
          </a:p>
          <a:p>
            <a:pPr marL="0" lvl="0" indent="0" algn="l" rtl="0">
              <a:lnSpc>
                <a:spcPct val="100000"/>
              </a:lnSpc>
              <a:spcBef>
                <a:spcPts val="480"/>
              </a:spcBef>
              <a:spcAft>
                <a:spcPts val="0"/>
              </a:spcAft>
              <a:buSzPts val="2400"/>
              <a:buNone/>
            </a:pPr>
            <a:endParaRPr sz="2300"/>
          </a:p>
        </p:txBody>
      </p:sp>
      <p:sp>
        <p:nvSpPr>
          <p:cNvPr id="162" name="Google Shape;162;p26"/>
          <p:cNvSpPr txBox="1"/>
          <p:nvPr/>
        </p:nvSpPr>
        <p:spPr>
          <a:xfrm>
            <a:off x="179050" y="6201550"/>
            <a:ext cx="7502700" cy="60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600"/>
              </a:spcBef>
              <a:spcAft>
                <a:spcPts val="0"/>
              </a:spcAft>
              <a:buSzPts val="3000"/>
              <a:buNone/>
            </a:pPr>
            <a:r>
              <a:rPr lang="en-US"/>
              <a:t>Additional Info</a:t>
            </a:r>
            <a:endParaRPr/>
          </a:p>
        </p:txBody>
      </p:sp>
      <p:sp>
        <p:nvSpPr>
          <p:cNvPr id="168" name="Google Shape;168;p27"/>
          <p:cNvSpPr txBox="1">
            <a:spLocks noGrp="1"/>
          </p:cNvSpPr>
          <p:nvPr>
            <p:ph type="body" idx="2"/>
          </p:nvPr>
        </p:nvSpPr>
        <p:spPr>
          <a:xfrm>
            <a:off x="632825" y="1686435"/>
            <a:ext cx="8299800" cy="4160100"/>
          </a:xfrm>
          <a:prstGeom prst="rect">
            <a:avLst/>
          </a:prstGeom>
          <a:noFill/>
          <a:ln>
            <a:noFill/>
          </a:ln>
        </p:spPr>
        <p:txBody>
          <a:bodyPr spcFirstLastPara="1" wrap="square" lIns="91425" tIns="91425" rIns="91425" bIns="91425" anchor="t" anchorCtr="0">
            <a:noAutofit/>
          </a:bodyPr>
          <a:lstStyle/>
          <a:p>
            <a:pPr marL="457200" lvl="0" indent="-374650" algn="l" rtl="0">
              <a:lnSpc>
                <a:spcPct val="150000"/>
              </a:lnSpc>
              <a:spcBef>
                <a:spcPts val="480"/>
              </a:spcBef>
              <a:spcAft>
                <a:spcPts val="0"/>
              </a:spcAft>
              <a:buSzPts val="2300"/>
              <a:buChar char="&gt;"/>
            </a:pPr>
            <a:r>
              <a:rPr lang="en-US" sz="2300"/>
              <a:t>Approval of an ATF eGC1 doesn’t indicate approval of an agreement </a:t>
            </a:r>
            <a:endParaRPr sz="2300"/>
          </a:p>
          <a:p>
            <a:pPr marL="457200" lvl="0" indent="-374650" algn="l" rtl="0">
              <a:lnSpc>
                <a:spcPct val="150000"/>
              </a:lnSpc>
              <a:spcBef>
                <a:spcPts val="0"/>
              </a:spcBef>
              <a:spcAft>
                <a:spcPts val="0"/>
              </a:spcAft>
              <a:buSzPts val="2300"/>
              <a:buChar char="&gt;"/>
            </a:pPr>
            <a:r>
              <a:rPr lang="en-US" sz="2300"/>
              <a:t>Check Status on </a:t>
            </a:r>
            <a:r>
              <a:rPr lang="en-US" sz="2300" u="sng">
                <a:solidFill>
                  <a:schemeClr val="hlink"/>
                </a:solidFill>
                <a:hlinkClick r:id="rId3"/>
              </a:rPr>
              <a:t>MyResearch</a:t>
            </a:r>
            <a:r>
              <a:rPr lang="en-US" sz="2300"/>
              <a:t> Portal </a:t>
            </a:r>
            <a:endParaRPr sz="2300"/>
          </a:p>
          <a:p>
            <a:pPr marL="457200" lvl="0" indent="-374650" algn="l" rtl="0">
              <a:lnSpc>
                <a:spcPct val="150000"/>
              </a:lnSpc>
              <a:spcBef>
                <a:spcPts val="0"/>
              </a:spcBef>
              <a:spcAft>
                <a:spcPts val="0"/>
              </a:spcAft>
              <a:buSzPts val="2300"/>
              <a:buChar char="&gt;"/>
            </a:pPr>
            <a:r>
              <a:rPr lang="en-US" sz="2300"/>
              <a:t>OSP prioritizes based on first-in with complete information</a:t>
            </a:r>
            <a:endParaRPr sz="2300"/>
          </a:p>
          <a:p>
            <a:pPr marL="457200" lvl="0" indent="-374650" algn="l" rtl="0">
              <a:lnSpc>
                <a:spcPct val="150000"/>
              </a:lnSpc>
              <a:spcBef>
                <a:spcPts val="0"/>
              </a:spcBef>
              <a:spcAft>
                <a:spcPts val="0"/>
              </a:spcAft>
              <a:buSzPts val="2300"/>
              <a:buChar char="&gt;"/>
            </a:pPr>
            <a:r>
              <a:rPr lang="en-US" sz="2300"/>
              <a:t>Delays caused by fluctuation of workflow </a:t>
            </a:r>
            <a:r>
              <a:rPr lang="en-US" sz="2300" b="1"/>
              <a:t>and/or</a:t>
            </a:r>
            <a:r>
              <a:rPr lang="en-US" sz="2300"/>
              <a:t> necessary compliance approvals outside OSP </a:t>
            </a:r>
            <a:r>
              <a:rPr lang="en-US" sz="2300" b="1"/>
              <a:t>and/or </a:t>
            </a:r>
            <a:r>
              <a:rPr lang="en-US" sz="2300"/>
              <a:t>third-party templates/review </a:t>
            </a:r>
            <a:r>
              <a:rPr lang="en-US" sz="2300" b="1"/>
              <a:t>and</a:t>
            </a:r>
            <a:r>
              <a:rPr lang="en-US" sz="2300"/>
              <a:t> increasing volumes</a:t>
            </a:r>
            <a:endParaRPr sz="2300"/>
          </a:p>
        </p:txBody>
      </p:sp>
      <p:sp>
        <p:nvSpPr>
          <p:cNvPr id="169" name="Google Shape;169;p27"/>
          <p:cNvSpPr txBox="1"/>
          <p:nvPr/>
        </p:nvSpPr>
        <p:spPr>
          <a:xfrm>
            <a:off x="179050" y="6201550"/>
            <a:ext cx="7502700" cy="60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US" sz="3000" b="0" i="0" u="none" strike="noStrike" cap="none">
                <a:solidFill>
                  <a:srgbClr val="4B2E83"/>
                </a:solidFill>
                <a:latin typeface="Open Sans"/>
                <a:ea typeface="Open Sans"/>
                <a:cs typeface="Open Sans"/>
                <a:sym typeface="Open Sans"/>
              </a:rPr>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Proposals and Awards Team</a:t>
            </a:r>
            <a:endParaRPr/>
          </a:p>
        </p:txBody>
      </p:sp>
      <p:sp>
        <p:nvSpPr>
          <p:cNvPr id="71" name="Google Shape;71;p13"/>
          <p:cNvSpPr txBox="1">
            <a:spLocks noGrp="1"/>
          </p:cNvSpPr>
          <p:nvPr>
            <p:ph type="body" idx="2"/>
          </p:nvPr>
        </p:nvSpPr>
        <p:spPr>
          <a:xfrm>
            <a:off x="589700" y="1427950"/>
            <a:ext cx="8389500" cy="4015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US"/>
              <a:t>Team of 25 </a:t>
            </a:r>
            <a:endParaRPr/>
          </a:p>
          <a:p>
            <a:pPr marL="0" marR="0" lvl="0" indent="0" algn="l" rtl="0">
              <a:lnSpc>
                <a:spcPct val="100000"/>
              </a:lnSpc>
              <a:spcBef>
                <a:spcPts val="480"/>
              </a:spcBef>
              <a:spcAft>
                <a:spcPts val="0"/>
              </a:spcAft>
              <a:buNone/>
            </a:pPr>
            <a:r>
              <a:rPr lang="en-US"/>
              <a:t>Managers: Tim Mhyre, Ari Santander</a:t>
            </a:r>
            <a:endParaRPr/>
          </a:p>
          <a:p>
            <a:pPr marL="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US" b="1"/>
              <a:t>Program Coordinators:</a:t>
            </a:r>
            <a:r>
              <a:rPr lang="en-US"/>
              <a:t> Just-in-Times (JITs), No Cost Extensions (NCE), NIH Certificate of Confidentiality (CoCs)</a:t>
            </a:r>
            <a:endParaRPr/>
          </a:p>
          <a:p>
            <a:pPr marL="457200" marR="0" lvl="0" indent="-381000" algn="l" rtl="0">
              <a:lnSpc>
                <a:spcPct val="100000"/>
              </a:lnSpc>
              <a:spcBef>
                <a:spcPts val="0"/>
              </a:spcBef>
              <a:spcAft>
                <a:spcPts val="0"/>
              </a:spcAft>
              <a:buSzPts val="2400"/>
              <a:buChar char="&gt;"/>
            </a:pPr>
            <a:r>
              <a:rPr lang="en-US" b="1"/>
              <a:t>Grant Analysts: </a:t>
            </a:r>
            <a:r>
              <a:rPr lang="en-US"/>
              <a:t>NSF, NIH Modular Proposals, Unilateral Federal Awards &amp; Mods</a:t>
            </a:r>
            <a:endParaRPr/>
          </a:p>
          <a:p>
            <a:pPr marL="457200" marR="0" lvl="0" indent="-381000" algn="l" rtl="0">
              <a:lnSpc>
                <a:spcPct val="100000"/>
              </a:lnSpc>
              <a:spcBef>
                <a:spcPts val="0"/>
              </a:spcBef>
              <a:spcAft>
                <a:spcPts val="0"/>
              </a:spcAft>
              <a:buSzPts val="2400"/>
              <a:buChar char="&gt;"/>
            </a:pPr>
            <a:r>
              <a:rPr lang="en-US" b="1"/>
              <a:t>Grant &amp; Contract Analysts: </a:t>
            </a:r>
            <a:r>
              <a:rPr lang="en-US"/>
              <a:t>All Other Proposals, Awards &amp; Mods, (includes Team Leads - Operation Role)</a:t>
            </a:r>
            <a:endParaRPr/>
          </a:p>
          <a:p>
            <a:pPr marL="0" marR="0" lvl="0" indent="0" algn="l" rtl="0">
              <a:lnSpc>
                <a:spcPct val="100000"/>
              </a:lnSpc>
              <a:spcBef>
                <a:spcPts val="48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Proposals</a:t>
            </a:r>
            <a:endParaRPr/>
          </a:p>
        </p:txBody>
      </p:sp>
      <p:sp>
        <p:nvSpPr>
          <p:cNvPr id="78" name="Google Shape;78;p14"/>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US"/>
              <a:t>Timely submission of complete, accurate and fully compliant proposals</a:t>
            </a:r>
            <a:endParaRPr/>
          </a:p>
          <a:p>
            <a:pPr marL="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US"/>
              <a:t>Deadline driven</a:t>
            </a:r>
            <a:endParaRPr/>
          </a:p>
          <a:p>
            <a:pPr marL="45720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US"/>
              <a:t>Supported by UW Policy</a:t>
            </a:r>
            <a:endParaRPr/>
          </a:p>
          <a:p>
            <a:pPr marL="0" marR="0" lvl="0" indent="0" algn="l" rtl="0">
              <a:lnSpc>
                <a:spcPct val="100000"/>
              </a:lnSpc>
              <a:spcBef>
                <a:spcPts val="480"/>
              </a:spcBef>
              <a:spcAft>
                <a:spcPts val="0"/>
              </a:spcAft>
              <a:buNone/>
            </a:pPr>
            <a:endParaRPr/>
          </a:p>
          <a:p>
            <a:pPr marL="45720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lnSpc>
                <a:spcPct val="100000"/>
              </a:lnSpc>
              <a:spcBef>
                <a:spcPts val="480"/>
              </a:spcBef>
              <a:spcAft>
                <a:spcPts val="0"/>
              </a:spcAft>
              <a:buNone/>
            </a:pPr>
            <a:r>
              <a:rPr lang="en-US"/>
              <a:t>University Policy </a:t>
            </a:r>
            <a:endParaRPr/>
          </a:p>
          <a:p>
            <a:pPr marL="0" lvl="0" indent="0" algn="l" rtl="0">
              <a:lnSpc>
                <a:spcPct val="100000"/>
              </a:lnSpc>
              <a:spcBef>
                <a:spcPts val="480"/>
              </a:spcBef>
              <a:spcAft>
                <a:spcPts val="0"/>
              </a:spcAft>
              <a:buNone/>
            </a:pPr>
            <a:r>
              <a:rPr lang="en-US" sz="2500"/>
              <a:t>7 Business Days in Advance</a:t>
            </a:r>
            <a:endParaRPr sz="3100"/>
          </a:p>
        </p:txBody>
      </p:sp>
      <p:sp>
        <p:nvSpPr>
          <p:cNvPr id="85" name="Google Shape;85;p15"/>
          <p:cNvSpPr txBox="1">
            <a:spLocks noGrp="1"/>
          </p:cNvSpPr>
          <p:nvPr>
            <p:ph type="body" idx="2"/>
          </p:nvPr>
        </p:nvSpPr>
        <p:spPr>
          <a:xfrm>
            <a:off x="677600" y="1275550"/>
            <a:ext cx="8184600" cy="46149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b="1"/>
          </a:p>
          <a:p>
            <a:pPr marL="457200" lvl="0" indent="-381000" algn="l" rtl="0">
              <a:lnSpc>
                <a:spcPct val="150000"/>
              </a:lnSpc>
              <a:spcBef>
                <a:spcPts val="480"/>
              </a:spcBef>
              <a:spcAft>
                <a:spcPts val="0"/>
              </a:spcAft>
              <a:buSzPts val="2400"/>
              <a:buChar char="&gt;"/>
            </a:pPr>
            <a:r>
              <a:rPr lang="en-US"/>
              <a:t>Detailed review proposal elements</a:t>
            </a:r>
            <a:endParaRPr/>
          </a:p>
          <a:p>
            <a:pPr marL="914400" lvl="1" indent="-355600" algn="l" rtl="0">
              <a:lnSpc>
                <a:spcPct val="150000"/>
              </a:lnSpc>
              <a:spcBef>
                <a:spcPts val="0"/>
              </a:spcBef>
              <a:spcAft>
                <a:spcPts val="0"/>
              </a:spcAft>
              <a:buSzPts val="2000"/>
              <a:buChar char="–"/>
            </a:pPr>
            <a:r>
              <a:rPr lang="en-US"/>
              <a:t>should be in final form and viewable in sponsor system</a:t>
            </a:r>
            <a:endParaRPr/>
          </a:p>
          <a:p>
            <a:pPr marL="457200" lvl="0" indent="-381000" algn="l" rtl="0">
              <a:lnSpc>
                <a:spcPct val="150000"/>
              </a:lnSpc>
              <a:spcBef>
                <a:spcPts val="0"/>
              </a:spcBef>
              <a:spcAft>
                <a:spcPts val="0"/>
              </a:spcAft>
              <a:buSzPts val="2400"/>
              <a:buChar char="&gt;"/>
            </a:pPr>
            <a:r>
              <a:rPr lang="en-US"/>
              <a:t>Scope of Work (SOW) in draft form</a:t>
            </a:r>
            <a:endParaRPr/>
          </a:p>
          <a:p>
            <a:pPr marL="914400" lvl="1" indent="-355600" algn="l" rtl="0">
              <a:lnSpc>
                <a:spcPct val="150000"/>
              </a:lnSpc>
              <a:spcBef>
                <a:spcPts val="0"/>
              </a:spcBef>
              <a:spcAft>
                <a:spcPts val="0"/>
              </a:spcAft>
              <a:buSzPts val="2000"/>
              <a:buChar char="–"/>
            </a:pPr>
            <a:r>
              <a:rPr lang="en-US"/>
              <a:t>compliance issues identifiable</a:t>
            </a:r>
            <a:endParaRPr/>
          </a:p>
          <a:p>
            <a:pPr marL="457200" lvl="0" indent="-381000" algn="l" rtl="0">
              <a:lnSpc>
                <a:spcPct val="150000"/>
              </a:lnSpc>
              <a:spcBef>
                <a:spcPts val="0"/>
              </a:spcBef>
              <a:spcAft>
                <a:spcPts val="0"/>
              </a:spcAft>
              <a:buSzPts val="2400"/>
              <a:buChar char="&gt;"/>
            </a:pPr>
            <a:r>
              <a:rPr lang="en-US"/>
              <a:t>Substantive review to extent reasonable</a:t>
            </a:r>
            <a:endParaRPr/>
          </a:p>
          <a:p>
            <a:pPr marL="914400" lvl="1" indent="-355600" algn="l" rtl="0">
              <a:lnSpc>
                <a:spcPct val="150000"/>
              </a:lnSpc>
              <a:spcBef>
                <a:spcPts val="0"/>
              </a:spcBef>
              <a:spcAft>
                <a:spcPts val="0"/>
              </a:spcAft>
              <a:buSzPts val="2000"/>
              <a:buChar char="–"/>
            </a:pPr>
            <a:r>
              <a:rPr lang="en-US"/>
              <a:t>nature of proposal/arrival time in OSP</a:t>
            </a:r>
            <a:endParaRPr/>
          </a:p>
          <a:p>
            <a:pPr marL="45720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r>
              <a:rPr lang="en-US" sz="1900" u="sng">
                <a:solidFill>
                  <a:schemeClr val="hlink"/>
                </a:solidFill>
                <a:hlinkClick r:id="rId3"/>
              </a:rPr>
              <a:t>GIM 19: Internal </a:t>
            </a:r>
            <a:r>
              <a:rPr lang="en-US" sz="1900" u="sng">
                <a:solidFill>
                  <a:schemeClr val="hlink"/>
                </a:solidFill>
                <a:hlinkClick r:id="rId3"/>
              </a:rPr>
              <a:t>Deadline For</a:t>
            </a:r>
            <a:r>
              <a:rPr lang="en-US" sz="1900" u="sng">
                <a:solidFill>
                  <a:schemeClr val="hlink"/>
                </a:solidFill>
                <a:hlinkClick r:id="rId3"/>
              </a:rPr>
              <a:t> Proposals to External Entities</a:t>
            </a:r>
            <a:endParaRPr sz="1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lnSpc>
                <a:spcPct val="100000"/>
              </a:lnSpc>
              <a:spcBef>
                <a:spcPts val="480"/>
              </a:spcBef>
              <a:spcAft>
                <a:spcPts val="0"/>
              </a:spcAft>
              <a:buNone/>
            </a:pPr>
            <a:r>
              <a:rPr lang="en-US"/>
              <a:t>University Policy </a:t>
            </a:r>
            <a:endParaRPr/>
          </a:p>
          <a:p>
            <a:pPr marL="0" lvl="0" indent="0" algn="l" rtl="0">
              <a:lnSpc>
                <a:spcPct val="100000"/>
              </a:lnSpc>
              <a:spcBef>
                <a:spcPts val="480"/>
              </a:spcBef>
              <a:spcAft>
                <a:spcPts val="0"/>
              </a:spcAft>
              <a:buNone/>
            </a:pPr>
            <a:r>
              <a:rPr lang="en-US" sz="2500"/>
              <a:t>3 Business Days in Advance</a:t>
            </a:r>
            <a:endParaRPr sz="2500"/>
          </a:p>
        </p:txBody>
      </p:sp>
      <p:sp>
        <p:nvSpPr>
          <p:cNvPr id="92" name="Google Shape;92;p16"/>
          <p:cNvSpPr txBox="1">
            <a:spLocks noGrp="1"/>
          </p:cNvSpPr>
          <p:nvPr>
            <p:ph type="body" idx="2"/>
          </p:nvPr>
        </p:nvSpPr>
        <p:spPr>
          <a:xfrm>
            <a:off x="677600" y="1504150"/>
            <a:ext cx="8184600" cy="46149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800"/>
              <a:t>Ready to submit</a:t>
            </a:r>
            <a:endParaRPr sz="2800"/>
          </a:p>
          <a:p>
            <a:pPr marL="457200" lvl="0" indent="-381000" algn="l" rtl="0">
              <a:lnSpc>
                <a:spcPct val="150000"/>
              </a:lnSpc>
              <a:spcBef>
                <a:spcPts val="480"/>
              </a:spcBef>
              <a:spcAft>
                <a:spcPts val="0"/>
              </a:spcAft>
              <a:buSzPts val="2400"/>
              <a:buChar char="&gt;"/>
            </a:pPr>
            <a:r>
              <a:rPr lang="en-US" sz="2400"/>
              <a:t>Review</a:t>
            </a:r>
            <a:r>
              <a:rPr lang="en-US"/>
              <a:t> </a:t>
            </a:r>
            <a:r>
              <a:rPr lang="en-US" sz="2400"/>
              <a:t>to </a:t>
            </a:r>
            <a:r>
              <a:rPr lang="en-US"/>
              <a:t>extent</a:t>
            </a:r>
            <a:r>
              <a:rPr lang="en-US" sz="2400"/>
              <a:t> necessary to assure proposal is transmitted to Sponsor for revie</a:t>
            </a:r>
            <a:r>
              <a:rPr lang="en-US"/>
              <a:t>w</a:t>
            </a:r>
            <a:endParaRPr sz="2400"/>
          </a:p>
          <a:p>
            <a:pPr marL="457200" lvl="0" indent="-381000" algn="l" rtl="0">
              <a:lnSpc>
                <a:spcPct val="150000"/>
              </a:lnSpc>
              <a:spcBef>
                <a:spcPts val="0"/>
              </a:spcBef>
              <a:spcAft>
                <a:spcPts val="0"/>
              </a:spcAft>
              <a:buSzPts val="2400"/>
              <a:buChar char="&gt;"/>
            </a:pPr>
            <a:r>
              <a:rPr lang="en-US" sz="2400"/>
              <a:t>Will be reviewed for accuracy, completion and compliance - to the extent reasonable given THE nature of proposal and arrival time in OSP</a:t>
            </a:r>
            <a:endParaRPr sz="2400"/>
          </a:p>
          <a:p>
            <a:pPr marL="0" marR="0" lvl="0" indent="0" algn="l" rtl="0">
              <a:lnSpc>
                <a:spcPct val="100000"/>
              </a:lnSpc>
              <a:spcBef>
                <a:spcPts val="480"/>
              </a:spcBef>
              <a:spcAft>
                <a:spcPts val="0"/>
              </a:spcAft>
              <a:buNone/>
            </a:pPr>
            <a:endParaRPr/>
          </a:p>
          <a:p>
            <a:pPr marL="457200" marR="0" lvl="0" indent="0" algn="l" rtl="0">
              <a:lnSpc>
                <a:spcPct val="100000"/>
              </a:lnSpc>
              <a:spcBef>
                <a:spcPts val="480"/>
              </a:spcBef>
              <a:spcAft>
                <a:spcPts val="0"/>
              </a:spcAft>
              <a:buNone/>
            </a:pPr>
            <a:endParaRPr/>
          </a:p>
          <a:p>
            <a:pPr marL="0" lvl="0" indent="0" algn="l" rtl="0">
              <a:spcBef>
                <a:spcPts val="480"/>
              </a:spcBef>
              <a:spcAft>
                <a:spcPts val="0"/>
              </a:spcAft>
              <a:buNone/>
            </a:pPr>
            <a:r>
              <a:rPr lang="en-US" sz="1900" u="sng">
                <a:solidFill>
                  <a:schemeClr val="accent5"/>
                </a:solidFill>
                <a:hlinkClick r:id="rId3">
                  <a:extLst>
                    <a:ext uri="{A12FA001-AC4F-418D-AE19-62706E023703}">
                      <ahyp:hlinkClr xmlns:ahyp="http://schemas.microsoft.com/office/drawing/2018/hyperlinkcolor" val="tx"/>
                    </a:ext>
                  </a:extLst>
                </a:hlinkClick>
              </a:rPr>
              <a:t>GIM 19: Internal Deadline For Proposals to External Entities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Awards</a:t>
            </a:r>
            <a:endParaRPr/>
          </a:p>
        </p:txBody>
      </p:sp>
      <p:sp>
        <p:nvSpPr>
          <p:cNvPr id="99" name="Google Shape;99;p17"/>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marR="0" lvl="0" indent="-381000" algn="l" rtl="0">
              <a:lnSpc>
                <a:spcPct val="100000"/>
              </a:lnSpc>
              <a:spcBef>
                <a:spcPts val="480"/>
              </a:spcBef>
              <a:spcAft>
                <a:spcPts val="0"/>
              </a:spcAft>
              <a:buSzPts val="2400"/>
              <a:buChar char="&gt;"/>
            </a:pPr>
            <a:r>
              <a:rPr lang="en-US"/>
              <a:t>Reviews and negotiates incoming sponsored program funding</a:t>
            </a:r>
            <a:endParaRPr/>
          </a:p>
          <a:p>
            <a:pPr marL="45720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US"/>
              <a:t>Accepts sponsored program funding on behalf of the University (</a:t>
            </a:r>
            <a:r>
              <a:rPr lang="en-US" u="sng">
                <a:solidFill>
                  <a:schemeClr val="hlink"/>
                </a:solidFill>
                <a:hlinkClick r:id="rId3"/>
              </a:rPr>
              <a:t>GIM 2</a:t>
            </a:r>
            <a:r>
              <a:rPr lang="en-US"/>
              <a:t>)</a:t>
            </a:r>
            <a:endParaRPr/>
          </a:p>
          <a:p>
            <a:pPr marL="45720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US"/>
              <a:t>Prepares and approves Funding Actions</a:t>
            </a:r>
            <a:endParaRPr/>
          </a:p>
          <a:p>
            <a:pPr marL="0" marR="0" lvl="0" indent="0" algn="l" rtl="0">
              <a:lnSpc>
                <a:spcPct val="100000"/>
              </a:lnSpc>
              <a:spcBef>
                <a:spcPts val="480"/>
              </a:spcBef>
              <a:spcAft>
                <a:spcPts val="0"/>
              </a:spcAft>
              <a:buNone/>
            </a:pPr>
            <a:endParaRPr/>
          </a:p>
          <a:p>
            <a:pPr marL="0" lvl="0" indent="0" algn="l" rtl="0">
              <a:spcBef>
                <a:spcPts val="480"/>
              </a:spcBef>
              <a:spcAft>
                <a:spcPts val="0"/>
              </a:spcAft>
              <a:buClr>
                <a:srgbClr val="000000"/>
              </a:buClr>
              <a:buSzPts val="2400"/>
              <a:buFont typeface="Arial"/>
              <a:buNone/>
            </a:pPr>
            <a:endParaRPr/>
          </a:p>
          <a:p>
            <a:pPr marL="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body" idx="1"/>
          </p:nvPr>
        </p:nvSpPr>
        <p:spPr>
          <a:xfrm>
            <a:off x="671757" y="-85690"/>
            <a:ext cx="8184600" cy="992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600"/>
              </a:spcBef>
              <a:spcAft>
                <a:spcPts val="0"/>
              </a:spcAft>
              <a:buSzPts val="3000"/>
              <a:buNone/>
            </a:pPr>
            <a:r>
              <a:rPr lang="en-US" sz="2600"/>
              <a:t>Awards: Funding Action Volumes </a:t>
            </a:r>
            <a:endParaRPr sz="2600">
              <a:highlight>
                <a:srgbClr val="FFFF00"/>
              </a:highlight>
            </a:endParaRPr>
          </a:p>
        </p:txBody>
      </p:sp>
      <p:graphicFrame>
        <p:nvGraphicFramePr>
          <p:cNvPr id="105" name="Google Shape;105;p18"/>
          <p:cNvGraphicFramePr/>
          <p:nvPr/>
        </p:nvGraphicFramePr>
        <p:xfrm>
          <a:off x="502600" y="1159137"/>
          <a:ext cx="3000000" cy="3000000"/>
        </p:xfrm>
        <a:graphic>
          <a:graphicData uri="http://schemas.openxmlformats.org/drawingml/2006/table">
            <a:tbl>
              <a:tblPr>
                <a:noFill/>
                <a:tableStyleId>{A986E110-120D-4C27-8383-2318C3182513}</a:tableStyleId>
              </a:tblPr>
              <a:tblGrid>
                <a:gridCol w="1474200">
                  <a:extLst>
                    <a:ext uri="{9D8B030D-6E8A-4147-A177-3AD203B41FA5}">
                      <a16:colId xmlns:a16="http://schemas.microsoft.com/office/drawing/2014/main" val="20000"/>
                    </a:ext>
                  </a:extLst>
                </a:gridCol>
                <a:gridCol w="1053325">
                  <a:extLst>
                    <a:ext uri="{9D8B030D-6E8A-4147-A177-3AD203B41FA5}">
                      <a16:colId xmlns:a16="http://schemas.microsoft.com/office/drawing/2014/main" val="20001"/>
                    </a:ext>
                  </a:extLst>
                </a:gridCol>
                <a:gridCol w="978500">
                  <a:extLst>
                    <a:ext uri="{9D8B030D-6E8A-4147-A177-3AD203B41FA5}">
                      <a16:colId xmlns:a16="http://schemas.microsoft.com/office/drawing/2014/main" val="20002"/>
                    </a:ext>
                  </a:extLst>
                </a:gridCol>
                <a:gridCol w="897825">
                  <a:extLst>
                    <a:ext uri="{9D8B030D-6E8A-4147-A177-3AD203B41FA5}">
                      <a16:colId xmlns:a16="http://schemas.microsoft.com/office/drawing/2014/main" val="20003"/>
                    </a:ext>
                  </a:extLst>
                </a:gridCol>
                <a:gridCol w="897775">
                  <a:extLst>
                    <a:ext uri="{9D8B030D-6E8A-4147-A177-3AD203B41FA5}">
                      <a16:colId xmlns:a16="http://schemas.microsoft.com/office/drawing/2014/main" val="20004"/>
                    </a:ext>
                  </a:extLst>
                </a:gridCol>
                <a:gridCol w="817150">
                  <a:extLst>
                    <a:ext uri="{9D8B030D-6E8A-4147-A177-3AD203B41FA5}">
                      <a16:colId xmlns:a16="http://schemas.microsoft.com/office/drawing/2014/main" val="20005"/>
                    </a:ext>
                  </a:extLst>
                </a:gridCol>
                <a:gridCol w="752575">
                  <a:extLst>
                    <a:ext uri="{9D8B030D-6E8A-4147-A177-3AD203B41FA5}">
                      <a16:colId xmlns:a16="http://schemas.microsoft.com/office/drawing/2014/main" val="20006"/>
                    </a:ext>
                  </a:extLst>
                </a:gridCol>
                <a:gridCol w="542800">
                  <a:extLst>
                    <a:ext uri="{9D8B030D-6E8A-4147-A177-3AD203B41FA5}">
                      <a16:colId xmlns:a16="http://schemas.microsoft.com/office/drawing/2014/main" val="20007"/>
                    </a:ext>
                  </a:extLst>
                </a:gridCol>
                <a:gridCol w="970300">
                  <a:extLst>
                    <a:ext uri="{9D8B030D-6E8A-4147-A177-3AD203B41FA5}">
                      <a16:colId xmlns:a16="http://schemas.microsoft.com/office/drawing/2014/main" val="20008"/>
                    </a:ext>
                  </a:extLst>
                </a:gridCol>
              </a:tblGrid>
              <a:tr h="465375">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Time Period</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2016</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2017</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2018</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2019</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2020</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2021</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2022</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Grand Total</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0"/>
                  </a:ext>
                </a:extLst>
              </a:tr>
              <a:tr h="2954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January</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322</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366</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379</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360</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404</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322</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2153</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1"/>
                  </a:ext>
                </a:extLst>
              </a:tr>
              <a:tr h="2954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February</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357</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325</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324</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360</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363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379</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2108</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2"/>
                  </a:ext>
                </a:extLst>
              </a:tr>
              <a:tr h="2954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March</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453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485</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416</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409</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513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459</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2735</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3"/>
                  </a:ext>
                </a:extLst>
              </a:tr>
              <a:tr h="2954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April</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439</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373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434</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450</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477</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478</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2651</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4"/>
                  </a:ext>
                </a:extLst>
              </a:tr>
              <a:tr h="2954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May</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466</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496</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573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467</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402</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437</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2841</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5"/>
                  </a:ext>
                </a:extLst>
              </a:tr>
              <a:tr h="2954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June</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554</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628</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600</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574</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632</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594</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3582</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6"/>
                  </a:ext>
                </a:extLst>
              </a:tr>
              <a:tr h="2954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July</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546</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510</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573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576</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633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614</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646</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4098</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7"/>
                  </a:ext>
                </a:extLst>
              </a:tr>
              <a:tr h="2954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August</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564</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562</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734</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647</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653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676</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703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4539</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8"/>
                  </a:ext>
                </a:extLst>
              </a:tr>
              <a:tr h="2954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September</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551</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551</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533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594</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550</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630</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518</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3927</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09"/>
                  </a:ext>
                </a:extLst>
              </a:tr>
              <a:tr h="2954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October</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348</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322</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318</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423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325</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392</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275</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2403</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10"/>
                  </a:ext>
                </a:extLst>
              </a:tr>
              <a:tr h="2954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November</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306</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308</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353</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317</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329</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285</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1898</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11"/>
                  </a:ext>
                </a:extLst>
              </a:tr>
              <a:tr h="295475">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December</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365</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395</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379</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384</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395</a:t>
                      </a: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a:latin typeface="Open Sans"/>
                          <a:ea typeface="Open Sans"/>
                          <a:cs typeface="Open Sans"/>
                          <a:sym typeface="Open Sans"/>
                        </a:rPr>
                        <a:t>428</a:t>
                      </a:r>
                      <a:endParaRPr sz="1600">
                        <a:latin typeface="Open Sans"/>
                        <a:ea typeface="Open Sans"/>
                        <a:cs typeface="Open Sans"/>
                        <a:sym typeface="Open Sans"/>
                      </a:endParaRPr>
                    </a:p>
                  </a:txBody>
                  <a:tcPr marL="9525" marR="9525" marT="9525" marB="0" anchor="b"/>
                </a:tc>
                <a:tc>
                  <a:txBody>
                    <a:bodyPr/>
                    <a:lstStyle/>
                    <a:p>
                      <a:pPr marL="0" marR="0" lvl="0" indent="0" algn="l" rtl="0">
                        <a:lnSpc>
                          <a:spcPct val="100000"/>
                        </a:lnSpc>
                        <a:spcBef>
                          <a:spcPts val="0"/>
                        </a:spcBef>
                        <a:spcAft>
                          <a:spcPts val="0"/>
                        </a:spcAft>
                        <a:buNone/>
                      </a:pPr>
                      <a:endParaRPr sz="1600">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2346</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12"/>
                  </a:ext>
                </a:extLst>
              </a:tr>
              <a:tr h="579825">
                <a:tc>
                  <a:txBody>
                    <a:bodyPr/>
                    <a:lstStyle/>
                    <a:p>
                      <a:pPr marL="0" marR="0" lvl="0" indent="0" algn="l" rtl="0">
                        <a:lnSpc>
                          <a:spcPct val="100000"/>
                        </a:lnSpc>
                        <a:spcBef>
                          <a:spcPts val="0"/>
                        </a:spcBef>
                        <a:spcAft>
                          <a:spcPts val="0"/>
                        </a:spcAft>
                        <a:buNone/>
                      </a:pPr>
                      <a:r>
                        <a:rPr lang="en-US" sz="1600" b="1">
                          <a:latin typeface="Open Sans"/>
                          <a:ea typeface="Open Sans"/>
                          <a:cs typeface="Open Sans"/>
                          <a:sym typeface="Open Sans"/>
                        </a:rPr>
                        <a:t>Grand Total</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5271</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5321</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5616</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5561</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5676</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5694</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2142</a:t>
                      </a:r>
                      <a:endParaRPr sz="1600" b="1">
                        <a:latin typeface="Open Sans"/>
                        <a:ea typeface="Open Sans"/>
                        <a:cs typeface="Open Sans"/>
                        <a:sym typeface="Open Sans"/>
                      </a:endParaRPr>
                    </a:p>
                  </a:txBody>
                  <a:tcPr marL="9525" marR="9525" marT="9525" marB="0" anchor="b"/>
                </a:tc>
                <a:tc>
                  <a:txBody>
                    <a:bodyPr/>
                    <a:lstStyle/>
                    <a:p>
                      <a:pPr marL="0" marR="0" lvl="0" indent="0" algn="r" rtl="0">
                        <a:lnSpc>
                          <a:spcPct val="100000"/>
                        </a:lnSpc>
                        <a:spcBef>
                          <a:spcPts val="0"/>
                        </a:spcBef>
                        <a:spcAft>
                          <a:spcPts val="0"/>
                        </a:spcAft>
                        <a:buNone/>
                      </a:pPr>
                      <a:r>
                        <a:rPr lang="en-US" sz="1600" b="1">
                          <a:latin typeface="Open Sans"/>
                          <a:ea typeface="Open Sans"/>
                          <a:cs typeface="Open Sans"/>
                          <a:sym typeface="Open Sans"/>
                        </a:rPr>
                        <a:t>35281</a:t>
                      </a:r>
                      <a:endParaRPr sz="1600" b="1">
                        <a:latin typeface="Open Sans"/>
                        <a:ea typeface="Open Sans"/>
                        <a:cs typeface="Open Sans"/>
                        <a:sym typeface="Open Sans"/>
                      </a:endParaRPr>
                    </a:p>
                  </a:txBody>
                  <a:tcPr marL="9525" marR="9525" marT="9525" marB="0" anchor="b"/>
                </a:tc>
                <a:extLst>
                  <a:ext uri="{0D108BD9-81ED-4DB2-BD59-A6C34878D82A}">
                    <a16:rowId xmlns:a16="http://schemas.microsoft.com/office/drawing/2014/main" val="1001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Process</a:t>
            </a:r>
            <a:endParaRPr/>
          </a:p>
        </p:txBody>
      </p:sp>
      <p:sp>
        <p:nvSpPr>
          <p:cNvPr id="112" name="Google Shape;112;p19"/>
          <p:cNvSpPr txBox="1">
            <a:spLocks noGrp="1"/>
          </p:cNvSpPr>
          <p:nvPr>
            <p:ph type="body" idx="2"/>
          </p:nvPr>
        </p:nvSpPr>
        <p:spPr>
          <a:xfrm>
            <a:off x="665900" y="1504150"/>
            <a:ext cx="8196300" cy="4241100"/>
          </a:xfrm>
          <a:prstGeom prst="rect">
            <a:avLst/>
          </a:prstGeom>
        </p:spPr>
        <p:txBody>
          <a:bodyPr spcFirstLastPara="1" wrap="square" lIns="91425" tIns="91425" rIns="91425" bIns="91425" anchor="t" anchorCtr="0">
            <a:noAutofit/>
          </a:bodyPr>
          <a:lstStyle/>
          <a:p>
            <a:pPr marL="457200" marR="0" lvl="0" indent="-381000" algn="l" rtl="0">
              <a:lnSpc>
                <a:spcPct val="100000"/>
              </a:lnSpc>
              <a:spcBef>
                <a:spcPts val="480"/>
              </a:spcBef>
              <a:spcAft>
                <a:spcPts val="0"/>
              </a:spcAft>
              <a:buSzPts val="2400"/>
              <a:buChar char="&gt;"/>
            </a:pPr>
            <a:r>
              <a:rPr lang="en-US"/>
              <a:t>Proposals are prioritized </a:t>
            </a:r>
            <a:endParaRPr/>
          </a:p>
          <a:p>
            <a:pPr marL="45720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US"/>
              <a:t> 2 day touchback for proposals</a:t>
            </a:r>
            <a:endParaRPr/>
          </a:p>
          <a:p>
            <a:pPr marL="45720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US"/>
              <a:t>Awards - reviewed and processed in order received and according to reviewer workload</a:t>
            </a:r>
            <a:endParaRPr/>
          </a:p>
          <a:p>
            <a:pPr marL="457200" marR="0" lvl="0" indent="0" algn="l" rtl="0">
              <a:lnSpc>
                <a:spcPct val="100000"/>
              </a:lnSpc>
              <a:spcBef>
                <a:spcPts val="480"/>
              </a:spcBef>
              <a:spcAft>
                <a:spcPts val="0"/>
              </a:spcAft>
              <a:buNone/>
            </a:pPr>
            <a:endParaRPr/>
          </a:p>
          <a:p>
            <a:pPr marL="457200" marR="0" lvl="0" indent="-381000" algn="l" rtl="0">
              <a:lnSpc>
                <a:spcPct val="100000"/>
              </a:lnSpc>
              <a:spcBef>
                <a:spcPts val="480"/>
              </a:spcBef>
              <a:spcAft>
                <a:spcPts val="0"/>
              </a:spcAft>
              <a:buSzPts val="2400"/>
              <a:buChar char="&gt;"/>
            </a:pPr>
            <a:r>
              <a:rPr lang="en-US"/>
              <a:t>Current notes (every 14 days)</a:t>
            </a:r>
            <a:endParaRPr/>
          </a:p>
          <a:p>
            <a:pPr marL="457200" marR="0" lvl="0" indent="0" algn="l" rtl="0">
              <a:lnSpc>
                <a:spcPct val="100000"/>
              </a:lnSpc>
              <a:spcBef>
                <a:spcPts val="480"/>
              </a:spcBef>
              <a:spcAft>
                <a:spcPts val="0"/>
              </a:spcAft>
              <a:buNone/>
            </a:pPr>
            <a:endParaRPr/>
          </a:p>
          <a:p>
            <a:pPr marL="457200" lvl="0" indent="-374650" algn="l" rtl="0">
              <a:spcBef>
                <a:spcPts val="480"/>
              </a:spcBef>
              <a:spcAft>
                <a:spcPts val="0"/>
              </a:spcAft>
              <a:buSzPts val="2300"/>
              <a:buChar char="&gt;"/>
            </a:pPr>
            <a:r>
              <a:rPr lang="en-US" sz="2300"/>
              <a:t>Check Status On MyResearch Portal</a:t>
            </a:r>
            <a:endParaRPr/>
          </a:p>
          <a:p>
            <a:pPr marL="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MyResearch Portal</a:t>
            </a:r>
            <a:endParaRPr/>
          </a:p>
        </p:txBody>
      </p:sp>
      <p:sp>
        <p:nvSpPr>
          <p:cNvPr id="119" name="Google Shape;119;p20"/>
          <p:cNvSpPr txBox="1">
            <a:spLocks noGrp="1"/>
          </p:cNvSpPr>
          <p:nvPr>
            <p:ph type="body" idx="2"/>
          </p:nvPr>
        </p:nvSpPr>
        <p:spPr>
          <a:xfrm>
            <a:off x="323000" y="1660000"/>
            <a:ext cx="8196300" cy="4557000"/>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480"/>
              </a:spcBef>
              <a:spcAft>
                <a:spcPts val="0"/>
              </a:spcAft>
              <a:buSzPts val="2400"/>
              <a:buChar char="&gt;"/>
            </a:pPr>
            <a:r>
              <a:rPr lang="en-US"/>
              <a:t>Funding Status - Check the status of eGC1s &amp; FAs</a:t>
            </a:r>
            <a:endParaRPr/>
          </a:p>
          <a:p>
            <a:pPr marL="457200" marR="0" lvl="0" indent="-381000" algn="l" rtl="0">
              <a:lnSpc>
                <a:spcPct val="115000"/>
              </a:lnSpc>
              <a:spcBef>
                <a:spcPts val="0"/>
              </a:spcBef>
              <a:spcAft>
                <a:spcPts val="0"/>
              </a:spcAft>
              <a:buSzPts val="2400"/>
              <a:buChar char="&gt;"/>
            </a:pPr>
            <a:r>
              <a:rPr lang="en-US"/>
              <a:t>View all eGC1s, awards, and non-award agreements (NAAs)</a:t>
            </a:r>
            <a:endParaRPr/>
          </a:p>
          <a:p>
            <a:pPr marL="457200" marR="0" lvl="0" indent="-381000" algn="l" rtl="0">
              <a:lnSpc>
                <a:spcPct val="115000"/>
              </a:lnSpc>
              <a:spcBef>
                <a:spcPts val="0"/>
              </a:spcBef>
              <a:spcAft>
                <a:spcPts val="0"/>
              </a:spcAft>
              <a:buSzPts val="2400"/>
              <a:buChar char="&gt;"/>
            </a:pPr>
            <a:r>
              <a:rPr lang="en-US"/>
              <a:t>See real-time progress, status changes, details, and history</a:t>
            </a:r>
            <a:endParaRPr/>
          </a:p>
          <a:p>
            <a:pPr marL="457200" marR="0" lvl="0" indent="-381000" algn="l" rtl="0">
              <a:lnSpc>
                <a:spcPct val="115000"/>
              </a:lnSpc>
              <a:spcBef>
                <a:spcPts val="0"/>
              </a:spcBef>
              <a:spcAft>
                <a:spcPts val="0"/>
              </a:spcAft>
              <a:buSzPts val="2400"/>
              <a:buChar char="&gt;"/>
            </a:pPr>
            <a:r>
              <a:rPr lang="en-US"/>
              <a:t>Know whom to contact</a:t>
            </a:r>
            <a:endParaRPr/>
          </a:p>
          <a:p>
            <a:pPr marL="457200" marR="0" lvl="0" indent="-381000" algn="l" rtl="0">
              <a:lnSpc>
                <a:spcPct val="115000"/>
              </a:lnSpc>
              <a:spcBef>
                <a:spcPts val="0"/>
              </a:spcBef>
              <a:spcAft>
                <a:spcPts val="0"/>
              </a:spcAft>
              <a:buSzPts val="2400"/>
              <a:buChar char="&gt;"/>
            </a:pPr>
            <a:r>
              <a:rPr lang="en-US"/>
              <a:t>See OSP and GCA’s comments that will inform you of compliance and fiscal information changes</a:t>
            </a:r>
            <a:endParaRPr sz="2700">
              <a:solidFill>
                <a:srgbClr val="151516"/>
              </a:solidFill>
              <a:latin typeface="Calibri"/>
              <a:ea typeface="Calibri"/>
              <a:cs typeface="Calibri"/>
              <a:sym typeface="Calibri"/>
            </a:endParaRPr>
          </a:p>
          <a:p>
            <a:pPr marL="0" lvl="0" indent="0" algn="l" rtl="0">
              <a:lnSpc>
                <a:spcPct val="115000"/>
              </a:lnSpc>
              <a:spcBef>
                <a:spcPts val="600"/>
              </a:spcBef>
              <a:spcAft>
                <a:spcPts val="0"/>
              </a:spcAft>
              <a:buNone/>
            </a:pPr>
            <a:endParaRPr/>
          </a:p>
          <a:p>
            <a:pPr marL="0" lvl="0" indent="0" algn="l" rtl="0">
              <a:lnSpc>
                <a:spcPct val="115000"/>
              </a:lnSpc>
              <a:spcBef>
                <a:spcPts val="600"/>
              </a:spcBef>
              <a:spcAft>
                <a:spcPts val="0"/>
              </a:spcAft>
              <a:buNone/>
            </a:pPr>
            <a:r>
              <a:rPr lang="en-US" u="sng">
                <a:solidFill>
                  <a:schemeClr val="dk2"/>
                </a:solidFill>
                <a:hlinkClick r:id="rId3">
                  <a:extLst>
                    <a:ext uri="{A12FA001-AC4F-418D-AE19-62706E023703}">
                      <ahyp:hlinkClr xmlns:ahyp="http://schemas.microsoft.com/office/drawing/2018/hyperlinkcolor" val="tx"/>
                    </a:ext>
                  </a:extLst>
                </a:hlinkClick>
              </a:rPr>
              <a:t>MyResearch</a:t>
            </a:r>
            <a:r>
              <a:rPr lang="en-US">
                <a:solidFill>
                  <a:schemeClr val="dk2"/>
                </a:solidFill>
              </a:rPr>
              <a:t> </a:t>
            </a:r>
            <a:endParaRPr>
              <a:solidFill>
                <a:schemeClr val="dk2"/>
              </a:solidFill>
            </a:endParaRPr>
          </a:p>
        </p:txBody>
      </p:sp>
    </p:spTree>
  </p:cSld>
  <p:clrMapOvr>
    <a:masterClrMapping/>
  </p:clrMapOvr>
</p:sld>
</file>

<file path=ppt/theme/theme1.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1164</Words>
  <Application>Microsoft Office PowerPoint</Application>
  <PresentationFormat>On-screen Show (4:3)</PresentationFormat>
  <Paragraphs>469</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Encode Sans Black</vt:lpstr>
      <vt:lpstr>Noto Sans Symbols</vt:lpstr>
      <vt:lpstr>Open Sans</vt:lpstr>
      <vt:lpstr>Open Sans Light</vt:lpstr>
      <vt:lpstr>Arial</vt:lpstr>
      <vt:lpstr>Merriweather Sans</vt:lpstr>
      <vt:lpstr>Century Gothic</vt:lpstr>
      <vt:lpstr>Calibri</vt:lpstr>
      <vt:lpstr>2_Custom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Contracts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2021-11-09T23:46:19Z</dcterms:modified>
</cp:coreProperties>
</file>