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Garamond" panose="02020404030301010803" pitchFamily="18" charset="0"/>
      <p:regular r:id="rId21"/>
      <p:bold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Designed to be comprehensive, practical and interactive. Discusses history, Belmont principles, when IRB review is required, the regulatory ladder, consent, post-approval responsibilities, how to submit a Zipline application. Takes about an hour to complete.</a:t>
            </a: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174708" lvl="0" indent="-9850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6" name="Google Shape;156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174708" lvl="0" indent="-9850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4" name="Google Shape;164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174708" lvl="0" indent="-17470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We will not be keeping a record of completion certificates</a:t>
            </a:r>
            <a:endParaRPr/>
          </a:p>
          <a:p>
            <a:pPr marL="174708" lvl="0" indent="-17470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Students are responsible for keeping a copy of their own completion certificates</a:t>
            </a:r>
            <a:endParaRPr/>
          </a:p>
          <a:p>
            <a:pPr marL="174708" lvl="0" indent="-17470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We don’t expect many to be submitting more than one application to HSD, but if needed can locate in prior application</a:t>
            </a:r>
            <a:endParaRPr/>
          </a:p>
        </p:txBody>
      </p:sp>
      <p:sp>
        <p:nvSpPr>
          <p:cNvPr id="173" name="Google Shape;173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174708" lvl="0" indent="-9850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3" name="Google Shape;203;p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221827" y="2244830"/>
            <a:ext cx="6700347" cy="243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100"/>
              <a:buFont typeface="Century Gothic"/>
              <a:buNone/>
              <a:defRPr sz="5100" b="0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1221826" y="4682063"/>
            <a:ext cx="6702635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dt" idx="10"/>
          </p:nvPr>
        </p:nvSpPr>
        <p:spPr>
          <a:xfrm>
            <a:off x="3989070" y="1341256"/>
            <a:ext cx="1165860" cy="48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75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ftr" idx="11"/>
          </p:nvPr>
        </p:nvSpPr>
        <p:spPr>
          <a:xfrm>
            <a:off x="1221826" y="5177408"/>
            <a:ext cx="429772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EFEF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ldNum" idx="12"/>
          </p:nvPr>
        </p:nvSpPr>
        <p:spPr>
          <a:xfrm>
            <a:off x="6455190" y="5177408"/>
            <a:ext cx="146698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"/>
          <p:cNvSpPr txBox="1">
            <a:spLocks noGrp="1"/>
          </p:cNvSpPr>
          <p:nvPr>
            <p:ph type="dt" idx="10"/>
          </p:nvPr>
        </p:nvSpPr>
        <p:spPr>
          <a:xfrm>
            <a:off x="5442596" y="6035040"/>
            <a:ext cx="2169784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ftr" idx="11"/>
          </p:nvPr>
        </p:nvSpPr>
        <p:spPr>
          <a:xfrm>
            <a:off x="800100" y="6035040"/>
            <a:ext cx="436245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sldNum" idx="12"/>
          </p:nvPr>
        </p:nvSpPr>
        <p:spPr>
          <a:xfrm>
            <a:off x="7715250" y="6035040"/>
            <a:ext cx="62865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800100" y="2103120"/>
            <a:ext cx="75438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dt" idx="10"/>
          </p:nvPr>
        </p:nvSpPr>
        <p:spPr>
          <a:xfrm>
            <a:off x="5442596" y="6035040"/>
            <a:ext cx="2169784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ftr" idx="11"/>
          </p:nvPr>
        </p:nvSpPr>
        <p:spPr>
          <a:xfrm>
            <a:off x="800100" y="6035040"/>
            <a:ext cx="436245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sldNum" idx="12"/>
          </p:nvPr>
        </p:nvSpPr>
        <p:spPr>
          <a:xfrm>
            <a:off x="7715250" y="6035040"/>
            <a:ext cx="62865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>
            <a:spLocks noGrp="1"/>
          </p:cNvSpPr>
          <p:nvPr>
            <p:ph type="pic" idx="2"/>
          </p:nvPr>
        </p:nvSpPr>
        <p:spPr>
          <a:xfrm>
            <a:off x="171450" y="237744"/>
            <a:ext cx="5772151" cy="6382512"/>
          </a:xfrm>
          <a:prstGeom prst="rect">
            <a:avLst/>
          </a:prstGeom>
          <a:solidFill>
            <a:srgbClr val="95C77F"/>
          </a:solidFill>
          <a:ln>
            <a:noFill/>
          </a:ln>
        </p:spPr>
      </p:sp>
      <p:sp>
        <p:nvSpPr>
          <p:cNvPr id="50" name="Google Shape;50;p5"/>
          <p:cNvSpPr txBox="1">
            <a:spLocks noGrp="1"/>
          </p:cNvSpPr>
          <p:nvPr>
            <p:ph type="dt" idx="10"/>
          </p:nvPr>
        </p:nvSpPr>
        <p:spPr>
          <a:xfrm>
            <a:off x="4246753" y="6035040"/>
            <a:ext cx="155397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ftr" idx="11"/>
          </p:nvPr>
        </p:nvSpPr>
        <p:spPr>
          <a:xfrm>
            <a:off x="459486" y="6035040"/>
            <a:ext cx="344100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75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7797546" y="6035040"/>
            <a:ext cx="91897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6357937" y="603504"/>
            <a:ext cx="235858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"/>
          </p:nvPr>
        </p:nvSpPr>
        <p:spPr>
          <a:xfrm>
            <a:off x="6357937" y="2386584"/>
            <a:ext cx="2358581" cy="351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dt" idx="10"/>
          </p:nvPr>
        </p:nvSpPr>
        <p:spPr>
          <a:xfrm>
            <a:off x="5442596" y="6035040"/>
            <a:ext cx="2169784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ftr" idx="11"/>
          </p:nvPr>
        </p:nvSpPr>
        <p:spPr>
          <a:xfrm>
            <a:off x="800100" y="6035040"/>
            <a:ext cx="436245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7715250" y="6035040"/>
            <a:ext cx="62865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6343651" y="607392"/>
            <a:ext cx="2371472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 b="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514350" y="609600"/>
            <a:ext cx="51435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9087" algn="l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SzPts val="1425"/>
              <a:buChar char="◦"/>
              <a:defRPr sz="1425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3pPr>
            <a:lvl4pPr marL="1828800" lvl="3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4pPr>
            <a:lvl5pPr marL="2286000" lvl="4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5pPr>
            <a:lvl6pPr marL="2743200" lvl="5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6pPr>
            <a:lvl7pPr marL="3200400" lvl="6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7pPr>
            <a:lvl8pPr marL="3657600" lvl="7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8pPr>
            <a:lvl9pPr marL="4114800" lvl="8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2"/>
          </p:nvPr>
        </p:nvSpPr>
        <p:spPr>
          <a:xfrm>
            <a:off x="6343651" y="2336800"/>
            <a:ext cx="2371472" cy="3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dt" idx="10"/>
          </p:nvPr>
        </p:nvSpPr>
        <p:spPr>
          <a:xfrm>
            <a:off x="4191000" y="6035040"/>
            <a:ext cx="146685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ftr" idx="11"/>
          </p:nvPr>
        </p:nvSpPr>
        <p:spPr>
          <a:xfrm>
            <a:off x="514351" y="6035040"/>
            <a:ext cx="343852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sldNum" idx="12"/>
          </p:nvPr>
        </p:nvSpPr>
        <p:spPr>
          <a:xfrm>
            <a:off x="7797547" y="6035040"/>
            <a:ext cx="91757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8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8"/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76" name="Google Shape;76;p8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" name="Google Shape;77;p8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" name="Google Shape;78;p8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9" name="Google Shape;79;p8"/>
          <p:cNvSpPr txBox="1">
            <a:spLocks noGrp="1"/>
          </p:cNvSpPr>
          <p:nvPr>
            <p:ph type="ctrTitle"/>
          </p:nvPr>
        </p:nvSpPr>
        <p:spPr>
          <a:xfrm>
            <a:off x="1221827" y="2244830"/>
            <a:ext cx="6700347" cy="243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100"/>
              <a:buFont typeface="Century Gothic"/>
              <a:buNone/>
              <a:defRPr sz="5100" b="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subTitle" idx="1"/>
          </p:nvPr>
        </p:nvSpPr>
        <p:spPr>
          <a:xfrm>
            <a:off x="1221826" y="4682063"/>
            <a:ext cx="6702635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0C0C0C"/>
                </a:solidFill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dt" idx="10"/>
          </p:nvPr>
        </p:nvSpPr>
        <p:spPr>
          <a:xfrm>
            <a:off x="3989070" y="1341256"/>
            <a:ext cx="1165860" cy="48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75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ftr" idx="11"/>
          </p:nvPr>
        </p:nvSpPr>
        <p:spPr>
          <a:xfrm>
            <a:off x="1221826" y="5177408"/>
            <a:ext cx="429772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sldNum" idx="12"/>
          </p:nvPr>
        </p:nvSpPr>
        <p:spPr>
          <a:xfrm>
            <a:off x="6455190" y="5177408"/>
            <a:ext cx="146698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9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1221867" y="2275166"/>
            <a:ext cx="6700266" cy="240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100"/>
              <a:buFont typeface="Century Gothic"/>
              <a:buNone/>
              <a:defRPr sz="51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0" name="Google Shape;90;p9"/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91" name="Google Shape;91;p9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" name="Google Shape;92;p9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" name="Google Shape;93;p9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4" name="Google Shape;94;p9"/>
          <p:cNvSpPr txBox="1">
            <a:spLocks noGrp="1"/>
          </p:cNvSpPr>
          <p:nvPr>
            <p:ph type="body" idx="1"/>
          </p:nvPr>
        </p:nvSpPr>
        <p:spPr>
          <a:xfrm>
            <a:off x="1221867" y="4682062"/>
            <a:ext cx="670483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dt" idx="10"/>
          </p:nvPr>
        </p:nvSpPr>
        <p:spPr>
          <a:xfrm>
            <a:off x="3989070" y="1344503"/>
            <a:ext cx="1165860" cy="498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75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ftr" idx="11"/>
          </p:nvPr>
        </p:nvSpPr>
        <p:spPr>
          <a:xfrm>
            <a:off x="1221868" y="5177408"/>
            <a:ext cx="424510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sldNum" idx="12"/>
          </p:nvPr>
        </p:nvSpPr>
        <p:spPr>
          <a:xfrm>
            <a:off x="6453379" y="5177408"/>
            <a:ext cx="146875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body" idx="1"/>
          </p:nvPr>
        </p:nvSpPr>
        <p:spPr>
          <a:xfrm>
            <a:off x="800100" y="2103120"/>
            <a:ext cx="34975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SzPts val="1350"/>
              <a:buChar char="◦"/>
              <a:defRPr sz="135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3pPr>
            <a:lvl4pPr marL="1828800" lvl="3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4pPr>
            <a:lvl5pPr marL="2286000" lvl="4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5pPr>
            <a:lvl6pPr marL="2743200" lvl="5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6pPr>
            <a:lvl7pPr marL="3200400" lvl="6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7pPr>
            <a:lvl8pPr marL="3657600" lvl="7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8pPr>
            <a:lvl9pPr marL="4114800" lvl="8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body" idx="2"/>
          </p:nvPr>
        </p:nvSpPr>
        <p:spPr>
          <a:xfrm>
            <a:off x="4846320" y="2103120"/>
            <a:ext cx="34975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SzPts val="1350"/>
              <a:buChar char="◦"/>
              <a:defRPr sz="135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3pPr>
            <a:lvl4pPr marL="1828800" lvl="3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4pPr>
            <a:lvl5pPr marL="2286000" lvl="4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5pPr>
            <a:lvl6pPr marL="2743200" lvl="5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6pPr>
            <a:lvl7pPr marL="3200400" lvl="6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7pPr>
            <a:lvl8pPr marL="3657600" lvl="7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8pPr>
            <a:lvl9pPr marL="4114800" lvl="8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dt" idx="10"/>
          </p:nvPr>
        </p:nvSpPr>
        <p:spPr>
          <a:xfrm>
            <a:off x="5442596" y="6035040"/>
            <a:ext cx="2169784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ftr" idx="11"/>
          </p:nvPr>
        </p:nvSpPr>
        <p:spPr>
          <a:xfrm>
            <a:off x="800100" y="6035040"/>
            <a:ext cx="436245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7715250" y="6035040"/>
            <a:ext cx="62865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body" idx="1"/>
          </p:nvPr>
        </p:nvSpPr>
        <p:spPr>
          <a:xfrm>
            <a:off x="802386" y="2074334"/>
            <a:ext cx="34975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25"/>
              <a:buNone/>
              <a:defRPr sz="1425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body" idx="2"/>
          </p:nvPr>
        </p:nvSpPr>
        <p:spPr>
          <a:xfrm>
            <a:off x="802386" y="2792473"/>
            <a:ext cx="3497580" cy="316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SzPts val="1350"/>
              <a:buChar char="◦"/>
              <a:defRPr sz="135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3pPr>
            <a:lvl4pPr marL="1828800" lvl="3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4pPr>
            <a:lvl5pPr marL="2286000" lvl="4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5pPr>
            <a:lvl6pPr marL="2743200" lvl="5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6pPr>
            <a:lvl7pPr marL="3200400" lvl="6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7pPr>
            <a:lvl8pPr marL="3657600" lvl="7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8pPr>
            <a:lvl9pPr marL="4114800" lvl="8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body" idx="3"/>
          </p:nvPr>
        </p:nvSpPr>
        <p:spPr>
          <a:xfrm>
            <a:off x="4844034" y="2074334"/>
            <a:ext cx="34975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25"/>
              <a:buNone/>
              <a:defRPr sz="1425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body" idx="4"/>
          </p:nvPr>
        </p:nvSpPr>
        <p:spPr>
          <a:xfrm>
            <a:off x="4844034" y="2792472"/>
            <a:ext cx="3497580" cy="316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SzPts val="1350"/>
              <a:buChar char="◦"/>
              <a:defRPr sz="135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3pPr>
            <a:lvl4pPr marL="1828800" lvl="3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4pPr>
            <a:lvl5pPr marL="2286000" lvl="4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5pPr>
            <a:lvl6pPr marL="2743200" lvl="5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6pPr>
            <a:lvl7pPr marL="3200400" lvl="6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7pPr>
            <a:lvl8pPr marL="3657600" lvl="7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8pPr>
            <a:lvl9pPr marL="4114800" lvl="8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dt" idx="10"/>
          </p:nvPr>
        </p:nvSpPr>
        <p:spPr>
          <a:xfrm>
            <a:off x="5442596" y="6035040"/>
            <a:ext cx="2169784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ftr" idx="11"/>
          </p:nvPr>
        </p:nvSpPr>
        <p:spPr>
          <a:xfrm>
            <a:off x="800100" y="6035040"/>
            <a:ext cx="436245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sldNum" idx="12"/>
          </p:nvPr>
        </p:nvSpPr>
        <p:spPr>
          <a:xfrm>
            <a:off x="7715250" y="6035040"/>
            <a:ext cx="62865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000"/>
              <a:buFont typeface="Century Gothic"/>
              <a:buNone/>
              <a:defRPr sz="3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800100" y="2103120"/>
            <a:ext cx="75438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00037" algn="l" rtl="0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rgbClr val="FEFEFE"/>
              </a:buClr>
              <a:buSzPts val="1125"/>
              <a:buFont typeface="Garamond"/>
              <a:buChar char="◦"/>
              <a:defRPr sz="112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9051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FEFEFE"/>
              </a:buClr>
              <a:buSzPts val="975"/>
              <a:buFont typeface="Garamond"/>
              <a:buChar char="◦"/>
              <a:defRPr sz="97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FEFEFE"/>
              </a:buClr>
              <a:buSzPts val="900"/>
              <a:buFont typeface="Garamond"/>
              <a:buChar char="◦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FEFEFE"/>
              </a:buClr>
              <a:buSzPts val="900"/>
              <a:buFont typeface="Garamond"/>
              <a:buChar char="◦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FEFEFE"/>
              </a:buClr>
              <a:buSzPts val="900"/>
              <a:buFont typeface="Garamond"/>
              <a:buChar char="◦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FEFEFE"/>
              </a:buClr>
              <a:buSzPts val="1050"/>
              <a:buFont typeface="Garamond"/>
              <a:buChar char="◦"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FEFEFE"/>
              </a:buClr>
              <a:buSzPts val="1050"/>
              <a:buFont typeface="Garamond"/>
              <a:buChar char="◦"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FEFEFE"/>
              </a:buClr>
              <a:buSzPts val="1050"/>
              <a:buFont typeface="Garamond"/>
              <a:buChar char="◦"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FEFEFE"/>
              </a:buClr>
              <a:buSzPts val="1050"/>
              <a:buFont typeface="Garamond"/>
              <a:buChar char="◦"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5442596" y="6035040"/>
            <a:ext cx="2169784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800100" y="6035040"/>
            <a:ext cx="436245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7715250" y="6035040"/>
            <a:ext cx="62865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Century Gothic"/>
              <a:buNone/>
              <a:defRPr sz="3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body" idx="1"/>
          </p:nvPr>
        </p:nvSpPr>
        <p:spPr>
          <a:xfrm>
            <a:off x="800100" y="2103120"/>
            <a:ext cx="75438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00037" algn="l" rtl="0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rgbClr val="262626"/>
              </a:buClr>
              <a:buSzPts val="1125"/>
              <a:buFont typeface="Garamond"/>
              <a:buChar char="◦"/>
              <a:defRPr sz="1125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9051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975"/>
              <a:buFont typeface="Garamond"/>
              <a:buChar char="◦"/>
              <a:defRPr sz="975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900"/>
              <a:buFont typeface="Garamond"/>
              <a:buChar char="◦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900"/>
              <a:buFont typeface="Garamond"/>
              <a:buChar char="◦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900"/>
              <a:buFont typeface="Garamond"/>
              <a:buChar char="◦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Garamond"/>
              <a:buChar char="◦"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Garamond"/>
              <a:buChar char="◦"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Garamond"/>
              <a:buChar char="◦"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Garamond"/>
              <a:buChar char="◦"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dt" idx="10"/>
          </p:nvPr>
        </p:nvSpPr>
        <p:spPr>
          <a:xfrm>
            <a:off x="5442596" y="6035040"/>
            <a:ext cx="2169784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ftr" idx="11"/>
          </p:nvPr>
        </p:nvSpPr>
        <p:spPr>
          <a:xfrm>
            <a:off x="800100" y="6035040"/>
            <a:ext cx="436245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7715250" y="6035040"/>
            <a:ext cx="62865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th13@uw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3" descr="abstract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" y="868500"/>
            <a:ext cx="9143985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/>
          <p:nvPr/>
        </p:nvSpPr>
        <p:spPr>
          <a:xfrm>
            <a:off x="4271301" y="2213649"/>
            <a:ext cx="4089395" cy="2430702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3"/>
          <p:cNvSpPr/>
          <p:nvPr/>
        </p:nvSpPr>
        <p:spPr>
          <a:xfrm>
            <a:off x="4395758" y="2338578"/>
            <a:ext cx="3840480" cy="2180844"/>
          </a:xfrm>
          <a:prstGeom prst="rect">
            <a:avLst/>
          </a:prstGeom>
          <a:noFill/>
          <a:ln w="9525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ctrTitle"/>
          </p:nvPr>
        </p:nvSpPr>
        <p:spPr>
          <a:xfrm>
            <a:off x="4572000" y="2559648"/>
            <a:ext cx="3423425" cy="185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rPr lang="en-US" sz="27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Introducing the</a:t>
            </a:r>
            <a:br>
              <a:rPr lang="en-U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IRB 101 TUTORIAL</a:t>
            </a:r>
            <a:br>
              <a:rPr lang="en-U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Karen Moe, Human Subjects Division</a:t>
            </a:r>
            <a:br>
              <a:rPr lang="en-US" sz="15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MRAM Meeting Nov 4, 2021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930167" y="1259271"/>
            <a:ext cx="7543800" cy="82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Century Gothic"/>
              <a:buNone/>
            </a:pPr>
            <a:r>
              <a:rPr lang="en-US" b="1"/>
              <a:t>IRB 101 Tutorial and Requirement</a:t>
            </a:r>
            <a:endParaRPr/>
          </a:p>
        </p:txBody>
      </p:sp>
      <p:grpSp>
        <p:nvGrpSpPr>
          <p:cNvPr id="132" name="Google Shape;132;p14"/>
          <p:cNvGrpSpPr/>
          <p:nvPr/>
        </p:nvGrpSpPr>
        <p:grpSpPr>
          <a:xfrm>
            <a:off x="751490" y="2183819"/>
            <a:ext cx="7641020" cy="3213040"/>
            <a:chOff x="-48610" y="5109"/>
            <a:chExt cx="7641020" cy="3213040"/>
          </a:xfrm>
        </p:grpSpPr>
        <p:sp>
          <p:nvSpPr>
            <p:cNvPr id="133" name="Google Shape;133;p14"/>
            <p:cNvSpPr/>
            <p:nvPr/>
          </p:nvSpPr>
          <p:spPr>
            <a:xfrm>
              <a:off x="-48610" y="5109"/>
              <a:ext cx="7543800" cy="91801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229087" y="211661"/>
              <a:ext cx="504906" cy="50490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912397" y="5109"/>
              <a:ext cx="6680013" cy="918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 txBox="1"/>
            <p:nvPr/>
          </p:nvSpPr>
          <p:spPr>
            <a:xfrm>
              <a:off x="912397" y="5109"/>
              <a:ext cx="6680013" cy="918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150" tIns="97150" rIns="97150" bIns="97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Address an important gap in training on human subjects protections for the most inexperienced researchers</a:t>
              </a: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-48610" y="1152624"/>
              <a:ext cx="7543800" cy="91801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233828" y="1370113"/>
              <a:ext cx="504906" cy="50490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1011692" y="1152624"/>
              <a:ext cx="6481422" cy="918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 txBox="1"/>
            <p:nvPr/>
          </p:nvSpPr>
          <p:spPr>
            <a:xfrm>
              <a:off x="1011692" y="1152624"/>
              <a:ext cx="6481422" cy="918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150" tIns="97150" rIns="97150" bIns="97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Provide an introduction to human subjects protections, researcher responsibilities and a practical guide to the IRB review process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-48610" y="2300138"/>
              <a:ext cx="7543800" cy="91801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229087" y="2506691"/>
              <a:ext cx="504906" cy="50490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1011692" y="2300138"/>
              <a:ext cx="6481422" cy="918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 txBox="1"/>
            <p:nvPr/>
          </p:nvSpPr>
          <p:spPr>
            <a:xfrm>
              <a:off x="1011692" y="2300138"/>
              <a:ext cx="6481422" cy="918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150" tIns="97150" rIns="97150" bIns="97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Plus, the tutorial will also be available as a resource for other researchers who are new to the IRB process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5" descr="abstract image"/>
          <p:cNvPicPr preferRelativeResize="0"/>
          <p:nvPr/>
        </p:nvPicPr>
        <p:blipFill rotWithShape="1">
          <a:blip r:embed="rId3">
            <a:alphaModFix/>
          </a:blip>
          <a:srcRect l="14621" r="17551" b="1"/>
          <a:stretch/>
        </p:blipFill>
        <p:spPr>
          <a:xfrm>
            <a:off x="171450" y="1035558"/>
            <a:ext cx="5772151" cy="478688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 txBox="1">
            <a:spLocks noGrp="1"/>
          </p:cNvSpPr>
          <p:nvPr>
            <p:ph type="title"/>
          </p:nvPr>
        </p:nvSpPr>
        <p:spPr>
          <a:xfrm>
            <a:off x="6357937" y="1309878"/>
            <a:ext cx="2462870" cy="1025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n-US" sz="2700" b="1">
                <a:latin typeface="Calibri"/>
                <a:ea typeface="Calibri"/>
                <a:cs typeface="Calibri"/>
                <a:sym typeface="Calibri"/>
              </a:rPr>
              <a:t>IRB 101 Tutorial</a:t>
            </a:r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body" idx="1"/>
          </p:nvPr>
        </p:nvSpPr>
        <p:spPr>
          <a:xfrm>
            <a:off x="6357937" y="2647188"/>
            <a:ext cx="2358581" cy="263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b="1" i="1"/>
              <a:t>The 60-minute tutorial will help researchers: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endParaRPr b="1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entury Gothic"/>
              <a:buAutoNum type="arabicPeriod"/>
            </a:pPr>
            <a:r>
              <a:rPr lang="en-US" b="1"/>
              <a:t>Understand what an IRB is and what it does</a:t>
            </a:r>
            <a:endParaRPr/>
          </a:p>
          <a:p>
            <a:pPr marL="257175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Century Gothic"/>
              <a:buNone/>
            </a:pPr>
            <a:endParaRPr b="1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entury Gothic"/>
              <a:buAutoNum type="arabicPeriod"/>
            </a:pPr>
            <a:r>
              <a:rPr lang="en-US" b="1"/>
              <a:t>Determine whether or not an IRB application needs to be submitted</a:t>
            </a:r>
            <a:endParaRPr/>
          </a:p>
          <a:p>
            <a:pPr marL="257175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Century Gothic"/>
              <a:buNone/>
            </a:pPr>
            <a:endParaRPr b="1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entury Gothic"/>
              <a:buAutoNum type="arabicPeriod"/>
            </a:pPr>
            <a:r>
              <a:rPr lang="en-US" b="1"/>
              <a:t>Submit a new IRB application for review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</a:pPr>
            <a:endParaRPr/>
          </a:p>
          <a:p>
            <a:pPr marL="34290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Font typeface="Century Gothic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>
            <a:spLocks noGrp="1"/>
          </p:cNvSpPr>
          <p:nvPr>
            <p:ph type="title"/>
          </p:nvPr>
        </p:nvSpPr>
        <p:spPr>
          <a:xfrm>
            <a:off x="1024758" y="1754265"/>
            <a:ext cx="7543800" cy="7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IRB 101 Tutorial</a:t>
            </a:r>
            <a:endParaRPr/>
          </a:p>
        </p:txBody>
      </p:sp>
      <p:pic>
        <p:nvPicPr>
          <p:cNvPr id="159" name="Google Shape;159;p16" descr="A picture containing text, clipar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1470" y="1408928"/>
            <a:ext cx="1757363" cy="146446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6"/>
          <p:cNvSpPr txBox="1"/>
          <p:nvPr/>
        </p:nvSpPr>
        <p:spPr>
          <a:xfrm>
            <a:off x="819032" y="2873397"/>
            <a:ext cx="6701120" cy="12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Completion of IRB 101 will be required for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and residents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listed as PI on an IRB application that is reviewed by the UW IRB.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1137379" y="1426308"/>
            <a:ext cx="7543800" cy="7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IRB 101 Tutorial</a:t>
            </a:r>
            <a:endParaRPr/>
          </a:p>
        </p:txBody>
      </p:sp>
      <p:pic>
        <p:nvPicPr>
          <p:cNvPr id="167" name="Google Shape;167;p17" descr="A picture containing text, clipar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5351" y="1598115"/>
            <a:ext cx="1757363" cy="146446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7"/>
          <p:cNvSpPr txBox="1"/>
          <p:nvPr/>
        </p:nvSpPr>
        <p:spPr>
          <a:xfrm>
            <a:off x="1043691" y="2622047"/>
            <a:ext cx="5394585" cy="111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✔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Completion of IRB 101 will be required for </a:t>
            </a: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and residents </a:t>
            </a: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listed as PI on an IRB application that is reviewed by the UW IRB.</a:t>
            </a:r>
            <a:endParaRPr/>
          </a:p>
        </p:txBody>
      </p:sp>
      <p:sp>
        <p:nvSpPr>
          <p:cNvPr id="169" name="Google Shape;169;p17"/>
          <p:cNvSpPr txBox="1"/>
          <p:nvPr/>
        </p:nvSpPr>
        <p:spPr>
          <a:xfrm>
            <a:off x="1633993" y="3967224"/>
            <a:ext cx="7139518" cy="132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Char char="×"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requirement will not apply to externally reviewed studies</a:t>
            </a:r>
            <a:endParaRPr/>
          </a:p>
          <a:p>
            <a:pPr marL="342900" marR="0" lvl="0" indent="-342900" algn="l" rtl="0">
              <a:spcBef>
                <a:spcPts val="45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Char char="×"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will not apply to previously approved studies (only to new studies)</a:t>
            </a:r>
            <a:endParaRPr/>
          </a:p>
          <a:p>
            <a:pPr marL="342900" marR="0" lvl="0" indent="-342900" algn="l" rtl="0">
              <a:spcBef>
                <a:spcPts val="45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Char char="×"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IRB applications can be submitted before the tutorial has been completed, but IRB approval won’t be granted until completion.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title"/>
          </p:nvPr>
        </p:nvSpPr>
        <p:spPr>
          <a:xfrm>
            <a:off x="800100" y="1459268"/>
            <a:ext cx="7543800" cy="7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Logistics of IRB 101 requirement</a:t>
            </a:r>
            <a:endParaRPr/>
          </a:p>
        </p:txBody>
      </p:sp>
      <p:grpSp>
        <p:nvGrpSpPr>
          <p:cNvPr id="176" name="Google Shape;176;p18"/>
          <p:cNvGrpSpPr/>
          <p:nvPr/>
        </p:nvGrpSpPr>
        <p:grpSpPr>
          <a:xfrm>
            <a:off x="192614" y="2753749"/>
            <a:ext cx="8451340" cy="2237466"/>
            <a:chOff x="70434" y="548393"/>
            <a:chExt cx="8451340" cy="2237466"/>
          </a:xfrm>
        </p:grpSpPr>
        <p:sp>
          <p:nvSpPr>
            <p:cNvPr id="177" name="Google Shape;177;p18"/>
            <p:cNvSpPr/>
            <p:nvPr/>
          </p:nvSpPr>
          <p:spPr>
            <a:xfrm>
              <a:off x="6939464" y="875980"/>
              <a:ext cx="1582310" cy="1582569"/>
            </a:xfrm>
            <a:prstGeom prst="ellipse">
              <a:avLst/>
            </a:prstGeom>
            <a:solidFill>
              <a:srgbClr val="57903C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6991675" y="928742"/>
              <a:ext cx="1477047" cy="1477046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790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8"/>
            <p:cNvSpPr txBox="1"/>
            <p:nvPr/>
          </p:nvSpPr>
          <p:spPr>
            <a:xfrm>
              <a:off x="7203043" y="1139788"/>
              <a:ext cx="1055154" cy="1054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Application is approved</a:t>
              </a: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 rot="2700000">
              <a:off x="5303351" y="876062"/>
              <a:ext cx="1582127" cy="1582127"/>
            </a:xfrm>
            <a:prstGeom prst="teardrop">
              <a:avLst>
                <a:gd name="adj" fmla="val 100000"/>
              </a:avLst>
            </a:prstGeom>
            <a:solidFill>
              <a:srgbClr val="57903C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5357154" y="928742"/>
              <a:ext cx="1477047" cy="1477046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790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8"/>
            <p:cNvSpPr txBox="1"/>
            <p:nvPr/>
          </p:nvSpPr>
          <p:spPr>
            <a:xfrm>
              <a:off x="5567679" y="1139788"/>
              <a:ext cx="1055154" cy="1054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IRB Admin verifies completion</a:t>
              </a:r>
              <a:endParaRPr sz="1400" b="0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 rot="2700000">
              <a:off x="3668830" y="876062"/>
              <a:ext cx="1582127" cy="1582127"/>
            </a:xfrm>
            <a:prstGeom prst="teardrop">
              <a:avLst>
                <a:gd name="adj" fmla="val 100000"/>
              </a:avLst>
            </a:prstGeom>
            <a:solidFill>
              <a:srgbClr val="57903C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3721791" y="928742"/>
              <a:ext cx="1477047" cy="1477046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790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8"/>
            <p:cNvSpPr txBox="1"/>
            <p:nvPr/>
          </p:nvSpPr>
          <p:spPr>
            <a:xfrm>
              <a:off x="3932316" y="1139788"/>
              <a:ext cx="1055154" cy="1054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Student uploads certificate to Zipline</a:t>
              </a:r>
              <a:endParaRPr/>
            </a:p>
          </p:txBody>
        </p:sp>
        <p:sp>
          <p:nvSpPr>
            <p:cNvPr id="186" name="Google Shape;186;p18"/>
            <p:cNvSpPr/>
            <p:nvPr/>
          </p:nvSpPr>
          <p:spPr>
            <a:xfrm rot="2700000">
              <a:off x="2033466" y="876062"/>
              <a:ext cx="1582127" cy="1582127"/>
            </a:xfrm>
            <a:prstGeom prst="teardrop">
              <a:avLst>
                <a:gd name="adj" fmla="val 100000"/>
              </a:avLst>
            </a:prstGeom>
            <a:solidFill>
              <a:srgbClr val="57903C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2086427" y="928742"/>
              <a:ext cx="1477047" cy="1477046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790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8"/>
            <p:cNvSpPr txBox="1"/>
            <p:nvPr/>
          </p:nvSpPr>
          <p:spPr>
            <a:xfrm>
              <a:off x="2297795" y="1139788"/>
              <a:ext cx="1055154" cy="1054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Tutorial generates certificate of completion</a:t>
              </a:r>
              <a:endParaRPr/>
            </a:p>
          </p:txBody>
        </p:sp>
        <p:sp>
          <p:nvSpPr>
            <p:cNvPr id="189" name="Google Shape;189;p18"/>
            <p:cNvSpPr/>
            <p:nvPr/>
          </p:nvSpPr>
          <p:spPr>
            <a:xfrm rot="2700000">
              <a:off x="398103" y="876062"/>
              <a:ext cx="1582127" cy="1582127"/>
            </a:xfrm>
            <a:prstGeom prst="teardrop">
              <a:avLst>
                <a:gd name="adj" fmla="val 100000"/>
              </a:avLst>
            </a:prstGeom>
            <a:solidFill>
              <a:srgbClr val="57903C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451064" y="928742"/>
              <a:ext cx="1477047" cy="1477046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790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8"/>
            <p:cNvSpPr txBox="1"/>
            <p:nvPr/>
          </p:nvSpPr>
          <p:spPr>
            <a:xfrm>
              <a:off x="662432" y="1139788"/>
              <a:ext cx="1055154" cy="1054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Student completes tutorial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6343651" y="1312794"/>
            <a:ext cx="2371472" cy="114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Communication of the requirement</a:t>
            </a:r>
            <a:endParaRPr/>
          </a:p>
        </p:txBody>
      </p:sp>
      <p:pic>
        <p:nvPicPr>
          <p:cNvPr id="198" name="Google Shape;198;p19" descr="A picture containing silhouette, suns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334" r="23345" b="1"/>
          <a:stretch/>
        </p:blipFill>
        <p:spPr>
          <a:xfrm>
            <a:off x="514350" y="1314450"/>
            <a:ext cx="51435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9"/>
          <p:cNvSpPr txBox="1">
            <a:spLocks noGrp="1"/>
          </p:cNvSpPr>
          <p:nvPr>
            <p:ph type="body" idx="2"/>
          </p:nvPr>
        </p:nvSpPr>
        <p:spPr>
          <a:xfrm>
            <a:off x="6243145" y="2609850"/>
            <a:ext cx="2672255" cy="27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lvl="0" indent="-2571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AutoNum type="arabicPeriod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New Zipline account creation</a:t>
            </a:r>
            <a:endParaRPr/>
          </a:p>
          <a:p>
            <a:pPr marL="257175" lvl="0" indent="-25717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Century Gothic"/>
              <a:buAutoNum type="arabicPeriod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Outreach to campus units</a:t>
            </a:r>
            <a:endParaRPr/>
          </a:p>
          <a:p>
            <a:pPr marL="257175" lvl="0" indent="-25717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Century Gothic"/>
              <a:buAutoNum type="arabicPeriod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Class presentation requests</a:t>
            </a:r>
            <a:endParaRPr/>
          </a:p>
          <a:p>
            <a:pPr marL="257175" lvl="0" indent="-25717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Century Gothic"/>
              <a:buAutoNum type="arabicPeriod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IRB Protocol application form</a:t>
            </a:r>
            <a:endParaRPr/>
          </a:p>
          <a:p>
            <a:pPr marL="257175" lvl="0" indent="-25717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Century Gothic"/>
              <a:buAutoNum type="arabicPeriod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Zipline student question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title"/>
          </p:nvPr>
        </p:nvSpPr>
        <p:spPr>
          <a:xfrm>
            <a:off x="800100" y="1459268"/>
            <a:ext cx="7543800" cy="7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ZIPLINE Smartform question</a:t>
            </a:r>
            <a:endParaRPr/>
          </a:p>
        </p:txBody>
      </p:sp>
      <p:sp>
        <p:nvSpPr>
          <p:cNvPr id="206" name="Google Shape;206;p20"/>
          <p:cNvSpPr txBox="1"/>
          <p:nvPr/>
        </p:nvSpPr>
        <p:spPr>
          <a:xfrm>
            <a:off x="800100" y="2533650"/>
            <a:ext cx="7658100" cy="3000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7" name="Google Shape;20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878" y="2969855"/>
            <a:ext cx="7076661" cy="1246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"/>
          <p:cNvSpPr txBox="1">
            <a:spLocks noGrp="1"/>
          </p:cNvSpPr>
          <p:nvPr>
            <p:ph type="title"/>
          </p:nvPr>
        </p:nvSpPr>
        <p:spPr>
          <a:xfrm>
            <a:off x="3472144" y="2050968"/>
            <a:ext cx="4437416" cy="60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IRB 101 Researcher Support</a:t>
            </a:r>
            <a:endParaRPr/>
          </a:p>
        </p:txBody>
      </p:sp>
      <p:pic>
        <p:nvPicPr>
          <p:cNvPr id="214" name="Google Shape;214;p2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880" y="2160270"/>
            <a:ext cx="17145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1"/>
          <p:cNvSpPr txBox="1"/>
          <p:nvPr/>
        </p:nvSpPr>
        <p:spPr>
          <a:xfrm>
            <a:off x="3566160" y="2651760"/>
            <a:ext cx="398907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Megan Tedell-Hlady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and Education Specialist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(206) 685-6718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mth13@uw.edu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vonVTI">
  <a:themeElements>
    <a:clrScheme name="FIVE">
      <a:dk1>
        <a:srgbClr val="000000"/>
      </a:dk1>
      <a:lt1>
        <a:srgbClr val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vonVTI">
  <a:themeElements>
    <a:clrScheme name="FIVE">
      <a:dk1>
        <a:srgbClr val="000000"/>
      </a:dk1>
      <a:lt1>
        <a:srgbClr val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On-screen Show (4:3)</PresentationFormat>
  <Paragraphs>50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Garamond</vt:lpstr>
      <vt:lpstr>Noto Sans Symbols</vt:lpstr>
      <vt:lpstr>Arial</vt:lpstr>
      <vt:lpstr>Century Gothic</vt:lpstr>
      <vt:lpstr>Calibri</vt:lpstr>
      <vt:lpstr>SavonVTI</vt:lpstr>
      <vt:lpstr>SavonVTI</vt:lpstr>
      <vt:lpstr>Introducing the IRB 101 TUTORIAL  Karen Moe, Human Subjects Division MRAM Meeting Nov 4, 2021</vt:lpstr>
      <vt:lpstr>IRB 101 Tutorial and Requirement</vt:lpstr>
      <vt:lpstr>IRB 101 Tutorial</vt:lpstr>
      <vt:lpstr>IRB 101 Tutorial</vt:lpstr>
      <vt:lpstr>IRB 101 Tutorial</vt:lpstr>
      <vt:lpstr>Logistics of IRB 101 requirement</vt:lpstr>
      <vt:lpstr>Communication of the requirement</vt:lpstr>
      <vt:lpstr>ZIPLINE Smartform question</vt:lpstr>
      <vt:lpstr>IRB 101 Researcher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IRB 101 TUTORIAL  Karen Moe, Human Subjects Division MRAM Meeting Nov 4, 2021</dc:title>
  <dc:creator>Susan S. Wilbanks</dc:creator>
  <cp:lastModifiedBy>Susan S. Wilbanks</cp:lastModifiedBy>
  <cp:revision>1</cp:revision>
  <dcterms:modified xsi:type="dcterms:W3CDTF">2021-11-09T23:47:29Z</dcterms:modified>
</cp:coreProperties>
</file>