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  <p:sldMasterId id="2147483660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ncode Sans Black" panose="020B0604020202020204" charset="0"/>
      <p:bold r:id="rId31"/>
    </p:embeddedFont>
    <p:embeddedFont>
      <p:font typeface="Merriweather Sans" pitchFamily="2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Light" panose="020B0306030504020204" pitchFamily="3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Source Sans Pro" panose="020B0503030403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6235779"/>
            <a:ext cx="2552465" cy="40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p13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935" y="6341710"/>
            <a:ext cx="2552465" cy="40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315" y="6308726"/>
            <a:ext cx="2160104" cy="33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57" y="6241477"/>
            <a:ext cx="2160104" cy="33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411" y="6125438"/>
            <a:ext cx="2160104" cy="33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8296" y="6341398"/>
            <a:ext cx="2160104" cy="33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1" name="Google Shape;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6235779"/>
            <a:ext cx="2552465" cy="40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6235779"/>
            <a:ext cx="2552465" cy="40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1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3954" y="6308726"/>
            <a:ext cx="2552465" cy="40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Google Shape;56;p1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3796" y="6249033"/>
            <a:ext cx="2552465" cy="40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uwprivacy@uw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31134" y="2711741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MRAM</a:t>
            </a:r>
            <a:br>
              <a:rPr lang="en-US"/>
            </a:br>
            <a:br>
              <a:rPr lang="en-US"/>
            </a:br>
            <a:r>
              <a:rPr lang="en-US" sz="2800"/>
              <a:t>UW Privacy Office </a:t>
            </a:r>
            <a:br>
              <a:rPr lang="en-US" sz="2800"/>
            </a:br>
            <a:r>
              <a:rPr lang="en-US" sz="2800"/>
              <a:t>November 4,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KEY TERMS: THIRD-PARTY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587513" y="2508996"/>
            <a:ext cx="3293546" cy="2262854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674469" y="3112358"/>
            <a:ext cx="28933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First-party (UW)</a:t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5176344" y="2508996"/>
            <a:ext cx="3293546" cy="2262854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6732104" y="364434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5157173" y="3112358"/>
            <a:ext cx="3326296" cy="1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Third-party</a:t>
            </a:r>
            <a:endParaRPr/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(not UW)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587513" y="5741950"/>
            <a:ext cx="6809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erriweather Sans"/>
              <a:buChar char="&gt;"/>
            </a:pPr>
            <a:r>
              <a:rPr lang="en-US" sz="24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https://privacy.uw.edu/education/glossary/</a:t>
            </a:r>
            <a:endParaRPr sz="1800"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THIRD PARTY DATA PROCESSING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KEY TERMS: PERSONAL DATA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>
            <a:off x="671756" y="1920320"/>
            <a:ext cx="7378550" cy="456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Font typeface="Merriweather Sans"/>
              <a:buChar char="&gt;"/>
            </a:pPr>
            <a:r>
              <a:rPr lang="en-US" sz="3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Personal Data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Any records or information relating to an identified or identifiable natural person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erriweather Sans"/>
              <a:buChar char="&gt;"/>
            </a:pPr>
            <a:r>
              <a:rPr lang="en-US" sz="24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https://privacy.uw.edu/education/glossary/</a:t>
            </a:r>
            <a:endParaRPr/>
          </a:p>
          <a:p>
            <a:pPr marL="285750" marR="0" lvl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1" name="Google Shape;231;p24" descr="Ma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3254" y="3701910"/>
            <a:ext cx="1456961" cy="145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 descr="Woman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8850" y="3701910"/>
            <a:ext cx="1456961" cy="145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body" idx="1"/>
          </p:nvPr>
        </p:nvSpPr>
        <p:spPr>
          <a:xfrm>
            <a:off x="672673" y="1845660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Font typeface="Merriweather Sans"/>
              <a:buChar char="&gt;"/>
            </a:pPr>
            <a:r>
              <a:rPr lang="en-US" sz="3600"/>
              <a:t>Data Processing</a:t>
            </a:r>
            <a:endParaRPr sz="3600" b="0"/>
          </a:p>
          <a:p>
            <a:pPr marL="742950" lvl="1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 b="0"/>
              <a:t>Any operation(s) performed on Personal Data,</a:t>
            </a:r>
            <a:br>
              <a:rPr lang="en-US" sz="2400" b="0"/>
            </a:br>
            <a:r>
              <a:rPr lang="en-US" sz="2400" b="0">
                <a:solidFill>
                  <a:srgbClr val="A5A5A5"/>
                </a:solidFill>
              </a:rPr>
              <a:t>whether or not by automated means, such as collection, recording, organization, storage, adaptation, alteration, retrieval, consultation, access, use, disclosure by transmission, dissemination, combination, restriction or destruction.</a:t>
            </a:r>
            <a:endParaRPr/>
          </a:p>
          <a:p>
            <a:pPr marL="400050" lvl="1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2400" b="0">
              <a:solidFill>
                <a:srgbClr val="A5A5A5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erriweather Sans"/>
              <a:buChar char="&gt;"/>
            </a:pPr>
            <a:r>
              <a:rPr lang="en-US">
                <a:solidFill>
                  <a:schemeClr val="accent6"/>
                </a:solidFill>
              </a:rPr>
              <a:t>https://privacy.uw.edu/education/glossary/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None/>
            </a:pPr>
            <a:endParaRPr sz="2800" b="0">
              <a:solidFill>
                <a:srgbClr val="A5A5A5"/>
              </a:solidFill>
            </a:endParaRPr>
          </a:p>
        </p:txBody>
      </p:sp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KEY TERMS: DATA PROCESSING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body" idx="1"/>
          </p:nvPr>
        </p:nvSpPr>
        <p:spPr>
          <a:xfrm>
            <a:off x="662714" y="2329624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Font typeface="Merriweather Sans"/>
              <a:buChar char="&gt;"/>
            </a:pPr>
            <a:r>
              <a:rPr lang="en-US" sz="3600"/>
              <a:t>(Data) Controller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 b="0"/>
              <a:t>Determines the purpose and means of processing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 b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4B2E83"/>
              </a:buClr>
              <a:buSzPts val="3600"/>
              <a:buFont typeface="Merriweather Sans"/>
              <a:buChar char="&gt;"/>
            </a:pPr>
            <a:r>
              <a:rPr lang="en-US" sz="3600"/>
              <a:t>(Data) Processor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 b="0"/>
              <a:t>Performs data processing on behalf of the Controller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2400" b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erriweather Sans"/>
              <a:buChar char="&gt;"/>
            </a:pPr>
            <a:r>
              <a:rPr lang="en-US">
                <a:solidFill>
                  <a:schemeClr val="accent6"/>
                </a:solidFill>
              </a:rPr>
              <a:t>https://privacy.uw.edu/education/glossary/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2400"/>
          </a:p>
        </p:txBody>
      </p:sp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DETERMINE YOUR UNIT’S ROLE</a:t>
            </a: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UW Units Responsibilities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7" descr="Contract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5270" y="4607859"/>
            <a:ext cx="1678066" cy="165835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7"/>
          <p:cNvSpPr txBox="1">
            <a:spLocks noGrp="1"/>
          </p:cNvSpPr>
          <p:nvPr>
            <p:ph type="body" idx="1"/>
          </p:nvPr>
        </p:nvSpPr>
        <p:spPr>
          <a:xfrm>
            <a:off x="604781" y="2188502"/>
            <a:ext cx="744717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Inform UW contracting office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Procurement, UW Medicine Supply Chain Management, Office of Sponsored Programs, etc.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Inform third party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Identify UW and third party’s role in data processing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Determine appropriate data processing agreement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Execute and sign agreement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Register third party data processing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erriweather Sans"/>
              <a:buChar char="&gt;"/>
            </a:pPr>
            <a:r>
              <a:rPr lang="en-US" sz="2000">
                <a:solidFill>
                  <a:schemeClr val="accent6"/>
                </a:solidFill>
              </a:rPr>
              <a:t>https://privacy.uw.edu/design/agreements/dpa</a:t>
            </a: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body" idx="2"/>
          </p:nvPr>
        </p:nvSpPr>
        <p:spPr>
          <a:xfrm>
            <a:off x="678991" y="1723433"/>
            <a:ext cx="8177428" cy="44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UW Units' Responsibilities</a:t>
            </a:r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THIRD PARTY DATA PROCESSING</a:t>
            </a:r>
            <a:br>
              <a:rPr lang="en-US"/>
            </a:br>
            <a:r>
              <a:rPr lang="en-US"/>
              <a:t>DATA PROCESSING AGREEMENT</a:t>
            </a:r>
            <a:endParaRPr/>
          </a:p>
        </p:txBody>
      </p:sp>
      <p:pic>
        <p:nvPicPr>
          <p:cNvPr id="256" name="Google Shape;256;p27" descr="Signatur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600" y="5250807"/>
            <a:ext cx="436272" cy="43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body" idx="1"/>
          </p:nvPr>
        </p:nvSpPr>
        <p:spPr>
          <a:xfrm>
            <a:off x="659305" y="171698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Include privacy in the design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Recognize there is no grace period for laws and regulations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Introduce data processing agreement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New contracts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Renewal (even automatic)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Plan ahead...it takes time</a:t>
            </a:r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/>
              <a:t>THIRD PARTY DATA PROCESSING</a:t>
            </a:r>
            <a:br>
              <a:rPr lang="en-US"/>
            </a:br>
            <a:r>
              <a:rPr lang="en-US"/>
              <a:t>TIMING WITH THIRD PARTIES</a:t>
            </a:r>
            <a:endParaRPr/>
          </a:p>
        </p:txBody>
      </p:sp>
      <p:pic>
        <p:nvPicPr>
          <p:cNvPr id="263" name="Google Shape;263;p28" descr="Monthly calendar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505" y="4594399"/>
            <a:ext cx="1655233" cy="165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 descr="Monthly calendar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0631" y="4591049"/>
            <a:ext cx="1655233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 descr="Monthly calendar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9381" y="4591050"/>
            <a:ext cx="1655233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 descr="Monthly calendar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9881" y="4591050"/>
            <a:ext cx="1655233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 descr="Monthly calendar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8631" y="4591049"/>
            <a:ext cx="1655233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 descr="Monthly calendar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632" y="4591050"/>
            <a:ext cx="1655233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>
            <a:spLocks noGrp="1"/>
          </p:cNvSpPr>
          <p:nvPr>
            <p:ph type="body" idx="1"/>
          </p:nvPr>
        </p:nvSpPr>
        <p:spPr>
          <a:xfrm>
            <a:off x="669888" y="2218960"/>
            <a:ext cx="4277130" cy="391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Mandated and authored by the European Commission </a:t>
            </a:r>
            <a:endParaRPr b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Used when transferring data from European Economic Area (EEA)</a:t>
            </a:r>
            <a:endParaRPr b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Includes specific terms for specific relationships </a:t>
            </a:r>
            <a:endParaRPr b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Cannot be modified except where permitted</a:t>
            </a:r>
            <a:endParaRPr b="0"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274" name="Google Shape;274;p29"/>
          <p:cNvSpPr txBox="1">
            <a:spLocks noGrp="1"/>
          </p:cNvSpPr>
          <p:nvPr>
            <p:ph type="body" idx="2"/>
          </p:nvPr>
        </p:nvSpPr>
        <p:spPr>
          <a:xfrm>
            <a:off x="671757" y="1716199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TERMS AND CONDITIONS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STANDARD CONTRACTUAL CLAUSES</a:t>
            </a:r>
            <a:endParaRPr/>
          </a:p>
        </p:txBody>
      </p:sp>
      <p:pic>
        <p:nvPicPr>
          <p:cNvPr id="276" name="Google Shape;276;p29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3413" y="2653433"/>
            <a:ext cx="3777687" cy="291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/>
        </p:nvSpPr>
        <p:spPr>
          <a:xfrm>
            <a:off x="4940494" y="6142854"/>
            <a:ext cx="1052057" cy="3675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 txBox="1">
            <a:spLocks noGrp="1"/>
          </p:cNvSpPr>
          <p:nvPr>
            <p:ph type="body" idx="1"/>
          </p:nvPr>
        </p:nvSpPr>
        <p:spPr>
          <a:xfrm>
            <a:off x="671756" y="2158147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Review SCCs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–"/>
            </a:pPr>
            <a:r>
              <a:rPr lang="en-US">
                <a:solidFill>
                  <a:schemeClr val="accent6"/>
                </a:solidFill>
              </a:rPr>
              <a:t>https://privacy.uw.edu/design/agreements/dpa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Determine type of relationship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Review and as needed modify *[text]</a:t>
            </a:r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STANDARD CONTRACTUAL CLAUSES</a:t>
            </a:r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body" idx="2"/>
          </p:nvPr>
        </p:nvSpPr>
        <p:spPr>
          <a:xfrm>
            <a:off x="671757" y="167485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UW UNITS' RESPONSIBILITIES</a:t>
            </a:r>
            <a:endParaRPr/>
          </a:p>
        </p:txBody>
      </p:sp>
      <p:pic>
        <p:nvPicPr>
          <p:cNvPr id="285" name="Google Shape;285;p30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6" y="3497402"/>
            <a:ext cx="8096489" cy="256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51" y="2636242"/>
            <a:ext cx="4568096" cy="390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775051" y="2127771"/>
            <a:ext cx="8081368" cy="387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385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100"/>
              <a:buFont typeface="Merriweather Sans"/>
              <a:buChar char="&gt;"/>
            </a:pPr>
            <a:r>
              <a:rPr lang="en-US" sz="2100"/>
              <a:t>Review and as needed modify the description of transfer</a:t>
            </a:r>
            <a:endParaRPr sz="21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STANDARD CONTRACTUAL CLAUSES</a:t>
            </a:r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2"/>
          </p:nvPr>
        </p:nvSpPr>
        <p:spPr>
          <a:xfrm>
            <a:off x="671755" y="1711819"/>
            <a:ext cx="5137373" cy="41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UW UNITS' RESPONSIBILITIES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2" descr="Text, application, let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93" y="2555339"/>
            <a:ext cx="6085391" cy="374015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 txBox="1">
            <a:spLocks noGrp="1"/>
          </p:cNvSpPr>
          <p:nvPr>
            <p:ph type="body" idx="1"/>
          </p:nvPr>
        </p:nvSpPr>
        <p:spPr>
          <a:xfrm>
            <a:off x="550793" y="2052575"/>
            <a:ext cx="8117537" cy="380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Review and as needed modify the description of controls</a:t>
            </a: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STANDARD CONTRACTUAL CLAUSES</a:t>
            </a:r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2"/>
          </p:nvPr>
        </p:nvSpPr>
        <p:spPr>
          <a:xfrm>
            <a:off x="541541" y="1643857"/>
            <a:ext cx="8126789" cy="36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UW UNITS' RESPONSIBILITIES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 sz="2800">
                <a:latin typeface="Encode Sans Black"/>
                <a:ea typeface="Encode Sans Black"/>
                <a:cs typeface="Encode Sans Black"/>
                <a:sym typeface="Encode Sans Black"/>
              </a:rPr>
              <a:t>PRIVACY AT UW</a:t>
            </a:r>
            <a:br>
              <a:rPr lang="en-US" sz="2800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-US" sz="2800">
                <a:latin typeface="Encode Sans Black"/>
                <a:ea typeface="Encode Sans Black"/>
                <a:cs typeface="Encode Sans Black"/>
                <a:sym typeface="Encode Sans Black"/>
              </a:rPr>
              <a:t>UNDERSTANDING CURRENT STATE</a:t>
            </a:r>
            <a:endParaRPr sz="2800" b="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659305" y="1830382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 b="0"/>
              <a:t>This material is current as of Nov. 4, 2021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 b="0"/>
              <a:t>Please be aware that: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 b="0"/>
              <a:t>Privacy and data protection laws and regulations are rapidly evolving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 b="0"/>
              <a:t>UW’s approach to privacy is also evolving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 b="0"/>
              <a:t>For the most recent information see privacy.uw.edu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TIMELINE WHEN SCCS ARE APPLICABLE</a:t>
            </a:r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STANDARD CONTRACTUAL CLAUSES</a:t>
            </a:r>
            <a:endParaRPr/>
          </a:p>
        </p:txBody>
      </p:sp>
      <p:grpSp>
        <p:nvGrpSpPr>
          <p:cNvPr id="309" name="Google Shape;309;p33"/>
          <p:cNvGrpSpPr/>
          <p:nvPr/>
        </p:nvGrpSpPr>
        <p:grpSpPr>
          <a:xfrm>
            <a:off x="471216" y="2471355"/>
            <a:ext cx="8327329" cy="2928271"/>
            <a:chOff x="0" y="704954"/>
            <a:chExt cx="8327329" cy="2928271"/>
          </a:xfrm>
        </p:grpSpPr>
        <p:sp>
          <p:nvSpPr>
            <p:cNvPr id="310" name="Google Shape;310;p33"/>
            <p:cNvSpPr/>
            <p:nvPr/>
          </p:nvSpPr>
          <p:spPr>
            <a:xfrm>
              <a:off x="0" y="704954"/>
              <a:ext cx="8327329" cy="1301454"/>
            </a:xfrm>
            <a:prstGeom prst="roundRect">
              <a:avLst>
                <a:gd name="adj" fmla="val 10000"/>
              </a:avLst>
            </a:prstGeom>
            <a:solidFill>
              <a:srgbClr val="F6E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393689" y="997781"/>
              <a:ext cx="715799" cy="7157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1503179" y="704954"/>
              <a:ext cx="3747298" cy="130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3"/>
            <p:cNvSpPr txBox="1"/>
            <p:nvPr/>
          </p:nvSpPr>
          <p:spPr>
            <a:xfrm>
              <a:off x="1503179" y="704954"/>
              <a:ext cx="3747298" cy="130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725" tIns="137725" rIns="137725" bIns="137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Agreements signed before Sept. 27, 2021</a:t>
              </a: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5250477" y="704954"/>
              <a:ext cx="3076851" cy="130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3"/>
            <p:cNvSpPr txBox="1"/>
            <p:nvPr/>
          </p:nvSpPr>
          <p:spPr>
            <a:xfrm>
              <a:off x="5250477" y="704954"/>
              <a:ext cx="3076851" cy="130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725" tIns="137725" rIns="137725" bIns="137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May 2019 version of SCCs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Update to Sept. 2021 version of SCCs before Dec. 2022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0" y="2331771"/>
              <a:ext cx="8327329" cy="1301454"/>
            </a:xfrm>
            <a:prstGeom prst="roundRect">
              <a:avLst>
                <a:gd name="adj" fmla="val 10000"/>
              </a:avLst>
            </a:prstGeom>
            <a:solidFill>
              <a:srgbClr val="F6E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393689" y="2624598"/>
              <a:ext cx="715799" cy="7157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1503179" y="2331771"/>
              <a:ext cx="3747298" cy="130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 txBox="1"/>
            <p:nvPr/>
          </p:nvSpPr>
          <p:spPr>
            <a:xfrm>
              <a:off x="1503179" y="2331771"/>
              <a:ext cx="3747298" cy="130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725" tIns="137725" rIns="137725" bIns="137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Agreements signed after Sept. 27, 2021</a:t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5250477" y="2331771"/>
              <a:ext cx="3076851" cy="130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 txBox="1"/>
            <p:nvPr/>
          </p:nvSpPr>
          <p:spPr>
            <a:xfrm>
              <a:off x="5250477" y="2331771"/>
              <a:ext cx="3076851" cy="1301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725" tIns="137725" rIns="137725" bIns="137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Sept. 2021 version of SCCs</a:t>
              </a:r>
              <a:endParaRPr/>
            </a:p>
          </p:txBody>
        </p:sp>
      </p:grpSp>
      <p:sp>
        <p:nvSpPr>
          <p:cNvPr id="322" name="Google Shape;322;p33"/>
          <p:cNvSpPr txBox="1"/>
          <p:nvPr/>
        </p:nvSpPr>
        <p:spPr>
          <a:xfrm>
            <a:off x="471216" y="5813342"/>
            <a:ext cx="65537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erriweather Sans"/>
              <a:buChar char="&gt;"/>
            </a:pPr>
            <a:r>
              <a:rPr lang="en-US" sz="24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https://privacy.uw.edu/education/glossary/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>
            <a:spLocks noGrp="1"/>
          </p:cNvSpPr>
          <p:nvPr>
            <p:ph type="body" idx="1"/>
          </p:nvPr>
        </p:nvSpPr>
        <p:spPr>
          <a:xfrm>
            <a:off x="480010" y="5781440"/>
            <a:ext cx="6566248" cy="56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erriweather Sans"/>
              <a:buChar char="&gt;"/>
            </a:pPr>
            <a:r>
              <a:rPr lang="en-US" sz="2800">
                <a:solidFill>
                  <a:schemeClr val="accent6"/>
                </a:solidFill>
              </a:rPr>
              <a:t>Privacy.uw.edu/design/trustarc/access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</p:txBody>
      </p:sp>
      <p:sp>
        <p:nvSpPr>
          <p:cNvPr id="328" name="Google Shape;328;p34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TRUSTARC PRIVACY MANAGEMENT PLATFORM</a:t>
            </a:r>
            <a:endParaRPr/>
          </a:p>
        </p:txBody>
      </p:sp>
      <p:sp>
        <p:nvSpPr>
          <p:cNvPr id="329" name="Google Shape;329;p3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REGISTRY</a:t>
            </a:r>
            <a:endParaRPr/>
          </a:p>
        </p:txBody>
      </p:sp>
      <p:pic>
        <p:nvPicPr>
          <p:cNvPr id="330" name="Google Shape;33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56" y="2237812"/>
            <a:ext cx="5711115" cy="344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NEXT STEPS</a:t>
            </a:r>
            <a:endParaRPr/>
          </a:p>
        </p:txBody>
      </p:sp>
      <p:sp>
        <p:nvSpPr>
          <p:cNvPr id="336" name="Google Shape;336;p35"/>
          <p:cNvSpPr txBox="1"/>
          <p:nvPr/>
        </p:nvSpPr>
        <p:spPr>
          <a:xfrm>
            <a:off x="671754" y="1739808"/>
            <a:ext cx="7557846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Contact </a:t>
            </a:r>
            <a:r>
              <a:rPr lang="en-US" sz="2800" b="1" i="0" u="sng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uwprivacy@uw.edu</a:t>
            </a:r>
            <a:r>
              <a:rPr lang="en-US" sz="28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with questions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Stay Informed – more changes are coming soon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None/>
            </a:pPr>
            <a:endParaRPr sz="2800" b="1" i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7" name="Google Shape;337;p35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3249" y="3578134"/>
            <a:ext cx="2001536" cy="2297151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8" name="Google Shape;338;p35"/>
          <p:cNvSpPr txBox="1">
            <a:spLocks noGrp="1"/>
          </p:cNvSpPr>
          <p:nvPr>
            <p:ph type="body" idx="1"/>
          </p:nvPr>
        </p:nvSpPr>
        <p:spPr>
          <a:xfrm>
            <a:off x="1123407" y="3784313"/>
            <a:ext cx="2324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>
                <a:solidFill>
                  <a:schemeClr val="accent6"/>
                </a:solidFill>
              </a:rPr>
              <a:t>privacy.uw.edu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671756" y="225927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UW lacks comprehensive and cohesive information about </a:t>
            </a:r>
            <a:r>
              <a:rPr lang="en-US" u="sng"/>
              <a:t>personal data</a:t>
            </a:r>
            <a:r>
              <a:rPr lang="en-US"/>
              <a:t> collection, purpose, and processing activities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 b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Lack of information makes it challenging to universally: 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Create transparency with individuals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Decrease duplication of efforts and increase efficiency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Assess and address risk to UW and privacy impact to individuals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Develop cohesive approach to privacy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Identify gaps and needs for policies, templates, tools, and guidance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 sz="2800">
                <a:latin typeface="Encode Sans Black"/>
                <a:ea typeface="Encode Sans Black"/>
                <a:cs typeface="Encode Sans Black"/>
                <a:sym typeface="Encode Sans Black"/>
              </a:rPr>
              <a:t>PRIVACY AT UW</a:t>
            </a:r>
            <a:br>
              <a:rPr lang="en-US" sz="2800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-US" sz="2800">
                <a:latin typeface="Encode Sans Black"/>
                <a:ea typeface="Encode Sans Black"/>
                <a:cs typeface="Encode Sans Black"/>
                <a:sym typeface="Encode Sans Black"/>
              </a:rPr>
              <a:t>UNDERSTANDING CURRENT STATE</a:t>
            </a:r>
            <a:endParaRPr sz="2800" b="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671757" y="169724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CURRENT STATE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671756" y="1902831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Prepare UW for evolving expectations and requirements 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 b="0"/>
              <a:t>Increase transparency with constituents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 b="0"/>
              <a:t>Address (where appropriate) New laws/regulations or changes to existing laws/regulations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b="0"/>
              <a:t>China – Personal Information Protection Act, effective Nov 1, 2021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b="0"/>
              <a:t>Europa - General Data Protection Regulation (GDPR) changes announced June 2021, effective Sept 27, 2021</a:t>
            </a:r>
            <a:endParaRPr sz="2000" b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b="0"/>
              <a:t>United Kingdom – Data Protection Act, effective Dec 31, 2020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b="0"/>
              <a:t>RCWs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b="0"/>
              <a:t>Other</a:t>
            </a:r>
            <a:r>
              <a:rPr lang="en-US" b="0"/>
              <a:t>s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PEOPLE, PROCESS, AND TECHNOLOGY 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CHANGE MANAGEMENT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671757" y="169724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KEY OBJECTIVE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682431" y="1520643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sz="2000"/>
              <a:t>KEY OBJECTIVE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PEOPLE, PROCESS, AND TECHNOLOGY 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CHANGE MANAGEMENT</a:t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3188971" y="3464235"/>
            <a:ext cx="2339400" cy="2204953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Put in place appropriate administrative, physical, and technical safeguards to protect personal information…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523715" y="3167546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GDPR Article 5.1(f)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274480" y="3754034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GDPR Article 32.1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605029" y="4549862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UK GDPR Art. 5.1(f)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836455" y="5512888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UK GDPR Article 32.1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6254176" y="2984801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HIPAA </a:t>
            </a:r>
            <a:r>
              <a:rPr lang="en-US" sz="10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§ </a:t>
            </a: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45 CFR 164.306(a)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6717350" y="3554779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HIPAA </a:t>
            </a:r>
            <a:r>
              <a:rPr lang="en-US" sz="10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§ </a:t>
            </a: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45 CFR 164.530(c)(1)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708598" y="4136556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Virginia CDPA </a:t>
            </a:r>
            <a:r>
              <a:rPr lang="en-US" sz="10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§59.1-574</a:t>
            </a: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.A.3.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" name="Google Shape;103;p18"/>
          <p:cNvCxnSpPr>
            <a:stCxn id="96" idx="3"/>
          </p:cNvCxnSpPr>
          <p:nvPr/>
        </p:nvCxnSpPr>
        <p:spPr>
          <a:xfrm>
            <a:off x="2061815" y="3388796"/>
            <a:ext cx="1123200" cy="64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04" name="Google Shape;104;p18"/>
          <p:cNvCxnSpPr>
            <a:stCxn id="97" idx="3"/>
          </p:cNvCxnSpPr>
          <p:nvPr/>
        </p:nvCxnSpPr>
        <p:spPr>
          <a:xfrm>
            <a:off x="1812580" y="3975284"/>
            <a:ext cx="1358100" cy="45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05" name="Google Shape;105;p18"/>
          <p:cNvSpPr/>
          <p:nvPr/>
        </p:nvSpPr>
        <p:spPr>
          <a:xfrm>
            <a:off x="6793705" y="4741731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Virginia CDPA </a:t>
            </a:r>
            <a:r>
              <a:rPr lang="en-US" sz="10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§59.1-578</a:t>
            </a: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.F.2.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6708598" y="5288086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LGPD Chapter I, Article 6.VII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6332825" y="5858666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LGPD Chapter VII, Section I, Article 46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4246904" y="5986747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Zealand Privacy Act 2020 - IPP 5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" name="Google Shape;109;p18"/>
          <p:cNvCxnSpPr>
            <a:stCxn id="98" idx="3"/>
          </p:cNvCxnSpPr>
          <p:nvPr/>
        </p:nvCxnSpPr>
        <p:spPr>
          <a:xfrm rot="10800000" flipH="1">
            <a:off x="2143129" y="4713512"/>
            <a:ext cx="1080600" cy="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0" name="Google Shape;110;p18"/>
          <p:cNvCxnSpPr/>
          <p:nvPr/>
        </p:nvCxnSpPr>
        <p:spPr>
          <a:xfrm rot="10800000" flipH="1">
            <a:off x="2374555" y="5419443"/>
            <a:ext cx="849315" cy="31409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11" name="Google Shape;111;p18"/>
          <p:cNvSpPr/>
          <p:nvPr/>
        </p:nvSpPr>
        <p:spPr>
          <a:xfrm>
            <a:off x="2495981" y="5955388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Singapore PDPA Section 24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" name="Google Shape;112;p18"/>
          <p:cNvCxnSpPr/>
          <p:nvPr/>
        </p:nvCxnSpPr>
        <p:spPr>
          <a:xfrm rot="10800000" flipH="1">
            <a:off x="3265031" y="5669537"/>
            <a:ext cx="328200" cy="28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3" name="Google Shape;113;p18"/>
          <p:cNvCxnSpPr>
            <a:stCxn id="108" idx="0"/>
          </p:cNvCxnSpPr>
          <p:nvPr/>
        </p:nvCxnSpPr>
        <p:spPr>
          <a:xfrm rot="10800000">
            <a:off x="4686254" y="5669047"/>
            <a:ext cx="329700" cy="31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4" name="Google Shape;114;p18"/>
          <p:cNvCxnSpPr>
            <a:stCxn id="100" idx="1"/>
          </p:cNvCxnSpPr>
          <p:nvPr/>
        </p:nvCxnSpPr>
        <p:spPr>
          <a:xfrm flipH="1">
            <a:off x="5455276" y="3206051"/>
            <a:ext cx="798900" cy="44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5" name="Google Shape;115;p18"/>
          <p:cNvCxnSpPr>
            <a:stCxn id="101" idx="1"/>
          </p:cNvCxnSpPr>
          <p:nvPr/>
        </p:nvCxnSpPr>
        <p:spPr>
          <a:xfrm flipH="1">
            <a:off x="5546750" y="3776029"/>
            <a:ext cx="1170600" cy="19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6" name="Google Shape;116;p18"/>
          <p:cNvCxnSpPr>
            <a:stCxn id="102" idx="1"/>
            <a:endCxn id="95" idx="3"/>
          </p:cNvCxnSpPr>
          <p:nvPr/>
        </p:nvCxnSpPr>
        <p:spPr>
          <a:xfrm flipH="1">
            <a:off x="5528398" y="4357806"/>
            <a:ext cx="1180200" cy="20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7" name="Google Shape;117;p18"/>
          <p:cNvCxnSpPr>
            <a:stCxn id="105" idx="1"/>
          </p:cNvCxnSpPr>
          <p:nvPr/>
        </p:nvCxnSpPr>
        <p:spPr>
          <a:xfrm rot="10800000">
            <a:off x="5506405" y="4962981"/>
            <a:ext cx="128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8" name="Google Shape;118;p18"/>
          <p:cNvCxnSpPr>
            <a:stCxn id="106" idx="1"/>
          </p:cNvCxnSpPr>
          <p:nvPr/>
        </p:nvCxnSpPr>
        <p:spPr>
          <a:xfrm rot="10800000">
            <a:off x="5528398" y="5234836"/>
            <a:ext cx="1180200" cy="27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9" name="Google Shape;119;p18"/>
          <p:cNvCxnSpPr>
            <a:stCxn id="107" idx="1"/>
          </p:cNvCxnSpPr>
          <p:nvPr/>
        </p:nvCxnSpPr>
        <p:spPr>
          <a:xfrm rot="10800000">
            <a:off x="5455325" y="5521316"/>
            <a:ext cx="877500" cy="55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20" name="Google Shape;120;p18"/>
          <p:cNvSpPr/>
          <p:nvPr/>
        </p:nvSpPr>
        <p:spPr>
          <a:xfrm>
            <a:off x="750432" y="2607051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UW Policy APS 2.6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2424940" y="2382991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UW Policy APS 2.2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002134" y="2420549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UW Medicine Policy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8"/>
          <p:cNvCxnSpPr>
            <a:stCxn id="122" idx="1"/>
          </p:cNvCxnSpPr>
          <p:nvPr/>
        </p:nvCxnSpPr>
        <p:spPr>
          <a:xfrm flipH="1">
            <a:off x="5142334" y="2641799"/>
            <a:ext cx="859800" cy="82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24" name="Google Shape;124;p18"/>
          <p:cNvSpPr/>
          <p:nvPr/>
        </p:nvSpPr>
        <p:spPr>
          <a:xfrm>
            <a:off x="4144343" y="2365476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UW Policy Misc.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18"/>
          <p:cNvCxnSpPr>
            <a:stCxn id="121" idx="2"/>
          </p:cNvCxnSpPr>
          <p:nvPr/>
        </p:nvCxnSpPr>
        <p:spPr>
          <a:xfrm>
            <a:off x="3193990" y="2825491"/>
            <a:ext cx="703800" cy="63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26" name="Google Shape;126;p18"/>
          <p:cNvCxnSpPr>
            <a:stCxn id="124" idx="2"/>
          </p:cNvCxnSpPr>
          <p:nvPr/>
        </p:nvCxnSpPr>
        <p:spPr>
          <a:xfrm flipH="1">
            <a:off x="4683893" y="2807976"/>
            <a:ext cx="229500" cy="65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27" name="Google Shape;127;p18"/>
          <p:cNvCxnSpPr>
            <a:stCxn id="120" idx="3"/>
          </p:cNvCxnSpPr>
          <p:nvPr/>
        </p:nvCxnSpPr>
        <p:spPr>
          <a:xfrm>
            <a:off x="2288532" y="2828301"/>
            <a:ext cx="1008300" cy="73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579470" y="1797171"/>
            <a:ext cx="8197114" cy="47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/>
              <a:t>Align requirements - TrustArc Privacy Management Platform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659305" y="2284380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Inventory, map, and assess personal data processing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Implement TrustArc Privacy Management Platform to help address strategic priorities identified by Privacy Steering Committee</a:t>
            </a:r>
            <a:r>
              <a:rPr lang="en-US"/>
              <a:t> </a:t>
            </a:r>
            <a:endParaRPr b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Provide more comprehensive and cohesive guidance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/>
              <a:t>Revise University Privacy Policy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/>
              <a:t>Establish appropriate use standards</a:t>
            </a:r>
            <a:endParaRPr sz="1800" b="0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Align with industry standards for third party data processing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/>
              <a:t>External agreement templates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/>
              <a:t>Standard Contractual Clauses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Improve internal data sharing practices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KEY OBJECTIVES</a:t>
            </a: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PEOPLE, PROCESS, AND TECHNOLOGY 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CHANGE MANAGEMENT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684021" y="1936252"/>
            <a:ext cx="4462562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Enhance engagement with campus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Identify Privacy Partners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Clarify roles and responsibilities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/>
              <a:t>Build support mechanisms 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772118" y="158412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KEY OBJECTIVE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PEOPLE, PROCESS, AND TECHNOLOGY </a:t>
            </a:r>
            <a:br>
              <a:rPr lang="en-US"/>
            </a:b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CHANGE MANAGEMENT</a:t>
            </a:r>
            <a:endParaRPr/>
          </a:p>
        </p:txBody>
      </p:sp>
      <p:sp>
        <p:nvSpPr>
          <p:cNvPr id="144" name="Google Shape;144;p20" descr="Users outline"/>
          <p:cNvSpPr/>
          <p:nvPr/>
        </p:nvSpPr>
        <p:spPr>
          <a:xfrm>
            <a:off x="1298442" y="4927897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 descr="Users outline"/>
          <p:cNvSpPr/>
          <p:nvPr/>
        </p:nvSpPr>
        <p:spPr>
          <a:xfrm>
            <a:off x="4519338" y="4649534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 descr="Users outline"/>
          <p:cNvSpPr/>
          <p:nvPr/>
        </p:nvSpPr>
        <p:spPr>
          <a:xfrm>
            <a:off x="5567181" y="3895792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 descr="Users outline"/>
          <p:cNvSpPr/>
          <p:nvPr/>
        </p:nvSpPr>
        <p:spPr>
          <a:xfrm>
            <a:off x="4489185" y="3895792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 descr="Users outline"/>
          <p:cNvSpPr/>
          <p:nvPr/>
        </p:nvSpPr>
        <p:spPr>
          <a:xfrm>
            <a:off x="6714248" y="4361944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 descr="Users outline"/>
          <p:cNvSpPr/>
          <p:nvPr/>
        </p:nvSpPr>
        <p:spPr>
          <a:xfrm>
            <a:off x="7815501" y="4339832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 descr="Users outline"/>
          <p:cNvSpPr/>
          <p:nvPr/>
        </p:nvSpPr>
        <p:spPr>
          <a:xfrm>
            <a:off x="6650202" y="3581413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0" descr="Handshak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6110" y="4973443"/>
            <a:ext cx="1282262" cy="12822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 descr="Users outline"/>
          <p:cNvSpPr/>
          <p:nvPr/>
        </p:nvSpPr>
        <p:spPr>
          <a:xfrm>
            <a:off x="7751455" y="3555350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 descr="Users outline"/>
          <p:cNvSpPr/>
          <p:nvPr/>
        </p:nvSpPr>
        <p:spPr>
          <a:xfrm>
            <a:off x="5620591" y="4705619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 descr="Users outline"/>
          <p:cNvSpPr/>
          <p:nvPr/>
        </p:nvSpPr>
        <p:spPr>
          <a:xfrm>
            <a:off x="4439536" y="5442745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 descr="Users outline"/>
          <p:cNvSpPr/>
          <p:nvPr/>
        </p:nvSpPr>
        <p:spPr>
          <a:xfrm>
            <a:off x="5555249" y="5441717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 descr="Users outline"/>
          <p:cNvSpPr/>
          <p:nvPr/>
        </p:nvSpPr>
        <p:spPr>
          <a:xfrm>
            <a:off x="7394903" y="5064405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 descr="Users outline"/>
          <p:cNvSpPr/>
          <p:nvPr/>
        </p:nvSpPr>
        <p:spPr>
          <a:xfrm>
            <a:off x="6756914" y="5064406"/>
            <a:ext cx="1275979" cy="1275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1206618" y="4695074"/>
            <a:ext cx="17357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 OFFICE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5072381" y="3106474"/>
            <a:ext cx="37840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 PARTNERS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MULTIPLE UW ORGANIZATIONS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New Template Data Processing Agreement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New Standard Contractual Clauses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New Third Party Data Processing Registry</a:t>
            </a:r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RECENT CHANGES</a:t>
            </a: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Encode Sans Black"/>
              <a:buNone/>
            </a:pPr>
            <a:r>
              <a:rPr lang="en-US" sz="3200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 sz="2800">
                <a:latin typeface="Encode Sans Black"/>
                <a:ea typeface="Encode Sans Black"/>
                <a:cs typeface="Encode Sans Black"/>
                <a:sym typeface="Encode Sans Black"/>
              </a:rPr>
              <a:t>THIRD PARTY DATA PROCESSING</a:t>
            </a:r>
            <a:br>
              <a:rPr lang="en-US"/>
            </a:br>
            <a:r>
              <a:rPr lang="en-US" sz="2800">
                <a:latin typeface="Encode Sans Black"/>
                <a:ea typeface="Encode Sans Black"/>
                <a:cs typeface="Encode Sans Black"/>
                <a:sym typeface="Encode Sans Black"/>
              </a:rPr>
              <a:t>WHY – CLARIFY APPLICABILITY</a:t>
            </a:r>
            <a:endParaRPr sz="2800" b="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grpSp>
        <p:nvGrpSpPr>
          <p:cNvPr id="172" name="Google Shape;172;p22"/>
          <p:cNvGrpSpPr/>
          <p:nvPr/>
        </p:nvGrpSpPr>
        <p:grpSpPr>
          <a:xfrm>
            <a:off x="687830" y="1536198"/>
            <a:ext cx="5654658" cy="4874509"/>
            <a:chOff x="1299759" y="4282"/>
            <a:chExt cx="5654658" cy="4874509"/>
          </a:xfrm>
        </p:grpSpPr>
        <p:sp>
          <p:nvSpPr>
            <p:cNvPr id="173" name="Google Shape;173;p22"/>
            <p:cNvSpPr/>
            <p:nvPr/>
          </p:nvSpPr>
          <p:spPr>
            <a:xfrm>
              <a:off x="1299759" y="2090483"/>
              <a:ext cx="1825303" cy="941861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2"/>
            <p:cNvSpPr txBox="1"/>
            <p:nvPr/>
          </p:nvSpPr>
          <p:spPr>
            <a:xfrm>
              <a:off x="1327345" y="2118069"/>
              <a:ext cx="1770131" cy="886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Processing Agreement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 rot="-4193480">
              <a:off x="2280492" y="1316672"/>
              <a:ext cx="2574132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2"/>
            <p:cNvSpPr txBox="1"/>
            <p:nvPr/>
          </p:nvSpPr>
          <p:spPr>
            <a:xfrm rot="-4193480">
              <a:off x="3503205" y="1288450"/>
              <a:ext cx="128706" cy="128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4010054" y="4282"/>
              <a:ext cx="2889002" cy="279823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2"/>
            <p:cNvSpPr txBox="1"/>
            <p:nvPr/>
          </p:nvSpPr>
          <p:spPr>
            <a:xfrm>
              <a:off x="4018250" y="12478"/>
              <a:ext cx="2872610" cy="263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State or Federal Government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 rot="-3861254">
              <a:off x="2545170" y="1603612"/>
              <a:ext cx="2044776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2"/>
            <p:cNvSpPr txBox="1"/>
            <p:nvPr/>
          </p:nvSpPr>
          <p:spPr>
            <a:xfrm rot="-3861254">
              <a:off x="3516439" y="1588624"/>
              <a:ext cx="102238" cy="102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4010054" y="578162"/>
              <a:ext cx="2889002" cy="279823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2"/>
            <p:cNvSpPr txBox="1"/>
            <p:nvPr/>
          </p:nvSpPr>
          <p:spPr>
            <a:xfrm>
              <a:off x="4018250" y="586358"/>
              <a:ext cx="2872610" cy="263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 rot="-3307086">
              <a:off x="2793811" y="1890552"/>
              <a:ext cx="1547493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2"/>
            <p:cNvSpPr txBox="1"/>
            <p:nvPr/>
          </p:nvSpPr>
          <p:spPr>
            <a:xfrm rot="-3307086">
              <a:off x="3528871" y="1887996"/>
              <a:ext cx="77374" cy="77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4010054" y="1152042"/>
              <a:ext cx="2889002" cy="279823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2"/>
            <p:cNvSpPr txBox="1"/>
            <p:nvPr/>
          </p:nvSpPr>
          <p:spPr>
            <a:xfrm>
              <a:off x="4018250" y="1160238"/>
              <a:ext cx="2872610" cy="263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Sponsored Programs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 rot="-2289985">
              <a:off x="3004744" y="2177492"/>
              <a:ext cx="1125628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2"/>
            <p:cNvSpPr txBox="1"/>
            <p:nvPr/>
          </p:nvSpPr>
          <p:spPr>
            <a:xfrm rot="-2289985">
              <a:off x="3539417" y="2185483"/>
              <a:ext cx="56281" cy="56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4010054" y="1725922"/>
              <a:ext cx="2889002" cy="279823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 txBox="1"/>
            <p:nvPr/>
          </p:nvSpPr>
          <p:spPr>
            <a:xfrm>
              <a:off x="4018250" y="1734118"/>
              <a:ext cx="2872610" cy="263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Goods or Services</a:t>
              </a: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 rot="-469797">
              <a:off x="3120898" y="2464432"/>
              <a:ext cx="893319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2"/>
            <p:cNvSpPr txBox="1"/>
            <p:nvPr/>
          </p:nvSpPr>
          <p:spPr>
            <a:xfrm rot="-469797">
              <a:off x="3545225" y="2478230"/>
              <a:ext cx="44665" cy="44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4010054" y="2299801"/>
              <a:ext cx="2889002" cy="279823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2"/>
            <p:cNvSpPr txBox="1"/>
            <p:nvPr/>
          </p:nvSpPr>
          <p:spPr>
            <a:xfrm>
              <a:off x="4018250" y="2307997"/>
              <a:ext cx="2872610" cy="263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 rot="1623866">
              <a:off x="3070649" y="2751372"/>
              <a:ext cx="993818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2"/>
            <p:cNvSpPr txBox="1"/>
            <p:nvPr/>
          </p:nvSpPr>
          <p:spPr>
            <a:xfrm rot="1623866">
              <a:off x="3542713" y="2762658"/>
              <a:ext cx="49690" cy="49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4010054" y="2873681"/>
              <a:ext cx="2889002" cy="279823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2"/>
            <p:cNvSpPr txBox="1"/>
            <p:nvPr/>
          </p:nvSpPr>
          <p:spPr>
            <a:xfrm>
              <a:off x="4018250" y="2881877"/>
              <a:ext cx="2872610" cy="263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Consortiums</a:t>
              </a: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 rot="2953306">
              <a:off x="2890061" y="3038311"/>
              <a:ext cx="1354993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2"/>
            <p:cNvSpPr txBox="1"/>
            <p:nvPr/>
          </p:nvSpPr>
          <p:spPr>
            <a:xfrm rot="2953306">
              <a:off x="3533683" y="3040568"/>
              <a:ext cx="67749" cy="6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4010054" y="3447561"/>
              <a:ext cx="2889002" cy="279823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4018250" y="3455757"/>
              <a:ext cx="2872610" cy="263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Commercialization</a:t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 rot="3663075">
              <a:off x="2653362" y="3325251"/>
              <a:ext cx="1828391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2"/>
            <p:cNvSpPr txBox="1"/>
            <p:nvPr/>
          </p:nvSpPr>
          <p:spPr>
            <a:xfrm rot="3663075">
              <a:off x="3521848" y="3315673"/>
              <a:ext cx="91419" cy="91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4010054" y="4021441"/>
              <a:ext cx="2889002" cy="279823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2"/>
            <p:cNvSpPr txBox="1"/>
            <p:nvPr/>
          </p:nvSpPr>
          <p:spPr>
            <a:xfrm>
              <a:off x="4018250" y="4029637"/>
              <a:ext cx="2872610" cy="263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Associations</a:t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 rot="4071892">
              <a:off x="2393183" y="3613103"/>
              <a:ext cx="2348750" cy="722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CACA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2"/>
            <p:cNvSpPr txBox="1"/>
            <p:nvPr/>
          </p:nvSpPr>
          <p:spPr>
            <a:xfrm rot="4071892">
              <a:off x="3508839" y="3590516"/>
              <a:ext cx="117437" cy="117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4010054" y="4595321"/>
              <a:ext cx="2944363" cy="283470"/>
            </a:xfrm>
            <a:prstGeom prst="roundRect">
              <a:avLst>
                <a:gd name="adj" fmla="val 10000"/>
              </a:avLst>
            </a:prstGeom>
            <a:solidFill>
              <a:srgbClr val="F1E4C5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 txBox="1"/>
            <p:nvPr/>
          </p:nvSpPr>
          <p:spPr>
            <a:xfrm>
              <a:off x="4018357" y="4603624"/>
              <a:ext cx="2927757" cy="266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Others?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On-screen Show (4:3)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Merriweather Sans</vt:lpstr>
      <vt:lpstr>Roboto</vt:lpstr>
      <vt:lpstr>Source Sans Pro</vt:lpstr>
      <vt:lpstr>Open Sans</vt:lpstr>
      <vt:lpstr>Open Sans Light</vt:lpstr>
      <vt:lpstr>Arial</vt:lpstr>
      <vt:lpstr>Encode Sans Black</vt:lpstr>
      <vt:lpstr>Calibri</vt:lpstr>
      <vt:lpstr>1_Custom Design</vt:lpstr>
      <vt:lpstr>1_Custom Design</vt:lpstr>
      <vt:lpstr>Custom Design</vt:lpstr>
      <vt:lpstr>MRAM  UW Privacy Office  November 4, 2021</vt:lpstr>
      <vt:lpstr>PRIVACY AT UW UNDERSTANDING CURRENT STATE</vt:lpstr>
      <vt:lpstr>PRIVACY AT UW UNDERSTANDING CURRENT STATE</vt:lpstr>
      <vt:lpstr>PEOPLE, PROCESS, AND TECHNOLOGY  CHANGE MANAGEMENT</vt:lpstr>
      <vt:lpstr>PEOPLE, PROCESS, AND TECHNOLOGY  CHANGE MANAGEMENT</vt:lpstr>
      <vt:lpstr>PEOPLE, PROCESS, AND TECHNOLOGY  CHANGE MANAGEMENT</vt:lpstr>
      <vt:lpstr>PEOPLE, PROCESS, AND TECHNOLOGY  CHANGE MANAGEMENT</vt:lpstr>
      <vt:lpstr>THIRD PARTY DATA PROCESSING</vt:lpstr>
      <vt:lpstr>THIRD PARTY DATA PROCESSING WHY – CLARIFY APPLICABILITY</vt:lpstr>
      <vt:lpstr>THIRD PARTY DATA PROCESSING KEY TERMS: THIRD-PARTY</vt:lpstr>
      <vt:lpstr>THIRD PARTY DATA PROCESSING KEY TERMS: PERSONAL DATA</vt:lpstr>
      <vt:lpstr>THIRD PARTY DATA PROCESSING KEY TERMS: DATA PROCESSING</vt:lpstr>
      <vt:lpstr>THIRD PARTY DATA PROCESSING DETERMINE YOUR UNIT’S ROLE</vt:lpstr>
      <vt:lpstr>THIRD PARTY DATA PROCESSING DATA PROCESSING AGREEMENT</vt:lpstr>
      <vt:lpstr>THIRD PARTY DATA PROCESSING TIMING WITH THIRD PARTIES</vt:lpstr>
      <vt:lpstr>THIRD PARTY DATA PROCESSING STANDARD CONTRACTUAL CLAUSES</vt:lpstr>
      <vt:lpstr>THIRD PARTY DATA PROCESSING STANDARD CONTRACTUAL CLAUSES</vt:lpstr>
      <vt:lpstr>THIRD PARTY DATA PROCESSING STANDARD CONTRACTUAL CLAUSES</vt:lpstr>
      <vt:lpstr>THIRD PARTY DATA PROCESSING STANDARD CONTRACTUAL CLAUSES</vt:lpstr>
      <vt:lpstr>THIRD PARTY DATA PROCESSING STANDARD CONTRACTUAL CLAUSES</vt:lpstr>
      <vt:lpstr>THIRD PARTY DATA PROCESSING REGISTRY</vt:lpstr>
      <vt:lpstr>THIRD PARTY DATA PROCESSING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MRAM  UW Privacy Office  November 4, 2021</dc:title>
  <dc:creator>Susan S. Wilbanks</dc:creator>
  <cp:lastModifiedBy>Susan S. Wilbanks</cp:lastModifiedBy>
  <cp:revision>1</cp:revision>
  <dcterms:modified xsi:type="dcterms:W3CDTF">2021-11-09T23:48:32Z</dcterms:modified>
</cp:coreProperties>
</file>