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Encode Sans Black" panose="020B0604020202020204" charset="0"/>
      <p:bold r:id="rId12"/>
    </p:embeddedFont>
    <p:embeddedFont>
      <p:font typeface="Merriweather Sans" pitchFamily="2" charset="0"/>
      <p:regular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Light" panose="020B03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418b5b4128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f681ebde3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f681ebde3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f681ebde33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f681ebde3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f681ebde3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f681ebde33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law/law-topic/data-protection/international-dimension-data-protection/standard-contractual-clauses-scc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ivacy.uw.edu/education/glossary/" TargetMode="External"/><Relationship Id="rId4" Type="http://schemas.openxmlformats.org/officeDocument/2006/relationships/hyperlink" Target="https://privacy.uw.edu/design/eu-gdp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ivacy.uw.edu/policies/eu-gdp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ivacy.uw.edu/education/glossar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data-privacy-sponsored-program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law/law-topic/data-protection/international-dimension-data-protection/standard-contractual-clauses-scc_en" TargetMode="External"/><Relationship Id="rId5" Type="http://schemas.openxmlformats.org/officeDocument/2006/relationships/hyperlink" Target="https://privacy.uw.edu/design/eu-gdpr/" TargetMode="External"/><Relationship Id="rId4" Type="http://schemas.openxmlformats.org/officeDocument/2006/relationships/hyperlink" Target="https://privacy.uw.edu/education/glossa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Data Privacy &amp; Sponsored Programs</a:t>
            </a:r>
            <a:endParaRPr sz="42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November, 2021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When do Standard Contractual Clauses (SCC) come up? 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720200" y="1649850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SCC</a:t>
            </a:r>
            <a:r>
              <a:rPr lang="en-US" sz="2000"/>
              <a:t> may come up in sponsored program agreements when a sponsor or collaborator is sharing personal data that are</a:t>
            </a:r>
            <a:r>
              <a:rPr lang="en-US" sz="2000">
                <a:uFill>
                  <a:noFill/>
                </a:uFill>
                <a:hlinkClick r:id="rId4"/>
              </a:rPr>
              <a:t> subject to EU </a:t>
            </a:r>
            <a:r>
              <a:rPr lang="en-US" sz="2000" u="sng">
                <a:hlinkClick r:id="rId4"/>
              </a:rPr>
              <a:t>GDPR</a:t>
            </a:r>
            <a:r>
              <a:rPr lang="en-US" sz="2000"/>
              <a:t> with the UW.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SCC involve providing detailed information related to: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the categories of data subjects or data types,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nature of the processing,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who is serving as controller versus processor,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and organizational and technical measures set up by the PI and department to protect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personal data</a:t>
            </a:r>
            <a:r>
              <a:rPr lang="en-US" sz="2000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7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What does this mean for Sponsored Programs? </a:t>
            </a:r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720200" y="1649850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When SCC are part of or accompany a sponsored agreement, OSP must place the sponsored agreement on </a:t>
            </a:r>
            <a:r>
              <a:rPr lang="en-US" sz="2000" b="1"/>
              <a:t>hold</a:t>
            </a:r>
            <a:r>
              <a:rPr lang="en-US" sz="2000"/>
              <a:t> while the PI completes the details.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The PI may seek assistance from their IT or department administrator,</a:t>
            </a:r>
            <a:r>
              <a:rPr lang="en-US" sz="2000">
                <a:uFill>
                  <a:noFill/>
                </a:uFill>
                <a:hlinkClick r:id="rId3"/>
              </a:rPr>
              <a:t>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guidance from the UW Privacy Office</a:t>
            </a:r>
            <a:r>
              <a:rPr lang="en-US" sz="2000"/>
              <a:t>, or an outside consultant.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Data Processing Terms</a:t>
            </a: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20200" y="1421250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There are a variety of scenarios and types of agreements where a sponsored program could involve the UW sharing personal data with a third-party. 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/>
              <a:t>At the earliest point, let OSP know if your sponsored program involves sharing </a:t>
            </a:r>
            <a:r>
              <a:rPr lang="en-US" sz="1900" u="sng">
                <a:solidFill>
                  <a:schemeClr val="hlink"/>
                </a:solidFill>
                <a:hlinkClick r:id="rId3"/>
              </a:rPr>
              <a:t>personal data</a:t>
            </a:r>
            <a:r>
              <a:rPr lang="en-US" sz="1900"/>
              <a:t>.</a:t>
            </a:r>
            <a:endParaRPr sz="19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/>
              <a:t>Data Registry purposes:</a:t>
            </a:r>
            <a:endParaRPr sz="19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/>
              <a:t>PI/dept can obtain a copy of sponsored agreements from SAGE. 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/>
          </a:p>
        </p:txBody>
      </p:sp>
      <p:sp>
        <p:nvSpPr>
          <p:cNvPr id="63" name="Google Shape;63;p10"/>
          <p:cNvSpPr txBox="1"/>
          <p:nvPr/>
        </p:nvSpPr>
        <p:spPr>
          <a:xfrm>
            <a:off x="598375" y="3841400"/>
            <a:ext cx="69456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 Resources:</a:t>
            </a: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UW Research: </a:t>
            </a:r>
            <a:r>
              <a:rPr lang="en-US" sz="2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Privacy &amp; Sponsored Programs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UW Privacy Office: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Glossary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GDPR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European Union 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SCC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On-screen Show (4:3)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Encode Sans Black</vt:lpstr>
      <vt:lpstr>Open Sans</vt:lpstr>
      <vt:lpstr>Open Sans Light</vt:lpstr>
      <vt:lpstr>Arial</vt:lpstr>
      <vt:lpstr>Merriweather Sans</vt:lpstr>
      <vt:lpstr>Calibri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2021-11-09T23:49:41Z</dcterms:modified>
</cp:coreProperties>
</file>