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6" r:id="rId1"/>
    <p:sldMasterId id="2147483757" r:id="rId2"/>
    <p:sldMasterId id="2147483758" r:id="rId3"/>
    <p:sldMasterId id="2147483759" r:id="rId4"/>
    <p:sldMasterId id="2147483760" r:id="rId5"/>
    <p:sldMasterId id="2147483761" r:id="rId6"/>
    <p:sldMasterId id="2147483762" r:id="rId7"/>
    <p:sldMasterId id="2147483763" r:id="rId8"/>
    <p:sldMasterId id="2147483764" r:id="rId9"/>
    <p:sldMasterId id="2147483765" r:id="rId10"/>
    <p:sldMasterId id="2147483766" r:id="rId11"/>
    <p:sldMasterId id="2147483767" r:id="rId12"/>
    <p:sldMasterId id="2147483768" r:id="rId13"/>
    <p:sldMasterId id="2147483769" r:id="rId14"/>
    <p:sldMasterId id="2147483770" r:id="rId15"/>
  </p:sldMasterIdLst>
  <p:notesMasterIdLst>
    <p:notesMasterId r:id="rId81"/>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Lst>
  <p:sldSz cx="9144000" cy="6858000" type="screen4x3"/>
  <p:notesSz cx="6858000" cy="9144000"/>
  <p:embeddedFontLst>
    <p:embeddedFont>
      <p:font typeface="Calibri" panose="020F0502020204030204" pitchFamily="34" charset="0"/>
      <p:regular r:id="rId82"/>
      <p:bold r:id="rId83"/>
      <p:italic r:id="rId84"/>
      <p:boldItalic r:id="rId85"/>
    </p:embeddedFont>
    <p:embeddedFont>
      <p:font typeface="Cambria" panose="02040503050406030204" pitchFamily="18" charset="0"/>
      <p:regular r:id="rId86"/>
      <p:bold r:id="rId87"/>
      <p:italic r:id="rId88"/>
      <p:boldItalic r:id="rId89"/>
    </p:embeddedFont>
    <p:embeddedFont>
      <p:font typeface="Encode Sans" panose="020B0604020202020204" charset="0"/>
      <p:regular r:id="rId90"/>
      <p:bold r:id="rId91"/>
    </p:embeddedFont>
    <p:embeddedFont>
      <p:font typeface="Encode Sans Black" panose="020B0604020202020204" charset="0"/>
      <p:bold r:id="rId92"/>
    </p:embeddedFont>
    <p:embeddedFont>
      <p:font typeface="Georgia" panose="02040502050405020303" pitchFamily="18" charset="0"/>
      <p:regular r:id="rId93"/>
      <p:bold r:id="rId94"/>
      <p:italic r:id="rId95"/>
      <p:boldItalic r:id="rId96"/>
    </p:embeddedFont>
    <p:embeddedFont>
      <p:font typeface="Merriweather Sans" pitchFamily="2" charset="0"/>
      <p:regular r:id="rId97"/>
    </p:embeddedFont>
    <p:embeddedFont>
      <p:font typeface="Nunito ExtraLight" pitchFamily="2" charset="0"/>
      <p:regular r:id="rId98"/>
      <p:bold r:id="rId99"/>
      <p:italic r:id="rId100"/>
      <p:boldItalic r:id="rId101"/>
    </p:embeddedFont>
    <p:embeddedFont>
      <p:font typeface="Nunito Light" pitchFamily="2" charset="0"/>
      <p:regular r:id="rId102"/>
      <p:bold r:id="rId103"/>
      <p:italic r:id="rId104"/>
      <p:boldItalic r:id="rId105"/>
    </p:embeddedFont>
    <p:embeddedFont>
      <p:font typeface="Nunito Sans" pitchFamily="2" charset="0"/>
      <p:regular r:id="rId106"/>
      <p:bold r:id="rId107"/>
      <p:italic r:id="rId108"/>
      <p:boldItalic r:id="rId109"/>
    </p:embeddedFont>
    <p:embeddedFont>
      <p:font typeface="Nunito Sans Light" pitchFamily="2" charset="0"/>
      <p:regular r:id="rId110"/>
      <p:bold r:id="rId111"/>
      <p:italic r:id="rId112"/>
      <p:boldItalic r:id="rId113"/>
    </p:embeddedFont>
    <p:embeddedFont>
      <p:font typeface="Open Sans" panose="020B0606030504020204" pitchFamily="34" charset="0"/>
      <p:regular r:id="rId114"/>
      <p:bold r:id="rId115"/>
      <p:italic r:id="rId116"/>
      <p:boldItalic r:id="rId117"/>
    </p:embeddedFont>
    <p:embeddedFont>
      <p:font typeface="Open Sans ExtraBold" panose="020B0906030804020204" pitchFamily="34" charset="0"/>
      <p:bold r:id="rId118"/>
      <p:boldItalic r:id="rId119"/>
    </p:embeddedFont>
    <p:embeddedFont>
      <p:font typeface="Open Sans Light" panose="020B0306030504020204" pitchFamily="3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E71510-0E06-4C90-AF58-E6F0672B7C44}">
  <a:tblStyle styleId="{77E71510-0E06-4C90-AF58-E6F0672B7C4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C7354CF-5A64-4EA8-BDB8-ACC316349BCB}"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27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font" Target="fonts/font36.fntdata"/><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font" Target="fonts/font31.fntdata"/><Relationship Id="rId16" Type="http://schemas.openxmlformats.org/officeDocument/2006/relationships/slide" Target="slides/slide1.xml"/><Relationship Id="rId107" Type="http://schemas.openxmlformats.org/officeDocument/2006/relationships/font" Target="fonts/font26.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font" Target="fonts/font21.fntdata"/><Relationship Id="rId123" Type="http://schemas.openxmlformats.org/officeDocument/2006/relationships/font" Target="fonts/font42.fntdata"/><Relationship Id="rId5" Type="http://schemas.openxmlformats.org/officeDocument/2006/relationships/slideMaster" Target="slideMasters/slideMaster5.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32.fntdata"/><Relationship Id="rId118" Type="http://schemas.openxmlformats.org/officeDocument/2006/relationships/font" Target="fonts/font37.fntdata"/><Relationship Id="rId80" Type="http://schemas.openxmlformats.org/officeDocument/2006/relationships/slide" Target="slides/slide65.xml"/><Relationship Id="rId85" Type="http://schemas.openxmlformats.org/officeDocument/2006/relationships/font" Target="fonts/font4.fntdata"/><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22.fntdata"/><Relationship Id="rId108" Type="http://schemas.openxmlformats.org/officeDocument/2006/relationships/font" Target="fonts/font27.fntdata"/><Relationship Id="rId124" Type="http://schemas.openxmlformats.org/officeDocument/2006/relationships/presProps" Target="pres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33.fntdata"/><Relationship Id="rId119" Type="http://schemas.openxmlformats.org/officeDocument/2006/relationships/font" Target="fonts/font38.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notesMaster" Target="notesMasters/notesMaster1.xml"/><Relationship Id="rId86" Type="http://schemas.openxmlformats.org/officeDocument/2006/relationships/font" Target="fonts/font5.fntdata"/><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28.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font" Target="fonts/font16.fntdata"/><Relationship Id="rId104" Type="http://schemas.openxmlformats.org/officeDocument/2006/relationships/font" Target="fonts/font23.fntdata"/><Relationship Id="rId120" Type="http://schemas.openxmlformats.org/officeDocument/2006/relationships/font" Target="fonts/font39.fntdata"/><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font" Target="fonts/font34.fntdata"/><Relationship Id="rId61" Type="http://schemas.openxmlformats.org/officeDocument/2006/relationships/slide" Target="slides/slide46.xml"/><Relationship Id="rId82" Type="http://schemas.openxmlformats.org/officeDocument/2006/relationships/font" Target="fonts/font1.fntdata"/><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font" Target="fonts/font19.fntdata"/><Relationship Id="rId105" Type="http://schemas.openxmlformats.org/officeDocument/2006/relationships/font" Target="fonts/font24.fntdata"/><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font" Target="fonts/font12.fntdata"/><Relationship Id="rId98" Type="http://schemas.openxmlformats.org/officeDocument/2006/relationships/font" Target="fonts/font17.fntdata"/><Relationship Id="rId121" Type="http://schemas.openxmlformats.org/officeDocument/2006/relationships/font" Target="fonts/font40.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35.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25.fntdata"/><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122" Type="http://schemas.openxmlformats.org/officeDocument/2006/relationships/font" Target="fonts/font41.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0d2bf00260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10d2bf00260_0_80: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651" name="Google Shape;651;g10d2bf00260_0_80: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0d8ff53277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10d8ff53277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I’ll share the most common themes of our current compliance challenges, and thoughts about what strategies can improve compliance, including actions my office is taking.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most predominant challenge we face is a lack of response by study contacts to notifications from our system. This results in a study registration not being completed, or in registered studies being considered non-compliant.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send multiple notifications auto-generated from our system but often get no response. For the approximately 70 studies where there is a lack of response to notifications sent by our system, we send individualized e-mails to PI’s and other contacts listed in Zipline.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also have web-based resources specifically for researchers to answer questions and support taking action.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0d8ff53277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10d8ff53277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I mentioned before, authorized personnel must complete their training, conduct and background check steps prior to the study start date. We try to prevent non-compliance with ample notification to PI’s and authorized personnel that escalates in frequency and urgency as they approach their study start date.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send quarterly reports to study contacts and also unit heads and unit administrators to share compliance statuses for youth programs and research studies.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studies that are registered, we have what I would consider a good starting place of compliance, at around 70%. I am confident that with greater awareness and attention, this will steadily improve.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0d8ff53277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10d8ff53277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Finally, I’ll share a couple of additional challenges here on this one slide.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have come across a challenge of student led research that doesn’t have a funding source to pay for background checks. We have worked with different departments to come up with solutions to fill this gap. Our three general recommendations are that units identify a funding source to cover these background checks, or develop a way to pass the cost to students. In some cases when students undergo background checks as part of their enrollment, these can suffice as an alternative, if they are reviewed by UW HR for equivalency.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Zipline provides a way to systematically identify studies but we know that there are studies, evaluations, quality improvement initiatives and the like that may not be aware of university requirements. Ultimately our goal is that any engagement with children by the university is done with safeguards in place. We will continue to do our outreach to departments and are always willing to meet with teams, departments or research groups to explain processes and answer questions.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0d8ff53277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10d8ff53277_0_22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2400" lvl="0" indent="0" algn="l" rtl="0">
              <a:lnSpc>
                <a:spcPct val="100000"/>
              </a:lnSpc>
              <a:spcBef>
                <a:spcPts val="0"/>
              </a:spcBef>
              <a:spcAft>
                <a:spcPts val="0"/>
              </a:spcAft>
              <a:buSzPts val="1100"/>
              <a:buNone/>
            </a:pPr>
            <a:r>
              <a:rPr lang="en"/>
              <a:t>Please don’t hesitate to contact us with any questions or to request a meeting with your research group or department. </a:t>
            </a:r>
            <a:endParaRPr/>
          </a:p>
          <a:p>
            <a:pPr marL="152400" lvl="0" indent="0" algn="l" rtl="0">
              <a:lnSpc>
                <a:spcPct val="100000"/>
              </a:lnSpc>
              <a:spcBef>
                <a:spcPts val="0"/>
              </a:spcBef>
              <a:spcAft>
                <a:spcPts val="0"/>
              </a:spcAft>
              <a:buSzPts val="1100"/>
              <a:buNone/>
            </a:pPr>
            <a:r>
              <a:rPr lang="en"/>
              <a:t>Thank you for your time!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0afa21de8a_1_957: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5" name="Google Shape;735;g10afa21de8a_1_957: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0afa21de8a_1_966: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g10afa21de8a_1_966: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0afa21de8a_1_979: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g10afa21de8a_1_979: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0afa21de8a_1_992: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3" name="Google Shape;773;g10afa21de8a_1_992: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0afa21de8a_1_1005: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g10afa21de8a_1_1005: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0afa21de8a_1_1026: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9" name="Google Shape;809;g10afa21de8a_1_1026: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afa21de8a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g10afa21de8a_1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0afa21de8a_1_1038: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10afa21de8a_1_1038: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0afa21de8a_1_1069: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4" name="Google Shape;854;g10afa21de8a_1_1069: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0afa21de8a_1_1088: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4" name="Google Shape;874;g10afa21de8a_1_1088: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0afa21de8a_1_1118: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g10afa21de8a_1_1118: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0afa21de8a_1_1153: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1" name="Google Shape;941;g10afa21de8a_1_1153: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0afa21de8a_1_1176: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5" name="Google Shape;965;g10afa21de8a_1_1176:notes"/>
          <p:cNvSpPr>
            <a:spLocks noGrp="1" noRot="1" noChangeAspect="1"/>
          </p:cNvSpPr>
          <p:nvPr>
            <p:ph type="sldImg" idx="2"/>
          </p:nvPr>
        </p:nvSpPr>
        <p:spPr>
          <a:xfrm>
            <a:off x="2136098" y="685387"/>
            <a:ext cx="258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0afa21de8a_1_13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g10afa21de8a_1_13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0afa21de8a_1_13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10afa21de8a_1_1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g10afa21de8a_1_1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0afa21de8a_1_13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10afa21de8a_1_1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10afa21de8a_1_13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0afa21de8a_1_13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8" name="Google Shape;998;g10afa21de8a_1_13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afa21de8a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10afa21de8a_1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10afa21de8a_1_13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g10afa21de8a_1_1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g10afa21de8a_1_1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0afa21de8a_1_13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10afa21de8a_1_1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10afa21de8a_1_1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0afa21de8a_1_13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1" name="Google Shape;1021;g10afa21de8a_1_13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0afa21de8a_1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8" name="Google Shape;1028;g10afa21de8a_1_15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0afa21de8a_1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5" name="Google Shape;1035;g10afa21de8a_1_15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0afa21de8a_1_1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10afa21de8a_1_15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0afa21de8a_1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g10afa21de8a_1_15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0afa21de8a_1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g10afa21de8a_1_15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10afa21de8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g10afa21de8a_1_15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0afa21de8a_1_1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9" name="Google Shape;1069;g10afa21de8a_1_15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d8ff53277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10d8ff53277_0_17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100"/>
              <a:buNone/>
            </a:pPr>
            <a:r>
              <a:rPr lang="en"/>
              <a:t>CAROLINE</a:t>
            </a:r>
            <a:endParaRPr/>
          </a:p>
          <a:p>
            <a:pPr marL="0" lvl="0" indent="0" algn="l" rtl="0">
              <a:lnSpc>
                <a:spcPct val="100000"/>
              </a:lnSpc>
              <a:spcBef>
                <a:spcPts val="0"/>
              </a:spcBef>
              <a:spcAft>
                <a:spcPts val="0"/>
              </a:spcAft>
              <a:buSzPts val="1100"/>
              <a:buNone/>
            </a:pPr>
            <a:r>
              <a:rPr lang="en">
                <a:solidFill>
                  <a:schemeClr val="dk1"/>
                </a:solidFill>
              </a:rPr>
              <a:t>Thank you for the opportunity to present again. Today I’ll give a brief refresher of APS 10.13, share current compliance data as it relates to research, and offer options to engage with us to address any questions about these requirements.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Also, one update about our office- our name has changed to the Office of the Youth Protection Coordinator, and we now reside in Compliance Services under the leadership of Jane Yung, Executive Compliance and Risk Officer and Jill Lee, Executive Director of Compliance Services.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0afa21de8a_1_1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6" name="Google Shape;1076;g10afa21de8a_1_15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10afa21de8a_1_1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10afa21de8a_1_16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10afa21de8a_1_1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0" name="Google Shape;1090;g10afa21de8a_1_16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0afa21de8a_1_17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7" name="Google Shape;1097;g10afa21de8a_1_17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afa21de8a_1_18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3" name="Google Shape;1103;g10afa21de8a_1_18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0afa21de8a_1_18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g10afa21de8a_1_18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0afa21de8a_1_18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5" name="Google Shape;1115;g10afa21de8a_1_18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0afa21de8a_1_18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g10afa21de8a_1_1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Include a report? Is there something on the training grant webpage?</a:t>
            </a:r>
            <a:endParaRPr/>
          </a:p>
        </p:txBody>
      </p:sp>
      <p:sp>
        <p:nvSpPr>
          <p:cNvPr id="1122" name="Google Shape;1122;g10afa21de8a_1_1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0afa21de8a_1_18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10afa21de8a_1_18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“reasonable” refers to Uniform Guidance; “strict” means hard draw deadlines, refusing to pay late invoices</a:t>
            </a:r>
            <a:endParaRPr/>
          </a:p>
        </p:txBody>
      </p:sp>
      <p:sp>
        <p:nvSpPr>
          <p:cNvPr id="1137" name="Google Shape;1137;g10afa21de8a_1_18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afa21de8a_1_18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3" name="Google Shape;1143;g10afa21de8a_1_18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d8ff53277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10d8ff53277_0_179: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90000"/>
              </a:lnSpc>
              <a:spcBef>
                <a:spcPts val="1000"/>
              </a:spcBef>
              <a:spcAft>
                <a:spcPts val="0"/>
              </a:spcAft>
              <a:buClr>
                <a:schemeClr val="dk1"/>
              </a:buClr>
              <a:buSzPts val="1100"/>
              <a:buNone/>
            </a:pPr>
            <a:r>
              <a:rPr lang="en">
                <a:latin typeface="Open Sans"/>
                <a:ea typeface="Open Sans"/>
                <a:cs typeface="Open Sans"/>
                <a:sym typeface="Open Sans"/>
              </a:rPr>
              <a:t>A brief reminder of our office functions which haven’t changed, we serve as a central resource for questions and concerns regarding the safety of youth who engage with the University. </a:t>
            </a: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1100"/>
              <a:buNone/>
            </a:pPr>
            <a:r>
              <a:rPr lang="en">
                <a:latin typeface="Open Sans"/>
                <a:ea typeface="Open Sans"/>
                <a:cs typeface="Open Sans"/>
                <a:sym typeface="Open Sans"/>
              </a:rPr>
              <a:t>We are the primary policy administrator for APS 10.13 among other university policies that directly or indirectly address youth safety and well-being. </a:t>
            </a:r>
            <a:endParaRPr>
              <a:latin typeface="Open Sans"/>
              <a:ea typeface="Open Sans"/>
              <a:cs typeface="Open Sans"/>
              <a:sym typeface="Open Sans"/>
            </a:endParaRPr>
          </a:p>
          <a:p>
            <a:pPr marL="0" lvl="0" indent="0" algn="l" rtl="0">
              <a:lnSpc>
                <a:spcPct val="90000"/>
              </a:lnSpc>
              <a:spcBef>
                <a:spcPts val="1000"/>
              </a:spcBef>
              <a:spcAft>
                <a:spcPts val="0"/>
              </a:spcAft>
              <a:buSzPts val="1100"/>
              <a:buNone/>
            </a:pPr>
            <a:r>
              <a:rPr lang="en">
                <a:solidFill>
                  <a:schemeClr val="dk1"/>
                </a:solidFill>
                <a:latin typeface="Open Sans"/>
                <a:ea typeface="Open Sans"/>
                <a:cs typeface="Open Sans"/>
                <a:sym typeface="Open Sans"/>
              </a:rPr>
              <a:t>As this slide outlines, we also consult regularly with departments or individuals and I will make the offer again at the end but we are willing to meet with a research group or department to discuss these requirements in more detail as is helpful. </a:t>
            </a:r>
            <a:endParaRPr>
              <a:latin typeface="Open Sans"/>
              <a:ea typeface="Open Sans"/>
              <a:cs typeface="Open Sans"/>
              <a:sym typeface="Open Sans"/>
            </a:endParaRPr>
          </a:p>
          <a:p>
            <a:pPr marL="0" lvl="0" indent="0" algn="l" rtl="0">
              <a:lnSpc>
                <a:spcPct val="90000"/>
              </a:lnSpc>
              <a:spcBef>
                <a:spcPts val="1000"/>
              </a:spcBef>
              <a:spcAft>
                <a:spcPts val="0"/>
              </a:spcAft>
              <a:buSzPts val="1100"/>
              <a:buNone/>
            </a:pPr>
            <a:endParaRPr>
              <a:latin typeface="Open Sans"/>
              <a:ea typeface="Open Sans"/>
              <a:cs typeface="Open Sans"/>
              <a:sym typeface="Open Sans"/>
            </a:endParaRPr>
          </a:p>
          <a:p>
            <a:pPr marL="0" lvl="0" indent="0" algn="l" rtl="0">
              <a:lnSpc>
                <a:spcPct val="90000"/>
              </a:lnSpc>
              <a:spcBef>
                <a:spcPts val="1000"/>
              </a:spcBef>
              <a:spcAft>
                <a:spcPts val="0"/>
              </a:spcAft>
              <a:buSzPts val="1100"/>
              <a:buNone/>
            </a:pP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1100"/>
              <a:buNone/>
            </a:pPr>
            <a:endParaRPr>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1100"/>
              <a:buNone/>
            </a:pPr>
            <a:endParaRPr>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0afa21de8a_1_18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10afa21de8a_1_1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g10afa21de8a_1_18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10afa21de8a_1_18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10afa21de8a_1_18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Helps with move to Workday; the 200 includes grants and gifts; expired before 10/1/2021</a:t>
            </a:r>
            <a:endParaRPr/>
          </a:p>
        </p:txBody>
      </p:sp>
      <p:sp>
        <p:nvSpPr>
          <p:cNvPr id="1163" name="Google Shape;1163;g10afa21de8a_1_18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0afa21de8a_1_18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10afa21de8a_1_18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0afa21de8a_1_18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5" name="Google Shape;1175;g10afa21de8a_1_18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10afa21de8a_1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g10afa21de8a_1_19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0afa21de8a_1_20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89" name="Google Shape;1189;g10afa21de8a_1_20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10afa21de8a_1_20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g10afa21de8a_1_20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afa21de8a_1_2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afa21de8a_1_2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g10afa21de8a_1_2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0afa21de8a_1_2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0afa21de8a_1_2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image of risk rubric is small - 4 types of factors with 4 risk rating levels - review on DARPA site for more information</a:t>
            </a:r>
            <a:endParaRPr sz="1100"/>
          </a:p>
        </p:txBody>
      </p:sp>
      <p:sp>
        <p:nvSpPr>
          <p:cNvPr id="1209" name="Google Shape;1209;g10afa21de8a_1_2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0afa21de8a_1_2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0afa21de8a_1_2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218" name="Google Shape;1218;g10afa21de8a_1_2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0d8ff53277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g10d8ff53277_0_18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Clr>
                <a:schemeClr val="dk1"/>
              </a:buClr>
              <a:buSzPts val="1100"/>
              <a:buNone/>
            </a:pPr>
            <a:r>
              <a:rPr lang="en" sz="1200">
                <a:solidFill>
                  <a:schemeClr val="dk1"/>
                </a:solidFill>
              </a:rPr>
              <a:t>A very brief refresher on APS 10.13</a:t>
            </a:r>
            <a:endParaRPr sz="1200">
              <a:solidFill>
                <a:schemeClr val="dk1"/>
              </a:solidFill>
            </a:endParaRPr>
          </a:p>
          <a:p>
            <a:pPr marL="0" lvl="0" indent="0" algn="l" rtl="0">
              <a:lnSpc>
                <a:spcPct val="100000"/>
              </a:lnSpc>
              <a:spcBef>
                <a:spcPts val="0"/>
              </a:spcBef>
              <a:spcAft>
                <a:spcPts val="0"/>
              </a:spcAft>
              <a:buClr>
                <a:schemeClr val="dk1"/>
              </a:buClr>
              <a:buSzPts val="1100"/>
              <a:buNone/>
            </a:pPr>
            <a:r>
              <a:rPr lang="en" sz="1200">
                <a:solidFill>
                  <a:schemeClr val="dk1"/>
                </a:solidFill>
              </a:rPr>
              <a:t>This policy establishes minimum standards to safeguard youth who come into contact with University programs or research. The vast majority of studies that involve youth do fall within the scope of these requirements.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0afa21de8a_1_2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10afa21de8a_1_2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g10afa21de8a_1_2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10afa21de8a_1_2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10afa21de8a_1_2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g10afa21de8a_1_2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afa21de8a_1_2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afa21de8a_1_2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241" name="Google Shape;1241;g10afa21de8a_1_2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10afa21de8a_1_2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47" name="Google Shape;1247;g10afa21de8a_1_2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10afa21de8a_1_2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g10afa21de8a_1_2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3" name="Google Shape;1253;g10afa21de8a_1_2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0afa21de8a_1_2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g10afa21de8a_1_2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g10afa21de8a_1_23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0d8ff53277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g10d8ff53277_0_191: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100"/>
              <a:buNone/>
            </a:pPr>
            <a:r>
              <a:rPr lang="en"/>
              <a:t>The requirements are intended to supplement existing practices and in many cases do require additional steps to be taken by study teams.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example, specific background screening, training and conduct requirements are in place for personnel who may have unsupervised access to minors. We refer to these individuals as “authorized personnel.”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0d8ff53277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10d8ff53277_0_196: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100"/>
              <a:buNone/>
            </a:pPr>
            <a:r>
              <a:rPr lang="en"/>
              <a:t>Most actions must be taken prior to the start of the study. </a:t>
            </a:r>
            <a:endParaRPr/>
          </a:p>
          <a:p>
            <a:pPr marL="0" lvl="0" indent="0" algn="l" rtl="0">
              <a:lnSpc>
                <a:spcPct val="100000"/>
              </a:lnSpc>
              <a:spcBef>
                <a:spcPts val="0"/>
              </a:spcBef>
              <a:spcAft>
                <a:spcPts val="0"/>
              </a:spcAft>
              <a:buSzPts val="1100"/>
              <a:buNone/>
            </a:pPr>
            <a:br>
              <a:rPr lang="en"/>
            </a:br>
            <a:r>
              <a:rPr lang="en"/>
              <a:t>First, the study must be registered in the Youth Program Registration System. YPRS automatically initiates a registration form using information from Zipline. Our office reviews Zipline submissions to confirm the study is in-scope of APS 10.13, and then we send e-mail notification to the PI and any other contacts listed in Zipline requesting that they complete the registration process.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Next, any personnel added to the registration will receive requests to complete online trainings and a conduct form. Some will receive notifications about required background checks if there isn’t a current one on file within the last 3 years. All of these steps should be completed prior to the start date of the study.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0d8ff53277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10d8ff53277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began reviewing Zipline submissions midway through last year, starting with anything newly submitted as of January of 2021.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2021 there were 187 new studies that identified involvement with minors.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determined that 108 studies were in scope of APS 10.13 </a:t>
            </a:r>
            <a:r>
              <a:rPr lang="en">
                <a:solidFill>
                  <a:schemeClr val="dk1"/>
                </a:solidFill>
              </a:rPr>
              <a:t>and requested them to register with YPRS</a:t>
            </a:r>
            <a:r>
              <a:rPr lang="en"/>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108 studies notified, 64 studies completed their registration forms, and 44 have not yet completed their registration forms.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64 studies that submitted registration forms, 46 completed all personnel requirements prior to their study start date and are considered compliant with the tracked requirements. </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The difference between partial and non-compliance is that we consider a program partially compliant if they complete all requirements after the start date of a study but before its end date. Studies are not compliant have actions by one or more authorized personnel that are not yet complete. A study can move from not compliant to partially compliant.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mentioned in the previous slide, the key actions that need to be completed prior to start of the study are 1) registration of the study in YPRS and 2) completion of all personnel actions. By that definition, the research community is only at around 43% compliant with APS 10.13 requirements.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Compliance looks a little better for studies that did register with YPRS. 72% completed all required personnel actions in time, which is a good start.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hope that through continued outreach efforts on our part and support from units we can increase compliance rates of these two key steps.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596"/>
        <p:cNvGrpSpPr/>
        <p:nvPr/>
      </p:nvGrpSpPr>
      <p:grpSpPr>
        <a:xfrm>
          <a:off x="0" y="0"/>
          <a:ext cx="0" cy="0"/>
          <a:chOff x="0" y="0"/>
          <a:chExt cx="0" cy="0"/>
        </a:xfrm>
      </p:grpSpPr>
      <p:sp>
        <p:nvSpPr>
          <p:cNvPr id="597" name="Google Shape;597;p115"/>
          <p:cNvSpPr txBox="1">
            <a:spLocks noGrp="1"/>
          </p:cNvSpPr>
          <p:nvPr>
            <p:ph type="title"/>
          </p:nvPr>
        </p:nvSpPr>
        <p:spPr>
          <a:xfrm>
            <a:off x="311700" y="2867800"/>
            <a:ext cx="85209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Font typeface="Encode Sans Black"/>
              <a:buNone/>
              <a:defRPr sz="3600">
                <a:solidFill>
                  <a:srgbClr val="FFFFFF"/>
                </a:solidFill>
                <a:latin typeface="Encode Sans Black"/>
                <a:ea typeface="Encode Sans Black"/>
                <a:cs typeface="Encode Sans Black"/>
                <a:sym typeface="Encode Sans Black"/>
              </a:defRPr>
            </a:lvl1pPr>
            <a:lvl2pPr lvl="1" algn="ctr" rtl="0">
              <a:lnSpc>
                <a:spcPct val="100000"/>
              </a:lnSpc>
              <a:spcBef>
                <a:spcPts val="0"/>
              </a:spcBef>
              <a:spcAft>
                <a:spcPts val="0"/>
              </a:spcAft>
              <a:buSzPts val="4800"/>
              <a:buNone/>
              <a:defRPr sz="3600"/>
            </a:lvl2pPr>
            <a:lvl3pPr lvl="2" algn="ctr" rtl="0">
              <a:lnSpc>
                <a:spcPct val="100000"/>
              </a:lnSpc>
              <a:spcBef>
                <a:spcPts val="0"/>
              </a:spcBef>
              <a:spcAft>
                <a:spcPts val="0"/>
              </a:spcAft>
              <a:buSzPts val="4800"/>
              <a:buNone/>
              <a:defRPr sz="3600"/>
            </a:lvl3pPr>
            <a:lvl4pPr lvl="3" algn="ctr" rtl="0">
              <a:lnSpc>
                <a:spcPct val="100000"/>
              </a:lnSpc>
              <a:spcBef>
                <a:spcPts val="0"/>
              </a:spcBef>
              <a:spcAft>
                <a:spcPts val="0"/>
              </a:spcAft>
              <a:buSzPts val="4800"/>
              <a:buNone/>
              <a:defRPr sz="3600"/>
            </a:lvl4pPr>
            <a:lvl5pPr lvl="4" algn="ctr" rtl="0">
              <a:lnSpc>
                <a:spcPct val="100000"/>
              </a:lnSpc>
              <a:spcBef>
                <a:spcPts val="0"/>
              </a:spcBef>
              <a:spcAft>
                <a:spcPts val="0"/>
              </a:spcAft>
              <a:buSzPts val="4800"/>
              <a:buNone/>
              <a:defRPr sz="3600"/>
            </a:lvl5pPr>
            <a:lvl6pPr lvl="5" algn="ctr" rtl="0">
              <a:lnSpc>
                <a:spcPct val="100000"/>
              </a:lnSpc>
              <a:spcBef>
                <a:spcPts val="0"/>
              </a:spcBef>
              <a:spcAft>
                <a:spcPts val="0"/>
              </a:spcAft>
              <a:buSzPts val="4800"/>
              <a:buNone/>
              <a:defRPr sz="3600"/>
            </a:lvl6pPr>
            <a:lvl7pPr lvl="6" algn="ctr" rtl="0">
              <a:lnSpc>
                <a:spcPct val="100000"/>
              </a:lnSpc>
              <a:spcBef>
                <a:spcPts val="0"/>
              </a:spcBef>
              <a:spcAft>
                <a:spcPts val="0"/>
              </a:spcAft>
              <a:buSzPts val="4800"/>
              <a:buNone/>
              <a:defRPr sz="3600"/>
            </a:lvl7pPr>
            <a:lvl8pPr lvl="7" algn="ctr" rtl="0">
              <a:lnSpc>
                <a:spcPct val="100000"/>
              </a:lnSpc>
              <a:spcBef>
                <a:spcPts val="0"/>
              </a:spcBef>
              <a:spcAft>
                <a:spcPts val="0"/>
              </a:spcAft>
              <a:buSzPts val="4800"/>
              <a:buNone/>
              <a:defRPr sz="3600"/>
            </a:lvl8pPr>
            <a:lvl9pPr lvl="8" algn="ctr" rtl="0">
              <a:lnSpc>
                <a:spcPct val="100000"/>
              </a:lnSpc>
              <a:spcBef>
                <a:spcPts val="0"/>
              </a:spcBef>
              <a:spcAft>
                <a:spcPts val="0"/>
              </a:spcAft>
              <a:buSzPts val="4800"/>
              <a:buNone/>
              <a:defRPr sz="3600"/>
            </a:lvl9pPr>
          </a:lstStyle>
          <a:p>
            <a:endParaRPr/>
          </a:p>
        </p:txBody>
      </p:sp>
      <p:sp>
        <p:nvSpPr>
          <p:cNvPr id="598" name="Google Shape;598;p115"/>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pic>
        <p:nvPicPr>
          <p:cNvPr id="599" name="Google Shape;599;p115"/>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0"/>
        <p:cNvGrpSpPr/>
        <p:nvPr/>
      </p:nvGrpSpPr>
      <p:grpSpPr>
        <a:xfrm>
          <a:off x="0" y="0"/>
          <a:ext cx="0" cy="0"/>
          <a:chOff x="0" y="0"/>
          <a:chExt cx="0" cy="0"/>
        </a:xfrm>
      </p:grpSpPr>
      <p:sp>
        <p:nvSpPr>
          <p:cNvPr id="601" name="Google Shape;601;p116"/>
          <p:cNvSpPr txBox="1">
            <a:spLocks noGrp="1"/>
          </p:cNvSpPr>
          <p:nvPr>
            <p:ph type="title"/>
          </p:nvPr>
        </p:nvSpPr>
        <p:spPr>
          <a:xfrm>
            <a:off x="283600" y="579300"/>
            <a:ext cx="2808000" cy="1007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1"/>
              </a:buClr>
              <a:buSzPts val="3200"/>
              <a:buFont typeface="Encode Sans Black"/>
              <a:buNone/>
              <a:defRPr sz="2400">
                <a:solidFill>
                  <a:schemeClr val="accent1"/>
                </a:solidFill>
                <a:latin typeface="Encode Sans Black"/>
                <a:ea typeface="Encode Sans Black"/>
                <a:cs typeface="Encode Sans Black"/>
                <a:sym typeface="Encode Sans Black"/>
              </a:defRPr>
            </a:lvl1pPr>
            <a:lvl2pPr lvl="1" algn="l" rtl="0">
              <a:lnSpc>
                <a:spcPct val="100000"/>
              </a:lnSpc>
              <a:spcBef>
                <a:spcPts val="0"/>
              </a:spcBef>
              <a:spcAft>
                <a:spcPts val="0"/>
              </a:spcAft>
              <a:buSzPts val="3200"/>
              <a:buNone/>
              <a:defRPr sz="2400"/>
            </a:lvl2pPr>
            <a:lvl3pPr lvl="2" algn="l" rtl="0">
              <a:lnSpc>
                <a:spcPct val="100000"/>
              </a:lnSpc>
              <a:spcBef>
                <a:spcPts val="0"/>
              </a:spcBef>
              <a:spcAft>
                <a:spcPts val="0"/>
              </a:spcAft>
              <a:buSzPts val="3200"/>
              <a:buNone/>
              <a:defRPr sz="2400"/>
            </a:lvl3pPr>
            <a:lvl4pPr lvl="3" algn="l" rtl="0">
              <a:lnSpc>
                <a:spcPct val="100000"/>
              </a:lnSpc>
              <a:spcBef>
                <a:spcPts val="0"/>
              </a:spcBef>
              <a:spcAft>
                <a:spcPts val="0"/>
              </a:spcAft>
              <a:buSzPts val="3200"/>
              <a:buNone/>
              <a:defRPr sz="2400"/>
            </a:lvl4pPr>
            <a:lvl5pPr lvl="4" algn="l" rtl="0">
              <a:lnSpc>
                <a:spcPct val="100000"/>
              </a:lnSpc>
              <a:spcBef>
                <a:spcPts val="0"/>
              </a:spcBef>
              <a:spcAft>
                <a:spcPts val="0"/>
              </a:spcAft>
              <a:buSzPts val="3200"/>
              <a:buNone/>
              <a:defRPr sz="2400"/>
            </a:lvl5pPr>
            <a:lvl6pPr lvl="5" algn="l" rtl="0">
              <a:lnSpc>
                <a:spcPct val="100000"/>
              </a:lnSpc>
              <a:spcBef>
                <a:spcPts val="0"/>
              </a:spcBef>
              <a:spcAft>
                <a:spcPts val="0"/>
              </a:spcAft>
              <a:buSzPts val="3200"/>
              <a:buNone/>
              <a:defRPr sz="2400"/>
            </a:lvl6pPr>
            <a:lvl7pPr lvl="6" algn="l" rtl="0">
              <a:lnSpc>
                <a:spcPct val="100000"/>
              </a:lnSpc>
              <a:spcBef>
                <a:spcPts val="0"/>
              </a:spcBef>
              <a:spcAft>
                <a:spcPts val="0"/>
              </a:spcAft>
              <a:buSzPts val="3200"/>
              <a:buNone/>
              <a:defRPr sz="2400"/>
            </a:lvl7pPr>
            <a:lvl8pPr lvl="7" algn="l" rtl="0">
              <a:lnSpc>
                <a:spcPct val="100000"/>
              </a:lnSpc>
              <a:spcBef>
                <a:spcPts val="0"/>
              </a:spcBef>
              <a:spcAft>
                <a:spcPts val="0"/>
              </a:spcAft>
              <a:buSzPts val="3200"/>
              <a:buNone/>
              <a:defRPr sz="2400"/>
            </a:lvl8pPr>
            <a:lvl9pPr lvl="8" algn="l" rtl="0">
              <a:lnSpc>
                <a:spcPct val="100000"/>
              </a:lnSpc>
              <a:spcBef>
                <a:spcPts val="0"/>
              </a:spcBef>
              <a:spcAft>
                <a:spcPts val="0"/>
              </a:spcAft>
              <a:buSzPts val="3200"/>
              <a:buNone/>
              <a:defRPr sz="2400"/>
            </a:lvl9pPr>
          </a:lstStyle>
          <a:p>
            <a:endParaRPr/>
          </a:p>
        </p:txBody>
      </p:sp>
      <p:sp>
        <p:nvSpPr>
          <p:cNvPr id="602" name="Google Shape;602;p116"/>
          <p:cNvSpPr txBox="1">
            <a:spLocks noGrp="1"/>
          </p:cNvSpPr>
          <p:nvPr>
            <p:ph type="body" idx="1"/>
          </p:nvPr>
        </p:nvSpPr>
        <p:spPr>
          <a:xfrm>
            <a:off x="311700" y="1852800"/>
            <a:ext cx="3669300" cy="42393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1pPr>
            <a:lvl2pPr marL="914400" lvl="1"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2pPr>
            <a:lvl3pPr marL="1371600" lvl="2"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3pPr>
            <a:lvl4pPr marL="1828800" lvl="3"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4pPr>
            <a:lvl5pPr marL="2286000" lvl="4"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5pPr>
            <a:lvl6pPr marL="2743200" lvl="5"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6pPr>
            <a:lvl7pPr marL="3200400" lvl="6"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7pPr>
            <a:lvl8pPr marL="3657600" lvl="7"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8pPr>
            <a:lvl9pPr marL="4114800" lvl="8"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9pPr>
          </a:lstStyle>
          <a:p>
            <a:endParaRPr/>
          </a:p>
        </p:txBody>
      </p:sp>
      <p:sp>
        <p:nvSpPr>
          <p:cNvPr id="603" name="Google Shape;603;p116"/>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sp>
        <p:nvSpPr>
          <p:cNvPr id="604" name="Google Shape;604;p116"/>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5" name="Google Shape;605;p116"/>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606"/>
        <p:cNvGrpSpPr/>
        <p:nvPr/>
      </p:nvGrpSpPr>
      <p:grpSpPr>
        <a:xfrm>
          <a:off x="0" y="0"/>
          <a:ext cx="0" cy="0"/>
          <a:chOff x="0" y="0"/>
          <a:chExt cx="0" cy="0"/>
        </a:xfrm>
      </p:grpSpPr>
      <p:sp>
        <p:nvSpPr>
          <p:cNvPr id="607" name="Google Shape;607;p117"/>
          <p:cNvSpPr txBox="1">
            <a:spLocks noGrp="1"/>
          </p:cNvSpPr>
          <p:nvPr>
            <p:ph type="title"/>
          </p:nvPr>
        </p:nvSpPr>
        <p:spPr>
          <a:xfrm>
            <a:off x="490251" y="600200"/>
            <a:ext cx="6368100" cy="5454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6400"/>
              <a:buFont typeface="Open Sans ExtraBold"/>
              <a:buNone/>
              <a:defRPr sz="4800" b="1">
                <a:solidFill>
                  <a:srgbClr val="FFFFFF"/>
                </a:solidFill>
                <a:latin typeface="Open Sans ExtraBold"/>
                <a:ea typeface="Open Sans ExtraBold"/>
                <a:cs typeface="Open Sans ExtraBold"/>
                <a:sym typeface="Open Sans ExtraBold"/>
              </a:defRPr>
            </a:lvl1pPr>
            <a:lvl2pPr lvl="1" algn="l" rtl="0">
              <a:lnSpc>
                <a:spcPct val="100000"/>
              </a:lnSpc>
              <a:spcBef>
                <a:spcPts val="0"/>
              </a:spcBef>
              <a:spcAft>
                <a:spcPts val="0"/>
              </a:spcAft>
              <a:buSzPts val="6400"/>
              <a:buNone/>
              <a:defRPr sz="4800"/>
            </a:lvl2pPr>
            <a:lvl3pPr lvl="2" algn="l" rtl="0">
              <a:lnSpc>
                <a:spcPct val="100000"/>
              </a:lnSpc>
              <a:spcBef>
                <a:spcPts val="0"/>
              </a:spcBef>
              <a:spcAft>
                <a:spcPts val="0"/>
              </a:spcAft>
              <a:buSzPts val="6400"/>
              <a:buNone/>
              <a:defRPr sz="4800"/>
            </a:lvl3pPr>
            <a:lvl4pPr lvl="3" algn="l" rtl="0">
              <a:lnSpc>
                <a:spcPct val="100000"/>
              </a:lnSpc>
              <a:spcBef>
                <a:spcPts val="0"/>
              </a:spcBef>
              <a:spcAft>
                <a:spcPts val="0"/>
              </a:spcAft>
              <a:buSzPts val="6400"/>
              <a:buNone/>
              <a:defRPr sz="4800"/>
            </a:lvl4pPr>
            <a:lvl5pPr lvl="4" algn="l" rtl="0">
              <a:lnSpc>
                <a:spcPct val="100000"/>
              </a:lnSpc>
              <a:spcBef>
                <a:spcPts val="0"/>
              </a:spcBef>
              <a:spcAft>
                <a:spcPts val="0"/>
              </a:spcAft>
              <a:buSzPts val="6400"/>
              <a:buNone/>
              <a:defRPr sz="4800"/>
            </a:lvl5pPr>
            <a:lvl6pPr lvl="5" algn="l" rtl="0">
              <a:lnSpc>
                <a:spcPct val="100000"/>
              </a:lnSpc>
              <a:spcBef>
                <a:spcPts val="0"/>
              </a:spcBef>
              <a:spcAft>
                <a:spcPts val="0"/>
              </a:spcAft>
              <a:buSzPts val="6400"/>
              <a:buNone/>
              <a:defRPr sz="4800"/>
            </a:lvl6pPr>
            <a:lvl7pPr lvl="6" algn="l" rtl="0">
              <a:lnSpc>
                <a:spcPct val="100000"/>
              </a:lnSpc>
              <a:spcBef>
                <a:spcPts val="0"/>
              </a:spcBef>
              <a:spcAft>
                <a:spcPts val="0"/>
              </a:spcAft>
              <a:buSzPts val="6400"/>
              <a:buNone/>
              <a:defRPr sz="4800"/>
            </a:lvl7pPr>
            <a:lvl8pPr lvl="7" algn="l" rtl="0">
              <a:lnSpc>
                <a:spcPct val="100000"/>
              </a:lnSpc>
              <a:spcBef>
                <a:spcPts val="0"/>
              </a:spcBef>
              <a:spcAft>
                <a:spcPts val="0"/>
              </a:spcAft>
              <a:buSzPts val="6400"/>
              <a:buNone/>
              <a:defRPr sz="4800"/>
            </a:lvl8pPr>
            <a:lvl9pPr lvl="8" algn="l" rtl="0">
              <a:lnSpc>
                <a:spcPct val="100000"/>
              </a:lnSpc>
              <a:spcBef>
                <a:spcPts val="0"/>
              </a:spcBef>
              <a:spcAft>
                <a:spcPts val="0"/>
              </a:spcAft>
              <a:buSzPts val="6400"/>
              <a:buNone/>
              <a:defRPr sz="4800"/>
            </a:lvl9pPr>
          </a:lstStyle>
          <a:p>
            <a:endParaRPr/>
          </a:p>
        </p:txBody>
      </p:sp>
      <p:sp>
        <p:nvSpPr>
          <p:cNvPr id="608" name="Google Shape;608;p117"/>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pic>
        <p:nvPicPr>
          <p:cNvPr id="609" name="Google Shape;609;p117"/>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0"/>
        <p:cNvGrpSpPr/>
        <p:nvPr/>
      </p:nvGrpSpPr>
      <p:grpSpPr>
        <a:xfrm>
          <a:off x="0" y="0"/>
          <a:ext cx="0" cy="0"/>
          <a:chOff x="0" y="0"/>
          <a:chExt cx="0" cy="0"/>
        </a:xfrm>
      </p:grpSpPr>
      <p:sp>
        <p:nvSpPr>
          <p:cNvPr id="611" name="Google Shape;611;p118"/>
          <p:cNvSpPr txBox="1">
            <a:spLocks noGrp="1"/>
          </p:cNvSpPr>
          <p:nvPr>
            <p:ph type="body" idx="1"/>
          </p:nvPr>
        </p:nvSpPr>
        <p:spPr>
          <a:xfrm>
            <a:off x="123800" y="4999933"/>
            <a:ext cx="5998800" cy="806700"/>
          </a:xfrm>
          <a:prstGeom prst="rect">
            <a:avLst/>
          </a:prstGeom>
          <a:noFill/>
          <a:ln>
            <a:noFill/>
          </a:ln>
        </p:spPr>
        <p:txBody>
          <a:bodyPr spcFirstLastPara="1" wrap="square" lIns="121900" tIns="121900" rIns="121900" bIns="121900" anchor="ctr" anchorCtr="0">
            <a:noAutofit/>
          </a:bodyPr>
          <a:lstStyle>
            <a:lvl1pPr marL="457200" lvl="0" indent="-228600" algn="l" rtl="0">
              <a:lnSpc>
                <a:spcPct val="100000"/>
              </a:lnSpc>
              <a:spcBef>
                <a:spcPts val="0"/>
              </a:spcBef>
              <a:spcAft>
                <a:spcPts val="0"/>
              </a:spcAft>
              <a:buSzPts val="1600"/>
              <a:buFont typeface="Nunito Sans Light"/>
              <a:buNone/>
              <a:defRPr>
                <a:latin typeface="Nunito Sans Light"/>
                <a:ea typeface="Nunito Sans Light"/>
                <a:cs typeface="Nunito Sans Light"/>
                <a:sym typeface="Nunito Sans Light"/>
              </a:defRPr>
            </a:lvl1pPr>
          </a:lstStyle>
          <a:p>
            <a:endParaRPr/>
          </a:p>
        </p:txBody>
      </p:sp>
      <p:sp>
        <p:nvSpPr>
          <p:cNvPr id="612" name="Google Shape;612;p118"/>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sp>
        <p:nvSpPr>
          <p:cNvPr id="613" name="Google Shape;613;p118"/>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4" name="Google Shape;614;p118"/>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615"/>
        <p:cNvGrpSpPr/>
        <p:nvPr/>
      </p:nvGrpSpPr>
      <p:grpSpPr>
        <a:xfrm>
          <a:off x="0" y="0"/>
          <a:ext cx="0" cy="0"/>
          <a:chOff x="0" y="0"/>
          <a:chExt cx="0" cy="0"/>
        </a:xfrm>
      </p:grpSpPr>
      <p:sp>
        <p:nvSpPr>
          <p:cNvPr id="616" name="Google Shape;616;p119"/>
          <p:cNvSpPr txBox="1">
            <a:spLocks noGrp="1"/>
          </p:cNvSpPr>
          <p:nvPr>
            <p:ph type="title" hasCustomPrompt="1"/>
          </p:nvPr>
        </p:nvSpPr>
        <p:spPr>
          <a:xfrm>
            <a:off x="311713" y="1868500"/>
            <a:ext cx="8520900" cy="26181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Clr>
                <a:schemeClr val="lt1"/>
              </a:buClr>
              <a:buSzPts val="16000"/>
              <a:buFont typeface="Encode Sans Black"/>
              <a:buNone/>
              <a:defRPr sz="12000">
                <a:solidFill>
                  <a:schemeClr val="lt1"/>
                </a:solidFill>
                <a:latin typeface="Encode Sans Black"/>
                <a:ea typeface="Encode Sans Black"/>
                <a:cs typeface="Encode Sans Black"/>
                <a:sym typeface="Encode Sans Black"/>
              </a:defRPr>
            </a:lvl1pPr>
            <a:lvl2pPr lvl="1" algn="ctr" rtl="0">
              <a:lnSpc>
                <a:spcPct val="100000"/>
              </a:lnSpc>
              <a:spcBef>
                <a:spcPts val="0"/>
              </a:spcBef>
              <a:spcAft>
                <a:spcPts val="0"/>
              </a:spcAft>
              <a:buSzPts val="16000"/>
              <a:buNone/>
              <a:defRPr sz="12000"/>
            </a:lvl2pPr>
            <a:lvl3pPr lvl="2" algn="ctr" rtl="0">
              <a:lnSpc>
                <a:spcPct val="100000"/>
              </a:lnSpc>
              <a:spcBef>
                <a:spcPts val="0"/>
              </a:spcBef>
              <a:spcAft>
                <a:spcPts val="0"/>
              </a:spcAft>
              <a:buSzPts val="16000"/>
              <a:buNone/>
              <a:defRPr sz="12000"/>
            </a:lvl3pPr>
            <a:lvl4pPr lvl="3" algn="ctr" rtl="0">
              <a:lnSpc>
                <a:spcPct val="100000"/>
              </a:lnSpc>
              <a:spcBef>
                <a:spcPts val="0"/>
              </a:spcBef>
              <a:spcAft>
                <a:spcPts val="0"/>
              </a:spcAft>
              <a:buSzPts val="16000"/>
              <a:buNone/>
              <a:defRPr sz="12000"/>
            </a:lvl4pPr>
            <a:lvl5pPr lvl="4" algn="ctr" rtl="0">
              <a:lnSpc>
                <a:spcPct val="100000"/>
              </a:lnSpc>
              <a:spcBef>
                <a:spcPts val="0"/>
              </a:spcBef>
              <a:spcAft>
                <a:spcPts val="0"/>
              </a:spcAft>
              <a:buSzPts val="16000"/>
              <a:buNone/>
              <a:defRPr sz="12000"/>
            </a:lvl5pPr>
            <a:lvl6pPr lvl="5" algn="ctr" rtl="0">
              <a:lnSpc>
                <a:spcPct val="100000"/>
              </a:lnSpc>
              <a:spcBef>
                <a:spcPts val="0"/>
              </a:spcBef>
              <a:spcAft>
                <a:spcPts val="0"/>
              </a:spcAft>
              <a:buSzPts val="16000"/>
              <a:buNone/>
              <a:defRPr sz="12000"/>
            </a:lvl6pPr>
            <a:lvl7pPr lvl="6" algn="ctr" rtl="0">
              <a:lnSpc>
                <a:spcPct val="100000"/>
              </a:lnSpc>
              <a:spcBef>
                <a:spcPts val="0"/>
              </a:spcBef>
              <a:spcAft>
                <a:spcPts val="0"/>
              </a:spcAft>
              <a:buSzPts val="16000"/>
              <a:buNone/>
              <a:defRPr sz="12000"/>
            </a:lvl7pPr>
            <a:lvl8pPr lvl="7" algn="ctr" rtl="0">
              <a:lnSpc>
                <a:spcPct val="100000"/>
              </a:lnSpc>
              <a:spcBef>
                <a:spcPts val="0"/>
              </a:spcBef>
              <a:spcAft>
                <a:spcPts val="0"/>
              </a:spcAft>
              <a:buSzPts val="16000"/>
              <a:buNone/>
              <a:defRPr sz="12000"/>
            </a:lvl8pPr>
            <a:lvl9pPr lvl="8" algn="ctr" rtl="0">
              <a:lnSpc>
                <a:spcPct val="100000"/>
              </a:lnSpc>
              <a:spcBef>
                <a:spcPts val="0"/>
              </a:spcBef>
              <a:spcAft>
                <a:spcPts val="0"/>
              </a:spcAft>
              <a:buSzPts val="16000"/>
              <a:buNone/>
              <a:defRPr sz="12000"/>
            </a:lvl9pPr>
          </a:lstStyle>
          <a:p>
            <a:r>
              <a:t>xx%</a:t>
            </a:r>
          </a:p>
        </p:txBody>
      </p:sp>
      <p:sp>
        <p:nvSpPr>
          <p:cNvPr id="617" name="Google Shape;617;p119"/>
          <p:cNvSpPr txBox="1">
            <a:spLocks noGrp="1"/>
          </p:cNvSpPr>
          <p:nvPr>
            <p:ph type="body" idx="1"/>
          </p:nvPr>
        </p:nvSpPr>
        <p:spPr>
          <a:xfrm>
            <a:off x="311725" y="4486500"/>
            <a:ext cx="8520900" cy="1734300"/>
          </a:xfrm>
          <a:prstGeom prst="rect">
            <a:avLst/>
          </a:prstGeom>
          <a:noFill/>
          <a:ln>
            <a:noFill/>
          </a:ln>
        </p:spPr>
        <p:txBody>
          <a:bodyPr spcFirstLastPara="1" wrap="square" lIns="121900" tIns="121900" rIns="121900" bIns="121900" anchor="t" anchorCtr="0">
            <a:noAutofit/>
          </a:bodyPr>
          <a:lstStyle>
            <a:lvl1pPr marL="457200" lvl="0"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1pPr>
            <a:lvl2pPr marL="914400" lvl="1"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2pPr>
            <a:lvl3pPr marL="1371600" lvl="2"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3pPr>
            <a:lvl4pPr marL="1828800" lvl="3"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4pPr>
            <a:lvl5pPr marL="2286000" lvl="4"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5pPr>
            <a:lvl6pPr marL="2743200" lvl="5"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6pPr>
            <a:lvl7pPr marL="3200400" lvl="6"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7pPr>
            <a:lvl8pPr marL="3657600" lvl="7"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8pPr>
            <a:lvl9pPr marL="4114800" lvl="8" indent="-330200" algn="ctr"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9pPr>
          </a:lstStyle>
          <a:p>
            <a:endParaRPr/>
          </a:p>
        </p:txBody>
      </p:sp>
      <p:sp>
        <p:nvSpPr>
          <p:cNvPr id="618" name="Google Shape;618;p119"/>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pic>
        <p:nvPicPr>
          <p:cNvPr id="619" name="Google Shape;619;p119"/>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0"/>
        <p:cNvGrpSpPr/>
        <p:nvPr/>
      </p:nvGrpSpPr>
      <p:grpSpPr>
        <a:xfrm>
          <a:off x="0" y="0"/>
          <a:ext cx="0" cy="0"/>
          <a:chOff x="0" y="0"/>
          <a:chExt cx="0" cy="0"/>
        </a:xfrm>
      </p:grpSpPr>
      <p:sp>
        <p:nvSpPr>
          <p:cNvPr id="621" name="Google Shape;621;p120"/>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22" name="Google Shape;622;p120"/>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3" name="Google Shape;623;p120"/>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4"/>
        <p:cNvGrpSpPr/>
        <p:nvPr/>
      </p:nvGrpSpPr>
      <p:grpSpPr>
        <a:xfrm>
          <a:off x="0" y="0"/>
          <a:ext cx="0" cy="0"/>
          <a:chOff x="0" y="0"/>
          <a:chExt cx="0" cy="0"/>
        </a:xfrm>
      </p:grpSpPr>
      <p:sp>
        <p:nvSpPr>
          <p:cNvPr id="625" name="Google Shape;625;p121"/>
          <p:cNvSpPr/>
          <p:nvPr/>
        </p:nvSpPr>
        <p:spPr>
          <a:xfrm>
            <a:off x="3497579" y="0"/>
            <a:ext cx="5646300" cy="6858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400" b="0" i="0" u="none" strike="noStrike" cap="none">
              <a:solidFill>
                <a:schemeClr val="lt1"/>
              </a:solidFill>
              <a:latin typeface="Calibri"/>
              <a:ea typeface="Calibri"/>
              <a:cs typeface="Calibri"/>
              <a:sym typeface="Calibri"/>
            </a:endParaRPr>
          </a:p>
        </p:txBody>
      </p:sp>
      <p:sp>
        <p:nvSpPr>
          <p:cNvPr id="626" name="Google Shape;626;p121"/>
          <p:cNvSpPr txBox="1">
            <a:spLocks noGrp="1"/>
          </p:cNvSpPr>
          <p:nvPr>
            <p:ph type="title"/>
          </p:nvPr>
        </p:nvSpPr>
        <p:spPr>
          <a:xfrm>
            <a:off x="629843" y="2155365"/>
            <a:ext cx="2506500" cy="211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accent1"/>
              </a:buClr>
              <a:buSzPts val="3600"/>
              <a:buFont typeface="Encode Sans"/>
              <a:buNone/>
              <a:defRPr sz="2700">
                <a:solidFill>
                  <a:schemeClr val="accen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27" name="Google Shape;627;p121"/>
          <p:cNvSpPr txBox="1">
            <a:spLocks noGrp="1"/>
          </p:cNvSpPr>
          <p:nvPr>
            <p:ph type="body" idx="1"/>
          </p:nvPr>
        </p:nvSpPr>
        <p:spPr>
          <a:xfrm>
            <a:off x="3887391" y="987425"/>
            <a:ext cx="4629300" cy="46941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800"/>
              </a:spcBef>
              <a:spcAft>
                <a:spcPts val="0"/>
              </a:spcAft>
              <a:buClr>
                <a:schemeClr val="accent6"/>
              </a:buClr>
              <a:buSzPts val="3200"/>
              <a:buChar char="•"/>
              <a:defRPr sz="2400">
                <a:solidFill>
                  <a:schemeClr val="accent6"/>
                </a:solidFill>
              </a:defRPr>
            </a:lvl1pPr>
            <a:lvl2pPr marL="914400" lvl="1" indent="-406400" algn="l" rtl="0">
              <a:lnSpc>
                <a:spcPct val="90000"/>
              </a:lnSpc>
              <a:spcBef>
                <a:spcPts val="400"/>
              </a:spcBef>
              <a:spcAft>
                <a:spcPts val="0"/>
              </a:spcAft>
              <a:buClr>
                <a:schemeClr val="accent6"/>
              </a:buClr>
              <a:buSzPts val="2800"/>
              <a:buChar char="•"/>
              <a:defRPr sz="2100">
                <a:solidFill>
                  <a:schemeClr val="accent6"/>
                </a:solidFill>
              </a:defRPr>
            </a:lvl2pPr>
            <a:lvl3pPr marL="1371600" lvl="2" indent="-381000" algn="l" rtl="0">
              <a:lnSpc>
                <a:spcPct val="90000"/>
              </a:lnSpc>
              <a:spcBef>
                <a:spcPts val="400"/>
              </a:spcBef>
              <a:spcAft>
                <a:spcPts val="0"/>
              </a:spcAft>
              <a:buClr>
                <a:schemeClr val="accent6"/>
              </a:buClr>
              <a:buSzPts val="2400"/>
              <a:buChar char="•"/>
              <a:defRPr sz="1800">
                <a:solidFill>
                  <a:schemeClr val="accent6"/>
                </a:solidFill>
              </a:defRPr>
            </a:lvl3pPr>
            <a:lvl4pPr marL="1828800" lvl="3" indent="-355600" algn="l" rtl="0">
              <a:lnSpc>
                <a:spcPct val="90000"/>
              </a:lnSpc>
              <a:spcBef>
                <a:spcPts val="400"/>
              </a:spcBef>
              <a:spcAft>
                <a:spcPts val="0"/>
              </a:spcAft>
              <a:buClr>
                <a:schemeClr val="accent6"/>
              </a:buClr>
              <a:buSzPts val="2000"/>
              <a:buChar char="•"/>
              <a:defRPr sz="1500">
                <a:solidFill>
                  <a:schemeClr val="accent6"/>
                </a:solidFill>
              </a:defRPr>
            </a:lvl4pPr>
            <a:lvl5pPr marL="2286000" lvl="4" indent="-355600" algn="l" rtl="0">
              <a:lnSpc>
                <a:spcPct val="90000"/>
              </a:lnSpc>
              <a:spcBef>
                <a:spcPts val="400"/>
              </a:spcBef>
              <a:spcAft>
                <a:spcPts val="0"/>
              </a:spcAft>
              <a:buClr>
                <a:schemeClr val="accent6"/>
              </a:buClr>
              <a:buSzPts val="2000"/>
              <a:buChar char="•"/>
              <a:defRPr sz="1500">
                <a:solidFill>
                  <a:schemeClr val="accent6"/>
                </a:solidFill>
              </a:defRPr>
            </a:lvl5pPr>
            <a:lvl6pPr marL="2743200" lvl="5" indent="-355600" algn="l" rtl="0">
              <a:lnSpc>
                <a:spcPct val="90000"/>
              </a:lnSpc>
              <a:spcBef>
                <a:spcPts val="400"/>
              </a:spcBef>
              <a:spcAft>
                <a:spcPts val="0"/>
              </a:spcAft>
              <a:buClr>
                <a:schemeClr val="dk1"/>
              </a:buClr>
              <a:buSzPts val="2000"/>
              <a:buChar char="•"/>
              <a:defRPr sz="1500"/>
            </a:lvl6pPr>
            <a:lvl7pPr marL="3200400" lvl="6" indent="-355600" algn="l" rtl="0">
              <a:lnSpc>
                <a:spcPct val="90000"/>
              </a:lnSpc>
              <a:spcBef>
                <a:spcPts val="400"/>
              </a:spcBef>
              <a:spcAft>
                <a:spcPts val="0"/>
              </a:spcAft>
              <a:buClr>
                <a:schemeClr val="dk1"/>
              </a:buClr>
              <a:buSzPts val="2000"/>
              <a:buChar char="•"/>
              <a:defRPr sz="1500"/>
            </a:lvl7pPr>
            <a:lvl8pPr marL="3657600" lvl="7" indent="-355600" algn="l" rtl="0">
              <a:lnSpc>
                <a:spcPct val="90000"/>
              </a:lnSpc>
              <a:spcBef>
                <a:spcPts val="400"/>
              </a:spcBef>
              <a:spcAft>
                <a:spcPts val="0"/>
              </a:spcAft>
              <a:buClr>
                <a:schemeClr val="dk1"/>
              </a:buClr>
              <a:buSzPts val="2000"/>
              <a:buChar char="•"/>
              <a:defRPr sz="1500"/>
            </a:lvl8pPr>
            <a:lvl9pPr marL="4114800" lvl="8" indent="-355600" algn="l" rtl="0">
              <a:lnSpc>
                <a:spcPct val="90000"/>
              </a:lnSpc>
              <a:spcBef>
                <a:spcPts val="400"/>
              </a:spcBef>
              <a:spcAft>
                <a:spcPts val="0"/>
              </a:spcAft>
              <a:buClr>
                <a:schemeClr val="dk1"/>
              </a:buClr>
              <a:buSzPts val="2000"/>
              <a:buChar char="•"/>
              <a:defRPr sz="1500"/>
            </a:lvl9pPr>
          </a:lstStyle>
          <a:p>
            <a:endParaRPr/>
          </a:p>
        </p:txBody>
      </p:sp>
      <p:sp>
        <p:nvSpPr>
          <p:cNvPr id="628" name="Google Shape;628;p121"/>
          <p:cNvSpPr txBox="1">
            <a:spLocks noGrp="1"/>
          </p:cNvSpPr>
          <p:nvPr>
            <p:ph type="body" idx="2"/>
          </p:nvPr>
        </p:nvSpPr>
        <p:spPr>
          <a:xfrm>
            <a:off x="629843" y="4447309"/>
            <a:ext cx="2506500" cy="12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400"/>
              <a:buNone/>
              <a:defRPr sz="1800">
                <a:solidFill>
                  <a:schemeClr val="accent3"/>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500"/>
              <a:buNone/>
              <a:defRPr sz="1100"/>
            </a:lvl2pPr>
            <a:lvl3pPr marL="1371600" lvl="2" indent="-228600" algn="l" rtl="0">
              <a:lnSpc>
                <a:spcPct val="90000"/>
              </a:lnSpc>
              <a:spcBef>
                <a:spcPts val="400"/>
              </a:spcBef>
              <a:spcAft>
                <a:spcPts val="0"/>
              </a:spcAft>
              <a:buClr>
                <a:schemeClr val="dk1"/>
              </a:buClr>
              <a:buSzPts val="1200"/>
              <a:buNone/>
              <a:defRPr sz="900"/>
            </a:lvl3pPr>
            <a:lvl4pPr marL="1828800" lvl="3" indent="-228600" algn="l" rtl="0">
              <a:lnSpc>
                <a:spcPct val="90000"/>
              </a:lnSpc>
              <a:spcBef>
                <a:spcPts val="400"/>
              </a:spcBef>
              <a:spcAft>
                <a:spcPts val="0"/>
              </a:spcAft>
              <a:buClr>
                <a:schemeClr val="dk1"/>
              </a:buClr>
              <a:buSzPts val="1100"/>
              <a:buNone/>
              <a:defRPr sz="800"/>
            </a:lvl4pPr>
            <a:lvl5pPr marL="2286000" lvl="4" indent="-228600" algn="l" rtl="0">
              <a:lnSpc>
                <a:spcPct val="90000"/>
              </a:lnSpc>
              <a:spcBef>
                <a:spcPts val="400"/>
              </a:spcBef>
              <a:spcAft>
                <a:spcPts val="0"/>
              </a:spcAft>
              <a:buClr>
                <a:schemeClr val="dk1"/>
              </a:buClr>
              <a:buSzPts val="1100"/>
              <a:buNone/>
              <a:defRPr sz="800"/>
            </a:lvl5pPr>
            <a:lvl6pPr marL="2743200" lvl="5" indent="-228600" algn="l" rtl="0">
              <a:lnSpc>
                <a:spcPct val="90000"/>
              </a:lnSpc>
              <a:spcBef>
                <a:spcPts val="400"/>
              </a:spcBef>
              <a:spcAft>
                <a:spcPts val="0"/>
              </a:spcAft>
              <a:buClr>
                <a:schemeClr val="dk1"/>
              </a:buClr>
              <a:buSzPts val="1100"/>
              <a:buNone/>
              <a:defRPr sz="800"/>
            </a:lvl6pPr>
            <a:lvl7pPr marL="3200400" lvl="6" indent="-228600" algn="l" rtl="0">
              <a:lnSpc>
                <a:spcPct val="90000"/>
              </a:lnSpc>
              <a:spcBef>
                <a:spcPts val="400"/>
              </a:spcBef>
              <a:spcAft>
                <a:spcPts val="0"/>
              </a:spcAft>
              <a:buClr>
                <a:schemeClr val="dk1"/>
              </a:buClr>
              <a:buSzPts val="1100"/>
              <a:buNone/>
              <a:defRPr sz="800"/>
            </a:lvl7pPr>
            <a:lvl8pPr marL="3657600" lvl="7" indent="-228600" algn="l" rtl="0">
              <a:lnSpc>
                <a:spcPct val="90000"/>
              </a:lnSpc>
              <a:spcBef>
                <a:spcPts val="400"/>
              </a:spcBef>
              <a:spcAft>
                <a:spcPts val="0"/>
              </a:spcAft>
              <a:buClr>
                <a:schemeClr val="dk1"/>
              </a:buClr>
              <a:buSzPts val="1100"/>
              <a:buNone/>
              <a:defRPr sz="800"/>
            </a:lvl8pPr>
            <a:lvl9pPr marL="4114800" lvl="8" indent="-228600" algn="l" rtl="0">
              <a:lnSpc>
                <a:spcPct val="90000"/>
              </a:lnSpc>
              <a:spcBef>
                <a:spcPts val="400"/>
              </a:spcBef>
              <a:spcAft>
                <a:spcPts val="0"/>
              </a:spcAft>
              <a:buClr>
                <a:schemeClr val="dk1"/>
              </a:buClr>
              <a:buSzPts val="1100"/>
              <a:buNone/>
              <a:defRPr sz="800"/>
            </a:lvl9pPr>
          </a:lstStyle>
          <a:p>
            <a:endParaRPr/>
          </a:p>
        </p:txBody>
      </p:sp>
      <p:sp>
        <p:nvSpPr>
          <p:cNvPr id="629" name="Google Shape;629;p121"/>
          <p:cNvSpPr txBox="1">
            <a:spLocks noGrp="1"/>
          </p:cNvSpPr>
          <p:nvPr>
            <p:ph type="dt" idx="10"/>
          </p:nvPr>
        </p:nvSpPr>
        <p:spPr>
          <a:xfrm>
            <a:off x="4108451" y="6356351"/>
            <a:ext cx="35817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500"/>
              <a:buFont typeface="Arial"/>
              <a:buNone/>
              <a:defRPr sz="19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0" name="Google Shape;630;p121"/>
          <p:cNvSpPr txBox="1">
            <a:spLocks noGrp="1"/>
          </p:cNvSpPr>
          <p:nvPr>
            <p:ph type="ftr" idx="11"/>
          </p:nvPr>
        </p:nvSpPr>
        <p:spPr>
          <a:xfrm>
            <a:off x="4260851" y="5818188"/>
            <a:ext cx="425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500"/>
              <a:buFont typeface="Arial"/>
              <a:buNone/>
              <a:defRPr sz="19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1" name="Google Shape;631;p121"/>
          <p:cNvSpPr txBox="1">
            <a:spLocks noGrp="1"/>
          </p:cNvSpPr>
          <p:nvPr>
            <p:ph type="sldNum" idx="12"/>
          </p:nvPr>
        </p:nvSpPr>
        <p:spPr>
          <a:xfrm>
            <a:off x="7886700" y="6356351"/>
            <a:ext cx="628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32" name="Google Shape;632;p121"/>
          <p:cNvPicPr preferRelativeResize="0"/>
          <p:nvPr/>
        </p:nvPicPr>
        <p:blipFill rotWithShape="1">
          <a:blip r:embed="rId2">
            <a:alphaModFix/>
          </a:blip>
          <a:srcRect/>
          <a:stretch/>
        </p:blipFill>
        <p:spPr>
          <a:xfrm>
            <a:off x="1092921" y="987427"/>
            <a:ext cx="1579979" cy="116794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3"/>
        <p:cNvGrpSpPr/>
        <p:nvPr/>
      </p:nvGrpSpPr>
      <p:grpSpPr>
        <a:xfrm>
          <a:off x="0" y="0"/>
          <a:ext cx="0" cy="0"/>
          <a:chOff x="0" y="0"/>
          <a:chExt cx="0" cy="0"/>
        </a:xfrm>
      </p:grpSpPr>
      <p:sp>
        <p:nvSpPr>
          <p:cNvPr id="634" name="Google Shape;634;p122"/>
          <p:cNvSpPr txBox="1">
            <a:spLocks noGrp="1"/>
          </p:cNvSpPr>
          <p:nvPr>
            <p:ph type="title"/>
          </p:nvPr>
        </p:nvSpPr>
        <p:spPr>
          <a:xfrm>
            <a:off x="628651"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1"/>
              </a:buClr>
              <a:buSzPts val="3600"/>
              <a:buFont typeface="Encode Sans"/>
              <a:buNone/>
              <a:defRPr>
                <a:solidFill>
                  <a:schemeClr val="accen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35" name="Google Shape;635;p122"/>
          <p:cNvSpPr txBox="1">
            <a:spLocks noGrp="1"/>
          </p:cNvSpPr>
          <p:nvPr>
            <p:ph type="body" idx="1"/>
          </p:nvPr>
        </p:nvSpPr>
        <p:spPr>
          <a:xfrm>
            <a:off x="628651" y="1825625"/>
            <a:ext cx="7886700" cy="3775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800"/>
              </a:spcBef>
              <a:spcAft>
                <a:spcPts val="0"/>
              </a:spcAft>
              <a:buClr>
                <a:schemeClr val="dk1"/>
              </a:buClr>
              <a:buSzPts val="1900"/>
              <a:buChar char="•"/>
              <a:defRPr/>
            </a:lvl1pPr>
            <a:lvl2pPr marL="914400" lvl="1" indent="-349250" algn="l" rtl="0">
              <a:lnSpc>
                <a:spcPct val="90000"/>
              </a:lnSpc>
              <a:spcBef>
                <a:spcPts val="400"/>
              </a:spcBef>
              <a:spcAft>
                <a:spcPts val="0"/>
              </a:spcAft>
              <a:buClr>
                <a:schemeClr val="dk1"/>
              </a:buClr>
              <a:buSzPts val="1900"/>
              <a:buChar char="•"/>
              <a:defRPr/>
            </a:lvl2pPr>
            <a:lvl3pPr marL="1371600" lvl="2" indent="-349250" algn="l" rtl="0">
              <a:lnSpc>
                <a:spcPct val="90000"/>
              </a:lnSpc>
              <a:spcBef>
                <a:spcPts val="400"/>
              </a:spcBef>
              <a:spcAft>
                <a:spcPts val="0"/>
              </a:spcAft>
              <a:buClr>
                <a:schemeClr val="dk1"/>
              </a:buClr>
              <a:buSzPts val="1900"/>
              <a:buChar char="•"/>
              <a:defRPr/>
            </a:lvl3pPr>
            <a:lvl4pPr marL="1828800" lvl="3" indent="-349250" algn="l" rtl="0">
              <a:lnSpc>
                <a:spcPct val="90000"/>
              </a:lnSpc>
              <a:spcBef>
                <a:spcPts val="400"/>
              </a:spcBef>
              <a:spcAft>
                <a:spcPts val="0"/>
              </a:spcAft>
              <a:buClr>
                <a:schemeClr val="dk1"/>
              </a:buClr>
              <a:buSzPts val="1900"/>
              <a:buChar char="•"/>
              <a:defRPr/>
            </a:lvl4pPr>
            <a:lvl5pPr marL="2286000" lvl="4" indent="-349250" algn="l" rtl="0">
              <a:lnSpc>
                <a:spcPct val="90000"/>
              </a:lnSpc>
              <a:spcBef>
                <a:spcPts val="400"/>
              </a:spcBef>
              <a:spcAft>
                <a:spcPts val="0"/>
              </a:spcAft>
              <a:buClr>
                <a:schemeClr val="dk1"/>
              </a:buClr>
              <a:buSzPts val="1900"/>
              <a:buChar char="•"/>
              <a:defRPr/>
            </a:lvl5pPr>
            <a:lvl6pPr marL="2743200" lvl="5" indent="-349250" algn="l" rtl="0">
              <a:lnSpc>
                <a:spcPct val="90000"/>
              </a:lnSpc>
              <a:spcBef>
                <a:spcPts val="400"/>
              </a:spcBef>
              <a:spcAft>
                <a:spcPts val="0"/>
              </a:spcAft>
              <a:buClr>
                <a:schemeClr val="dk1"/>
              </a:buClr>
              <a:buSzPts val="1900"/>
              <a:buChar char="•"/>
              <a:defRPr/>
            </a:lvl6pPr>
            <a:lvl7pPr marL="3200400" lvl="6" indent="-349250" algn="l" rtl="0">
              <a:lnSpc>
                <a:spcPct val="90000"/>
              </a:lnSpc>
              <a:spcBef>
                <a:spcPts val="400"/>
              </a:spcBef>
              <a:spcAft>
                <a:spcPts val="0"/>
              </a:spcAft>
              <a:buClr>
                <a:schemeClr val="dk1"/>
              </a:buClr>
              <a:buSzPts val="1900"/>
              <a:buChar char="•"/>
              <a:defRPr/>
            </a:lvl7pPr>
            <a:lvl8pPr marL="3657600" lvl="7" indent="-349250" algn="l" rtl="0">
              <a:lnSpc>
                <a:spcPct val="90000"/>
              </a:lnSpc>
              <a:spcBef>
                <a:spcPts val="400"/>
              </a:spcBef>
              <a:spcAft>
                <a:spcPts val="0"/>
              </a:spcAft>
              <a:buClr>
                <a:schemeClr val="dk1"/>
              </a:buClr>
              <a:buSzPts val="1900"/>
              <a:buChar char="•"/>
              <a:defRPr/>
            </a:lvl8pPr>
            <a:lvl9pPr marL="4114800" lvl="8" indent="-349250" algn="l" rtl="0">
              <a:lnSpc>
                <a:spcPct val="90000"/>
              </a:lnSpc>
              <a:spcBef>
                <a:spcPts val="400"/>
              </a:spcBef>
              <a:spcAft>
                <a:spcPts val="0"/>
              </a:spcAft>
              <a:buClr>
                <a:schemeClr val="dk1"/>
              </a:buClr>
              <a:buSzPts val="1900"/>
              <a:buChar char="•"/>
              <a:defRPr/>
            </a:lvl9pPr>
          </a:lstStyle>
          <a:p>
            <a:endParaRPr/>
          </a:p>
        </p:txBody>
      </p:sp>
      <p:sp>
        <p:nvSpPr>
          <p:cNvPr id="636" name="Google Shape;636;p122"/>
          <p:cNvSpPr txBox="1">
            <a:spLocks noGrp="1"/>
          </p:cNvSpPr>
          <p:nvPr>
            <p:ph type="dt" idx="10"/>
          </p:nvPr>
        </p:nvSpPr>
        <p:spPr>
          <a:xfrm>
            <a:off x="4108451" y="6356351"/>
            <a:ext cx="35817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7" name="Google Shape;637;p122"/>
          <p:cNvSpPr txBox="1">
            <a:spLocks noGrp="1"/>
          </p:cNvSpPr>
          <p:nvPr>
            <p:ph type="ftr" idx="11"/>
          </p:nvPr>
        </p:nvSpPr>
        <p:spPr>
          <a:xfrm>
            <a:off x="4260851" y="5818188"/>
            <a:ext cx="425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8" name="Google Shape;638;p122"/>
          <p:cNvSpPr txBox="1">
            <a:spLocks noGrp="1"/>
          </p:cNvSpPr>
          <p:nvPr>
            <p:ph type="sldNum" idx="12"/>
          </p:nvPr>
        </p:nvSpPr>
        <p:spPr>
          <a:xfrm>
            <a:off x="7886700" y="6356351"/>
            <a:ext cx="628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9" name="Google Shape;639;p122"/>
          <p:cNvSpPr/>
          <p:nvPr/>
        </p:nvSpPr>
        <p:spPr>
          <a:xfrm>
            <a:off x="-247995" y="5818188"/>
            <a:ext cx="4254900" cy="903300"/>
          </a:xfrm>
          <a:prstGeom prst="parallelogram">
            <a:avLst>
              <a:gd name="adj" fmla="val 28749"/>
            </a:avLst>
          </a:prstGeom>
          <a:solidFill>
            <a:schemeClr val="accent1"/>
          </a:solidFill>
          <a:ln w="12700" cap="flat" cmpd="sng">
            <a:solidFill>
              <a:srgbClr val="25005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400" b="0" i="0" u="none" strike="noStrike" cap="none">
              <a:solidFill>
                <a:schemeClr val="lt1"/>
              </a:solidFill>
              <a:latin typeface="Calibri"/>
              <a:ea typeface="Calibri"/>
              <a:cs typeface="Calibri"/>
              <a:sym typeface="Calibri"/>
            </a:endParaRPr>
          </a:p>
        </p:txBody>
      </p:sp>
      <p:pic>
        <p:nvPicPr>
          <p:cNvPr id="640" name="Google Shape;640;p122"/>
          <p:cNvPicPr preferRelativeResize="0"/>
          <p:nvPr/>
        </p:nvPicPr>
        <p:blipFill rotWithShape="1">
          <a:blip r:embed="rId2">
            <a:alphaModFix/>
          </a:blip>
          <a:srcRect/>
          <a:stretch/>
        </p:blipFill>
        <p:spPr>
          <a:xfrm>
            <a:off x="0" y="5773737"/>
            <a:ext cx="3975278" cy="99381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p:cSld name="SECTION_HEADER_1">
    <p:bg>
      <p:bgPr>
        <a:solidFill>
          <a:schemeClr val="accent1"/>
        </a:solidFill>
        <a:effectLst/>
      </p:bgPr>
    </p:bg>
    <p:spTree>
      <p:nvGrpSpPr>
        <p:cNvPr id="1" name="Shape 641"/>
        <p:cNvGrpSpPr/>
        <p:nvPr/>
      </p:nvGrpSpPr>
      <p:grpSpPr>
        <a:xfrm>
          <a:off x="0" y="0"/>
          <a:ext cx="0" cy="0"/>
          <a:chOff x="0" y="0"/>
          <a:chExt cx="0" cy="0"/>
        </a:xfrm>
      </p:grpSpPr>
      <p:sp>
        <p:nvSpPr>
          <p:cNvPr id="642" name="Google Shape;642;p123"/>
          <p:cNvSpPr txBox="1">
            <a:spLocks noGrp="1"/>
          </p:cNvSpPr>
          <p:nvPr>
            <p:ph type="title"/>
          </p:nvPr>
        </p:nvSpPr>
        <p:spPr>
          <a:xfrm>
            <a:off x="628651" y="2476660"/>
            <a:ext cx="7886700" cy="14484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4400"/>
              <a:buFont typeface="Encode Sans"/>
              <a:buNone/>
              <a:defRPr sz="33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43" name="Google Shape;643;p123"/>
          <p:cNvSpPr txBox="1">
            <a:spLocks noGrp="1"/>
          </p:cNvSpPr>
          <p:nvPr>
            <p:ph type="body" idx="1"/>
          </p:nvPr>
        </p:nvSpPr>
        <p:spPr>
          <a:xfrm>
            <a:off x="628651" y="4137245"/>
            <a:ext cx="7886700" cy="875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2"/>
              </a:buClr>
              <a:buSzPts val="2400"/>
              <a:buNone/>
              <a:defRPr sz="1800">
                <a:solidFill>
                  <a:schemeClr val="accent2"/>
                </a:solidFill>
                <a:latin typeface="Arial"/>
                <a:ea typeface="Arial"/>
                <a:cs typeface="Arial"/>
                <a:sym typeface="Arial"/>
              </a:defRPr>
            </a:lvl1pPr>
            <a:lvl2pPr marL="914400" lvl="1" indent="-228600" algn="l" rtl="0">
              <a:lnSpc>
                <a:spcPct val="90000"/>
              </a:lnSpc>
              <a:spcBef>
                <a:spcPts val="400"/>
              </a:spcBef>
              <a:spcAft>
                <a:spcPts val="0"/>
              </a:spcAft>
              <a:buClr>
                <a:srgbClr val="888888"/>
              </a:buClr>
              <a:buSzPts val="2000"/>
              <a:buNone/>
              <a:defRPr sz="1500">
                <a:solidFill>
                  <a:srgbClr val="888888"/>
                </a:solidFill>
              </a:defRPr>
            </a:lvl2pPr>
            <a:lvl3pPr marL="1371600" lvl="2" indent="-228600" algn="l" rtl="0">
              <a:lnSpc>
                <a:spcPct val="90000"/>
              </a:lnSpc>
              <a:spcBef>
                <a:spcPts val="400"/>
              </a:spcBef>
              <a:spcAft>
                <a:spcPts val="0"/>
              </a:spcAft>
              <a:buClr>
                <a:srgbClr val="888888"/>
              </a:buClr>
              <a:buSzPts val="1900"/>
              <a:buNone/>
              <a:defRPr sz="1400">
                <a:solidFill>
                  <a:srgbClr val="888888"/>
                </a:solidFill>
              </a:defRPr>
            </a:lvl3pPr>
            <a:lvl4pPr marL="1828800" lvl="3" indent="-228600" algn="l" rtl="0">
              <a:lnSpc>
                <a:spcPct val="90000"/>
              </a:lnSpc>
              <a:spcBef>
                <a:spcPts val="400"/>
              </a:spcBef>
              <a:spcAft>
                <a:spcPts val="0"/>
              </a:spcAft>
              <a:buClr>
                <a:srgbClr val="888888"/>
              </a:buClr>
              <a:buSzPts val="1600"/>
              <a:buNone/>
              <a:defRPr sz="1200">
                <a:solidFill>
                  <a:srgbClr val="888888"/>
                </a:solidFill>
              </a:defRPr>
            </a:lvl4pPr>
            <a:lvl5pPr marL="2286000" lvl="4" indent="-228600" algn="l" rtl="0">
              <a:lnSpc>
                <a:spcPct val="90000"/>
              </a:lnSpc>
              <a:spcBef>
                <a:spcPts val="400"/>
              </a:spcBef>
              <a:spcAft>
                <a:spcPts val="0"/>
              </a:spcAft>
              <a:buClr>
                <a:srgbClr val="888888"/>
              </a:buClr>
              <a:buSzPts val="1600"/>
              <a:buNone/>
              <a:defRPr sz="1200">
                <a:solidFill>
                  <a:srgbClr val="888888"/>
                </a:solidFill>
              </a:defRPr>
            </a:lvl5pPr>
            <a:lvl6pPr marL="2743200" lvl="5" indent="-228600" algn="l" rtl="0">
              <a:lnSpc>
                <a:spcPct val="90000"/>
              </a:lnSpc>
              <a:spcBef>
                <a:spcPts val="400"/>
              </a:spcBef>
              <a:spcAft>
                <a:spcPts val="0"/>
              </a:spcAft>
              <a:buClr>
                <a:srgbClr val="888888"/>
              </a:buClr>
              <a:buSzPts val="1600"/>
              <a:buNone/>
              <a:defRPr sz="1200">
                <a:solidFill>
                  <a:srgbClr val="888888"/>
                </a:solidFill>
              </a:defRPr>
            </a:lvl6pPr>
            <a:lvl7pPr marL="3200400" lvl="6" indent="-228600" algn="l" rtl="0">
              <a:lnSpc>
                <a:spcPct val="90000"/>
              </a:lnSpc>
              <a:spcBef>
                <a:spcPts val="400"/>
              </a:spcBef>
              <a:spcAft>
                <a:spcPts val="0"/>
              </a:spcAft>
              <a:buClr>
                <a:srgbClr val="888888"/>
              </a:buClr>
              <a:buSzPts val="1600"/>
              <a:buNone/>
              <a:defRPr sz="1200">
                <a:solidFill>
                  <a:srgbClr val="888888"/>
                </a:solidFill>
              </a:defRPr>
            </a:lvl7pPr>
            <a:lvl8pPr marL="3657600" lvl="7" indent="-228600" algn="l" rtl="0">
              <a:lnSpc>
                <a:spcPct val="90000"/>
              </a:lnSpc>
              <a:spcBef>
                <a:spcPts val="400"/>
              </a:spcBef>
              <a:spcAft>
                <a:spcPts val="0"/>
              </a:spcAft>
              <a:buClr>
                <a:srgbClr val="888888"/>
              </a:buClr>
              <a:buSzPts val="1600"/>
              <a:buNone/>
              <a:defRPr sz="1200">
                <a:solidFill>
                  <a:srgbClr val="888888"/>
                </a:solidFill>
              </a:defRPr>
            </a:lvl8pPr>
            <a:lvl9pPr marL="4114800" lvl="8" indent="-228600" algn="l" rtl="0">
              <a:lnSpc>
                <a:spcPct val="90000"/>
              </a:lnSpc>
              <a:spcBef>
                <a:spcPts val="400"/>
              </a:spcBef>
              <a:spcAft>
                <a:spcPts val="0"/>
              </a:spcAft>
              <a:buClr>
                <a:srgbClr val="888888"/>
              </a:buClr>
              <a:buSzPts val="1600"/>
              <a:buNone/>
              <a:defRPr sz="1200">
                <a:solidFill>
                  <a:srgbClr val="888888"/>
                </a:solidFill>
              </a:defRPr>
            </a:lvl9pPr>
          </a:lstStyle>
          <a:p>
            <a:endParaRPr/>
          </a:p>
        </p:txBody>
      </p:sp>
      <p:sp>
        <p:nvSpPr>
          <p:cNvPr id="644" name="Google Shape;644;p123"/>
          <p:cNvSpPr txBox="1">
            <a:spLocks noGrp="1"/>
          </p:cNvSpPr>
          <p:nvPr>
            <p:ph type="dt" idx="10"/>
          </p:nvPr>
        </p:nvSpPr>
        <p:spPr>
          <a:xfrm>
            <a:off x="628651" y="6356351"/>
            <a:ext cx="20577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9pPr>
          </a:lstStyle>
          <a:p>
            <a:endParaRPr/>
          </a:p>
        </p:txBody>
      </p:sp>
      <p:sp>
        <p:nvSpPr>
          <p:cNvPr id="645" name="Google Shape;645;p123"/>
          <p:cNvSpPr txBox="1">
            <a:spLocks noGrp="1"/>
          </p:cNvSpPr>
          <p:nvPr>
            <p:ph type="ftr" idx="11"/>
          </p:nvPr>
        </p:nvSpPr>
        <p:spPr>
          <a:xfrm>
            <a:off x="3028951"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100" b="0" i="0" u="none" strike="noStrike" cap="none">
                <a:solidFill>
                  <a:srgbClr val="000000"/>
                </a:solidFill>
                <a:latin typeface="Arial"/>
                <a:ea typeface="Arial"/>
                <a:cs typeface="Arial"/>
                <a:sym typeface="Arial"/>
              </a:defRPr>
            </a:lvl9pPr>
          </a:lstStyle>
          <a:p>
            <a:endParaRPr/>
          </a:p>
        </p:txBody>
      </p:sp>
      <p:sp>
        <p:nvSpPr>
          <p:cNvPr id="646" name="Google Shape;646;p123"/>
          <p:cNvSpPr txBox="1">
            <a:spLocks noGrp="1"/>
          </p:cNvSpPr>
          <p:nvPr>
            <p:ph type="sldNum" idx="12"/>
          </p:nvPr>
        </p:nvSpPr>
        <p:spPr>
          <a:xfrm>
            <a:off x="6457951" y="6356351"/>
            <a:ext cx="2057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47" name="Google Shape;647;p123"/>
          <p:cNvPicPr preferRelativeResize="0"/>
          <p:nvPr/>
        </p:nvPicPr>
        <p:blipFill rotWithShape="1">
          <a:blip r:embed="rId2">
            <a:alphaModFix/>
          </a:blip>
          <a:srcRect/>
          <a:stretch/>
        </p:blipFill>
        <p:spPr>
          <a:xfrm>
            <a:off x="3618965" y="684329"/>
            <a:ext cx="1906071" cy="141190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8" name="Google Shape;68;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5" name="Google Shape;11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1" name="Google Shape;12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31"/>
        <p:cNvGrpSpPr/>
        <p:nvPr/>
      </p:nvGrpSpPr>
      <p:grpSpPr>
        <a:xfrm>
          <a:off x="0" y="0"/>
          <a:ext cx="0" cy="0"/>
          <a:chOff x="0" y="0"/>
          <a:chExt cx="0" cy="0"/>
        </a:xfrm>
      </p:grpSpPr>
      <p:pic>
        <p:nvPicPr>
          <p:cNvPr id="132" name="Google Shape;132;p26"/>
          <p:cNvPicPr preferRelativeResize="0"/>
          <p:nvPr/>
        </p:nvPicPr>
        <p:blipFill rotWithShape="1">
          <a:blip r:embed="rId2">
            <a:alphaModFix/>
          </a:blip>
          <a:srcRect/>
          <a:stretch/>
        </p:blipFill>
        <p:spPr>
          <a:xfrm>
            <a:off x="549032" y="1818012"/>
            <a:ext cx="1103778" cy="128483"/>
          </a:xfrm>
          <a:prstGeom prst="rect">
            <a:avLst/>
          </a:prstGeom>
          <a:noFill/>
          <a:ln>
            <a:noFill/>
          </a:ln>
        </p:spPr>
      </p:pic>
      <p:pic>
        <p:nvPicPr>
          <p:cNvPr id="133" name="Google Shape;133;p26" descr="W Logo_Purple_2685_HEX.png"/>
          <p:cNvPicPr preferRelativeResize="0"/>
          <p:nvPr/>
        </p:nvPicPr>
        <p:blipFill rotWithShape="1">
          <a:blip r:embed="rId3">
            <a:alphaModFix/>
          </a:blip>
          <a:srcRect/>
          <a:stretch/>
        </p:blipFill>
        <p:spPr>
          <a:xfrm>
            <a:off x="7483915" y="5626608"/>
            <a:ext cx="1371600" cy="1231392"/>
          </a:xfrm>
          <a:prstGeom prst="rect">
            <a:avLst/>
          </a:prstGeom>
          <a:noFill/>
          <a:ln>
            <a:noFill/>
          </a:ln>
        </p:spPr>
      </p:pic>
      <p:sp>
        <p:nvSpPr>
          <p:cNvPr id="134" name="Google Shape;134;p26"/>
          <p:cNvSpPr txBox="1">
            <a:spLocks noGrp="1"/>
          </p:cNvSpPr>
          <p:nvPr>
            <p:ph type="body" idx="1"/>
          </p:nvPr>
        </p:nvSpPr>
        <p:spPr>
          <a:xfrm>
            <a:off x="447924" y="2307557"/>
            <a:ext cx="8197200" cy="31545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2"/>
              </a:buClr>
              <a:buSzPts val="2400"/>
              <a:buFont typeface="Merriweather Sans"/>
              <a:buChar char="&gt;"/>
              <a:defRPr sz="2400" b="1" i="0">
                <a:solidFill>
                  <a:schemeClr val="dk2"/>
                </a:solidFill>
                <a:latin typeface="Open Sans"/>
                <a:ea typeface="Open Sans"/>
                <a:cs typeface="Open Sans"/>
                <a:sym typeface="Open Sans"/>
              </a:defRPr>
            </a:lvl1pPr>
            <a:lvl2pPr marL="914400" lvl="1" indent="-355600" algn="l" rtl="0">
              <a:lnSpc>
                <a:spcPct val="90000"/>
              </a:lnSpc>
              <a:spcBef>
                <a:spcPts val="500"/>
              </a:spcBef>
              <a:spcAft>
                <a:spcPts val="0"/>
              </a:spcAft>
              <a:buClr>
                <a:schemeClr val="dk2"/>
              </a:buClr>
              <a:buSzPts val="2000"/>
              <a:buChar char="•"/>
              <a:defRPr sz="2000" b="1" i="0">
                <a:solidFill>
                  <a:schemeClr val="dk2"/>
                </a:solidFill>
                <a:latin typeface="Open Sans"/>
                <a:ea typeface="Open Sans"/>
                <a:cs typeface="Open Sans"/>
                <a:sym typeface="Open Sans"/>
              </a:defRPr>
            </a:lvl2pPr>
            <a:lvl3pPr marL="1371600" lvl="2" indent="-342900" algn="l" rtl="0">
              <a:lnSpc>
                <a:spcPct val="90000"/>
              </a:lnSpc>
              <a:spcBef>
                <a:spcPts val="500"/>
              </a:spcBef>
              <a:spcAft>
                <a:spcPts val="0"/>
              </a:spcAft>
              <a:buClr>
                <a:schemeClr val="dk2"/>
              </a:buClr>
              <a:buSzPts val="1800"/>
              <a:buFont typeface="Merriweather Sans"/>
              <a:buChar char="&gt;"/>
              <a:defRPr sz="1800" b="1" i="0">
                <a:solidFill>
                  <a:schemeClr val="dk2"/>
                </a:solidFill>
                <a:latin typeface="Open Sans"/>
                <a:ea typeface="Open Sans"/>
                <a:cs typeface="Open Sans"/>
                <a:sym typeface="Open Sans"/>
              </a:defRPr>
            </a:lvl3pPr>
            <a:lvl4pPr marL="1828800" lvl="3" indent="-330200" algn="l" rtl="0">
              <a:lnSpc>
                <a:spcPct val="90000"/>
              </a:lnSpc>
              <a:spcBef>
                <a:spcPts val="500"/>
              </a:spcBef>
              <a:spcAft>
                <a:spcPts val="0"/>
              </a:spcAft>
              <a:buClr>
                <a:schemeClr val="dk2"/>
              </a:buClr>
              <a:buSzPts val="1600"/>
              <a:buChar char="•"/>
              <a:defRPr sz="1600" b="1" i="0">
                <a:solidFill>
                  <a:schemeClr val="dk2"/>
                </a:solidFill>
                <a:latin typeface="Open Sans"/>
                <a:ea typeface="Open Sans"/>
                <a:cs typeface="Open Sans"/>
                <a:sym typeface="Open Sans"/>
              </a:defRPr>
            </a:lvl4pPr>
            <a:lvl5pPr marL="2286000" lvl="4" indent="-317500" algn="l" rtl="0">
              <a:lnSpc>
                <a:spcPct val="90000"/>
              </a:lnSpc>
              <a:spcBef>
                <a:spcPts val="500"/>
              </a:spcBef>
              <a:spcAft>
                <a:spcPts val="0"/>
              </a:spcAft>
              <a:buClr>
                <a:schemeClr val="dk2"/>
              </a:buClr>
              <a:buSzPts val="1400"/>
              <a:buFont typeface="Merriweather Sans"/>
              <a:buChar char="&gt;"/>
              <a:defRPr sz="1400" b="1" i="0">
                <a:solidFill>
                  <a:schemeClr val="dk2"/>
                </a:solidFill>
                <a:latin typeface="Open Sans"/>
                <a:ea typeface="Open Sans"/>
                <a:cs typeface="Open Sans"/>
                <a:sym typeface="Open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5" name="Google Shape;135;p26"/>
          <p:cNvSpPr txBox="1">
            <a:spLocks noGrp="1"/>
          </p:cNvSpPr>
          <p:nvPr>
            <p:ph type="title"/>
          </p:nvPr>
        </p:nvSpPr>
        <p:spPr>
          <a:xfrm>
            <a:off x="460375" y="494167"/>
            <a:ext cx="8184600" cy="1325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000"/>
              <a:buFont typeface="Encode Sans Black"/>
              <a:buNone/>
              <a:defRPr sz="3000" b="1" i="0">
                <a:latin typeface="Encode Sans Black"/>
                <a:ea typeface="Encode Sans Black"/>
                <a:cs typeface="Encode Sans Black"/>
                <a:sym typeface="Encode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27"/>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7"/>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9" name="Google Shape;139;p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p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9"/>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1" name="Google Shape;151;p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30"/>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p30"/>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p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3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3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31"/>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4" name="Google Shape;164;p31"/>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5" name="Google Shape;165;p31"/>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6" name="Google Shape;166;p31"/>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7" name="Google Shape;167;p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3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3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4"/>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82" name="Google Shape;182;p34"/>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3" name="Google Shape;183;p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35"/>
          <p:cNvSpPr>
            <a:spLocks noGrp="1"/>
          </p:cNvSpPr>
          <p:nvPr>
            <p:ph type="pic" idx="2"/>
          </p:nvPr>
        </p:nvSpPr>
        <p:spPr>
          <a:xfrm>
            <a:off x="3887391" y="987426"/>
            <a:ext cx="4629300" cy="4873500"/>
          </a:xfrm>
          <a:prstGeom prst="rect">
            <a:avLst/>
          </a:prstGeom>
          <a:noFill/>
          <a:ln>
            <a:noFill/>
          </a:ln>
        </p:spPr>
      </p:sp>
      <p:sp>
        <p:nvSpPr>
          <p:cNvPr id="189" name="Google Shape;189;p35"/>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90" name="Google Shape;190;p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3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36"/>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6" name="Google Shape;196;p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37"/>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2" name="Google Shape;202;p3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p3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p3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1"/>
        <p:cNvGrpSpPr/>
        <p:nvPr/>
      </p:nvGrpSpPr>
      <p:grpSpPr>
        <a:xfrm>
          <a:off x="0" y="0"/>
          <a:ext cx="0" cy="0"/>
          <a:chOff x="0" y="0"/>
          <a:chExt cx="0" cy="0"/>
        </a:xfrm>
      </p:grpSpPr>
      <p:sp>
        <p:nvSpPr>
          <p:cNvPr id="212" name="Google Shape;212;p3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3" name="Google Shape;213;p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214" name="Google Shape;214;p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5" name="Google Shape;215;p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mbria"/>
                <a:ea typeface="Cambria"/>
                <a:cs typeface="Cambria"/>
                <a:sym typeface="Cambria"/>
              </a:defRPr>
            </a:lvl1pPr>
            <a:lvl2pPr marL="0" marR="0" lvl="1" indent="0" algn="r" rtl="0">
              <a:spcBef>
                <a:spcPts val="0"/>
              </a:spcBef>
              <a:spcAft>
                <a:spcPts val="0"/>
              </a:spcAft>
              <a:buNone/>
              <a:defRPr sz="1200" b="0" i="0" u="none" strike="noStrike" cap="none">
                <a:solidFill>
                  <a:srgbClr val="888888"/>
                </a:solidFill>
                <a:latin typeface="Cambria"/>
                <a:ea typeface="Cambria"/>
                <a:cs typeface="Cambria"/>
                <a:sym typeface="Cambria"/>
              </a:defRPr>
            </a:lvl2pPr>
            <a:lvl3pPr marL="0" marR="0" lvl="2" indent="0" algn="r" rtl="0">
              <a:spcBef>
                <a:spcPts val="0"/>
              </a:spcBef>
              <a:spcAft>
                <a:spcPts val="0"/>
              </a:spcAft>
              <a:buNone/>
              <a:defRPr sz="1200" b="0" i="0" u="none" strike="noStrike" cap="none">
                <a:solidFill>
                  <a:srgbClr val="888888"/>
                </a:solidFill>
                <a:latin typeface="Cambria"/>
                <a:ea typeface="Cambria"/>
                <a:cs typeface="Cambria"/>
                <a:sym typeface="Cambria"/>
              </a:defRPr>
            </a:lvl3pPr>
            <a:lvl4pPr marL="0" marR="0" lvl="3" indent="0" algn="r" rtl="0">
              <a:spcBef>
                <a:spcPts val="0"/>
              </a:spcBef>
              <a:spcAft>
                <a:spcPts val="0"/>
              </a:spcAft>
              <a:buNone/>
              <a:defRPr sz="1200" b="0" i="0" u="none" strike="noStrike" cap="none">
                <a:solidFill>
                  <a:srgbClr val="888888"/>
                </a:solidFill>
                <a:latin typeface="Cambria"/>
                <a:ea typeface="Cambria"/>
                <a:cs typeface="Cambria"/>
                <a:sym typeface="Cambria"/>
              </a:defRPr>
            </a:lvl4pPr>
            <a:lvl5pPr marL="0" marR="0" lvl="4" indent="0" algn="r" rtl="0">
              <a:spcBef>
                <a:spcPts val="0"/>
              </a:spcBef>
              <a:spcAft>
                <a:spcPts val="0"/>
              </a:spcAft>
              <a:buNone/>
              <a:defRPr sz="1200" b="0" i="0" u="none" strike="noStrike" cap="none">
                <a:solidFill>
                  <a:srgbClr val="888888"/>
                </a:solidFill>
                <a:latin typeface="Cambria"/>
                <a:ea typeface="Cambria"/>
                <a:cs typeface="Cambria"/>
                <a:sym typeface="Cambria"/>
              </a:defRPr>
            </a:lvl5pPr>
            <a:lvl6pPr marL="0" marR="0" lvl="5" indent="0" algn="r" rtl="0">
              <a:spcBef>
                <a:spcPts val="0"/>
              </a:spcBef>
              <a:spcAft>
                <a:spcPts val="0"/>
              </a:spcAft>
              <a:buNone/>
              <a:defRPr sz="1200" b="0" i="0" u="none" strike="noStrike" cap="none">
                <a:solidFill>
                  <a:srgbClr val="888888"/>
                </a:solidFill>
                <a:latin typeface="Cambria"/>
                <a:ea typeface="Cambria"/>
                <a:cs typeface="Cambria"/>
                <a:sym typeface="Cambria"/>
              </a:defRPr>
            </a:lvl6pPr>
            <a:lvl7pPr marL="0" marR="0" lvl="6" indent="0" algn="r" rtl="0">
              <a:spcBef>
                <a:spcPts val="0"/>
              </a:spcBef>
              <a:spcAft>
                <a:spcPts val="0"/>
              </a:spcAft>
              <a:buNone/>
              <a:defRPr sz="1200" b="0" i="0" u="none" strike="noStrike" cap="none">
                <a:solidFill>
                  <a:srgbClr val="888888"/>
                </a:solidFill>
                <a:latin typeface="Cambria"/>
                <a:ea typeface="Cambria"/>
                <a:cs typeface="Cambria"/>
                <a:sym typeface="Cambria"/>
              </a:defRPr>
            </a:lvl7pPr>
            <a:lvl8pPr marL="0" marR="0" lvl="7" indent="0" algn="r" rtl="0">
              <a:spcBef>
                <a:spcPts val="0"/>
              </a:spcBef>
              <a:spcAft>
                <a:spcPts val="0"/>
              </a:spcAft>
              <a:buNone/>
              <a:defRPr sz="1200" b="0" i="0" u="none" strike="noStrike" cap="none">
                <a:solidFill>
                  <a:srgbClr val="888888"/>
                </a:solidFill>
                <a:latin typeface="Cambria"/>
                <a:ea typeface="Cambria"/>
                <a:cs typeface="Cambria"/>
                <a:sym typeface="Cambria"/>
              </a:defRPr>
            </a:lvl8pPr>
            <a:lvl9pPr marL="0" marR="0" lvl="8" indent="0" algn="r" rtl="0">
              <a:spcBef>
                <a:spcPts val="0"/>
              </a:spcBef>
              <a:spcAft>
                <a:spcPts val="0"/>
              </a:spcAft>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9" name="Google Shape;219;p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0" name="Google Shape;220;p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mbria"/>
                <a:ea typeface="Cambria"/>
                <a:cs typeface="Cambria"/>
                <a:sym typeface="Cambria"/>
              </a:defRPr>
            </a:lvl1pPr>
            <a:lvl2pPr marL="0" marR="0" lvl="1" indent="0" algn="r" rtl="0">
              <a:spcBef>
                <a:spcPts val="0"/>
              </a:spcBef>
              <a:spcAft>
                <a:spcPts val="0"/>
              </a:spcAft>
              <a:buNone/>
              <a:defRPr sz="1200" b="0" i="0" u="none" strike="noStrike" cap="none">
                <a:solidFill>
                  <a:srgbClr val="888888"/>
                </a:solidFill>
                <a:latin typeface="Cambria"/>
                <a:ea typeface="Cambria"/>
                <a:cs typeface="Cambria"/>
                <a:sym typeface="Cambria"/>
              </a:defRPr>
            </a:lvl2pPr>
            <a:lvl3pPr marL="0" marR="0" lvl="2" indent="0" algn="r" rtl="0">
              <a:spcBef>
                <a:spcPts val="0"/>
              </a:spcBef>
              <a:spcAft>
                <a:spcPts val="0"/>
              </a:spcAft>
              <a:buNone/>
              <a:defRPr sz="1200" b="0" i="0" u="none" strike="noStrike" cap="none">
                <a:solidFill>
                  <a:srgbClr val="888888"/>
                </a:solidFill>
                <a:latin typeface="Cambria"/>
                <a:ea typeface="Cambria"/>
                <a:cs typeface="Cambria"/>
                <a:sym typeface="Cambria"/>
              </a:defRPr>
            </a:lvl3pPr>
            <a:lvl4pPr marL="0" marR="0" lvl="3" indent="0" algn="r" rtl="0">
              <a:spcBef>
                <a:spcPts val="0"/>
              </a:spcBef>
              <a:spcAft>
                <a:spcPts val="0"/>
              </a:spcAft>
              <a:buNone/>
              <a:defRPr sz="1200" b="0" i="0" u="none" strike="noStrike" cap="none">
                <a:solidFill>
                  <a:srgbClr val="888888"/>
                </a:solidFill>
                <a:latin typeface="Cambria"/>
                <a:ea typeface="Cambria"/>
                <a:cs typeface="Cambria"/>
                <a:sym typeface="Cambria"/>
              </a:defRPr>
            </a:lvl4pPr>
            <a:lvl5pPr marL="0" marR="0" lvl="4" indent="0" algn="r" rtl="0">
              <a:spcBef>
                <a:spcPts val="0"/>
              </a:spcBef>
              <a:spcAft>
                <a:spcPts val="0"/>
              </a:spcAft>
              <a:buNone/>
              <a:defRPr sz="1200" b="0" i="0" u="none" strike="noStrike" cap="none">
                <a:solidFill>
                  <a:srgbClr val="888888"/>
                </a:solidFill>
                <a:latin typeface="Cambria"/>
                <a:ea typeface="Cambria"/>
                <a:cs typeface="Cambria"/>
                <a:sym typeface="Cambria"/>
              </a:defRPr>
            </a:lvl5pPr>
            <a:lvl6pPr marL="0" marR="0" lvl="5" indent="0" algn="r" rtl="0">
              <a:spcBef>
                <a:spcPts val="0"/>
              </a:spcBef>
              <a:spcAft>
                <a:spcPts val="0"/>
              </a:spcAft>
              <a:buNone/>
              <a:defRPr sz="1200" b="0" i="0" u="none" strike="noStrike" cap="none">
                <a:solidFill>
                  <a:srgbClr val="888888"/>
                </a:solidFill>
                <a:latin typeface="Cambria"/>
                <a:ea typeface="Cambria"/>
                <a:cs typeface="Cambria"/>
                <a:sym typeface="Cambria"/>
              </a:defRPr>
            </a:lvl6pPr>
            <a:lvl7pPr marL="0" marR="0" lvl="6" indent="0" algn="r" rtl="0">
              <a:spcBef>
                <a:spcPts val="0"/>
              </a:spcBef>
              <a:spcAft>
                <a:spcPts val="0"/>
              </a:spcAft>
              <a:buNone/>
              <a:defRPr sz="1200" b="0" i="0" u="none" strike="noStrike" cap="none">
                <a:solidFill>
                  <a:srgbClr val="888888"/>
                </a:solidFill>
                <a:latin typeface="Cambria"/>
                <a:ea typeface="Cambria"/>
                <a:cs typeface="Cambria"/>
                <a:sym typeface="Cambria"/>
              </a:defRPr>
            </a:lvl7pPr>
            <a:lvl8pPr marL="0" marR="0" lvl="7" indent="0" algn="r" rtl="0">
              <a:spcBef>
                <a:spcPts val="0"/>
              </a:spcBef>
              <a:spcAft>
                <a:spcPts val="0"/>
              </a:spcAft>
              <a:buNone/>
              <a:defRPr sz="1200" b="0" i="0" u="none" strike="noStrike" cap="none">
                <a:solidFill>
                  <a:srgbClr val="888888"/>
                </a:solidFill>
                <a:latin typeface="Cambria"/>
                <a:ea typeface="Cambria"/>
                <a:cs typeface="Cambria"/>
                <a:sym typeface="Cambria"/>
              </a:defRPr>
            </a:lvl8pPr>
            <a:lvl9pPr marL="0" marR="0" lvl="8" indent="0" algn="r" rtl="0">
              <a:spcBef>
                <a:spcPts val="0"/>
              </a:spcBef>
              <a:spcAft>
                <a:spcPts val="0"/>
              </a:spcAft>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5" name="Google Shape;225;p4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26" name="Google Shape;226;p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4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32" name="Google Shape;232;p42"/>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33" name="Google Shape;233;p4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p4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8" name="Google Shape;238;p43"/>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39" name="Google Shape;239;p4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40" name="Google Shape;240;p43"/>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41" name="Google Shape;241;p43"/>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42" name="Google Shape;242;p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3" name="Google Shape;243;p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7" name="Google Shape;247;p4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8" name="Google Shape;248;p4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9" name="Google Shape;249;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0"/>
        <p:cNvGrpSpPr/>
        <p:nvPr/>
      </p:nvGrpSpPr>
      <p:grpSpPr>
        <a:xfrm>
          <a:off x="0" y="0"/>
          <a:ext cx="0" cy="0"/>
          <a:chOff x="0" y="0"/>
          <a:chExt cx="0" cy="0"/>
        </a:xfrm>
      </p:grpSpPr>
      <p:sp>
        <p:nvSpPr>
          <p:cNvPr id="251" name="Google Shape;251;p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2" name="Google Shape;252;p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4"/>
        <p:cNvGrpSpPr/>
        <p:nvPr/>
      </p:nvGrpSpPr>
      <p:grpSpPr>
        <a:xfrm>
          <a:off x="0" y="0"/>
          <a:ext cx="0" cy="0"/>
          <a:chOff x="0" y="0"/>
          <a:chExt cx="0" cy="0"/>
        </a:xfrm>
      </p:grpSpPr>
      <p:sp>
        <p:nvSpPr>
          <p:cNvPr id="255" name="Google Shape;255;p46"/>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6" name="Google Shape;256;p4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57" name="Google Shape;257;p4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58" name="Google Shape;258;p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1"/>
        <p:cNvGrpSpPr/>
        <p:nvPr/>
      </p:nvGrpSpPr>
      <p:grpSpPr>
        <a:xfrm>
          <a:off x="0" y="0"/>
          <a:ext cx="0" cy="0"/>
          <a:chOff x="0" y="0"/>
          <a:chExt cx="0" cy="0"/>
        </a:xfrm>
      </p:grpSpPr>
      <p:sp>
        <p:nvSpPr>
          <p:cNvPr id="262" name="Google Shape;262;p47"/>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47"/>
          <p:cNvSpPr>
            <a:spLocks noGrp="1"/>
          </p:cNvSpPr>
          <p:nvPr>
            <p:ph type="pic" idx="2"/>
          </p:nvPr>
        </p:nvSpPr>
        <p:spPr>
          <a:xfrm>
            <a:off x="1792288" y="612775"/>
            <a:ext cx="5486400" cy="4114800"/>
          </a:xfrm>
          <a:prstGeom prst="rect">
            <a:avLst/>
          </a:prstGeom>
          <a:noFill/>
          <a:ln>
            <a:noFill/>
          </a:ln>
        </p:spPr>
      </p:sp>
      <p:sp>
        <p:nvSpPr>
          <p:cNvPr id="264" name="Google Shape;264;p47"/>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65" name="Google Shape;265;p4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p4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8"/>
        <p:cNvGrpSpPr/>
        <p:nvPr/>
      </p:nvGrpSpPr>
      <p:grpSpPr>
        <a:xfrm>
          <a:off x="0" y="0"/>
          <a:ext cx="0" cy="0"/>
          <a:chOff x="0" y="0"/>
          <a:chExt cx="0" cy="0"/>
        </a:xfrm>
      </p:grpSpPr>
      <p:sp>
        <p:nvSpPr>
          <p:cNvPr id="269" name="Google Shape;269;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0" name="Google Shape;270;p48"/>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71" name="Google Shape;271;p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2" name="Google Shape;272;p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4"/>
        <p:cNvGrpSpPr/>
        <p:nvPr/>
      </p:nvGrpSpPr>
      <p:grpSpPr>
        <a:xfrm>
          <a:off x="0" y="0"/>
          <a:ext cx="0" cy="0"/>
          <a:chOff x="0" y="0"/>
          <a:chExt cx="0" cy="0"/>
        </a:xfrm>
      </p:grpSpPr>
      <p:sp>
        <p:nvSpPr>
          <p:cNvPr id="275" name="Google Shape;275;p4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6" name="Google Shape;276;p49"/>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77" name="Google Shape;277;p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8" name="Google Shape;278;p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9" name="Google Shape;279;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mbria"/>
                <a:ea typeface="Cambria"/>
                <a:cs typeface="Cambria"/>
                <a:sym typeface="Cambria"/>
              </a:defRPr>
            </a:lvl1pPr>
            <a:lvl2pPr marL="0" marR="0" lvl="1" indent="0" algn="r" rtl="0">
              <a:spcBef>
                <a:spcPts val="0"/>
              </a:spcBef>
              <a:spcAft>
                <a:spcPts val="0"/>
              </a:spcAft>
              <a:buNone/>
              <a:defRPr sz="1200">
                <a:solidFill>
                  <a:srgbClr val="888888"/>
                </a:solidFill>
                <a:latin typeface="Cambria"/>
                <a:ea typeface="Cambria"/>
                <a:cs typeface="Cambria"/>
                <a:sym typeface="Cambria"/>
              </a:defRPr>
            </a:lvl2pPr>
            <a:lvl3pPr marL="0" marR="0" lvl="2" indent="0" algn="r" rtl="0">
              <a:spcBef>
                <a:spcPts val="0"/>
              </a:spcBef>
              <a:spcAft>
                <a:spcPts val="0"/>
              </a:spcAft>
              <a:buNone/>
              <a:defRPr sz="1200">
                <a:solidFill>
                  <a:srgbClr val="888888"/>
                </a:solidFill>
                <a:latin typeface="Cambria"/>
                <a:ea typeface="Cambria"/>
                <a:cs typeface="Cambria"/>
                <a:sym typeface="Cambria"/>
              </a:defRPr>
            </a:lvl3pPr>
            <a:lvl4pPr marL="0" marR="0" lvl="3" indent="0" algn="r" rtl="0">
              <a:spcBef>
                <a:spcPts val="0"/>
              </a:spcBef>
              <a:spcAft>
                <a:spcPts val="0"/>
              </a:spcAft>
              <a:buNone/>
              <a:defRPr sz="1200">
                <a:solidFill>
                  <a:srgbClr val="888888"/>
                </a:solidFill>
                <a:latin typeface="Cambria"/>
                <a:ea typeface="Cambria"/>
                <a:cs typeface="Cambria"/>
                <a:sym typeface="Cambria"/>
              </a:defRPr>
            </a:lvl4pPr>
            <a:lvl5pPr marL="0" marR="0" lvl="4" indent="0" algn="r" rtl="0">
              <a:spcBef>
                <a:spcPts val="0"/>
              </a:spcBef>
              <a:spcAft>
                <a:spcPts val="0"/>
              </a:spcAft>
              <a:buNone/>
              <a:defRPr sz="1200">
                <a:solidFill>
                  <a:srgbClr val="888888"/>
                </a:solidFill>
                <a:latin typeface="Cambria"/>
                <a:ea typeface="Cambria"/>
                <a:cs typeface="Cambria"/>
                <a:sym typeface="Cambria"/>
              </a:defRPr>
            </a:lvl5pPr>
            <a:lvl6pPr marL="0" marR="0" lvl="5" indent="0" algn="r" rtl="0">
              <a:spcBef>
                <a:spcPts val="0"/>
              </a:spcBef>
              <a:spcAft>
                <a:spcPts val="0"/>
              </a:spcAft>
              <a:buNone/>
              <a:defRPr sz="1200">
                <a:solidFill>
                  <a:srgbClr val="888888"/>
                </a:solidFill>
                <a:latin typeface="Cambria"/>
                <a:ea typeface="Cambria"/>
                <a:cs typeface="Cambria"/>
                <a:sym typeface="Cambria"/>
              </a:defRPr>
            </a:lvl6pPr>
            <a:lvl7pPr marL="0" marR="0" lvl="6" indent="0" algn="r" rtl="0">
              <a:spcBef>
                <a:spcPts val="0"/>
              </a:spcBef>
              <a:spcAft>
                <a:spcPts val="0"/>
              </a:spcAft>
              <a:buNone/>
              <a:defRPr sz="1200">
                <a:solidFill>
                  <a:srgbClr val="888888"/>
                </a:solidFill>
                <a:latin typeface="Cambria"/>
                <a:ea typeface="Cambria"/>
                <a:cs typeface="Cambria"/>
                <a:sym typeface="Cambria"/>
              </a:defRPr>
            </a:lvl7pPr>
            <a:lvl8pPr marL="0" marR="0" lvl="7" indent="0" algn="r" rtl="0">
              <a:spcBef>
                <a:spcPts val="0"/>
              </a:spcBef>
              <a:spcAft>
                <a:spcPts val="0"/>
              </a:spcAft>
              <a:buNone/>
              <a:defRPr sz="1200">
                <a:solidFill>
                  <a:srgbClr val="888888"/>
                </a:solidFill>
                <a:latin typeface="Cambria"/>
                <a:ea typeface="Cambria"/>
                <a:cs typeface="Cambria"/>
                <a:sym typeface="Cambria"/>
              </a:defRPr>
            </a:lvl8pPr>
            <a:lvl9pPr marL="0" marR="0" lvl="8" indent="0" algn="r" rtl="0">
              <a:spcBef>
                <a:spcPts val="0"/>
              </a:spcBef>
              <a:spcAft>
                <a:spcPts val="0"/>
              </a:spcAft>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281"/>
        <p:cNvGrpSpPr/>
        <p:nvPr/>
      </p:nvGrpSpPr>
      <p:grpSpPr>
        <a:xfrm>
          <a:off x="0" y="0"/>
          <a:ext cx="0" cy="0"/>
          <a:chOff x="0" y="0"/>
          <a:chExt cx="0" cy="0"/>
        </a:xfrm>
      </p:grpSpPr>
      <p:pic>
        <p:nvPicPr>
          <p:cNvPr id="282" name="Google Shape;282;p51"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283" name="Google Shape;283;p51"/>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284" name="Google Shape;284;p51"/>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85" name="Google Shape;285;p51"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86"/>
        <p:cNvGrpSpPr/>
        <p:nvPr/>
      </p:nvGrpSpPr>
      <p:grpSpPr>
        <a:xfrm>
          <a:off x="0" y="0"/>
          <a:ext cx="0" cy="0"/>
          <a:chOff x="0" y="0"/>
          <a:chExt cx="0" cy="0"/>
        </a:xfrm>
      </p:grpSpPr>
      <p:sp>
        <p:nvSpPr>
          <p:cNvPr id="287" name="Google Shape;287;p5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88" name="Google Shape;288;p52"/>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89" name="Google Shape;289;p52"/>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90" name="Google Shape;290;p52"/>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291" name="Google Shape;291;p5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292"/>
        <p:cNvGrpSpPr/>
        <p:nvPr/>
      </p:nvGrpSpPr>
      <p:grpSpPr>
        <a:xfrm>
          <a:off x="0" y="0"/>
          <a:ext cx="0" cy="0"/>
          <a:chOff x="0" y="0"/>
          <a:chExt cx="0" cy="0"/>
        </a:xfrm>
      </p:grpSpPr>
      <p:pic>
        <p:nvPicPr>
          <p:cNvPr id="293" name="Google Shape;293;p53"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294" name="Google Shape;294;p5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95" name="Google Shape;295;p53"/>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96" name="Google Shape;296;p5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297"/>
        <p:cNvGrpSpPr/>
        <p:nvPr/>
      </p:nvGrpSpPr>
      <p:grpSpPr>
        <a:xfrm>
          <a:off x="0" y="0"/>
          <a:ext cx="0" cy="0"/>
          <a:chOff x="0" y="0"/>
          <a:chExt cx="0" cy="0"/>
        </a:xfrm>
      </p:grpSpPr>
      <p:pic>
        <p:nvPicPr>
          <p:cNvPr id="298" name="Google Shape;298;p54"/>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299" name="Google Shape;299;p54"/>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0" name="Google Shape;300;p5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01" name="Google Shape;301;p5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03"/>
        <p:cNvGrpSpPr/>
        <p:nvPr/>
      </p:nvGrpSpPr>
      <p:grpSpPr>
        <a:xfrm>
          <a:off x="0" y="0"/>
          <a:ext cx="0" cy="0"/>
          <a:chOff x="0" y="0"/>
          <a:chExt cx="0" cy="0"/>
        </a:xfrm>
      </p:grpSpPr>
      <p:sp>
        <p:nvSpPr>
          <p:cNvPr id="304" name="Google Shape;304;p5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5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06" name="Google Shape;306;p56"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307" name="Google Shape;307;p5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8"/>
        <p:cNvGrpSpPr/>
        <p:nvPr/>
      </p:nvGrpSpPr>
      <p:grpSpPr>
        <a:xfrm>
          <a:off x="0" y="0"/>
          <a:ext cx="0" cy="0"/>
          <a:chOff x="0" y="0"/>
          <a:chExt cx="0" cy="0"/>
        </a:xfrm>
      </p:grpSpPr>
      <p:sp>
        <p:nvSpPr>
          <p:cNvPr id="309" name="Google Shape;309;p57"/>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0" name="Google Shape;310;p57"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311" name="Google Shape;311;p57"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312" name="Google Shape;312;p57"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13"/>
        <p:cNvGrpSpPr/>
        <p:nvPr/>
      </p:nvGrpSpPr>
      <p:grpSpPr>
        <a:xfrm>
          <a:off x="0" y="0"/>
          <a:ext cx="0" cy="0"/>
          <a:chOff x="0" y="0"/>
          <a:chExt cx="0" cy="0"/>
        </a:xfrm>
      </p:grpSpPr>
      <p:sp>
        <p:nvSpPr>
          <p:cNvPr id="314" name="Google Shape;314;p5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5" name="Google Shape;315;p58"/>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58"/>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7" name="Google Shape;317;p58"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318" name="Google Shape;318;p5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319"/>
        <p:cNvGrpSpPr/>
        <p:nvPr/>
      </p:nvGrpSpPr>
      <p:grpSpPr>
        <a:xfrm>
          <a:off x="0" y="0"/>
          <a:ext cx="0" cy="0"/>
          <a:chOff x="0" y="0"/>
          <a:chExt cx="0" cy="0"/>
        </a:xfrm>
      </p:grpSpPr>
      <p:sp>
        <p:nvSpPr>
          <p:cNvPr id="320" name="Google Shape;320;p59"/>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1" name="Google Shape;321;p5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2" name="Google Shape;322;p59"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323" name="Google Shape;323;p5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25"/>
        <p:cNvGrpSpPr/>
        <p:nvPr/>
      </p:nvGrpSpPr>
      <p:grpSpPr>
        <a:xfrm>
          <a:off x="0" y="0"/>
          <a:ext cx="0" cy="0"/>
          <a:chOff x="0" y="0"/>
          <a:chExt cx="0" cy="0"/>
        </a:xfrm>
      </p:grpSpPr>
      <p:sp>
        <p:nvSpPr>
          <p:cNvPr id="326" name="Google Shape;326;p6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7" name="Google Shape;327;p61"/>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8" name="Google Shape;328;p61"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329" name="Google Shape;329;p61"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0"/>
        <p:cNvGrpSpPr/>
        <p:nvPr/>
      </p:nvGrpSpPr>
      <p:grpSpPr>
        <a:xfrm>
          <a:off x="0" y="0"/>
          <a:ext cx="0" cy="0"/>
          <a:chOff x="0" y="0"/>
          <a:chExt cx="0" cy="0"/>
        </a:xfrm>
      </p:grpSpPr>
      <p:sp>
        <p:nvSpPr>
          <p:cNvPr id="331" name="Google Shape;331;p62"/>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2" name="Google Shape;332;p62"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333" name="Google Shape;333;p62"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334" name="Google Shape;334;p62"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35"/>
        <p:cNvGrpSpPr/>
        <p:nvPr/>
      </p:nvGrpSpPr>
      <p:grpSpPr>
        <a:xfrm>
          <a:off x="0" y="0"/>
          <a:ext cx="0" cy="0"/>
          <a:chOff x="0" y="0"/>
          <a:chExt cx="0" cy="0"/>
        </a:xfrm>
      </p:grpSpPr>
      <p:sp>
        <p:nvSpPr>
          <p:cNvPr id="336" name="Google Shape;336;p6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Google Shape;337;p63"/>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Google Shape;338;p63"/>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9" name="Google Shape;339;p63"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340" name="Google Shape;340;p6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341"/>
        <p:cNvGrpSpPr/>
        <p:nvPr/>
      </p:nvGrpSpPr>
      <p:grpSpPr>
        <a:xfrm>
          <a:off x="0" y="0"/>
          <a:ext cx="0" cy="0"/>
          <a:chOff x="0" y="0"/>
          <a:chExt cx="0" cy="0"/>
        </a:xfrm>
      </p:grpSpPr>
      <p:sp>
        <p:nvSpPr>
          <p:cNvPr id="342" name="Google Shape;342;p64"/>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Google Shape;343;p6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44" name="Google Shape;344;p64"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345" name="Google Shape;345;p6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347"/>
        <p:cNvGrpSpPr/>
        <p:nvPr/>
      </p:nvGrpSpPr>
      <p:grpSpPr>
        <a:xfrm>
          <a:off x="0" y="0"/>
          <a:ext cx="0" cy="0"/>
          <a:chOff x="0" y="0"/>
          <a:chExt cx="0" cy="0"/>
        </a:xfrm>
      </p:grpSpPr>
      <p:pic>
        <p:nvPicPr>
          <p:cNvPr id="348" name="Google Shape;348;p66"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349" name="Google Shape;349;p66"/>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350" name="Google Shape;350;p66"/>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51" name="Google Shape;351;p66"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52"/>
        <p:cNvGrpSpPr/>
        <p:nvPr/>
      </p:nvGrpSpPr>
      <p:grpSpPr>
        <a:xfrm>
          <a:off x="0" y="0"/>
          <a:ext cx="0" cy="0"/>
          <a:chOff x="0" y="0"/>
          <a:chExt cx="0" cy="0"/>
        </a:xfrm>
      </p:grpSpPr>
      <p:sp>
        <p:nvSpPr>
          <p:cNvPr id="353" name="Google Shape;353;p6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54" name="Google Shape;354;p67"/>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55" name="Google Shape;355;p67"/>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56" name="Google Shape;356;p67"/>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357" name="Google Shape;357;p67"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358"/>
        <p:cNvGrpSpPr/>
        <p:nvPr/>
      </p:nvGrpSpPr>
      <p:grpSpPr>
        <a:xfrm>
          <a:off x="0" y="0"/>
          <a:ext cx="0" cy="0"/>
          <a:chOff x="0" y="0"/>
          <a:chExt cx="0" cy="0"/>
        </a:xfrm>
      </p:grpSpPr>
      <p:pic>
        <p:nvPicPr>
          <p:cNvPr id="359" name="Google Shape;359;p68"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360" name="Google Shape;360;p6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61" name="Google Shape;361;p68"/>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62" name="Google Shape;362;p6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363"/>
        <p:cNvGrpSpPr/>
        <p:nvPr/>
      </p:nvGrpSpPr>
      <p:grpSpPr>
        <a:xfrm>
          <a:off x="0" y="0"/>
          <a:ext cx="0" cy="0"/>
          <a:chOff x="0" y="0"/>
          <a:chExt cx="0" cy="0"/>
        </a:xfrm>
      </p:grpSpPr>
      <p:pic>
        <p:nvPicPr>
          <p:cNvPr id="364" name="Google Shape;364;p69"/>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365" name="Google Shape;365;p69"/>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66" name="Google Shape;366;p6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67" name="Google Shape;367;p6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dk1"/>
        </a:solidFill>
        <a:effectLst/>
      </p:bgPr>
    </p:bg>
    <p:spTree>
      <p:nvGrpSpPr>
        <p:cNvPr id="1" name="Shape 369"/>
        <p:cNvGrpSpPr/>
        <p:nvPr/>
      </p:nvGrpSpPr>
      <p:grpSpPr>
        <a:xfrm>
          <a:off x="0" y="0"/>
          <a:ext cx="0" cy="0"/>
          <a:chOff x="0" y="0"/>
          <a:chExt cx="0" cy="0"/>
        </a:xfrm>
      </p:grpSpPr>
      <p:pic>
        <p:nvPicPr>
          <p:cNvPr id="370" name="Google Shape;370;p71" descr="UW_W Logo_White.png"/>
          <p:cNvPicPr preferRelativeResize="0"/>
          <p:nvPr/>
        </p:nvPicPr>
        <p:blipFill rotWithShape="1">
          <a:blip r:embed="rId2">
            <a:alphaModFix/>
          </a:blip>
          <a:srcRect/>
          <a:stretch/>
        </p:blipFill>
        <p:spPr>
          <a:xfrm>
            <a:off x="7483915" y="5626608"/>
            <a:ext cx="1371600" cy="1231392"/>
          </a:xfrm>
          <a:prstGeom prst="rect">
            <a:avLst/>
          </a:prstGeom>
          <a:noFill/>
          <a:ln>
            <a:noFill/>
          </a:ln>
        </p:spPr>
      </p:pic>
      <p:pic>
        <p:nvPicPr>
          <p:cNvPr id="371" name="Google Shape;371;p71"/>
          <p:cNvPicPr preferRelativeResize="0"/>
          <p:nvPr/>
        </p:nvPicPr>
        <p:blipFill rotWithShape="1">
          <a:blip r:embed="rId3">
            <a:alphaModFix/>
          </a:blip>
          <a:srcRect/>
          <a:stretch/>
        </p:blipFill>
        <p:spPr>
          <a:xfrm>
            <a:off x="568081" y="4568599"/>
            <a:ext cx="1600201" cy="186267"/>
          </a:xfrm>
          <a:prstGeom prst="rect">
            <a:avLst/>
          </a:prstGeom>
          <a:noFill/>
          <a:ln>
            <a:noFill/>
          </a:ln>
        </p:spPr>
      </p:pic>
      <p:sp>
        <p:nvSpPr>
          <p:cNvPr id="372" name="Google Shape;372;p71"/>
          <p:cNvSpPr txBox="1">
            <a:spLocks noGrp="1"/>
          </p:cNvSpPr>
          <p:nvPr>
            <p:ph type="title"/>
          </p:nvPr>
        </p:nvSpPr>
        <p:spPr>
          <a:xfrm>
            <a:off x="460375" y="859991"/>
            <a:ext cx="6972300" cy="35223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1"/>
        </a:solidFill>
        <a:effectLst/>
      </p:bgPr>
    </p:bg>
    <p:spTree>
      <p:nvGrpSpPr>
        <p:cNvPr id="1" name="Shape 373"/>
        <p:cNvGrpSpPr/>
        <p:nvPr/>
      </p:nvGrpSpPr>
      <p:grpSpPr>
        <a:xfrm>
          <a:off x="0" y="0"/>
          <a:ext cx="0" cy="0"/>
          <a:chOff x="0" y="0"/>
          <a:chExt cx="0" cy="0"/>
        </a:xfrm>
      </p:grpSpPr>
      <p:pic>
        <p:nvPicPr>
          <p:cNvPr id="374" name="Google Shape;374;p72" descr="UW_W Logo_White.png"/>
          <p:cNvPicPr preferRelativeResize="0"/>
          <p:nvPr/>
        </p:nvPicPr>
        <p:blipFill rotWithShape="1">
          <a:blip r:embed="rId2">
            <a:alphaModFix/>
          </a:blip>
          <a:srcRect/>
          <a:stretch/>
        </p:blipFill>
        <p:spPr>
          <a:xfrm>
            <a:off x="7483915" y="5626608"/>
            <a:ext cx="1371600" cy="1231392"/>
          </a:xfrm>
          <a:prstGeom prst="rect">
            <a:avLst/>
          </a:prstGeom>
          <a:noFill/>
          <a:ln>
            <a:noFill/>
          </a:ln>
        </p:spPr>
      </p:pic>
      <p:pic>
        <p:nvPicPr>
          <p:cNvPr id="375" name="Google Shape;375;p72"/>
          <p:cNvPicPr preferRelativeResize="0"/>
          <p:nvPr/>
        </p:nvPicPr>
        <p:blipFill rotWithShape="1">
          <a:blip r:embed="rId3">
            <a:alphaModFix/>
          </a:blip>
          <a:srcRect/>
          <a:stretch/>
        </p:blipFill>
        <p:spPr>
          <a:xfrm>
            <a:off x="568081" y="6234041"/>
            <a:ext cx="2540000" cy="229748"/>
          </a:xfrm>
          <a:prstGeom prst="rect">
            <a:avLst/>
          </a:prstGeom>
          <a:noFill/>
          <a:ln>
            <a:noFill/>
          </a:ln>
        </p:spPr>
      </p:pic>
      <p:pic>
        <p:nvPicPr>
          <p:cNvPr id="376" name="Google Shape;376;p72"/>
          <p:cNvPicPr preferRelativeResize="0"/>
          <p:nvPr/>
        </p:nvPicPr>
        <p:blipFill rotWithShape="1">
          <a:blip r:embed="rId4">
            <a:alphaModFix/>
          </a:blip>
          <a:srcRect/>
          <a:stretch/>
        </p:blipFill>
        <p:spPr>
          <a:xfrm>
            <a:off x="568081" y="4568599"/>
            <a:ext cx="1600201" cy="186267"/>
          </a:xfrm>
          <a:prstGeom prst="rect">
            <a:avLst/>
          </a:prstGeom>
          <a:noFill/>
          <a:ln>
            <a:noFill/>
          </a:ln>
        </p:spPr>
      </p:pic>
      <p:sp>
        <p:nvSpPr>
          <p:cNvPr id="377" name="Google Shape;377;p72"/>
          <p:cNvSpPr txBox="1">
            <a:spLocks noGrp="1"/>
          </p:cNvSpPr>
          <p:nvPr>
            <p:ph type="title"/>
          </p:nvPr>
        </p:nvSpPr>
        <p:spPr>
          <a:xfrm>
            <a:off x="460375" y="859991"/>
            <a:ext cx="7023600" cy="35223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78"/>
        <p:cNvGrpSpPr/>
        <p:nvPr/>
      </p:nvGrpSpPr>
      <p:grpSpPr>
        <a:xfrm>
          <a:off x="0" y="0"/>
          <a:ext cx="0" cy="0"/>
          <a:chOff x="0" y="0"/>
          <a:chExt cx="0" cy="0"/>
        </a:xfrm>
      </p:grpSpPr>
      <p:sp>
        <p:nvSpPr>
          <p:cNvPr id="379" name="Google Shape;379;p73"/>
          <p:cNvSpPr txBox="1">
            <a:spLocks noGrp="1"/>
          </p:cNvSpPr>
          <p:nvPr>
            <p:ph type="body" idx="1"/>
          </p:nvPr>
        </p:nvSpPr>
        <p:spPr>
          <a:xfrm>
            <a:off x="447923" y="3093653"/>
            <a:ext cx="8197200" cy="3002400"/>
          </a:xfrm>
          <a:prstGeom prst="rect">
            <a:avLst/>
          </a:prstGeom>
          <a:noFill/>
          <a:ln>
            <a:noFill/>
          </a:ln>
        </p:spPr>
        <p:txBody>
          <a:bodyPr spcFirstLastPara="1" wrap="square" lIns="121900" tIns="60925" rIns="121900" bIns="60925" anchor="t" anchorCtr="0">
            <a:noAutofit/>
          </a:bodyPr>
          <a:lstStyle>
            <a:lvl1pPr marL="457200" marR="0" lvl="0" indent="-381000" algn="l" rtl="0">
              <a:spcBef>
                <a:spcPts val="50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400"/>
              </a:spcBef>
              <a:spcAft>
                <a:spcPts val="0"/>
              </a:spcAft>
              <a:buClr>
                <a:schemeClr val="lt2"/>
              </a:buClr>
              <a:buSzPts val="1800"/>
              <a:buFont typeface="Merriweather Sans"/>
              <a:buChar char="&gt;"/>
              <a:defRPr sz="1800" b="1" i="0" u="none" strike="noStrike" cap="none">
                <a:solidFill>
                  <a:schemeClr val="lt2"/>
                </a:solidFill>
                <a:latin typeface="Open Sans"/>
                <a:ea typeface="Open Sans"/>
                <a:cs typeface="Open Sans"/>
                <a:sym typeface="Open Sans"/>
              </a:defRPr>
            </a:lvl3pPr>
            <a:lvl4pPr marL="1828800" marR="0" lvl="3" indent="-330200" algn="l" rtl="0">
              <a:spcBef>
                <a:spcPts val="30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17500" algn="l" rtl="0">
              <a:spcBef>
                <a:spcPts val="300"/>
              </a:spcBef>
              <a:spcAft>
                <a:spcPts val="0"/>
              </a:spcAft>
              <a:buClr>
                <a:schemeClr val="lt2"/>
              </a:buClr>
              <a:buSzPts val="1400"/>
              <a:buFont typeface="Merriweather Sans"/>
              <a:buChar char="&gt;"/>
              <a:defRPr sz="14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80" name="Google Shape;380;p73"/>
          <p:cNvSpPr txBox="1">
            <a:spLocks noGrp="1"/>
          </p:cNvSpPr>
          <p:nvPr>
            <p:ph type="body" idx="2"/>
          </p:nvPr>
        </p:nvSpPr>
        <p:spPr>
          <a:xfrm>
            <a:off x="460375" y="2307557"/>
            <a:ext cx="8184900" cy="548400"/>
          </a:xfrm>
          <a:prstGeom prst="rect">
            <a:avLst/>
          </a:prstGeom>
          <a:noFill/>
          <a:ln>
            <a:noFill/>
          </a:ln>
        </p:spPr>
        <p:txBody>
          <a:bodyPr spcFirstLastPara="1" wrap="square" lIns="121900" tIns="60925" rIns="121900" bIns="60925" anchor="t" anchorCtr="0">
            <a:noAutofit/>
          </a:bodyPr>
          <a:lstStyle>
            <a:lvl1pPr marL="457200" marR="0" lvl="0" indent="-228600" algn="l" rtl="0">
              <a:lnSpc>
                <a:spcPct val="90000"/>
              </a:lnSpc>
              <a:spcBef>
                <a:spcPts val="50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1pPr>
            <a:lvl2pPr marL="914400" marR="0" lvl="1" indent="-228600" algn="l" rtl="0">
              <a:spcBef>
                <a:spcPts val="60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50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81" name="Google Shape;381;p73"/>
          <p:cNvPicPr preferRelativeResize="0"/>
          <p:nvPr/>
        </p:nvPicPr>
        <p:blipFill rotWithShape="1">
          <a:blip r:embed="rId2">
            <a:alphaModFix/>
          </a:blip>
          <a:srcRect/>
          <a:stretch/>
        </p:blipFill>
        <p:spPr>
          <a:xfrm>
            <a:off x="549032" y="1818011"/>
            <a:ext cx="1103785" cy="128483"/>
          </a:xfrm>
          <a:prstGeom prst="rect">
            <a:avLst/>
          </a:prstGeom>
          <a:noFill/>
          <a:ln>
            <a:noFill/>
          </a:ln>
        </p:spPr>
      </p:pic>
      <p:pic>
        <p:nvPicPr>
          <p:cNvPr id="382" name="Google Shape;382;p73"/>
          <p:cNvPicPr preferRelativeResize="0"/>
          <p:nvPr/>
        </p:nvPicPr>
        <p:blipFill rotWithShape="1">
          <a:blip r:embed="rId3">
            <a:alphaModFix/>
          </a:blip>
          <a:srcRect/>
          <a:stretch/>
        </p:blipFill>
        <p:spPr>
          <a:xfrm>
            <a:off x="6105037" y="6234041"/>
            <a:ext cx="2540000" cy="229748"/>
          </a:xfrm>
          <a:prstGeom prst="rect">
            <a:avLst/>
          </a:prstGeom>
          <a:noFill/>
          <a:ln>
            <a:noFill/>
          </a:ln>
        </p:spPr>
      </p:pic>
      <p:sp>
        <p:nvSpPr>
          <p:cNvPr id="383" name="Google Shape;383;p73"/>
          <p:cNvSpPr txBox="1">
            <a:spLocks noGrp="1"/>
          </p:cNvSpPr>
          <p:nvPr>
            <p:ph type="title"/>
          </p:nvPr>
        </p:nvSpPr>
        <p:spPr>
          <a:xfrm>
            <a:off x="447923" y="495348"/>
            <a:ext cx="81972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chemeClr val="dk1"/>
        </a:solidFill>
        <a:effectLst/>
      </p:bgPr>
    </p:bg>
    <p:spTree>
      <p:nvGrpSpPr>
        <p:cNvPr id="1" name="Shape 384"/>
        <p:cNvGrpSpPr/>
        <p:nvPr/>
      </p:nvGrpSpPr>
      <p:grpSpPr>
        <a:xfrm>
          <a:off x="0" y="0"/>
          <a:ext cx="0" cy="0"/>
          <a:chOff x="0" y="0"/>
          <a:chExt cx="0" cy="0"/>
        </a:xfrm>
      </p:grpSpPr>
      <p:sp>
        <p:nvSpPr>
          <p:cNvPr id="385" name="Google Shape;385;p74"/>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lvl1pPr marL="457200" marR="0" lvl="0" indent="-381000" algn="l" rtl="0">
              <a:spcBef>
                <a:spcPts val="50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400"/>
              </a:spcBef>
              <a:spcAft>
                <a:spcPts val="0"/>
              </a:spcAft>
              <a:buClr>
                <a:schemeClr val="lt2"/>
              </a:buClr>
              <a:buSzPts val="1800"/>
              <a:buFont typeface="Merriweather Sans"/>
              <a:buChar char="&gt;"/>
              <a:defRPr sz="1800" b="1" i="0" u="none" strike="noStrike" cap="none">
                <a:solidFill>
                  <a:schemeClr val="lt2"/>
                </a:solidFill>
                <a:latin typeface="Open Sans"/>
                <a:ea typeface="Open Sans"/>
                <a:cs typeface="Open Sans"/>
                <a:sym typeface="Open Sans"/>
              </a:defRPr>
            </a:lvl3pPr>
            <a:lvl4pPr marL="1828800" marR="0" lvl="3" indent="-330200" algn="l" rtl="0">
              <a:spcBef>
                <a:spcPts val="30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17500" algn="l" rtl="0">
              <a:spcBef>
                <a:spcPts val="300"/>
              </a:spcBef>
              <a:spcAft>
                <a:spcPts val="0"/>
              </a:spcAft>
              <a:buClr>
                <a:schemeClr val="lt2"/>
              </a:buClr>
              <a:buSzPts val="1400"/>
              <a:buFont typeface="Merriweather Sans"/>
              <a:buChar char="&gt;"/>
              <a:defRPr sz="14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86" name="Google Shape;386;p74"/>
          <p:cNvPicPr preferRelativeResize="0"/>
          <p:nvPr/>
        </p:nvPicPr>
        <p:blipFill rotWithShape="1">
          <a:blip r:embed="rId2">
            <a:alphaModFix/>
          </a:blip>
          <a:srcRect/>
          <a:stretch/>
        </p:blipFill>
        <p:spPr>
          <a:xfrm>
            <a:off x="549032" y="1818011"/>
            <a:ext cx="1103785" cy="128483"/>
          </a:xfrm>
          <a:prstGeom prst="rect">
            <a:avLst/>
          </a:prstGeom>
          <a:noFill/>
          <a:ln>
            <a:noFill/>
          </a:ln>
        </p:spPr>
      </p:pic>
      <p:pic>
        <p:nvPicPr>
          <p:cNvPr id="387" name="Google Shape;387;p74" descr="UW_W Logo_White.png"/>
          <p:cNvPicPr preferRelativeResize="0"/>
          <p:nvPr/>
        </p:nvPicPr>
        <p:blipFill rotWithShape="1">
          <a:blip r:embed="rId3">
            <a:alphaModFix/>
          </a:blip>
          <a:srcRect/>
          <a:stretch/>
        </p:blipFill>
        <p:spPr>
          <a:xfrm>
            <a:off x="7483915" y="5626608"/>
            <a:ext cx="1371600" cy="1231392"/>
          </a:xfrm>
          <a:prstGeom prst="rect">
            <a:avLst/>
          </a:prstGeom>
          <a:noFill/>
          <a:ln>
            <a:noFill/>
          </a:ln>
        </p:spPr>
      </p:pic>
      <p:sp>
        <p:nvSpPr>
          <p:cNvPr id="388" name="Google Shape;388;p74"/>
          <p:cNvSpPr txBox="1">
            <a:spLocks noGrp="1"/>
          </p:cNvSpPr>
          <p:nvPr>
            <p:ph type="title"/>
          </p:nvPr>
        </p:nvSpPr>
        <p:spPr>
          <a:xfrm>
            <a:off x="447923" y="492977"/>
            <a:ext cx="81972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chemeClr val="dk1"/>
        </a:solidFill>
        <a:effectLst/>
      </p:bgPr>
    </p:bg>
    <p:spTree>
      <p:nvGrpSpPr>
        <p:cNvPr id="1" name="Shape 389"/>
        <p:cNvGrpSpPr/>
        <p:nvPr/>
      </p:nvGrpSpPr>
      <p:grpSpPr>
        <a:xfrm>
          <a:off x="0" y="0"/>
          <a:ext cx="0" cy="0"/>
          <a:chOff x="0" y="0"/>
          <a:chExt cx="0" cy="0"/>
        </a:xfrm>
      </p:grpSpPr>
      <p:sp>
        <p:nvSpPr>
          <p:cNvPr id="390" name="Google Shape;390;p75"/>
          <p:cNvSpPr>
            <a:spLocks noGrp="1"/>
          </p:cNvSpPr>
          <p:nvPr>
            <p:ph type="chart" idx="2"/>
          </p:nvPr>
        </p:nvSpPr>
        <p:spPr>
          <a:xfrm>
            <a:off x="447923" y="2299971"/>
            <a:ext cx="8184900" cy="3770700"/>
          </a:xfrm>
          <a:prstGeom prst="rect">
            <a:avLst/>
          </a:prstGeom>
          <a:noFill/>
          <a:ln>
            <a:noFill/>
          </a:ln>
        </p:spPr>
        <p:txBody>
          <a:bodyPr spcFirstLastPara="1" wrap="square" lIns="121900" tIns="60925" rIns="121900" bIns="60925" anchor="t" anchorCtr="0">
            <a:noAutofit/>
          </a:bodyPr>
          <a:lstStyle>
            <a:lvl1pPr marR="0" lvl="0" algn="l" rtl="0">
              <a:spcBef>
                <a:spcPts val="50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91" name="Google Shape;391;p75"/>
          <p:cNvPicPr preferRelativeResize="0"/>
          <p:nvPr/>
        </p:nvPicPr>
        <p:blipFill rotWithShape="1">
          <a:blip r:embed="rId2">
            <a:alphaModFix/>
          </a:blip>
          <a:srcRect/>
          <a:stretch/>
        </p:blipFill>
        <p:spPr>
          <a:xfrm>
            <a:off x="549032" y="1818011"/>
            <a:ext cx="1103785" cy="128483"/>
          </a:xfrm>
          <a:prstGeom prst="rect">
            <a:avLst/>
          </a:prstGeom>
          <a:noFill/>
          <a:ln>
            <a:noFill/>
          </a:ln>
        </p:spPr>
      </p:pic>
      <p:pic>
        <p:nvPicPr>
          <p:cNvPr id="392" name="Google Shape;392;p75"/>
          <p:cNvPicPr preferRelativeResize="0"/>
          <p:nvPr/>
        </p:nvPicPr>
        <p:blipFill rotWithShape="1">
          <a:blip r:embed="rId3">
            <a:alphaModFix/>
          </a:blip>
          <a:srcRect/>
          <a:stretch/>
        </p:blipFill>
        <p:spPr>
          <a:xfrm>
            <a:off x="6105037" y="6234041"/>
            <a:ext cx="2540000" cy="229748"/>
          </a:xfrm>
          <a:prstGeom prst="rect">
            <a:avLst/>
          </a:prstGeom>
          <a:noFill/>
          <a:ln>
            <a:noFill/>
          </a:ln>
        </p:spPr>
      </p:pic>
      <p:sp>
        <p:nvSpPr>
          <p:cNvPr id="393" name="Google Shape;393;p75"/>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95"/>
        <p:cNvGrpSpPr/>
        <p:nvPr/>
      </p:nvGrpSpPr>
      <p:grpSpPr>
        <a:xfrm>
          <a:off x="0" y="0"/>
          <a:ext cx="0" cy="0"/>
          <a:chOff x="0" y="0"/>
          <a:chExt cx="0" cy="0"/>
        </a:xfrm>
      </p:grpSpPr>
      <p:pic>
        <p:nvPicPr>
          <p:cNvPr id="396" name="Google Shape;396;p77"/>
          <p:cNvPicPr preferRelativeResize="0"/>
          <p:nvPr/>
        </p:nvPicPr>
        <p:blipFill rotWithShape="1">
          <a:blip r:embed="rId2">
            <a:alphaModFix/>
          </a:blip>
          <a:srcRect/>
          <a:stretch/>
        </p:blipFill>
        <p:spPr>
          <a:xfrm>
            <a:off x="549032" y="1818011"/>
            <a:ext cx="1103785" cy="128483"/>
          </a:xfrm>
          <a:prstGeom prst="rect">
            <a:avLst/>
          </a:prstGeom>
          <a:noFill/>
          <a:ln>
            <a:noFill/>
          </a:ln>
        </p:spPr>
      </p:pic>
      <p:pic>
        <p:nvPicPr>
          <p:cNvPr id="397" name="Google Shape;397;p77" descr="W Logo_Purple_2685_HEX.png"/>
          <p:cNvPicPr preferRelativeResize="0"/>
          <p:nvPr/>
        </p:nvPicPr>
        <p:blipFill rotWithShape="1">
          <a:blip r:embed="rId3">
            <a:alphaModFix/>
          </a:blip>
          <a:srcRect/>
          <a:stretch/>
        </p:blipFill>
        <p:spPr>
          <a:xfrm>
            <a:off x="7483915" y="5626608"/>
            <a:ext cx="1371600" cy="1231392"/>
          </a:xfrm>
          <a:prstGeom prst="rect">
            <a:avLst/>
          </a:prstGeom>
          <a:noFill/>
          <a:ln>
            <a:noFill/>
          </a:ln>
        </p:spPr>
      </p:pic>
      <p:sp>
        <p:nvSpPr>
          <p:cNvPr id="398" name="Google Shape;398;p77"/>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lvl1pPr marL="457200" marR="0" lvl="0" indent="-381000" algn="l" rtl="0">
              <a:spcBef>
                <a:spcPts val="50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40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spcBef>
                <a:spcPts val="30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spcBef>
                <a:spcPts val="30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Google Shape;399;p77"/>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0"/>
        <p:cNvGrpSpPr/>
        <p:nvPr/>
      </p:nvGrpSpPr>
      <p:grpSpPr>
        <a:xfrm>
          <a:off x="0" y="0"/>
          <a:ext cx="0" cy="0"/>
          <a:chOff x="0" y="0"/>
          <a:chExt cx="0" cy="0"/>
        </a:xfrm>
      </p:grpSpPr>
      <p:pic>
        <p:nvPicPr>
          <p:cNvPr id="401" name="Google Shape;401;p78"/>
          <p:cNvPicPr preferRelativeResize="0"/>
          <p:nvPr/>
        </p:nvPicPr>
        <p:blipFill rotWithShape="1">
          <a:blip r:embed="rId2">
            <a:alphaModFix/>
          </a:blip>
          <a:srcRect/>
          <a:stretch/>
        </p:blipFill>
        <p:spPr>
          <a:xfrm>
            <a:off x="568081" y="4568599"/>
            <a:ext cx="1600201" cy="186267"/>
          </a:xfrm>
          <a:prstGeom prst="rect">
            <a:avLst/>
          </a:prstGeom>
          <a:noFill/>
          <a:ln>
            <a:noFill/>
          </a:ln>
        </p:spPr>
      </p:pic>
      <p:pic>
        <p:nvPicPr>
          <p:cNvPr id="402" name="Google Shape;402;p78"/>
          <p:cNvPicPr preferRelativeResize="0"/>
          <p:nvPr/>
        </p:nvPicPr>
        <p:blipFill rotWithShape="1">
          <a:blip r:embed="rId3">
            <a:alphaModFix/>
          </a:blip>
          <a:srcRect/>
          <a:stretch/>
        </p:blipFill>
        <p:spPr>
          <a:xfrm>
            <a:off x="568081" y="6132013"/>
            <a:ext cx="2425226" cy="284364"/>
          </a:xfrm>
          <a:prstGeom prst="rect">
            <a:avLst/>
          </a:prstGeom>
          <a:noFill/>
          <a:ln>
            <a:noFill/>
          </a:ln>
        </p:spPr>
      </p:pic>
      <p:pic>
        <p:nvPicPr>
          <p:cNvPr id="403" name="Google Shape;403;p78" descr="W Logo_Purple_2685_HEX.png"/>
          <p:cNvPicPr preferRelativeResize="0"/>
          <p:nvPr/>
        </p:nvPicPr>
        <p:blipFill rotWithShape="1">
          <a:blip r:embed="rId4">
            <a:alphaModFix/>
          </a:blip>
          <a:srcRect/>
          <a:stretch/>
        </p:blipFill>
        <p:spPr>
          <a:xfrm>
            <a:off x="7483915" y="5626608"/>
            <a:ext cx="1371600" cy="1231392"/>
          </a:xfrm>
          <a:prstGeom prst="rect">
            <a:avLst/>
          </a:prstGeom>
          <a:noFill/>
          <a:ln>
            <a:noFill/>
          </a:ln>
        </p:spPr>
      </p:pic>
      <p:sp>
        <p:nvSpPr>
          <p:cNvPr id="404" name="Google Shape;404;p78"/>
          <p:cNvSpPr txBox="1">
            <a:spLocks noGrp="1"/>
          </p:cNvSpPr>
          <p:nvPr>
            <p:ph type="title"/>
          </p:nvPr>
        </p:nvSpPr>
        <p:spPr>
          <a:xfrm>
            <a:off x="460375" y="859991"/>
            <a:ext cx="7023600" cy="35223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05"/>
        <p:cNvGrpSpPr/>
        <p:nvPr/>
      </p:nvGrpSpPr>
      <p:grpSpPr>
        <a:xfrm>
          <a:off x="0" y="0"/>
          <a:ext cx="0" cy="0"/>
          <a:chOff x="0" y="0"/>
          <a:chExt cx="0" cy="0"/>
        </a:xfrm>
      </p:grpSpPr>
      <p:pic>
        <p:nvPicPr>
          <p:cNvPr id="406" name="Google Shape;406;p79"/>
          <p:cNvPicPr preferRelativeResize="0"/>
          <p:nvPr/>
        </p:nvPicPr>
        <p:blipFill rotWithShape="1">
          <a:blip r:embed="rId2">
            <a:alphaModFix/>
          </a:blip>
          <a:srcRect/>
          <a:stretch/>
        </p:blipFill>
        <p:spPr>
          <a:xfrm>
            <a:off x="568081" y="4568599"/>
            <a:ext cx="1600201" cy="186267"/>
          </a:xfrm>
          <a:prstGeom prst="rect">
            <a:avLst/>
          </a:prstGeom>
          <a:noFill/>
          <a:ln>
            <a:noFill/>
          </a:ln>
        </p:spPr>
      </p:pic>
      <p:pic>
        <p:nvPicPr>
          <p:cNvPr id="407" name="Google Shape;407;p79" descr="W Logo_Purple_2685_HEX.png"/>
          <p:cNvPicPr preferRelativeResize="0"/>
          <p:nvPr/>
        </p:nvPicPr>
        <p:blipFill rotWithShape="1">
          <a:blip r:embed="rId3">
            <a:alphaModFix/>
          </a:blip>
          <a:srcRect/>
          <a:stretch/>
        </p:blipFill>
        <p:spPr>
          <a:xfrm>
            <a:off x="7483915" y="5626608"/>
            <a:ext cx="1371600" cy="1231392"/>
          </a:xfrm>
          <a:prstGeom prst="rect">
            <a:avLst/>
          </a:prstGeom>
          <a:noFill/>
          <a:ln>
            <a:noFill/>
          </a:ln>
        </p:spPr>
      </p:pic>
      <p:pic>
        <p:nvPicPr>
          <p:cNvPr id="408" name="Google Shape;408;p79"/>
          <p:cNvPicPr preferRelativeResize="0"/>
          <p:nvPr/>
        </p:nvPicPr>
        <p:blipFill rotWithShape="1">
          <a:blip r:embed="rId4">
            <a:alphaModFix/>
          </a:blip>
          <a:srcRect/>
          <a:stretch/>
        </p:blipFill>
        <p:spPr>
          <a:xfrm>
            <a:off x="568085" y="6234041"/>
            <a:ext cx="2539991" cy="229748"/>
          </a:xfrm>
          <a:prstGeom prst="rect">
            <a:avLst/>
          </a:prstGeom>
          <a:noFill/>
          <a:ln>
            <a:noFill/>
          </a:ln>
        </p:spPr>
      </p:pic>
      <p:sp>
        <p:nvSpPr>
          <p:cNvPr id="409" name="Google Shape;409;p79"/>
          <p:cNvSpPr txBox="1">
            <a:spLocks noGrp="1"/>
          </p:cNvSpPr>
          <p:nvPr>
            <p:ph type="title"/>
          </p:nvPr>
        </p:nvSpPr>
        <p:spPr>
          <a:xfrm>
            <a:off x="460376" y="859991"/>
            <a:ext cx="7023600" cy="35223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410"/>
        <p:cNvGrpSpPr/>
        <p:nvPr/>
      </p:nvGrpSpPr>
      <p:grpSpPr>
        <a:xfrm>
          <a:off x="0" y="0"/>
          <a:ext cx="0" cy="0"/>
          <a:chOff x="0" y="0"/>
          <a:chExt cx="0" cy="0"/>
        </a:xfrm>
      </p:grpSpPr>
      <p:pic>
        <p:nvPicPr>
          <p:cNvPr id="411" name="Google Shape;411;p80"/>
          <p:cNvPicPr preferRelativeResize="0"/>
          <p:nvPr/>
        </p:nvPicPr>
        <p:blipFill rotWithShape="1">
          <a:blip r:embed="rId2">
            <a:alphaModFix/>
          </a:blip>
          <a:srcRect/>
          <a:stretch/>
        </p:blipFill>
        <p:spPr>
          <a:xfrm>
            <a:off x="555381" y="1819205"/>
            <a:ext cx="1103785" cy="128481"/>
          </a:xfrm>
          <a:prstGeom prst="rect">
            <a:avLst/>
          </a:prstGeom>
          <a:noFill/>
          <a:ln>
            <a:noFill/>
          </a:ln>
        </p:spPr>
      </p:pic>
      <p:pic>
        <p:nvPicPr>
          <p:cNvPr id="412" name="Google Shape;412;p80"/>
          <p:cNvPicPr preferRelativeResize="0"/>
          <p:nvPr/>
        </p:nvPicPr>
        <p:blipFill rotWithShape="1">
          <a:blip r:embed="rId3">
            <a:alphaModFix/>
          </a:blip>
          <a:srcRect/>
          <a:stretch/>
        </p:blipFill>
        <p:spPr>
          <a:xfrm>
            <a:off x="549032" y="1818011"/>
            <a:ext cx="1103785" cy="128483"/>
          </a:xfrm>
          <a:prstGeom prst="rect">
            <a:avLst/>
          </a:prstGeom>
          <a:noFill/>
          <a:ln>
            <a:noFill/>
          </a:ln>
        </p:spPr>
      </p:pic>
      <p:sp>
        <p:nvSpPr>
          <p:cNvPr id="413" name="Google Shape;413;p80"/>
          <p:cNvSpPr txBox="1">
            <a:spLocks noGrp="1"/>
          </p:cNvSpPr>
          <p:nvPr>
            <p:ph type="body" idx="1"/>
          </p:nvPr>
        </p:nvSpPr>
        <p:spPr>
          <a:xfrm>
            <a:off x="447923" y="3093653"/>
            <a:ext cx="8197200" cy="3002400"/>
          </a:xfrm>
          <a:prstGeom prst="rect">
            <a:avLst/>
          </a:prstGeom>
          <a:noFill/>
          <a:ln>
            <a:noFill/>
          </a:ln>
        </p:spPr>
        <p:txBody>
          <a:bodyPr spcFirstLastPara="1" wrap="square" lIns="121900" tIns="60925" rIns="121900" bIns="60925" anchor="t" anchorCtr="0">
            <a:noAutofit/>
          </a:bodyPr>
          <a:lstStyle>
            <a:lvl1pPr marL="457200" marR="0" lvl="0" indent="-381000" algn="l" rtl="0">
              <a:spcBef>
                <a:spcPts val="50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40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spcBef>
                <a:spcPts val="30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spcBef>
                <a:spcPts val="30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4" name="Google Shape;414;p80"/>
          <p:cNvSpPr txBox="1">
            <a:spLocks noGrp="1"/>
          </p:cNvSpPr>
          <p:nvPr>
            <p:ph type="body" idx="2"/>
          </p:nvPr>
        </p:nvSpPr>
        <p:spPr>
          <a:xfrm>
            <a:off x="460375" y="2307557"/>
            <a:ext cx="8184900" cy="548400"/>
          </a:xfrm>
          <a:prstGeom prst="rect">
            <a:avLst/>
          </a:prstGeom>
          <a:noFill/>
          <a:ln>
            <a:noFill/>
          </a:ln>
        </p:spPr>
        <p:txBody>
          <a:bodyPr spcFirstLastPara="1" wrap="square" lIns="121900" tIns="60925" rIns="121900" bIns="60925" anchor="t" anchorCtr="0">
            <a:noAutofit/>
          </a:bodyPr>
          <a:lstStyle>
            <a:lvl1pPr marL="457200" marR="0" lvl="0" indent="-228600" algn="l" rtl="0">
              <a:lnSpc>
                <a:spcPct val="90000"/>
              </a:lnSpc>
              <a:spcBef>
                <a:spcPts val="5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60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50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15" name="Google Shape;415;p80"/>
          <p:cNvPicPr preferRelativeResize="0"/>
          <p:nvPr/>
        </p:nvPicPr>
        <p:blipFill rotWithShape="1">
          <a:blip r:embed="rId4">
            <a:alphaModFix/>
          </a:blip>
          <a:srcRect/>
          <a:stretch/>
        </p:blipFill>
        <p:spPr>
          <a:xfrm>
            <a:off x="6105041" y="6234041"/>
            <a:ext cx="2539991" cy="229748"/>
          </a:xfrm>
          <a:prstGeom prst="rect">
            <a:avLst/>
          </a:prstGeom>
          <a:noFill/>
          <a:ln>
            <a:noFill/>
          </a:ln>
        </p:spPr>
      </p:pic>
      <p:sp>
        <p:nvSpPr>
          <p:cNvPr id="416" name="Google Shape;416;p80"/>
          <p:cNvSpPr txBox="1">
            <a:spLocks noGrp="1"/>
          </p:cNvSpPr>
          <p:nvPr>
            <p:ph type="title"/>
          </p:nvPr>
        </p:nvSpPr>
        <p:spPr>
          <a:xfrm>
            <a:off x="447923" y="492381"/>
            <a:ext cx="81972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417"/>
        <p:cNvGrpSpPr/>
        <p:nvPr/>
      </p:nvGrpSpPr>
      <p:grpSpPr>
        <a:xfrm>
          <a:off x="0" y="0"/>
          <a:ext cx="0" cy="0"/>
          <a:chOff x="0" y="0"/>
          <a:chExt cx="0" cy="0"/>
        </a:xfrm>
      </p:grpSpPr>
      <p:pic>
        <p:nvPicPr>
          <p:cNvPr id="418" name="Google Shape;418;p81"/>
          <p:cNvPicPr preferRelativeResize="0"/>
          <p:nvPr/>
        </p:nvPicPr>
        <p:blipFill rotWithShape="1">
          <a:blip r:embed="rId2">
            <a:alphaModFix/>
          </a:blip>
          <a:srcRect/>
          <a:stretch/>
        </p:blipFill>
        <p:spPr>
          <a:xfrm>
            <a:off x="549032" y="1818011"/>
            <a:ext cx="1103785" cy="128483"/>
          </a:xfrm>
          <a:prstGeom prst="rect">
            <a:avLst/>
          </a:prstGeom>
          <a:noFill/>
          <a:ln>
            <a:noFill/>
          </a:ln>
        </p:spPr>
      </p:pic>
      <p:sp>
        <p:nvSpPr>
          <p:cNvPr id="419" name="Google Shape;419;p81"/>
          <p:cNvSpPr>
            <a:spLocks noGrp="1"/>
          </p:cNvSpPr>
          <p:nvPr>
            <p:ph type="chart" idx="2"/>
          </p:nvPr>
        </p:nvSpPr>
        <p:spPr>
          <a:xfrm>
            <a:off x="447923" y="2299971"/>
            <a:ext cx="8184900" cy="3948300"/>
          </a:xfrm>
          <a:prstGeom prst="rect">
            <a:avLst/>
          </a:prstGeom>
          <a:noFill/>
          <a:ln>
            <a:noFill/>
          </a:ln>
        </p:spPr>
        <p:txBody>
          <a:bodyPr spcFirstLastPara="1" wrap="square" lIns="121900" tIns="60925" rIns="121900" bIns="60925" anchor="t" anchorCtr="0">
            <a:noAutofit/>
          </a:bodyPr>
          <a:lstStyle>
            <a:lvl1pPr marR="0" lvl="0" algn="l" rtl="0">
              <a:spcBef>
                <a:spcPts val="50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20" name="Google Shape;420;p81"/>
          <p:cNvPicPr preferRelativeResize="0"/>
          <p:nvPr/>
        </p:nvPicPr>
        <p:blipFill rotWithShape="1">
          <a:blip r:embed="rId3">
            <a:alphaModFix/>
          </a:blip>
          <a:srcRect/>
          <a:stretch/>
        </p:blipFill>
        <p:spPr>
          <a:xfrm>
            <a:off x="6105041" y="6234041"/>
            <a:ext cx="2539991" cy="229748"/>
          </a:xfrm>
          <a:prstGeom prst="rect">
            <a:avLst/>
          </a:prstGeom>
          <a:noFill/>
          <a:ln>
            <a:noFill/>
          </a:ln>
        </p:spPr>
      </p:pic>
      <p:sp>
        <p:nvSpPr>
          <p:cNvPr id="421" name="Google Shape;421;p81"/>
          <p:cNvSpPr txBox="1">
            <a:spLocks noGrp="1"/>
          </p:cNvSpPr>
          <p:nvPr>
            <p:ph type="title"/>
          </p:nvPr>
        </p:nvSpPr>
        <p:spPr>
          <a:xfrm>
            <a:off x="460375" y="492977"/>
            <a:ext cx="8172300" cy="1325100"/>
          </a:xfrm>
          <a:prstGeom prst="rect">
            <a:avLst/>
          </a:prstGeom>
          <a:noFill/>
          <a:ln>
            <a:noFill/>
          </a:ln>
        </p:spPr>
        <p:txBody>
          <a:bodyPr spcFirstLastPara="1" wrap="square" lIns="121900" tIns="60925" rIns="121900" bIns="60925"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423"/>
        <p:cNvGrpSpPr/>
        <p:nvPr/>
      </p:nvGrpSpPr>
      <p:grpSpPr>
        <a:xfrm>
          <a:off x="0" y="0"/>
          <a:ext cx="0" cy="0"/>
          <a:chOff x="0" y="0"/>
          <a:chExt cx="0" cy="0"/>
        </a:xfrm>
      </p:grpSpPr>
      <p:pic>
        <p:nvPicPr>
          <p:cNvPr id="424" name="Google Shape;424;p83"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425" name="Google Shape;425;p8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26" name="Google Shape;426;p83"/>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27" name="Google Shape;427;p8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428"/>
        <p:cNvGrpSpPr/>
        <p:nvPr/>
      </p:nvGrpSpPr>
      <p:grpSpPr>
        <a:xfrm>
          <a:off x="0" y="0"/>
          <a:ext cx="0" cy="0"/>
          <a:chOff x="0" y="0"/>
          <a:chExt cx="0" cy="0"/>
        </a:xfrm>
      </p:grpSpPr>
      <p:pic>
        <p:nvPicPr>
          <p:cNvPr id="429" name="Google Shape;429;p84"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430" name="Google Shape;430;p84"/>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431" name="Google Shape;431;p84"/>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32" name="Google Shape;432;p84"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433"/>
        <p:cNvGrpSpPr/>
        <p:nvPr/>
      </p:nvGrpSpPr>
      <p:grpSpPr>
        <a:xfrm>
          <a:off x="0" y="0"/>
          <a:ext cx="0" cy="0"/>
          <a:chOff x="0" y="0"/>
          <a:chExt cx="0" cy="0"/>
        </a:xfrm>
      </p:grpSpPr>
      <p:sp>
        <p:nvSpPr>
          <p:cNvPr id="434" name="Google Shape;434;p8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5" name="Google Shape;435;p85"/>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6" name="Google Shape;436;p85"/>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37" name="Google Shape;437;p85"/>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438" name="Google Shape;438;p85"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439"/>
        <p:cNvGrpSpPr/>
        <p:nvPr/>
      </p:nvGrpSpPr>
      <p:grpSpPr>
        <a:xfrm>
          <a:off x="0" y="0"/>
          <a:ext cx="0" cy="0"/>
          <a:chOff x="0" y="0"/>
          <a:chExt cx="0" cy="0"/>
        </a:xfrm>
      </p:grpSpPr>
      <p:pic>
        <p:nvPicPr>
          <p:cNvPr id="440" name="Google Shape;440;p86"/>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441" name="Google Shape;441;p86"/>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42" name="Google Shape;442;p8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43" name="Google Shape;443;p8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5"/>
        <p:cNvGrpSpPr/>
        <p:nvPr/>
      </p:nvGrpSpPr>
      <p:grpSpPr>
        <a:xfrm>
          <a:off x="0" y="0"/>
          <a:ext cx="0" cy="0"/>
          <a:chOff x="0" y="0"/>
          <a:chExt cx="0" cy="0"/>
        </a:xfrm>
      </p:grpSpPr>
      <p:sp>
        <p:nvSpPr>
          <p:cNvPr id="446" name="Google Shape;446;p88"/>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7" name="Google Shape;447;p88"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448" name="Google Shape;448;p88"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449" name="Google Shape;449;p88"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50"/>
        <p:cNvGrpSpPr/>
        <p:nvPr/>
      </p:nvGrpSpPr>
      <p:grpSpPr>
        <a:xfrm>
          <a:off x="0" y="0"/>
          <a:ext cx="0" cy="0"/>
          <a:chOff x="0" y="0"/>
          <a:chExt cx="0" cy="0"/>
        </a:xfrm>
      </p:grpSpPr>
      <p:sp>
        <p:nvSpPr>
          <p:cNvPr id="451" name="Google Shape;451;p89"/>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2" name="Google Shape;452;p89"/>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453" name="Google Shape;453;p89"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454" name="Google Shape;454;p89"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455"/>
        <p:cNvGrpSpPr/>
        <p:nvPr/>
      </p:nvGrpSpPr>
      <p:grpSpPr>
        <a:xfrm>
          <a:off x="0" y="0"/>
          <a:ext cx="0" cy="0"/>
          <a:chOff x="0" y="0"/>
          <a:chExt cx="0" cy="0"/>
        </a:xfrm>
      </p:grpSpPr>
      <p:sp>
        <p:nvSpPr>
          <p:cNvPr id="456" name="Google Shape;456;p90"/>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90"/>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90"/>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9" name="Google Shape;459;p90"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460" name="Google Shape;460;p90"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461"/>
        <p:cNvGrpSpPr/>
        <p:nvPr/>
      </p:nvGrpSpPr>
      <p:grpSpPr>
        <a:xfrm>
          <a:off x="0" y="0"/>
          <a:ext cx="0" cy="0"/>
          <a:chOff x="0" y="0"/>
          <a:chExt cx="0" cy="0"/>
        </a:xfrm>
      </p:grpSpPr>
      <p:sp>
        <p:nvSpPr>
          <p:cNvPr id="462" name="Google Shape;462;p91"/>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3" name="Google Shape;463;p9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64" name="Google Shape;464;p91"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465" name="Google Shape;465;p91"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67"/>
        <p:cNvGrpSpPr/>
        <p:nvPr/>
      </p:nvGrpSpPr>
      <p:grpSpPr>
        <a:xfrm>
          <a:off x="0" y="0"/>
          <a:ext cx="0" cy="0"/>
          <a:chOff x="0" y="0"/>
          <a:chExt cx="0" cy="0"/>
        </a:xfrm>
      </p:grpSpPr>
      <p:sp>
        <p:nvSpPr>
          <p:cNvPr id="468" name="Google Shape;468;p93"/>
          <p:cNvSpPr txBox="1">
            <a:spLocks noGrp="1"/>
          </p:cNvSpPr>
          <p:nvPr>
            <p:ph type="body" idx="1"/>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69" name="Google Shape;469;p93"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470" name="Google Shape;470;p9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471" name="Google Shape;471;p93"/>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2"/>
        <p:cNvGrpSpPr/>
        <p:nvPr/>
      </p:nvGrpSpPr>
      <p:grpSpPr>
        <a:xfrm>
          <a:off x="0" y="0"/>
          <a:ext cx="0" cy="0"/>
          <a:chOff x="0" y="0"/>
          <a:chExt cx="0" cy="0"/>
        </a:xfrm>
      </p:grpSpPr>
      <p:pic>
        <p:nvPicPr>
          <p:cNvPr id="473" name="Google Shape;473;p94"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474" name="Google Shape;474;p94"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475" name="Google Shape;475;p94"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
        <p:nvSpPr>
          <p:cNvPr id="476" name="Google Shape;476;p94"/>
          <p:cNvSpPr txBox="1">
            <a:spLocks noGrp="1"/>
          </p:cNvSpPr>
          <p:nvPr>
            <p:ph type="title"/>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5000"/>
              <a:buFont typeface="Encode Sans Black"/>
              <a:buNone/>
              <a:defRPr sz="500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477"/>
        <p:cNvGrpSpPr/>
        <p:nvPr/>
      </p:nvGrpSpPr>
      <p:grpSpPr>
        <a:xfrm>
          <a:off x="0" y="0"/>
          <a:ext cx="0" cy="0"/>
          <a:chOff x="0" y="0"/>
          <a:chExt cx="0" cy="0"/>
        </a:xfrm>
      </p:grpSpPr>
      <p:sp>
        <p:nvSpPr>
          <p:cNvPr id="478" name="Google Shape;478;p95"/>
          <p:cNvSpPr txBox="1">
            <a:spLocks noGrp="1"/>
          </p:cNvSpPr>
          <p:nvPr>
            <p:ph type="body" idx="1"/>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95"/>
          <p:cNvSpPr txBox="1">
            <a:spLocks noGrp="1"/>
          </p:cNvSpPr>
          <p:nvPr>
            <p:ph type="body" idx="2"/>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0" name="Google Shape;480;p95"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481" name="Google Shape;481;p95"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482" name="Google Shape;482;p95"/>
          <p:cNvSpPr txBox="1">
            <a:spLocks noGrp="1"/>
          </p:cNvSpPr>
          <p:nvPr>
            <p:ph type="title"/>
          </p:nvPr>
        </p:nvSpPr>
        <p:spPr>
          <a:xfrm>
            <a:off x="671756" y="371511"/>
            <a:ext cx="81846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483"/>
        <p:cNvGrpSpPr/>
        <p:nvPr/>
      </p:nvGrpSpPr>
      <p:grpSpPr>
        <a:xfrm>
          <a:off x="0" y="0"/>
          <a:ext cx="0" cy="0"/>
          <a:chOff x="0" y="0"/>
          <a:chExt cx="0" cy="0"/>
        </a:xfrm>
      </p:grpSpPr>
      <p:sp>
        <p:nvSpPr>
          <p:cNvPr id="484" name="Google Shape;484;p96"/>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5" name="Google Shape;485;p96"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486" name="Google Shape;486;p9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
        <p:nvSpPr>
          <p:cNvPr id="487" name="Google Shape;487;p96"/>
          <p:cNvSpPr txBox="1">
            <a:spLocks noGrp="1"/>
          </p:cNvSpPr>
          <p:nvPr>
            <p:ph type="title"/>
          </p:nvPr>
        </p:nvSpPr>
        <p:spPr>
          <a:xfrm>
            <a:off x="671756" y="371511"/>
            <a:ext cx="8116500" cy="992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4"/>
        <p:cNvGrpSpPr/>
        <p:nvPr/>
      </p:nvGrpSpPr>
      <p:grpSpPr>
        <a:xfrm>
          <a:off x="0" y="0"/>
          <a:ext cx="0" cy="0"/>
          <a:chOff x="0" y="0"/>
          <a:chExt cx="0" cy="0"/>
        </a:xfrm>
      </p:grpSpPr>
      <p:sp>
        <p:nvSpPr>
          <p:cNvPr id="495" name="Google Shape;495;p9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 name="Google Shape;496;p9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497" name="Google Shape;497;p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8" name="Google Shape;498;p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9" name="Google Shape;499;p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0"/>
        <p:cNvGrpSpPr/>
        <p:nvPr/>
      </p:nvGrpSpPr>
      <p:grpSpPr>
        <a:xfrm>
          <a:off x="0" y="0"/>
          <a:ext cx="0" cy="0"/>
          <a:chOff x="0" y="0"/>
          <a:chExt cx="0" cy="0"/>
        </a:xfrm>
      </p:grpSpPr>
      <p:sp>
        <p:nvSpPr>
          <p:cNvPr id="501" name="Google Shape;501;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2" name="Google Shape;502;p9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03" name="Google Shape;503;p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4" name="Google Shape;504;p9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5" name="Google Shape;505;p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6"/>
        <p:cNvGrpSpPr/>
        <p:nvPr/>
      </p:nvGrpSpPr>
      <p:grpSpPr>
        <a:xfrm>
          <a:off x="0" y="0"/>
          <a:ext cx="0" cy="0"/>
          <a:chOff x="0" y="0"/>
          <a:chExt cx="0" cy="0"/>
        </a:xfrm>
      </p:grpSpPr>
      <p:sp>
        <p:nvSpPr>
          <p:cNvPr id="507" name="Google Shape;507;p10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8" name="Google Shape;508;p10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509" name="Google Shape;509;p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0" name="Google Shape;510;p1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1" name="Google Shape;511;p1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2"/>
        <p:cNvGrpSpPr/>
        <p:nvPr/>
      </p:nvGrpSpPr>
      <p:grpSpPr>
        <a:xfrm>
          <a:off x="0" y="0"/>
          <a:ext cx="0" cy="0"/>
          <a:chOff x="0" y="0"/>
          <a:chExt cx="0" cy="0"/>
        </a:xfrm>
      </p:grpSpPr>
      <p:sp>
        <p:nvSpPr>
          <p:cNvPr id="513" name="Google Shape;513;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4" name="Google Shape;514;p10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515" name="Google Shape;515;p10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516" name="Google Shape;516;p1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7" name="Google Shape;517;p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8" name="Google Shape;518;p1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9"/>
        <p:cNvGrpSpPr/>
        <p:nvPr/>
      </p:nvGrpSpPr>
      <p:grpSpPr>
        <a:xfrm>
          <a:off x="0" y="0"/>
          <a:ext cx="0" cy="0"/>
          <a:chOff x="0" y="0"/>
          <a:chExt cx="0" cy="0"/>
        </a:xfrm>
      </p:grpSpPr>
      <p:sp>
        <p:nvSpPr>
          <p:cNvPr id="520" name="Google Shape;520;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1" name="Google Shape;521;p10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522" name="Google Shape;522;p10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523" name="Google Shape;523;p10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524" name="Google Shape;524;p10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525" name="Google Shape;525;p1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6" name="Google Shape;526;p10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7" name="Google Shape;527;p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8"/>
        <p:cNvGrpSpPr/>
        <p:nvPr/>
      </p:nvGrpSpPr>
      <p:grpSpPr>
        <a:xfrm>
          <a:off x="0" y="0"/>
          <a:ext cx="0" cy="0"/>
          <a:chOff x="0" y="0"/>
          <a:chExt cx="0" cy="0"/>
        </a:xfrm>
      </p:grpSpPr>
      <p:sp>
        <p:nvSpPr>
          <p:cNvPr id="529" name="Google Shape;529;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0" name="Google Shape;530;p1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1" name="Google Shape;531;p1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2" name="Google Shape;532;p1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3"/>
        <p:cNvGrpSpPr/>
        <p:nvPr/>
      </p:nvGrpSpPr>
      <p:grpSpPr>
        <a:xfrm>
          <a:off x="0" y="0"/>
          <a:ext cx="0" cy="0"/>
          <a:chOff x="0" y="0"/>
          <a:chExt cx="0" cy="0"/>
        </a:xfrm>
      </p:grpSpPr>
      <p:sp>
        <p:nvSpPr>
          <p:cNvPr id="534" name="Google Shape;534;p1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5" name="Google Shape;535;p1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6" name="Google Shape;536;p1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7"/>
        <p:cNvGrpSpPr/>
        <p:nvPr/>
      </p:nvGrpSpPr>
      <p:grpSpPr>
        <a:xfrm>
          <a:off x="0" y="0"/>
          <a:ext cx="0" cy="0"/>
          <a:chOff x="0" y="0"/>
          <a:chExt cx="0" cy="0"/>
        </a:xfrm>
      </p:grpSpPr>
      <p:sp>
        <p:nvSpPr>
          <p:cNvPr id="538" name="Google Shape;538;p105"/>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9" name="Google Shape;539;p10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540" name="Google Shape;540;p10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41" name="Google Shape;541;p10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2" name="Google Shape;542;p10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3" name="Google Shape;543;p10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4"/>
        <p:cNvGrpSpPr/>
        <p:nvPr/>
      </p:nvGrpSpPr>
      <p:grpSpPr>
        <a:xfrm>
          <a:off x="0" y="0"/>
          <a:ext cx="0" cy="0"/>
          <a:chOff x="0" y="0"/>
          <a:chExt cx="0" cy="0"/>
        </a:xfrm>
      </p:grpSpPr>
      <p:sp>
        <p:nvSpPr>
          <p:cNvPr id="545" name="Google Shape;545;p10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6" name="Google Shape;546;p106"/>
          <p:cNvSpPr>
            <a:spLocks noGrp="1"/>
          </p:cNvSpPr>
          <p:nvPr>
            <p:ph type="pic" idx="2"/>
          </p:nvPr>
        </p:nvSpPr>
        <p:spPr>
          <a:xfrm>
            <a:off x="1792288" y="612775"/>
            <a:ext cx="5486400" cy="4114800"/>
          </a:xfrm>
          <a:prstGeom prst="rect">
            <a:avLst/>
          </a:prstGeom>
          <a:noFill/>
          <a:ln>
            <a:noFill/>
          </a:ln>
        </p:spPr>
      </p:sp>
      <p:sp>
        <p:nvSpPr>
          <p:cNvPr id="547" name="Google Shape;547;p10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48" name="Google Shape;548;p10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9" name="Google Shape;549;p10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0" name="Google Shape;550;p1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51"/>
        <p:cNvGrpSpPr/>
        <p:nvPr/>
      </p:nvGrpSpPr>
      <p:grpSpPr>
        <a:xfrm>
          <a:off x="0" y="0"/>
          <a:ext cx="0" cy="0"/>
          <a:chOff x="0" y="0"/>
          <a:chExt cx="0" cy="0"/>
        </a:xfrm>
      </p:grpSpPr>
      <p:sp>
        <p:nvSpPr>
          <p:cNvPr id="552" name="Google Shape;552;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3" name="Google Shape;553;p107"/>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54" name="Google Shape;554;p10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5" name="Google Shape;555;p10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6" name="Google Shape;556;p1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7"/>
        <p:cNvGrpSpPr/>
        <p:nvPr/>
      </p:nvGrpSpPr>
      <p:grpSpPr>
        <a:xfrm>
          <a:off x="0" y="0"/>
          <a:ext cx="0" cy="0"/>
          <a:chOff x="0" y="0"/>
          <a:chExt cx="0" cy="0"/>
        </a:xfrm>
      </p:grpSpPr>
      <p:sp>
        <p:nvSpPr>
          <p:cNvPr id="558" name="Google Shape;558;p108"/>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9" name="Google Shape;559;p10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60" name="Google Shape;560;p10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1" name="Google Shape;561;p10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2" name="Google Shape;562;p1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7"/>
        <p:cNvGrpSpPr/>
        <p:nvPr/>
      </p:nvGrpSpPr>
      <p:grpSpPr>
        <a:xfrm>
          <a:off x="0" y="0"/>
          <a:ext cx="0" cy="0"/>
          <a:chOff x="0" y="0"/>
          <a:chExt cx="0" cy="0"/>
        </a:xfrm>
      </p:grpSpPr>
      <p:sp>
        <p:nvSpPr>
          <p:cNvPr id="568" name="Google Shape;568;p110"/>
          <p:cNvSpPr txBox="1">
            <a:spLocks noGrp="1"/>
          </p:cNvSpPr>
          <p:nvPr>
            <p:ph type="ctrTitle"/>
          </p:nvPr>
        </p:nvSpPr>
        <p:spPr>
          <a:xfrm>
            <a:off x="311708" y="1069381"/>
            <a:ext cx="8520900" cy="27369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accent1"/>
              </a:buClr>
              <a:buSzPts val="6900"/>
              <a:buFont typeface="Encode Sans Black"/>
              <a:buNone/>
              <a:defRPr sz="5200">
                <a:solidFill>
                  <a:schemeClr val="accent1"/>
                </a:solidFill>
                <a:latin typeface="Encode Sans Black"/>
                <a:ea typeface="Encode Sans Black"/>
                <a:cs typeface="Encode Sans Black"/>
                <a:sym typeface="Encode Sans Black"/>
              </a:defRPr>
            </a:lvl1pPr>
            <a:lvl2pPr lvl="1" algn="ctr" rtl="0">
              <a:lnSpc>
                <a:spcPct val="100000"/>
              </a:lnSpc>
              <a:spcBef>
                <a:spcPts val="0"/>
              </a:spcBef>
              <a:spcAft>
                <a:spcPts val="0"/>
              </a:spcAft>
              <a:buSzPts val="6900"/>
              <a:buNone/>
              <a:defRPr sz="5200"/>
            </a:lvl2pPr>
            <a:lvl3pPr lvl="2" algn="ctr" rtl="0">
              <a:lnSpc>
                <a:spcPct val="100000"/>
              </a:lnSpc>
              <a:spcBef>
                <a:spcPts val="0"/>
              </a:spcBef>
              <a:spcAft>
                <a:spcPts val="0"/>
              </a:spcAft>
              <a:buSzPts val="6900"/>
              <a:buNone/>
              <a:defRPr sz="5200"/>
            </a:lvl3pPr>
            <a:lvl4pPr lvl="3" algn="ctr" rtl="0">
              <a:lnSpc>
                <a:spcPct val="100000"/>
              </a:lnSpc>
              <a:spcBef>
                <a:spcPts val="0"/>
              </a:spcBef>
              <a:spcAft>
                <a:spcPts val="0"/>
              </a:spcAft>
              <a:buSzPts val="6900"/>
              <a:buNone/>
              <a:defRPr sz="5200"/>
            </a:lvl4pPr>
            <a:lvl5pPr lvl="4" algn="ctr" rtl="0">
              <a:lnSpc>
                <a:spcPct val="100000"/>
              </a:lnSpc>
              <a:spcBef>
                <a:spcPts val="0"/>
              </a:spcBef>
              <a:spcAft>
                <a:spcPts val="0"/>
              </a:spcAft>
              <a:buSzPts val="6900"/>
              <a:buNone/>
              <a:defRPr sz="5200"/>
            </a:lvl5pPr>
            <a:lvl6pPr lvl="5" algn="ctr" rtl="0">
              <a:lnSpc>
                <a:spcPct val="100000"/>
              </a:lnSpc>
              <a:spcBef>
                <a:spcPts val="0"/>
              </a:spcBef>
              <a:spcAft>
                <a:spcPts val="0"/>
              </a:spcAft>
              <a:buSzPts val="6900"/>
              <a:buNone/>
              <a:defRPr sz="5200"/>
            </a:lvl6pPr>
            <a:lvl7pPr lvl="6" algn="ctr" rtl="0">
              <a:lnSpc>
                <a:spcPct val="100000"/>
              </a:lnSpc>
              <a:spcBef>
                <a:spcPts val="0"/>
              </a:spcBef>
              <a:spcAft>
                <a:spcPts val="0"/>
              </a:spcAft>
              <a:buSzPts val="6900"/>
              <a:buNone/>
              <a:defRPr sz="5200"/>
            </a:lvl7pPr>
            <a:lvl8pPr lvl="7" algn="ctr" rtl="0">
              <a:lnSpc>
                <a:spcPct val="100000"/>
              </a:lnSpc>
              <a:spcBef>
                <a:spcPts val="0"/>
              </a:spcBef>
              <a:spcAft>
                <a:spcPts val="0"/>
              </a:spcAft>
              <a:buSzPts val="6900"/>
              <a:buNone/>
              <a:defRPr sz="5200"/>
            </a:lvl8pPr>
            <a:lvl9pPr lvl="8" algn="ctr" rtl="0">
              <a:lnSpc>
                <a:spcPct val="100000"/>
              </a:lnSpc>
              <a:spcBef>
                <a:spcPts val="0"/>
              </a:spcBef>
              <a:spcAft>
                <a:spcPts val="0"/>
              </a:spcAft>
              <a:buSzPts val="6900"/>
              <a:buNone/>
              <a:defRPr sz="5200"/>
            </a:lvl9pPr>
          </a:lstStyle>
          <a:p>
            <a:endParaRPr/>
          </a:p>
        </p:txBody>
      </p:sp>
      <p:sp>
        <p:nvSpPr>
          <p:cNvPr id="569" name="Google Shape;569;p110"/>
          <p:cNvSpPr txBox="1">
            <a:spLocks noGrp="1"/>
          </p:cNvSpPr>
          <p:nvPr>
            <p:ph type="subTitle" idx="1"/>
          </p:nvPr>
        </p:nvSpPr>
        <p:spPr>
          <a:xfrm>
            <a:off x="311700" y="3973715"/>
            <a:ext cx="85209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Font typeface="Nunito Sans"/>
              <a:buNone/>
              <a:defRPr sz="2800">
                <a:solidFill>
                  <a:schemeClr val="accent3"/>
                </a:solidFill>
                <a:latin typeface="Nunito Sans"/>
                <a:ea typeface="Nunito Sans"/>
                <a:cs typeface="Nunito Sans"/>
                <a:sym typeface="Nunito Sans"/>
              </a:defRPr>
            </a:lvl1pPr>
            <a:lvl2pPr lvl="1" algn="ctr" rtl="0">
              <a:lnSpc>
                <a:spcPct val="100000"/>
              </a:lnSpc>
              <a:spcBef>
                <a:spcPts val="0"/>
              </a:spcBef>
              <a:spcAft>
                <a:spcPts val="0"/>
              </a:spcAft>
              <a:buSzPts val="3700"/>
              <a:buNone/>
              <a:defRPr sz="2800"/>
            </a:lvl2pPr>
            <a:lvl3pPr lvl="2" algn="ctr" rtl="0">
              <a:lnSpc>
                <a:spcPct val="100000"/>
              </a:lnSpc>
              <a:spcBef>
                <a:spcPts val="0"/>
              </a:spcBef>
              <a:spcAft>
                <a:spcPts val="0"/>
              </a:spcAft>
              <a:buSzPts val="3700"/>
              <a:buNone/>
              <a:defRPr sz="2800"/>
            </a:lvl3pPr>
            <a:lvl4pPr lvl="3" algn="ctr" rtl="0">
              <a:lnSpc>
                <a:spcPct val="100000"/>
              </a:lnSpc>
              <a:spcBef>
                <a:spcPts val="0"/>
              </a:spcBef>
              <a:spcAft>
                <a:spcPts val="0"/>
              </a:spcAft>
              <a:buSzPts val="3700"/>
              <a:buNone/>
              <a:defRPr sz="2800"/>
            </a:lvl4pPr>
            <a:lvl5pPr lvl="4" algn="ctr" rtl="0">
              <a:lnSpc>
                <a:spcPct val="100000"/>
              </a:lnSpc>
              <a:spcBef>
                <a:spcPts val="0"/>
              </a:spcBef>
              <a:spcAft>
                <a:spcPts val="0"/>
              </a:spcAft>
              <a:buSzPts val="3700"/>
              <a:buNone/>
              <a:defRPr sz="2800"/>
            </a:lvl5pPr>
            <a:lvl6pPr lvl="5" algn="ctr" rtl="0">
              <a:lnSpc>
                <a:spcPct val="100000"/>
              </a:lnSpc>
              <a:spcBef>
                <a:spcPts val="0"/>
              </a:spcBef>
              <a:spcAft>
                <a:spcPts val="0"/>
              </a:spcAft>
              <a:buSzPts val="3700"/>
              <a:buNone/>
              <a:defRPr sz="2800"/>
            </a:lvl6pPr>
            <a:lvl7pPr lvl="6" algn="ctr" rtl="0">
              <a:lnSpc>
                <a:spcPct val="100000"/>
              </a:lnSpc>
              <a:spcBef>
                <a:spcPts val="0"/>
              </a:spcBef>
              <a:spcAft>
                <a:spcPts val="0"/>
              </a:spcAft>
              <a:buSzPts val="3700"/>
              <a:buNone/>
              <a:defRPr sz="2800"/>
            </a:lvl7pPr>
            <a:lvl8pPr lvl="7" algn="ctr" rtl="0">
              <a:lnSpc>
                <a:spcPct val="100000"/>
              </a:lnSpc>
              <a:spcBef>
                <a:spcPts val="0"/>
              </a:spcBef>
              <a:spcAft>
                <a:spcPts val="0"/>
              </a:spcAft>
              <a:buSzPts val="3700"/>
              <a:buNone/>
              <a:defRPr sz="2800"/>
            </a:lvl8pPr>
            <a:lvl9pPr lvl="8" algn="ctr" rtl="0">
              <a:lnSpc>
                <a:spcPct val="100000"/>
              </a:lnSpc>
              <a:spcBef>
                <a:spcPts val="0"/>
              </a:spcBef>
              <a:spcAft>
                <a:spcPts val="0"/>
              </a:spcAft>
              <a:buSzPts val="3700"/>
              <a:buNone/>
              <a:defRPr sz="2800"/>
            </a:lvl9pPr>
          </a:lstStyle>
          <a:p>
            <a:endParaRPr/>
          </a:p>
        </p:txBody>
      </p:sp>
      <p:sp>
        <p:nvSpPr>
          <p:cNvPr id="570" name="Google Shape;570;p110"/>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latin typeface="Nunito Sans Light"/>
              <a:ea typeface="Nunito Sans Light"/>
              <a:cs typeface="Nunito Sans Light"/>
              <a:sym typeface="Nunito Sans Light"/>
            </a:endParaRPr>
          </a:p>
        </p:txBody>
      </p:sp>
      <p:pic>
        <p:nvPicPr>
          <p:cNvPr id="571" name="Google Shape;571;p110"/>
          <p:cNvPicPr preferRelativeResize="0"/>
          <p:nvPr/>
        </p:nvPicPr>
        <p:blipFill rotWithShape="1">
          <a:blip r:embed="rId2">
            <a:alphaModFix/>
          </a:blip>
          <a:srcRect/>
          <a:stretch/>
        </p:blipFill>
        <p:spPr>
          <a:xfrm>
            <a:off x="283600" y="6114401"/>
            <a:ext cx="3406551" cy="35926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2"/>
        <p:cNvGrpSpPr/>
        <p:nvPr/>
      </p:nvGrpSpPr>
      <p:grpSpPr>
        <a:xfrm>
          <a:off x="0" y="0"/>
          <a:ext cx="0" cy="0"/>
          <a:chOff x="0" y="0"/>
          <a:chExt cx="0" cy="0"/>
        </a:xfrm>
      </p:grpSpPr>
      <p:sp>
        <p:nvSpPr>
          <p:cNvPr id="573" name="Google Shape;573;p111"/>
          <p:cNvSpPr/>
          <p:nvPr/>
        </p:nvSpPr>
        <p:spPr>
          <a:xfrm>
            <a:off x="4572000" y="-167"/>
            <a:ext cx="4572000" cy="68580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11"/>
          <p:cNvSpPr txBox="1">
            <a:spLocks noGrp="1"/>
          </p:cNvSpPr>
          <p:nvPr>
            <p:ph type="title"/>
          </p:nvPr>
        </p:nvSpPr>
        <p:spPr>
          <a:xfrm>
            <a:off x="265500" y="2622465"/>
            <a:ext cx="4045200" cy="1976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5600"/>
              <a:buFont typeface="Encode Sans Black"/>
              <a:buNone/>
              <a:defRPr sz="4200">
                <a:latin typeface="Encode Sans Black"/>
                <a:ea typeface="Encode Sans Black"/>
                <a:cs typeface="Encode Sans Black"/>
                <a:sym typeface="Encode Sans Black"/>
              </a:defRPr>
            </a:lvl1pPr>
            <a:lvl2pPr lvl="1" algn="ctr" rtl="0">
              <a:lnSpc>
                <a:spcPct val="100000"/>
              </a:lnSpc>
              <a:spcBef>
                <a:spcPts val="0"/>
              </a:spcBef>
              <a:spcAft>
                <a:spcPts val="0"/>
              </a:spcAft>
              <a:buSzPts val="5600"/>
              <a:buNone/>
              <a:defRPr sz="4200"/>
            </a:lvl2pPr>
            <a:lvl3pPr lvl="2" algn="ctr" rtl="0">
              <a:lnSpc>
                <a:spcPct val="100000"/>
              </a:lnSpc>
              <a:spcBef>
                <a:spcPts val="0"/>
              </a:spcBef>
              <a:spcAft>
                <a:spcPts val="0"/>
              </a:spcAft>
              <a:buSzPts val="5600"/>
              <a:buNone/>
              <a:defRPr sz="4200"/>
            </a:lvl3pPr>
            <a:lvl4pPr lvl="3" algn="ctr" rtl="0">
              <a:lnSpc>
                <a:spcPct val="100000"/>
              </a:lnSpc>
              <a:spcBef>
                <a:spcPts val="0"/>
              </a:spcBef>
              <a:spcAft>
                <a:spcPts val="0"/>
              </a:spcAft>
              <a:buSzPts val="5600"/>
              <a:buNone/>
              <a:defRPr sz="4200"/>
            </a:lvl4pPr>
            <a:lvl5pPr lvl="4" algn="ctr" rtl="0">
              <a:lnSpc>
                <a:spcPct val="100000"/>
              </a:lnSpc>
              <a:spcBef>
                <a:spcPts val="0"/>
              </a:spcBef>
              <a:spcAft>
                <a:spcPts val="0"/>
              </a:spcAft>
              <a:buSzPts val="5600"/>
              <a:buNone/>
              <a:defRPr sz="4200"/>
            </a:lvl5pPr>
            <a:lvl6pPr lvl="5" algn="ctr" rtl="0">
              <a:lnSpc>
                <a:spcPct val="100000"/>
              </a:lnSpc>
              <a:spcBef>
                <a:spcPts val="0"/>
              </a:spcBef>
              <a:spcAft>
                <a:spcPts val="0"/>
              </a:spcAft>
              <a:buSzPts val="5600"/>
              <a:buNone/>
              <a:defRPr sz="4200"/>
            </a:lvl6pPr>
            <a:lvl7pPr lvl="6" algn="ctr" rtl="0">
              <a:lnSpc>
                <a:spcPct val="100000"/>
              </a:lnSpc>
              <a:spcBef>
                <a:spcPts val="0"/>
              </a:spcBef>
              <a:spcAft>
                <a:spcPts val="0"/>
              </a:spcAft>
              <a:buSzPts val="5600"/>
              <a:buNone/>
              <a:defRPr sz="4200"/>
            </a:lvl7pPr>
            <a:lvl8pPr lvl="7" algn="ctr" rtl="0">
              <a:lnSpc>
                <a:spcPct val="100000"/>
              </a:lnSpc>
              <a:spcBef>
                <a:spcPts val="0"/>
              </a:spcBef>
              <a:spcAft>
                <a:spcPts val="0"/>
              </a:spcAft>
              <a:buSzPts val="5600"/>
              <a:buNone/>
              <a:defRPr sz="4200"/>
            </a:lvl8pPr>
            <a:lvl9pPr lvl="8" algn="ctr" rtl="0">
              <a:lnSpc>
                <a:spcPct val="100000"/>
              </a:lnSpc>
              <a:spcBef>
                <a:spcPts val="0"/>
              </a:spcBef>
              <a:spcAft>
                <a:spcPts val="0"/>
              </a:spcAft>
              <a:buSzPts val="5600"/>
              <a:buNone/>
              <a:defRPr sz="4200"/>
            </a:lvl9pPr>
          </a:lstStyle>
          <a:p>
            <a:endParaRPr/>
          </a:p>
        </p:txBody>
      </p:sp>
      <p:sp>
        <p:nvSpPr>
          <p:cNvPr id="575" name="Google Shape;575;p111"/>
          <p:cNvSpPr txBox="1">
            <a:spLocks noGrp="1"/>
          </p:cNvSpPr>
          <p:nvPr>
            <p:ph type="subTitle" idx="1"/>
          </p:nvPr>
        </p:nvSpPr>
        <p:spPr>
          <a:xfrm>
            <a:off x="265500" y="4715665"/>
            <a:ext cx="4045200" cy="164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Font typeface="Nunito Sans Light"/>
              <a:buNone/>
              <a:defRPr sz="2100">
                <a:latin typeface="Nunito Sans Light"/>
                <a:ea typeface="Nunito Sans Light"/>
                <a:cs typeface="Nunito Sans Light"/>
                <a:sym typeface="Nunito Sans Light"/>
              </a:defRPr>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576" name="Google Shape;576;p111"/>
          <p:cNvSpPr txBox="1">
            <a:spLocks noGrp="1"/>
          </p:cNvSpPr>
          <p:nvPr>
            <p:ph type="body" idx="2"/>
          </p:nvPr>
        </p:nvSpPr>
        <p:spPr>
          <a:xfrm>
            <a:off x="4939500" y="965433"/>
            <a:ext cx="3837300" cy="4926900"/>
          </a:xfrm>
          <a:prstGeom prst="rect">
            <a:avLst/>
          </a:prstGeom>
          <a:noFill/>
          <a:ln>
            <a:noFill/>
          </a:ln>
        </p:spPr>
        <p:txBody>
          <a:bodyPr spcFirstLastPara="1" wrap="square" lIns="121900" tIns="121900" rIns="121900" bIns="121900" anchor="ctr" anchorCtr="0">
            <a:noAutofit/>
          </a:bodyPr>
          <a:lstStyle>
            <a:lvl1pPr marL="457200" lvl="0"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1pPr>
            <a:lvl2pPr marL="914400" lvl="1"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2pPr>
            <a:lvl3pPr marL="1371600" lvl="2"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3pPr>
            <a:lvl4pPr marL="1828800" lvl="3"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4pPr>
            <a:lvl5pPr marL="2286000" lvl="4"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5pPr>
            <a:lvl6pPr marL="2743200" lvl="5"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6pPr>
            <a:lvl7pPr marL="3200400" lvl="6"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7pPr>
            <a:lvl8pPr marL="3657600" lvl="7"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8pPr>
            <a:lvl9pPr marL="4114800" lvl="8" indent="-330200" algn="l" rtl="0">
              <a:lnSpc>
                <a:spcPct val="150000"/>
              </a:lnSpc>
              <a:spcBef>
                <a:spcPts val="0"/>
              </a:spcBef>
              <a:spcAft>
                <a:spcPts val="0"/>
              </a:spcAft>
              <a:buClr>
                <a:srgbClr val="FFFFFF"/>
              </a:buClr>
              <a:buSzPts val="1600"/>
              <a:buFont typeface="Open Sans"/>
              <a:buChar char="■"/>
              <a:defRPr>
                <a:solidFill>
                  <a:srgbClr val="FFFFFF"/>
                </a:solidFill>
                <a:latin typeface="Open Sans"/>
                <a:ea typeface="Open Sans"/>
                <a:cs typeface="Open Sans"/>
                <a:sym typeface="Open Sans"/>
              </a:defRPr>
            </a:lvl9pPr>
          </a:lstStyle>
          <a:p>
            <a:endParaRPr/>
          </a:p>
        </p:txBody>
      </p:sp>
      <p:sp>
        <p:nvSpPr>
          <p:cNvPr id="577" name="Google Shape;577;p111"/>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rgbClr val="FFFFFF"/>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8"/>
        <p:cNvGrpSpPr/>
        <p:nvPr/>
      </p:nvGrpSpPr>
      <p:grpSpPr>
        <a:xfrm>
          <a:off x="0" y="0"/>
          <a:ext cx="0" cy="0"/>
          <a:chOff x="0" y="0"/>
          <a:chExt cx="0" cy="0"/>
        </a:xfrm>
      </p:grpSpPr>
      <p:sp>
        <p:nvSpPr>
          <p:cNvPr id="579" name="Google Shape;579;p112"/>
          <p:cNvSpPr txBox="1">
            <a:spLocks noGrp="1"/>
          </p:cNvSpPr>
          <p:nvPr>
            <p:ph type="title"/>
          </p:nvPr>
        </p:nvSpPr>
        <p:spPr>
          <a:xfrm>
            <a:off x="311700" y="593367"/>
            <a:ext cx="85209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1"/>
              </a:buClr>
              <a:buSzPts val="3700"/>
              <a:buFont typeface="Encode Sans Black"/>
              <a:buNone/>
              <a:defRPr>
                <a:solidFill>
                  <a:schemeClr val="accent1"/>
                </a:solidFill>
                <a:latin typeface="Encode Sans Black"/>
                <a:ea typeface="Encode Sans Black"/>
                <a:cs typeface="Encode Sans Black"/>
                <a:sym typeface="Encode Sans Black"/>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80" name="Google Shape;580;p112"/>
          <p:cNvSpPr txBox="1">
            <a:spLocks noGrp="1"/>
          </p:cNvSpPr>
          <p:nvPr>
            <p:ph type="body" idx="1"/>
          </p:nvPr>
        </p:nvSpPr>
        <p:spPr>
          <a:xfrm>
            <a:off x="311700" y="1536633"/>
            <a:ext cx="3999900" cy="45552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1pPr>
            <a:lvl2pPr marL="914400" lvl="1"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2pPr>
            <a:lvl3pPr marL="1371600" lvl="2"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3pPr>
            <a:lvl4pPr marL="1828800" lvl="3"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4pPr>
            <a:lvl5pPr marL="2286000" lvl="4"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5pPr>
            <a:lvl6pPr marL="2743200" lvl="5"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6pPr>
            <a:lvl7pPr marL="3200400" lvl="6"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7pPr>
            <a:lvl8pPr marL="3657600" lvl="7"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8pPr>
            <a:lvl9pPr marL="4114800" lvl="8"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9pPr>
          </a:lstStyle>
          <a:p>
            <a:endParaRPr/>
          </a:p>
        </p:txBody>
      </p:sp>
      <p:sp>
        <p:nvSpPr>
          <p:cNvPr id="581" name="Google Shape;581;p112"/>
          <p:cNvSpPr txBox="1">
            <a:spLocks noGrp="1"/>
          </p:cNvSpPr>
          <p:nvPr>
            <p:ph type="body" idx="2"/>
          </p:nvPr>
        </p:nvSpPr>
        <p:spPr>
          <a:xfrm>
            <a:off x="4832400" y="1536633"/>
            <a:ext cx="3999900" cy="45552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1pPr>
            <a:lvl2pPr marL="914400" lvl="1"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2pPr>
            <a:lvl3pPr marL="1371600" lvl="2"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3pPr>
            <a:lvl4pPr marL="1828800" lvl="3"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4pPr>
            <a:lvl5pPr marL="2286000" lvl="4"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5pPr>
            <a:lvl6pPr marL="2743200" lvl="5"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6pPr>
            <a:lvl7pPr marL="3200400" lvl="6"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7pPr>
            <a:lvl8pPr marL="3657600" lvl="7"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8pPr>
            <a:lvl9pPr marL="4114800" lvl="8"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9pPr>
          </a:lstStyle>
          <a:p>
            <a:endParaRPr/>
          </a:p>
        </p:txBody>
      </p:sp>
      <p:sp>
        <p:nvSpPr>
          <p:cNvPr id="582" name="Google Shape;582;p112"/>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112"/>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4" name="Google Shape;584;p112"/>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5"/>
        <p:cNvGrpSpPr/>
        <p:nvPr/>
      </p:nvGrpSpPr>
      <p:grpSpPr>
        <a:xfrm>
          <a:off x="0" y="0"/>
          <a:ext cx="0" cy="0"/>
          <a:chOff x="0" y="0"/>
          <a:chExt cx="0" cy="0"/>
        </a:xfrm>
      </p:grpSpPr>
      <p:sp>
        <p:nvSpPr>
          <p:cNvPr id="586" name="Google Shape;586;p113"/>
          <p:cNvSpPr txBox="1">
            <a:spLocks noGrp="1"/>
          </p:cNvSpPr>
          <p:nvPr>
            <p:ph type="title"/>
          </p:nvPr>
        </p:nvSpPr>
        <p:spPr>
          <a:xfrm>
            <a:off x="311700" y="593367"/>
            <a:ext cx="85209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1"/>
              </a:buClr>
              <a:buSzPts val="3700"/>
              <a:buNone/>
              <a:defRPr>
                <a:solidFill>
                  <a:schemeClr val="accent1"/>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87" name="Google Shape;587;p113"/>
          <p:cNvSpPr txBox="1">
            <a:spLocks noGrp="1"/>
          </p:cNvSpPr>
          <p:nvPr>
            <p:ph type="body" idx="1"/>
          </p:nvPr>
        </p:nvSpPr>
        <p:spPr>
          <a:xfrm>
            <a:off x="311700" y="1536633"/>
            <a:ext cx="8520900" cy="45552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1pPr>
            <a:lvl2pPr marL="914400" lvl="1"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2pPr>
            <a:lvl3pPr marL="1371600" lvl="2"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3pPr>
            <a:lvl4pPr marL="1828800" lvl="3"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4pPr>
            <a:lvl5pPr marL="2286000" lvl="4"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5pPr>
            <a:lvl6pPr marL="2743200" lvl="5"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6pPr>
            <a:lvl7pPr marL="3200400" lvl="6"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7pPr>
            <a:lvl8pPr marL="3657600" lvl="7"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8pPr>
            <a:lvl9pPr marL="4114800" lvl="8" indent="-330200" algn="l" rtl="0">
              <a:lnSpc>
                <a:spcPct val="150000"/>
              </a:lnSpc>
              <a:spcBef>
                <a:spcPts val="0"/>
              </a:spcBef>
              <a:spcAft>
                <a:spcPts val="0"/>
              </a:spcAft>
              <a:buSzPts val="1600"/>
              <a:buFont typeface="Open Sans"/>
              <a:buChar char="■"/>
              <a:defRPr>
                <a:latin typeface="Open Sans"/>
                <a:ea typeface="Open Sans"/>
                <a:cs typeface="Open Sans"/>
                <a:sym typeface="Open Sans"/>
              </a:defRPr>
            </a:lvl9pPr>
          </a:lstStyle>
          <a:p>
            <a:endParaRPr/>
          </a:p>
        </p:txBody>
      </p:sp>
      <p:sp>
        <p:nvSpPr>
          <p:cNvPr id="588" name="Google Shape;588;p113"/>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1pPr>
            <a:lvl2pPr marL="0" lvl="1"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2pPr>
            <a:lvl3pPr marL="0" lvl="2"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3pPr>
            <a:lvl4pPr marL="0" lvl="3"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4pPr>
            <a:lvl5pPr marL="0" lvl="4"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5pPr>
            <a:lvl6pPr marL="0" lvl="5"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6pPr>
            <a:lvl7pPr marL="0" lvl="6"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7pPr>
            <a:lvl8pPr marL="0" lvl="7"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8pPr>
            <a:lvl9pPr marL="0" lvl="8" indent="0" algn="r" rtl="0">
              <a:lnSpc>
                <a:spcPct val="100000"/>
              </a:lnSpc>
              <a:spcBef>
                <a:spcPts val="0"/>
              </a:spcBef>
              <a:spcAft>
                <a:spcPts val="0"/>
              </a:spcAft>
              <a:buSzPts val="1000"/>
              <a:buNone/>
              <a:defRPr sz="1000" b="0" i="0" u="none" strike="noStrike" cap="none">
                <a:solidFill>
                  <a:schemeClr val="dk2"/>
                </a:solidFill>
                <a:latin typeface="Nunito Sans Light"/>
                <a:ea typeface="Nunito Sans Light"/>
                <a:cs typeface="Nunito Sans Light"/>
                <a:sym typeface="Nunito Sans Light"/>
              </a:defRPr>
            </a:lvl9pPr>
          </a:lstStyle>
          <a:p>
            <a:pPr marL="0" lvl="0" indent="0" algn="r" rtl="0">
              <a:spcBef>
                <a:spcPts val="0"/>
              </a:spcBef>
              <a:spcAft>
                <a:spcPts val="0"/>
              </a:spcAft>
              <a:buNone/>
            </a:pPr>
            <a:fld id="{00000000-1234-1234-1234-123412341234}" type="slidenum">
              <a:rPr lang="en"/>
              <a:t>‹#›</a:t>
            </a:fld>
            <a:endParaRPr/>
          </a:p>
        </p:txBody>
      </p:sp>
      <p:sp>
        <p:nvSpPr>
          <p:cNvPr id="589" name="Google Shape;589;p113"/>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p113"/>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1"/>
        <p:cNvGrpSpPr/>
        <p:nvPr/>
      </p:nvGrpSpPr>
      <p:grpSpPr>
        <a:xfrm>
          <a:off x="0" y="0"/>
          <a:ext cx="0" cy="0"/>
          <a:chOff x="0" y="0"/>
          <a:chExt cx="0" cy="0"/>
        </a:xfrm>
      </p:grpSpPr>
      <p:sp>
        <p:nvSpPr>
          <p:cNvPr id="592" name="Google Shape;592;p114"/>
          <p:cNvSpPr txBox="1">
            <a:spLocks noGrp="1"/>
          </p:cNvSpPr>
          <p:nvPr>
            <p:ph type="title"/>
          </p:nvPr>
        </p:nvSpPr>
        <p:spPr>
          <a:xfrm>
            <a:off x="311700" y="593367"/>
            <a:ext cx="85209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1"/>
              </a:buClr>
              <a:buSzPts val="3700"/>
              <a:buFont typeface="Encode Sans Black"/>
              <a:buNone/>
              <a:defRPr>
                <a:solidFill>
                  <a:schemeClr val="accent1"/>
                </a:solidFill>
                <a:latin typeface="Encode Sans Black"/>
                <a:ea typeface="Encode Sans Black"/>
                <a:cs typeface="Encode Sans Black"/>
                <a:sym typeface="Encode Sans Black"/>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93" name="Google Shape;593;p114"/>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latin typeface="Nunito Sans Light"/>
              <a:ea typeface="Nunito Sans Light"/>
              <a:cs typeface="Nunito Sans Light"/>
              <a:sym typeface="Nunito Sans Light"/>
            </a:endParaRPr>
          </a:p>
        </p:txBody>
      </p:sp>
      <p:sp>
        <p:nvSpPr>
          <p:cNvPr id="594" name="Google Shape;594;p114"/>
          <p:cNvSpPr/>
          <p:nvPr/>
        </p:nvSpPr>
        <p:spPr>
          <a:xfrm>
            <a:off x="-605600" y="5867233"/>
            <a:ext cx="4586400" cy="853500"/>
          </a:xfrm>
          <a:prstGeom prst="parallelogram">
            <a:avLst>
              <a:gd name="adj" fmla="val 31649"/>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5" name="Google Shape;595;p114"/>
          <p:cNvPicPr preferRelativeResize="0"/>
          <p:nvPr/>
        </p:nvPicPr>
        <p:blipFill rotWithShape="1">
          <a:blip r:embed="rId2">
            <a:alphaModFix/>
          </a:blip>
          <a:srcRect/>
          <a:stretch/>
        </p:blipFill>
        <p:spPr>
          <a:xfrm>
            <a:off x="283600" y="6114200"/>
            <a:ext cx="3406543" cy="35966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0.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11.xml"/><Relationship Id="rId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theme" Target="../theme/theme12.xml"/><Relationship Id="rId4" Type="http://schemas.openxmlformats.org/officeDocument/2006/relationships/slideLayout" Target="../slideLayouts/slideLayout7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theme" Target="../theme/theme13.xml"/><Relationship Id="rId4"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15.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8.xml"/><Relationship Id="rId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9.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4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8"/>
        <p:cNvGrpSpPr/>
        <p:nvPr/>
      </p:nvGrpSpPr>
      <p:grpSpPr>
        <a:xfrm>
          <a:off x="0" y="0"/>
          <a:ext cx="0" cy="0"/>
          <a:chOff x="0" y="0"/>
          <a:chExt cx="0" cy="0"/>
        </a:xfrm>
      </p:grpSpPr>
      <p:sp>
        <p:nvSpPr>
          <p:cNvPr id="489" name="Google Shape;489;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0" name="Google Shape;490;p9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1" name="Google Shape;491;p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2" name="Google Shape;492;p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3" name="Google Shape;493;p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3"/>
        <p:cNvGrpSpPr/>
        <p:nvPr/>
      </p:nvGrpSpPr>
      <p:grpSpPr>
        <a:xfrm>
          <a:off x="0" y="0"/>
          <a:ext cx="0" cy="0"/>
          <a:chOff x="0" y="0"/>
          <a:chExt cx="0" cy="0"/>
        </a:xfrm>
      </p:grpSpPr>
      <p:sp>
        <p:nvSpPr>
          <p:cNvPr id="564" name="Google Shape;564;p109"/>
          <p:cNvSpPr txBox="1">
            <a:spLocks noGrp="1"/>
          </p:cNvSpPr>
          <p:nvPr>
            <p:ph type="title"/>
          </p:nvPr>
        </p:nvSpPr>
        <p:spPr>
          <a:xfrm>
            <a:off x="311700" y="593367"/>
            <a:ext cx="85209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1"/>
              </a:buClr>
              <a:buSzPts val="3700"/>
              <a:buFont typeface="Encode Sans Black"/>
              <a:buNone/>
              <a:defRPr sz="3700" b="0" i="0" u="none" strike="noStrike" cap="none">
                <a:solidFill>
                  <a:schemeClr val="accent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565" name="Google Shape;565;p109"/>
          <p:cNvSpPr txBox="1">
            <a:spLocks noGrp="1"/>
          </p:cNvSpPr>
          <p:nvPr>
            <p:ph type="body" idx="1"/>
          </p:nvPr>
        </p:nvSpPr>
        <p:spPr>
          <a:xfrm>
            <a:off x="311700" y="1536633"/>
            <a:ext cx="8520900" cy="4555200"/>
          </a:xfrm>
          <a:prstGeom prst="rect">
            <a:avLst/>
          </a:prstGeom>
          <a:noFill/>
          <a:ln>
            <a:noFill/>
          </a:ln>
        </p:spPr>
        <p:txBody>
          <a:bodyPr spcFirstLastPara="1" wrap="square" lIns="121900" tIns="121900" rIns="121900" bIns="121900" anchor="t" anchorCtr="0">
            <a:noAutofit/>
          </a:bodyPr>
          <a:lstStyle>
            <a:lvl1pPr marL="457200" marR="0" lvl="0"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1pPr>
            <a:lvl2pPr marL="914400" marR="0" lvl="1"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2pPr>
            <a:lvl3pPr marL="1371600" marR="0" lvl="2"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3pPr>
            <a:lvl4pPr marL="1828800" marR="0" lvl="3"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4pPr>
            <a:lvl5pPr marL="2286000" marR="0" lvl="4"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5pPr>
            <a:lvl6pPr marL="2743200" marR="0" lvl="5"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6pPr>
            <a:lvl7pPr marL="3200400" marR="0" lvl="6"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7pPr>
            <a:lvl8pPr marL="3657600" marR="0" lvl="7"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8pPr>
            <a:lvl9pPr marL="4114800" marR="0" lvl="8" indent="-330200" algn="l" rtl="0">
              <a:lnSpc>
                <a:spcPct val="150000"/>
              </a:lnSpc>
              <a:spcBef>
                <a:spcPts val="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9pPr>
          </a:lstStyle>
          <a:p>
            <a:endParaRPr/>
          </a:p>
        </p:txBody>
      </p:sp>
      <p:sp>
        <p:nvSpPr>
          <p:cNvPr id="566" name="Google Shape;566;p109"/>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p2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7" name="Google Shape;207;p3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mbria"/>
                <a:ea typeface="Cambria"/>
                <a:cs typeface="Cambria"/>
                <a:sym typeface="Cambri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9pPr>
          </a:lstStyle>
          <a:p>
            <a:endParaRPr/>
          </a:p>
        </p:txBody>
      </p:sp>
      <p:sp>
        <p:nvSpPr>
          <p:cNvPr id="208" name="Google Shape;208;p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 name="Google Shape;209;p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 name="Google Shape;210;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mbria"/>
                <a:ea typeface="Cambria"/>
                <a:cs typeface="Cambria"/>
                <a:sym typeface="Cambria"/>
              </a:defRPr>
            </a:lvl1pPr>
            <a:lvl2pPr marL="0" marR="0" lvl="1" indent="0" algn="r" rtl="0">
              <a:spcBef>
                <a:spcPts val="0"/>
              </a:spcBef>
              <a:spcAft>
                <a:spcPts val="0"/>
              </a:spcAft>
              <a:buNone/>
              <a:defRPr sz="1200" b="0" i="0" u="none" strike="noStrike" cap="none">
                <a:solidFill>
                  <a:srgbClr val="888888"/>
                </a:solidFill>
                <a:latin typeface="Cambria"/>
                <a:ea typeface="Cambria"/>
                <a:cs typeface="Cambria"/>
                <a:sym typeface="Cambria"/>
              </a:defRPr>
            </a:lvl2pPr>
            <a:lvl3pPr marL="0" marR="0" lvl="2" indent="0" algn="r" rtl="0">
              <a:spcBef>
                <a:spcPts val="0"/>
              </a:spcBef>
              <a:spcAft>
                <a:spcPts val="0"/>
              </a:spcAft>
              <a:buNone/>
              <a:defRPr sz="1200" b="0" i="0" u="none" strike="noStrike" cap="none">
                <a:solidFill>
                  <a:srgbClr val="888888"/>
                </a:solidFill>
                <a:latin typeface="Cambria"/>
                <a:ea typeface="Cambria"/>
                <a:cs typeface="Cambria"/>
                <a:sym typeface="Cambria"/>
              </a:defRPr>
            </a:lvl3pPr>
            <a:lvl4pPr marL="0" marR="0" lvl="3" indent="0" algn="r" rtl="0">
              <a:spcBef>
                <a:spcPts val="0"/>
              </a:spcBef>
              <a:spcAft>
                <a:spcPts val="0"/>
              </a:spcAft>
              <a:buNone/>
              <a:defRPr sz="1200" b="0" i="0" u="none" strike="noStrike" cap="none">
                <a:solidFill>
                  <a:srgbClr val="888888"/>
                </a:solidFill>
                <a:latin typeface="Cambria"/>
                <a:ea typeface="Cambria"/>
                <a:cs typeface="Cambria"/>
                <a:sym typeface="Cambria"/>
              </a:defRPr>
            </a:lvl4pPr>
            <a:lvl5pPr marL="0" marR="0" lvl="4" indent="0" algn="r" rtl="0">
              <a:spcBef>
                <a:spcPts val="0"/>
              </a:spcBef>
              <a:spcAft>
                <a:spcPts val="0"/>
              </a:spcAft>
              <a:buNone/>
              <a:defRPr sz="1200" b="0" i="0" u="none" strike="noStrike" cap="none">
                <a:solidFill>
                  <a:srgbClr val="888888"/>
                </a:solidFill>
                <a:latin typeface="Cambria"/>
                <a:ea typeface="Cambria"/>
                <a:cs typeface="Cambria"/>
                <a:sym typeface="Cambria"/>
              </a:defRPr>
            </a:lvl5pPr>
            <a:lvl6pPr marL="0" marR="0" lvl="5" indent="0" algn="r" rtl="0">
              <a:spcBef>
                <a:spcPts val="0"/>
              </a:spcBef>
              <a:spcAft>
                <a:spcPts val="0"/>
              </a:spcAft>
              <a:buNone/>
              <a:defRPr sz="1200" b="0" i="0" u="none" strike="noStrike" cap="none">
                <a:solidFill>
                  <a:srgbClr val="888888"/>
                </a:solidFill>
                <a:latin typeface="Cambria"/>
                <a:ea typeface="Cambria"/>
                <a:cs typeface="Cambria"/>
                <a:sym typeface="Cambria"/>
              </a:defRPr>
            </a:lvl6pPr>
            <a:lvl7pPr marL="0" marR="0" lvl="6" indent="0" algn="r" rtl="0">
              <a:spcBef>
                <a:spcPts val="0"/>
              </a:spcBef>
              <a:spcAft>
                <a:spcPts val="0"/>
              </a:spcAft>
              <a:buNone/>
              <a:defRPr sz="1200" b="0" i="0" u="none" strike="noStrike" cap="none">
                <a:solidFill>
                  <a:srgbClr val="888888"/>
                </a:solidFill>
                <a:latin typeface="Cambria"/>
                <a:ea typeface="Cambria"/>
                <a:cs typeface="Cambria"/>
                <a:sym typeface="Cambria"/>
              </a:defRPr>
            </a:lvl7pPr>
            <a:lvl8pPr marL="0" marR="0" lvl="7" indent="0" algn="r" rtl="0">
              <a:spcBef>
                <a:spcPts val="0"/>
              </a:spcBef>
              <a:spcAft>
                <a:spcPts val="0"/>
              </a:spcAft>
              <a:buNone/>
              <a:defRPr sz="1200" b="0" i="0" u="none" strike="noStrike" cap="none">
                <a:solidFill>
                  <a:srgbClr val="888888"/>
                </a:solidFill>
                <a:latin typeface="Cambria"/>
                <a:ea typeface="Cambria"/>
                <a:cs typeface="Cambria"/>
                <a:sym typeface="Cambria"/>
              </a:defRPr>
            </a:lvl8pPr>
            <a:lvl9pPr marL="0" marR="0" lvl="8" indent="0" algn="r" rtl="0">
              <a:spcBef>
                <a:spcPts val="0"/>
              </a:spcBef>
              <a:spcAft>
                <a:spcPts val="0"/>
              </a:spcAft>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28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34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lgebren@uw.edu" TargetMode="External"/><Relationship Id="rId3" Type="http://schemas.openxmlformats.org/officeDocument/2006/relationships/hyperlink" Target="https://washington.zoom.us/j/346891888" TargetMode="External"/><Relationship Id="rId7" Type="http://schemas.openxmlformats.org/officeDocument/2006/relationships/hyperlink" Target="mailto:gcafco@uw.ed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petermm@uw.edu" TargetMode="External"/><Relationship Id="rId5" Type="http://schemas.openxmlformats.org/officeDocument/2006/relationships/hyperlink" Target="mailto:rcordova@uw.edu" TargetMode="External"/><Relationship Id="rId10" Type="http://schemas.openxmlformats.org/officeDocument/2006/relationships/hyperlink" Target="mailto:corehelp@uw.edu" TargetMode="External"/><Relationship Id="rId4" Type="http://schemas.openxmlformats.org/officeDocument/2006/relationships/hyperlink" Target="mailto:kirsten5@uw.edu" TargetMode="External"/><Relationship Id="rId9" Type="http://schemas.openxmlformats.org/officeDocument/2006/relationships/hyperlink" Target="mailto:carhodes@uw.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uwminors@uw.edu" TargetMode="External"/><Relationship Id="rId2" Type="http://schemas.openxmlformats.org/officeDocument/2006/relationships/notesSlide" Target="../notesSlides/notesSlide10.xml"/><Relationship Id="rId1" Type="http://schemas.openxmlformats.org/officeDocument/2006/relationships/slideLayout" Target="../slideLayouts/slideLayout97.xml"/><Relationship Id="rId4" Type="http://schemas.openxmlformats.org/officeDocument/2006/relationships/hyperlink" Target="mailto:mail+1zg8.s79jk@ideal-logic.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mailto:mramques@uw.edu"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hyperlink" Target="http://f2.washington.edu/audit"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hyperlink" Target="http://www.washington.edu/admin/rules/policies/APS/47.03.html" TargetMode="External"/><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hyperlink" Target="http://hr.uw.edu/wp-content/uploads/2016/07/1555_V8_Outside-Work-Request-for-Approval-Professional-And-Classified-Staff_82016.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washington.edu/admin/rules/policies/PO/EO32.html" TargetMode="External"/><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hyperlink" Target="http://www.washington.edu/admin/rules/policies/PO/EO57.html" TargetMode="External"/><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hyperlink" Target="https://www.washington.edu/admin/rules/policies/APS/40.01.html" TargetMode="External"/><Relationship Id="rId4" Type="http://schemas.openxmlformats.org/officeDocument/2006/relationships/hyperlink" Target="https://www.washington.edu/research/compliance/outside-professional-work-for-compensation-form-146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mailto:work1460@uw.edu" TargetMode="External"/><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hyperlink" Target="https://finance.uw.edu/recmgt/recordseries/faculty-request-outside-work-approval-form-1460" TargetMode="External"/><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hyperlink" Target="https://finance.uw.edu/recmgt/recordseries/request-approval-outside-work"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fa.uw.edu/audit/sites/default/files/UW%20Internal%20Audit%20Ethics%20Advisory%20No.%201.pdf" TargetMode="External"/><Relationship Id="rId3" Type="http://schemas.openxmlformats.org/officeDocument/2006/relationships/hyperlink" Target="https://www.washington.edu/research/compliance/outside-professional-work-for-compensation-form-1460/" TargetMode="External"/><Relationship Id="rId7" Type="http://schemas.openxmlformats.org/officeDocument/2006/relationships/hyperlink" Target="https://finance.uw.edu/tax/departments/federal-taxes/donationofhonoraria" TargetMode="External"/><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hyperlink" Target="http://www.washington.edu/admin/rules/policies/PO/EO43.html" TargetMode="External"/><Relationship Id="rId5" Type="http://schemas.openxmlformats.org/officeDocument/2006/relationships/hyperlink" Target="http://www.washington.edu/admin/rules/policies/APS/47.02.html" TargetMode="External"/><Relationship Id="rId4" Type="http://schemas.openxmlformats.org/officeDocument/2006/relationships/hyperlink" Target="https://depts.washington.edu/comply/resources/frequently-asked-questions-faqs/outside-work-faqs-2/#:~:text=UW%20Medicine%20recognizes%20that%20you,outside%20of%20your%20official%20duties.&amp;text=School%20of%20Medicine%20(SOM)%20employees,under%20UW%20Executive%20Order%2057."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rants.nih.gov/policy/nihgps/index.htm" TargetMode="External"/><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hyperlink" Target="mailto:gcafco@uw.edu" TargetMode="External"/><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hyperlink" Target="mailto:mgard4@uw.eud" TargetMode="External"/><Relationship Id="rId4" Type="http://schemas.openxmlformats.org/officeDocument/2006/relationships/hyperlink" Target="https://finance.uw.edu/pafc/"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67.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hyperlink" Target="https://finance.uw.edu/gca/award-lifecycle/closing-your-award/final-action-date" TargetMode="External"/><Relationship Id="rId2" Type="http://schemas.openxmlformats.org/officeDocument/2006/relationships/notesSlide" Target="../notesSlides/notesSlide52.xml"/><Relationship Id="rId1" Type="http://schemas.openxmlformats.org/officeDocument/2006/relationships/slideLayout" Target="../slideLayouts/slideLayout67.xml"/><Relationship Id="rId5" Type="http://schemas.openxmlformats.org/officeDocument/2006/relationships/hyperlink" Target="https://grants.nih.gov/grants/guide/notice-files/NOT-OD-21-149.html" TargetMode="External"/><Relationship Id="rId4" Type="http://schemas.openxmlformats.org/officeDocument/2006/relationships/hyperlink" Target="https://finance.uw.edu/gca/sites/default/files/Pending%20Transactions%20Detail%2092018.xlsx"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7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hyperlink" Target="https://www.directives.doe.gov/directives-documents/400-series/0486.1-BOrder-a" TargetMode="External"/><Relationship Id="rId2" Type="http://schemas.openxmlformats.org/officeDocument/2006/relationships/notesSlide" Target="../notesSlides/notesSlide57.xml"/><Relationship Id="rId1" Type="http://schemas.openxmlformats.org/officeDocument/2006/relationships/slideLayout" Target="../slideLayouts/slideLayout80.xml"/><Relationship Id="rId4" Type="http://schemas.openxmlformats.org/officeDocument/2006/relationships/hyperlink" Target="mailto:osp@uw.edu"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darpa.mil/attachments/092021DARPACFIPRubric.pdf" TargetMode="External"/><Relationship Id="rId7"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77.xml"/><Relationship Id="rId6" Type="http://schemas.openxmlformats.org/officeDocument/2006/relationships/hyperlink" Target="https://www.darpa.mil/work-with-us/for-universities" TargetMode="External"/><Relationship Id="rId5" Type="http://schemas.openxmlformats.org/officeDocument/2006/relationships/hyperlink" Target="https://www.darpa.mil/attachments/CFIPFAQFinalDistributionA.pdf" TargetMode="External"/><Relationship Id="rId4" Type="http://schemas.openxmlformats.org/officeDocument/2006/relationships/hyperlink" Target="https://www.darpa.mil/attachments/091721DARPACFIPPolicySigned.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8" Type="http://schemas.openxmlformats.org/officeDocument/2006/relationships/hyperlink" Target="https://grants.nih.gov/grants/guide/notice-files/NOT-OD-21-110.html" TargetMode="External"/><Relationship Id="rId3" Type="http://schemas.openxmlformats.org/officeDocument/2006/relationships/hyperlink" Target="https://www.washington.edu/research/myresearch-lifecycle/plan-and-propose/sponsor-requirements/federal/cpos/" TargetMode="External"/><Relationship Id="rId7" Type="http://schemas.openxmlformats.org/officeDocument/2006/relationships/hyperlink" Target="https://era.nih.gov/faqs.htm#I6" TargetMode="External"/><Relationship Id="rId2" Type="http://schemas.openxmlformats.org/officeDocument/2006/relationships/notesSlide" Target="../notesSlides/notesSlide62.xml"/><Relationship Id="rId1" Type="http://schemas.openxmlformats.org/officeDocument/2006/relationships/slideLayout" Target="../slideLayouts/slideLayout77.xml"/><Relationship Id="rId6" Type="http://schemas.openxmlformats.org/officeDocument/2006/relationships/hyperlink" Target="https://grants.nih.gov/faqs#/other-support-and-foreign-components.htm" TargetMode="External"/><Relationship Id="rId5" Type="http://schemas.openxmlformats.org/officeDocument/2006/relationships/hyperlink" Target="https://www.washington.edu/research/compliance/foreign-interests-in-sponsored-programs/" TargetMode="External"/><Relationship Id="rId4" Type="http://schemas.openxmlformats.org/officeDocument/2006/relationships/hyperlink" Target="https://www.washington.edu/research/announcements/nih-pdf-guidance-may-2021/"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84.xml"/><Relationship Id="rId6" Type="http://schemas.openxmlformats.org/officeDocument/2006/relationships/hyperlink" Target="https://uwresearch.gosignmeup.com/public/course/browse" TargetMode="External"/><Relationship Id="rId5" Type="http://schemas.openxmlformats.org/officeDocument/2006/relationships/image" Target="../media/image37.png"/><Relationship Id="rId4" Type="http://schemas.openxmlformats.org/officeDocument/2006/relationships/hyperlink" Target="https://www.washington.edu/research/required-training/faculty-grants-managemen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84.xml"/><Relationship Id="rId6" Type="http://schemas.openxmlformats.org/officeDocument/2006/relationships/hyperlink" Target="https://uwresearch.gosignmeup.com/public/course/browse" TargetMode="External"/><Relationship Id="rId5" Type="http://schemas.openxmlformats.org/officeDocument/2006/relationships/image" Target="../media/image37.png"/><Relationship Id="rId4" Type="http://schemas.openxmlformats.org/officeDocument/2006/relationships/hyperlink" Target="https://www.washington.edu/research/required-training/faculty-grants-managemen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graphicFrame>
        <p:nvGraphicFramePr>
          <p:cNvPr id="653" name="Google Shape;653;p124"/>
          <p:cNvGraphicFramePr/>
          <p:nvPr/>
        </p:nvGraphicFramePr>
        <p:xfrm>
          <a:off x="171500" y="68300"/>
          <a:ext cx="8801000" cy="6807415"/>
        </p:xfrm>
        <a:graphic>
          <a:graphicData uri="http://schemas.openxmlformats.org/drawingml/2006/table">
            <a:tbl>
              <a:tblPr firstRow="1" firstCol="1" bandRow="1">
                <a:noFill/>
                <a:tableStyleId>{77E71510-0E06-4C90-AF58-E6F0672B7C44}</a:tableStyleId>
              </a:tblPr>
              <a:tblGrid>
                <a:gridCol w="3710975">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670425">
                  <a:extLst>
                    <a:ext uri="{9D8B030D-6E8A-4147-A177-3AD203B41FA5}">
                      <a16:colId xmlns:a16="http://schemas.microsoft.com/office/drawing/2014/main" val="20003"/>
                    </a:ext>
                  </a:extLst>
                </a:gridCol>
              </a:tblGrid>
              <a:tr h="534500">
                <a:tc gridSpan="4">
                  <a:txBody>
                    <a:bodyPr/>
                    <a:lstStyle/>
                    <a:p>
                      <a:pPr marL="0" marR="0" lvl="0" indent="0" algn="ctr" rtl="0">
                        <a:lnSpc>
                          <a:spcPct val="100000"/>
                        </a:lnSpc>
                        <a:spcBef>
                          <a:spcPts val="0"/>
                        </a:spcBef>
                        <a:spcAft>
                          <a:spcPts val="0"/>
                        </a:spcAft>
                        <a:buClr>
                          <a:srgbClr val="5F497A"/>
                        </a:buClr>
                        <a:buSzPts val="3000"/>
                        <a:buFont typeface="Calibri"/>
                        <a:buNone/>
                      </a:pPr>
                      <a:r>
                        <a:rPr lang="en" sz="3000" b="0" u="none" strike="noStrike" cap="none">
                          <a:solidFill>
                            <a:srgbClr val="5F497A"/>
                          </a:solidFill>
                          <a:latin typeface="Calibri"/>
                          <a:ea typeface="Calibri"/>
                          <a:cs typeface="Calibri"/>
                          <a:sym typeface="Calibri"/>
                        </a:rPr>
                        <a:t>MRAM </a:t>
                      </a:r>
                      <a:r>
                        <a:rPr lang="en" sz="3000" b="0" u="none" strike="noStrike" cap="none">
                          <a:solidFill>
                            <a:srgbClr val="BFBFBF"/>
                          </a:solidFill>
                          <a:latin typeface="Calibri"/>
                          <a:ea typeface="Calibri"/>
                          <a:cs typeface="Calibri"/>
                          <a:sym typeface="Calibri"/>
                        </a:rPr>
                        <a:t>|</a:t>
                      </a:r>
                      <a:r>
                        <a:rPr lang="en" sz="3000" b="0" u="none" strike="noStrike" cap="none">
                          <a:solidFill>
                            <a:srgbClr val="5F497A"/>
                          </a:solidFill>
                          <a:latin typeface="Calibri"/>
                          <a:ea typeface="Calibri"/>
                          <a:cs typeface="Calibri"/>
                          <a:sym typeface="Calibri"/>
                        </a:rPr>
                        <a:t> Monthly Research Administration Meeting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50150">
                <a:tc gridSpan="4">
                  <a:txBody>
                    <a:bodyPr/>
                    <a:lstStyle/>
                    <a:p>
                      <a:pPr marL="0" marR="0" lvl="0" indent="0" algn="ctr" rtl="0">
                        <a:lnSpc>
                          <a:spcPct val="100000"/>
                        </a:lnSpc>
                        <a:spcBef>
                          <a:spcPts val="0"/>
                        </a:spcBef>
                        <a:spcAft>
                          <a:spcPts val="0"/>
                        </a:spcAft>
                        <a:buClr>
                          <a:schemeClr val="dk1"/>
                        </a:buClr>
                        <a:buSzPts val="800"/>
                        <a:buFont typeface="Calibri"/>
                        <a:buNone/>
                      </a:pPr>
                      <a:endParaRPr sz="8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lvl="8" indent="0" algn="ctr" rtl="0">
                        <a:spcBef>
                          <a:spcPts val="0"/>
                        </a:spcBef>
                        <a:spcAft>
                          <a:spcPts val="0"/>
                        </a:spcAft>
                        <a:buClr>
                          <a:srgbClr val="5F497A"/>
                        </a:buClr>
                        <a:buSzPts val="1400"/>
                        <a:buFont typeface="Calibri"/>
                        <a:buNone/>
                      </a:pPr>
                      <a:r>
                        <a:rPr lang="en" b="0">
                          <a:solidFill>
                            <a:srgbClr val="5F497A"/>
                          </a:solidFill>
                        </a:rPr>
                        <a:t>January 13, 2022</a:t>
                      </a:r>
                      <a:endParaRPr/>
                    </a:p>
                    <a:p>
                      <a:pPr marL="0" marR="0" lvl="0"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9:00 </a:t>
                      </a:r>
                      <a:r>
                        <a:rPr lang="en" b="0">
                          <a:solidFill>
                            <a:srgbClr val="5F497A"/>
                          </a:solidFill>
                        </a:rPr>
                        <a:t>AM </a:t>
                      </a:r>
                      <a:r>
                        <a:rPr lang="en" sz="1400" b="0" u="none" strike="noStrike" cap="none">
                          <a:solidFill>
                            <a:srgbClr val="5F497A"/>
                          </a:solidFill>
                          <a:latin typeface="Calibri"/>
                          <a:ea typeface="Calibri"/>
                          <a:cs typeface="Calibri"/>
                          <a:sym typeface="Calibri"/>
                        </a:rPr>
                        <a:t>– 10:00 AM</a:t>
                      </a:r>
                      <a:endParaRPr sz="1400" b="0" u="none" strike="noStrike" cap="none">
                        <a:solidFill>
                          <a:srgbClr val="5F497A"/>
                        </a:solidFill>
                        <a:latin typeface="Calibri"/>
                        <a:ea typeface="Calibri"/>
                        <a:cs typeface="Calibri"/>
                        <a:sym typeface="Calibri"/>
                      </a:endParaRPr>
                    </a:p>
                    <a:p>
                      <a:pPr marL="0" lvl="0" indent="0" algn="ctr" rtl="0">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marL="0" lvl="0" indent="0" algn="ctr" rtl="0">
                        <a:spcBef>
                          <a:spcPts val="0"/>
                        </a:spcBef>
                        <a:spcAft>
                          <a:spcPts val="0"/>
                        </a:spcAft>
                        <a:buClr>
                          <a:srgbClr val="5F497A"/>
                        </a:buClr>
                        <a:buSzPts val="1400"/>
                        <a:buFont typeface="Calibri"/>
                        <a:buNone/>
                      </a:pPr>
                      <a:r>
                        <a:rPr lang="en" b="0">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sz="1200" b="0">
                        <a:solidFill>
                          <a:srgbClr val="5F497A"/>
                        </a:solidFill>
                      </a:endParaRPr>
                    </a:p>
                    <a:p>
                      <a:pPr marL="0" marR="0" lvl="0" indent="0" algn="ctr"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chemeClr val="lt1"/>
                        </a:solidFill>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5050">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TOPIC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PRESENTER</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a:solidFill>
                            <a:schemeClr val="lt1"/>
                          </a:solidFill>
                        </a:rPr>
                        <a:t> </a:t>
                      </a:r>
                      <a:r>
                        <a:rPr lang="en" sz="1600" b="0" u="none" strike="noStrike" cap="none">
                          <a:solidFill>
                            <a:schemeClr val="lt1"/>
                          </a:solidFill>
                        </a:rPr>
                        <a:t>EMAIL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MIN</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356325">
                <a:tc>
                  <a:txBody>
                    <a:bodyPr/>
                    <a:lstStyle/>
                    <a:p>
                      <a:pPr marL="0" marR="0" lvl="0" indent="0" algn="l" rtl="0">
                        <a:lnSpc>
                          <a:spcPct val="100000"/>
                        </a:lnSpc>
                        <a:spcBef>
                          <a:spcPts val="0"/>
                        </a:spcBef>
                        <a:spcAft>
                          <a:spcPts val="0"/>
                        </a:spcAft>
                        <a:buClr>
                          <a:srgbClr val="3F3F3F"/>
                        </a:buClr>
                        <a:buSzPts val="1400"/>
                        <a:buFont typeface="Calibri"/>
                        <a:buNone/>
                      </a:pPr>
                      <a:r>
                        <a:rPr lang="en" sz="1400" b="0" u="none" strike="noStrike" cap="none">
                          <a:solidFill>
                            <a:schemeClr val="dk1"/>
                          </a:solidFill>
                          <a:latin typeface="Calibri"/>
                          <a:ea typeface="Calibri"/>
                          <a:cs typeface="Calibri"/>
                          <a:sym typeface="Calibri"/>
                        </a:rPr>
                        <a:t>Welcome</a:t>
                      </a:r>
                      <a:endParaRPr>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t>Kirsten DeFries</a:t>
                      </a:r>
                      <a:endParaRPr sz="1000" b="1"/>
                    </a:p>
                    <a:p>
                      <a:pPr marL="0" lvl="0" indent="0" algn="l" rtl="0">
                        <a:spcBef>
                          <a:spcPts val="0"/>
                        </a:spcBef>
                        <a:spcAft>
                          <a:spcPts val="0"/>
                        </a:spcAft>
                        <a:buNone/>
                      </a:pPr>
                      <a:r>
                        <a:rPr lang="en" sz="1000"/>
                        <a:t>Research Compliance &amp; Operations</a:t>
                      </a:r>
                      <a:endParaRPr sz="1000" b="1"/>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kirsten5@uw.edu</a:t>
                      </a:r>
                      <a:r>
                        <a:rPr lang="en" sz="1000" u="sng" strike="noStrike" cap="none">
                          <a:solidFill>
                            <a:srgbClr val="000000"/>
                          </a:solidFill>
                          <a:latin typeface="Calibri"/>
                          <a:ea typeface="Calibri"/>
                          <a:cs typeface="Calibri"/>
                          <a:sym typeface="Calibri"/>
                        </a:rPr>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100" u="none" strike="noStrike" cap="none">
                          <a:latin typeface="Calibri"/>
                          <a:ea typeface="Calibri"/>
                          <a:cs typeface="Calibri"/>
                          <a:sym typeface="Calibri"/>
                        </a:rPr>
                        <a:t>2</a:t>
                      </a:r>
                      <a:endParaRPr sz="11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14900">
                <a:tc>
                  <a:txBody>
                    <a:bodyPr/>
                    <a:lstStyle/>
                    <a:p>
                      <a:pPr marL="0" lvl="0" indent="0" algn="l" rtl="0">
                        <a:spcBef>
                          <a:spcPts val="0"/>
                        </a:spcBef>
                        <a:spcAft>
                          <a:spcPts val="0"/>
                        </a:spcAft>
                        <a:buNone/>
                      </a:pPr>
                      <a:r>
                        <a:rPr lang="en" b="0">
                          <a:solidFill>
                            <a:schemeClr val="dk1"/>
                          </a:solidFill>
                        </a:rPr>
                        <a:t>Update on requirements for studies involving minors (APS 10.13)</a:t>
                      </a:r>
                      <a:endParaRPr sz="1700" b="0">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t>Caroline Shelton</a:t>
                      </a:r>
                      <a:endParaRPr sz="1000" b="1"/>
                    </a:p>
                    <a:p>
                      <a:pPr marL="0" lvl="0" indent="0" algn="l" rtl="0">
                        <a:spcBef>
                          <a:spcPts val="0"/>
                        </a:spcBef>
                        <a:spcAft>
                          <a:spcPts val="0"/>
                        </a:spcAft>
                        <a:buNone/>
                      </a:pPr>
                      <a:r>
                        <a:rPr lang="en" sz="1000"/>
                        <a:t>Youth Protection Coordinator</a:t>
                      </a:r>
                      <a:endParaRPr sz="1000" b="1"/>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None/>
                      </a:pPr>
                      <a:r>
                        <a:rPr lang="en" sz="1000" u="sng">
                          <a:solidFill>
                            <a:srgbClr val="0000FF"/>
                          </a:solidFill>
                        </a:rPr>
                        <a:t>cshelton@uw.edu </a:t>
                      </a:r>
                      <a:endParaRPr sz="10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7</a:t>
                      </a:r>
                      <a:endParaRPr sz="10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3475">
                <a:tc>
                  <a:txBody>
                    <a:bodyPr/>
                    <a:lstStyle/>
                    <a:p>
                      <a:pPr marL="0" marR="0" lvl="0" indent="0" algn="l" rtl="0">
                        <a:lnSpc>
                          <a:spcPct val="100000"/>
                        </a:lnSpc>
                        <a:spcBef>
                          <a:spcPts val="0"/>
                        </a:spcBef>
                        <a:spcAft>
                          <a:spcPts val="0"/>
                        </a:spcAft>
                        <a:buNone/>
                      </a:pPr>
                      <a:r>
                        <a:rPr lang="en" b="0">
                          <a:solidFill>
                            <a:schemeClr val="dk1"/>
                          </a:solidFill>
                        </a:rPr>
                        <a:t>State Ethics and Outside Work</a:t>
                      </a:r>
                      <a:endParaRPr b="0">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t>Richard Cordova </a:t>
                      </a:r>
                      <a:endParaRPr sz="1000" b="1"/>
                    </a:p>
                    <a:p>
                      <a:pPr marL="0" lvl="0" indent="0" algn="l" rtl="0">
                        <a:spcBef>
                          <a:spcPts val="0"/>
                        </a:spcBef>
                        <a:spcAft>
                          <a:spcPts val="0"/>
                        </a:spcAft>
                        <a:buClr>
                          <a:schemeClr val="dk1"/>
                        </a:buClr>
                        <a:buSzPts val="1100"/>
                        <a:buFont typeface="Arial"/>
                        <a:buNone/>
                      </a:pPr>
                      <a:r>
                        <a:rPr lang="en" sz="1000"/>
                        <a:t>Internal Audit</a:t>
                      </a:r>
                      <a:endParaRPr sz="1000" b="1"/>
                    </a:p>
                    <a:p>
                      <a:pPr marL="0" marR="0" lvl="0" indent="0" algn="l" rtl="0">
                        <a:lnSpc>
                          <a:spcPct val="100000"/>
                        </a:lnSpc>
                        <a:spcBef>
                          <a:spcPts val="0"/>
                        </a:spcBef>
                        <a:spcAft>
                          <a:spcPts val="0"/>
                        </a:spcAft>
                        <a:buNone/>
                      </a:pPr>
                      <a:r>
                        <a:rPr lang="en" sz="1000" b="1"/>
                        <a:t>Melissa Petersen</a:t>
                      </a:r>
                      <a:endParaRPr sz="1000" b="1"/>
                    </a:p>
                    <a:p>
                      <a:pPr marL="0" marR="0" lvl="0" indent="0" algn="l" rtl="0">
                        <a:lnSpc>
                          <a:spcPct val="100000"/>
                        </a:lnSpc>
                        <a:spcBef>
                          <a:spcPts val="0"/>
                        </a:spcBef>
                        <a:spcAft>
                          <a:spcPts val="0"/>
                        </a:spcAft>
                        <a:buNone/>
                      </a:pPr>
                      <a:r>
                        <a:rPr lang="en" sz="1000"/>
                        <a:t>Office of Research</a:t>
                      </a:r>
                      <a:endParaRPr sz="1000"/>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u="sng">
                          <a:solidFill>
                            <a:schemeClr val="hlink"/>
                          </a:solidFill>
                          <a:hlinkClick r:id="rId5"/>
                        </a:rPr>
                        <a:t>rcordova@uw.edu</a:t>
                      </a:r>
                      <a:r>
                        <a:rPr lang="en" sz="1000"/>
                        <a:t> </a:t>
                      </a:r>
                      <a:endParaRPr sz="1000"/>
                    </a:p>
                    <a:p>
                      <a:pPr marL="0" marR="0" lvl="0" indent="0" algn="l" rtl="0">
                        <a:lnSpc>
                          <a:spcPct val="100000"/>
                        </a:lnSpc>
                        <a:spcBef>
                          <a:spcPts val="0"/>
                        </a:spcBef>
                        <a:spcAft>
                          <a:spcPts val="0"/>
                        </a:spcAft>
                        <a:buNone/>
                      </a:pPr>
                      <a:r>
                        <a:rPr lang="en" sz="1000" u="sng">
                          <a:solidFill>
                            <a:schemeClr val="hlink"/>
                          </a:solidFill>
                          <a:hlinkClick r:id="rId6"/>
                        </a:rPr>
                        <a:t>petermm@uw.edu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t>10</a:t>
                      </a:r>
                      <a:endParaRPr sz="10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56325">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chemeClr val="dk1"/>
                          </a:solidFill>
                        </a:rPr>
                        <a:t>PAFC Hot Topic: Federal Closeout Requirements</a:t>
                      </a:r>
                      <a:endParaRPr sz="1100" b="1" u="none" strike="noStrike" cap="none">
                        <a:solidFill>
                          <a:schemeClr val="dk1"/>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SzPts val="1100"/>
                        <a:buNone/>
                      </a:pPr>
                      <a:r>
                        <a:rPr lang="en" sz="1000" b="1"/>
                        <a:t>Matt Gardner</a:t>
                      </a:r>
                      <a:endParaRPr sz="1000" b="1"/>
                    </a:p>
                    <a:p>
                      <a:pPr marL="0" lvl="0" indent="0" algn="l" rtl="0">
                        <a:spcBef>
                          <a:spcPts val="0"/>
                        </a:spcBef>
                        <a:spcAft>
                          <a:spcPts val="0"/>
                        </a:spcAft>
                        <a:buSzPts val="1100"/>
                        <a:buNone/>
                      </a:pPr>
                      <a:r>
                        <a:rPr lang="en" sz="1000"/>
                        <a:t>Post Award Fiscal Compliance</a:t>
                      </a:r>
                      <a:endParaRPr sz="1000" b="1"/>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7"/>
                        </a:rPr>
                        <a:t>gcafco@uw.edu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t>10</a:t>
                      </a:r>
                      <a:endParaRPr sz="10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56325">
                <a:tc>
                  <a:txBody>
                    <a:bodyPr/>
                    <a:lstStyle/>
                    <a:p>
                      <a:pPr marL="0" marR="0" lvl="0" indent="0" algn="l" rtl="0">
                        <a:lnSpc>
                          <a:spcPct val="100000"/>
                        </a:lnSpc>
                        <a:spcBef>
                          <a:spcPts val="0"/>
                        </a:spcBef>
                        <a:spcAft>
                          <a:spcPts val="0"/>
                        </a:spcAft>
                        <a:buNone/>
                      </a:pPr>
                      <a:r>
                        <a:rPr lang="en" b="0">
                          <a:solidFill>
                            <a:schemeClr val="dk1"/>
                          </a:solidFill>
                        </a:rPr>
                        <a:t>Upcoming GCA Closeout Policies</a:t>
                      </a:r>
                      <a:endParaRPr b="0">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t>Lily Gebrenegus</a:t>
                      </a:r>
                      <a:endParaRPr sz="1000" b="1"/>
                    </a:p>
                    <a:p>
                      <a:pPr marL="0" marR="0" lvl="0" indent="0" algn="l" rtl="0">
                        <a:lnSpc>
                          <a:spcPct val="100000"/>
                        </a:lnSpc>
                        <a:spcBef>
                          <a:spcPts val="0"/>
                        </a:spcBef>
                        <a:spcAft>
                          <a:spcPts val="0"/>
                        </a:spcAft>
                        <a:buNone/>
                      </a:pPr>
                      <a:r>
                        <a:rPr lang="en" sz="1000"/>
                        <a:t>Grant &amp; Contract Accounting</a:t>
                      </a:r>
                      <a:endParaRPr sz="1000" b="1"/>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8"/>
                        </a:rPr>
                        <a:t>lgebren@uw.edu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t>5</a:t>
                      </a:r>
                      <a:endParaRPr sz="10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56325">
                <a:tc>
                  <a:txBody>
                    <a:bodyPr/>
                    <a:lstStyle/>
                    <a:p>
                      <a:pPr marL="0" lvl="0" indent="0" algn="l" rtl="0">
                        <a:spcBef>
                          <a:spcPts val="0"/>
                        </a:spcBef>
                        <a:spcAft>
                          <a:spcPts val="0"/>
                        </a:spcAft>
                        <a:buNone/>
                      </a:pPr>
                      <a:r>
                        <a:rPr lang="en" b="0">
                          <a:solidFill>
                            <a:schemeClr val="dk1"/>
                          </a:solidFill>
                        </a:rPr>
                        <a:t>Thank you, Karen Moe</a:t>
                      </a:r>
                      <a:endParaRPr sz="1700" b="0">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000" b="1"/>
                        <a:t>Joe Giffels</a:t>
                      </a:r>
                      <a:endParaRPr sz="1000" b="1"/>
                    </a:p>
                    <a:p>
                      <a:pPr marL="0" lvl="0" indent="0" algn="l" rtl="0">
                        <a:spcBef>
                          <a:spcPts val="0"/>
                        </a:spcBef>
                        <a:spcAft>
                          <a:spcPts val="0"/>
                        </a:spcAft>
                        <a:buNone/>
                      </a:pPr>
                      <a:r>
                        <a:rPr lang="en" sz="1000"/>
                        <a:t>Office of Research</a:t>
                      </a:r>
                      <a:endParaRPr sz="1000" b="1"/>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None/>
                      </a:pPr>
                      <a:r>
                        <a:rPr lang="en" sz="1000" u="sng">
                          <a:solidFill>
                            <a:srgbClr val="0000FF"/>
                          </a:solidFill>
                        </a:rPr>
                        <a:t>jgiffels@uw.edu</a:t>
                      </a:r>
                      <a:endParaRPr sz="10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5</a:t>
                      </a:r>
                      <a:endParaRPr sz="10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14900">
                <a:tc>
                  <a:txBody>
                    <a:bodyPr/>
                    <a:lstStyle/>
                    <a:p>
                      <a:pPr marL="0" marR="0" lvl="0" indent="0" algn="l" rtl="0">
                        <a:lnSpc>
                          <a:spcPct val="100000"/>
                        </a:lnSpc>
                        <a:spcBef>
                          <a:spcPts val="0"/>
                        </a:spcBef>
                        <a:spcAft>
                          <a:spcPts val="0"/>
                        </a:spcAft>
                        <a:buNone/>
                      </a:pPr>
                      <a:r>
                        <a:rPr lang="en" b="0">
                          <a:solidFill>
                            <a:schemeClr val="dk1"/>
                          </a:solidFill>
                        </a:rPr>
                        <a:t>Foreign Influence &amp; Current Federal Agency Policy Changes</a:t>
                      </a:r>
                      <a:endParaRPr b="0">
                        <a:solidFill>
                          <a:schemeClr val="dk1"/>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t>Carol Rhodes</a:t>
                      </a:r>
                      <a:endParaRPr sz="1000" b="1"/>
                    </a:p>
                    <a:p>
                      <a:pPr marL="0" marR="0" lvl="0" indent="0" algn="l" rtl="0">
                        <a:lnSpc>
                          <a:spcPct val="100000"/>
                        </a:lnSpc>
                        <a:spcBef>
                          <a:spcPts val="0"/>
                        </a:spcBef>
                        <a:spcAft>
                          <a:spcPts val="0"/>
                        </a:spcAft>
                        <a:buNone/>
                      </a:pPr>
                      <a:r>
                        <a:rPr lang="en" sz="1000"/>
                        <a:t>Office of Sponsored Programs</a:t>
                      </a:r>
                      <a:endParaRPr sz="1000"/>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9"/>
                        </a:rPr>
                        <a:t>carhodes@uw.edu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t>15</a:t>
                      </a:r>
                      <a:endParaRPr sz="10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56325">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chemeClr val="dk1"/>
                          </a:solidFill>
                        </a:rPr>
                        <a:t>CORE Update</a:t>
                      </a:r>
                      <a:endParaRPr sz="1100" b="1" u="none" strike="noStrike" cap="none">
                        <a:solidFill>
                          <a:schemeClr val="dk1"/>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t>Laurie Stephan</a:t>
                      </a:r>
                      <a:endParaRPr sz="1000" b="1"/>
                    </a:p>
                    <a:p>
                      <a:pPr marL="0" marR="0" lvl="0" indent="0" algn="l" rtl="0">
                        <a:lnSpc>
                          <a:spcPct val="100000"/>
                        </a:lnSpc>
                        <a:spcBef>
                          <a:spcPts val="0"/>
                        </a:spcBef>
                        <a:spcAft>
                          <a:spcPts val="0"/>
                        </a:spcAft>
                        <a:buNone/>
                      </a:pPr>
                      <a:r>
                        <a:rPr lang="en" sz="1000"/>
                        <a:t>Collaborative On Research Education (CORE)</a:t>
                      </a:r>
                      <a:endParaRPr sz="1000" u="none" strike="noStrike" cap="none"/>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Clr>
                          <a:schemeClr val="dk1"/>
                        </a:buClr>
                        <a:buFont typeface="Arial"/>
                        <a:buNone/>
                      </a:pPr>
                      <a:r>
                        <a:rPr lang="en" sz="1000" u="sng">
                          <a:solidFill>
                            <a:schemeClr val="hlink"/>
                          </a:solidFill>
                          <a:hlinkClick r:id="rId10"/>
                        </a:rPr>
                        <a:t>corehelp@uw.edu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t>2</a:t>
                      </a:r>
                      <a:endParaRPr sz="10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046675">
                <a:tc gridSpan="4">
                  <a:txBody>
                    <a:bodyPr/>
                    <a:lstStyle/>
                    <a:p>
                      <a:pPr marL="0" marR="0" lvl="8" indent="0" algn="ctr"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A5A5A5"/>
                        </a:buClr>
                        <a:buSzPts val="1800"/>
                        <a:buFont typeface="Calibri"/>
                        <a:buNone/>
                      </a:pPr>
                      <a:r>
                        <a:rPr lang="en" sz="1800" b="1" u="none" strike="noStrike" cap="none">
                          <a:solidFill>
                            <a:srgbClr val="A5A5A5"/>
                          </a:solidFill>
                          <a:latin typeface="Calibri"/>
                          <a:ea typeface="Calibri"/>
                          <a:cs typeface="Calibri"/>
                          <a:sym typeface="Calibri"/>
                        </a:rPr>
                        <a:t>NEXT MEETING</a:t>
                      </a:r>
                      <a:endParaRPr sz="1800" b="1" u="none" strike="noStrike" cap="none">
                        <a:solidFill>
                          <a:srgbClr val="A5A5A5"/>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400"/>
                        <a:buFont typeface="Calibri"/>
                        <a:buNone/>
                      </a:pPr>
                      <a:r>
                        <a:rPr lang="en" b="0">
                          <a:solidFill>
                            <a:srgbClr val="5F497A"/>
                          </a:solidFill>
                        </a:rPr>
                        <a:t>February 10, 2022 9:00 AM - 10:00 AM</a:t>
                      </a:r>
                      <a:endParaRPr sz="14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100"/>
                        <a:buFont typeface="Calibri"/>
                        <a:buNone/>
                      </a:pP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33"/>
          <p:cNvSpPr txBox="1">
            <a:spLocks noGrp="1"/>
          </p:cNvSpPr>
          <p:nvPr>
            <p:ph type="title"/>
          </p:nvPr>
        </p:nvSpPr>
        <p:spPr>
          <a:xfrm>
            <a:off x="311700" y="1302275"/>
            <a:ext cx="85209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accent1"/>
              </a:buClr>
              <a:buSzPts val="3700"/>
              <a:buFont typeface="Encode Sans Black"/>
              <a:buNone/>
            </a:pPr>
            <a:r>
              <a:rPr lang="en"/>
              <a:t>Compliance challenges and OYPC response</a:t>
            </a:r>
            <a:endParaRPr/>
          </a:p>
        </p:txBody>
      </p:sp>
      <p:sp>
        <p:nvSpPr>
          <p:cNvPr id="711" name="Google Shape;711;p133"/>
          <p:cNvSpPr txBox="1">
            <a:spLocks noGrp="1"/>
          </p:cNvSpPr>
          <p:nvPr>
            <p:ph type="body" idx="1"/>
          </p:nvPr>
        </p:nvSpPr>
        <p:spPr>
          <a:xfrm>
            <a:off x="311700" y="2485993"/>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50000"/>
              </a:lnSpc>
              <a:spcBef>
                <a:spcPts val="0"/>
              </a:spcBef>
              <a:spcAft>
                <a:spcPts val="0"/>
              </a:spcAft>
              <a:buSzPts val="1600"/>
              <a:buNone/>
            </a:pPr>
            <a:r>
              <a:rPr lang="en" b="1"/>
              <a:t>Challenge</a:t>
            </a:r>
            <a:endParaRPr b="1"/>
          </a:p>
          <a:p>
            <a:pPr marL="0" lvl="0" indent="0" algn="l" rtl="0">
              <a:lnSpc>
                <a:spcPct val="115000"/>
              </a:lnSpc>
              <a:spcBef>
                <a:spcPts val="0"/>
              </a:spcBef>
              <a:spcAft>
                <a:spcPts val="0"/>
              </a:spcAft>
              <a:buSzPts val="1600"/>
              <a:buNone/>
            </a:pPr>
            <a:r>
              <a:rPr lang="en" sz="1400"/>
              <a:t>Lack of response to OYPC notifications, resulting in incomplete registrations or non-compliance with requirements</a:t>
            </a:r>
            <a:endParaRPr sz="1400"/>
          </a:p>
          <a:p>
            <a:pPr marL="0" lvl="0" indent="0" algn="l" rtl="0">
              <a:lnSpc>
                <a:spcPct val="150000"/>
              </a:lnSpc>
              <a:spcBef>
                <a:spcPts val="0"/>
              </a:spcBef>
              <a:spcAft>
                <a:spcPts val="0"/>
              </a:spcAft>
              <a:buSzPts val="1600"/>
              <a:buNone/>
            </a:pPr>
            <a:endParaRPr/>
          </a:p>
          <a:p>
            <a:pPr marL="0" lvl="0" indent="0" algn="l" rtl="0">
              <a:lnSpc>
                <a:spcPct val="150000"/>
              </a:lnSpc>
              <a:spcBef>
                <a:spcPts val="0"/>
              </a:spcBef>
              <a:spcAft>
                <a:spcPts val="0"/>
              </a:spcAft>
              <a:buSzPts val="1600"/>
              <a:buNone/>
            </a:pPr>
            <a:r>
              <a:rPr lang="en" b="1"/>
              <a:t>Background</a:t>
            </a:r>
            <a:endParaRPr b="1"/>
          </a:p>
          <a:p>
            <a:pPr marL="0" lvl="0" indent="0" algn="l" rtl="0">
              <a:lnSpc>
                <a:spcPct val="115000"/>
              </a:lnSpc>
              <a:spcBef>
                <a:spcPts val="0"/>
              </a:spcBef>
              <a:spcAft>
                <a:spcPts val="0"/>
              </a:spcAft>
              <a:buSzPts val="1600"/>
              <a:buNone/>
            </a:pPr>
            <a:r>
              <a:rPr lang="en" sz="1400"/>
              <a:t>E-mails come from </a:t>
            </a:r>
            <a:endParaRPr sz="1400"/>
          </a:p>
          <a:p>
            <a:pPr marL="457200" lvl="0" indent="-323850" algn="l" rtl="0">
              <a:lnSpc>
                <a:spcPct val="115000"/>
              </a:lnSpc>
              <a:spcBef>
                <a:spcPts val="0"/>
              </a:spcBef>
              <a:spcAft>
                <a:spcPts val="0"/>
              </a:spcAft>
              <a:buSzPts val="1900"/>
              <a:buChar char="●"/>
            </a:pPr>
            <a:r>
              <a:rPr lang="en" sz="1400" u="sng">
                <a:solidFill>
                  <a:schemeClr val="hlink"/>
                </a:solidFill>
                <a:hlinkClick r:id="rId3"/>
              </a:rPr>
              <a:t>uwminors@uw.edu</a:t>
            </a:r>
            <a:r>
              <a:rPr lang="en" sz="1400"/>
              <a:t> and/or </a:t>
            </a:r>
            <a:endParaRPr sz="1400"/>
          </a:p>
          <a:p>
            <a:pPr marL="457200" lvl="0" indent="-323850" algn="l" rtl="0">
              <a:lnSpc>
                <a:spcPct val="115000"/>
              </a:lnSpc>
              <a:spcBef>
                <a:spcPts val="0"/>
              </a:spcBef>
              <a:spcAft>
                <a:spcPts val="0"/>
              </a:spcAft>
              <a:buSzPts val="1900"/>
              <a:buChar char="●"/>
            </a:pPr>
            <a:r>
              <a:rPr lang="en" sz="1400" u="sng">
                <a:solidFill>
                  <a:schemeClr val="hlink"/>
                </a:solidFill>
                <a:hlinkClick r:id="rId4"/>
              </a:rPr>
              <a:t>mail+1zg8.s79jk@ideal-logic.com</a:t>
            </a:r>
            <a:r>
              <a:rPr lang="en" sz="1400"/>
              <a:t> </a:t>
            </a:r>
            <a:endParaRPr sz="1400"/>
          </a:p>
          <a:p>
            <a:pPr marL="0" lvl="0" indent="0" algn="l" rtl="0">
              <a:lnSpc>
                <a:spcPct val="115000"/>
              </a:lnSpc>
              <a:spcBef>
                <a:spcPts val="0"/>
              </a:spcBef>
              <a:spcAft>
                <a:spcPts val="0"/>
              </a:spcAft>
              <a:buSzPts val="1600"/>
              <a:buNone/>
            </a:pPr>
            <a:r>
              <a:rPr lang="en" sz="1400"/>
              <a:t>subject line: “Action required: youth-involved research requirements.” </a:t>
            </a:r>
            <a:endParaRPr sz="1400"/>
          </a:p>
        </p:txBody>
      </p:sp>
      <p:sp>
        <p:nvSpPr>
          <p:cNvPr id="712" name="Google Shape;712;p133"/>
          <p:cNvSpPr txBox="1">
            <a:spLocks noGrp="1"/>
          </p:cNvSpPr>
          <p:nvPr>
            <p:ph type="body" idx="2"/>
          </p:nvPr>
        </p:nvSpPr>
        <p:spPr>
          <a:xfrm>
            <a:off x="4832400" y="2549488"/>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50000"/>
              </a:lnSpc>
              <a:spcBef>
                <a:spcPts val="0"/>
              </a:spcBef>
              <a:spcAft>
                <a:spcPts val="0"/>
              </a:spcAft>
              <a:buSzPts val="1600"/>
              <a:buNone/>
            </a:pPr>
            <a:r>
              <a:rPr lang="en" b="1"/>
              <a:t>Response</a:t>
            </a:r>
            <a:endParaRPr b="1"/>
          </a:p>
          <a:p>
            <a:pPr marL="457200" lvl="0" indent="-323850" algn="l" rtl="0">
              <a:lnSpc>
                <a:spcPct val="115000"/>
              </a:lnSpc>
              <a:spcBef>
                <a:spcPts val="0"/>
              </a:spcBef>
              <a:spcAft>
                <a:spcPts val="0"/>
              </a:spcAft>
              <a:buSzPts val="1900"/>
              <a:buChar char="●"/>
            </a:pPr>
            <a:r>
              <a:rPr lang="en" sz="1400"/>
              <a:t>Individualized outreach to PI and proxies (ID’ed in Zipline)</a:t>
            </a:r>
            <a:endParaRPr sz="1400"/>
          </a:p>
          <a:p>
            <a:pPr marL="457200" lvl="0" indent="0" algn="l" rtl="0">
              <a:lnSpc>
                <a:spcPct val="115000"/>
              </a:lnSpc>
              <a:spcBef>
                <a:spcPts val="0"/>
              </a:spcBef>
              <a:spcAft>
                <a:spcPts val="0"/>
              </a:spcAft>
              <a:buSzPts val="1600"/>
              <a:buNone/>
            </a:pPr>
            <a:endParaRPr sz="1400"/>
          </a:p>
          <a:p>
            <a:pPr marL="457200" lvl="0" indent="-323850" algn="l" rtl="0">
              <a:lnSpc>
                <a:spcPct val="115000"/>
              </a:lnSpc>
              <a:spcBef>
                <a:spcPts val="0"/>
              </a:spcBef>
              <a:spcAft>
                <a:spcPts val="0"/>
              </a:spcAft>
              <a:buSzPts val="1900"/>
              <a:buChar char="●"/>
            </a:pPr>
            <a:r>
              <a:rPr lang="en" sz="1400"/>
              <a:t>Web-based resources at www.uw.edu/youth </a:t>
            </a:r>
            <a:endParaRPr sz="1400"/>
          </a:p>
          <a:p>
            <a:pPr marL="0" lvl="0" indent="0" algn="l" rtl="0">
              <a:lnSpc>
                <a:spcPct val="150000"/>
              </a:lnSpc>
              <a:spcBef>
                <a:spcPts val="0"/>
              </a:spcBef>
              <a:spcAft>
                <a:spcPts val="0"/>
              </a:spcAft>
              <a:buSzPts val="1600"/>
              <a:buNone/>
            </a:pP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34"/>
          <p:cNvSpPr txBox="1">
            <a:spLocks noGrp="1"/>
          </p:cNvSpPr>
          <p:nvPr>
            <p:ph type="title"/>
          </p:nvPr>
        </p:nvSpPr>
        <p:spPr>
          <a:xfrm>
            <a:off x="311700" y="1302275"/>
            <a:ext cx="85209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accent1"/>
              </a:buClr>
              <a:buSzPts val="3700"/>
              <a:buFont typeface="Encode Sans Black"/>
              <a:buNone/>
            </a:pPr>
            <a:r>
              <a:rPr lang="en"/>
              <a:t>Compliance challenges and OYPC response</a:t>
            </a:r>
            <a:endParaRPr/>
          </a:p>
        </p:txBody>
      </p:sp>
      <p:sp>
        <p:nvSpPr>
          <p:cNvPr id="718" name="Google Shape;718;p134"/>
          <p:cNvSpPr txBox="1">
            <a:spLocks noGrp="1"/>
          </p:cNvSpPr>
          <p:nvPr>
            <p:ph type="body" idx="1"/>
          </p:nvPr>
        </p:nvSpPr>
        <p:spPr>
          <a:xfrm>
            <a:off x="311700" y="2689189"/>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SzPts val="1600"/>
              <a:buNone/>
            </a:pPr>
            <a:r>
              <a:rPr lang="en" b="1"/>
              <a:t>Challenge</a:t>
            </a:r>
            <a:endParaRPr b="1"/>
          </a:p>
          <a:p>
            <a:pPr marL="0" lvl="0" indent="0" algn="l" rtl="0">
              <a:lnSpc>
                <a:spcPct val="115000"/>
              </a:lnSpc>
              <a:spcBef>
                <a:spcPts val="0"/>
              </a:spcBef>
              <a:spcAft>
                <a:spcPts val="0"/>
              </a:spcAft>
              <a:buSzPts val="1600"/>
              <a:buNone/>
            </a:pPr>
            <a:r>
              <a:rPr lang="en" sz="1400"/>
              <a:t>Personnel actions not complete by study start date.</a:t>
            </a:r>
            <a:endParaRPr sz="1400"/>
          </a:p>
          <a:p>
            <a:pPr marL="0" lvl="0" indent="0" algn="l" rtl="0">
              <a:lnSpc>
                <a:spcPct val="115000"/>
              </a:lnSpc>
              <a:spcBef>
                <a:spcPts val="0"/>
              </a:spcBef>
              <a:spcAft>
                <a:spcPts val="0"/>
              </a:spcAft>
              <a:buSzPts val="1600"/>
              <a:buNone/>
            </a:pPr>
            <a:endParaRPr/>
          </a:p>
          <a:p>
            <a:pPr marL="0" lvl="0" indent="0" algn="l" rtl="0">
              <a:lnSpc>
                <a:spcPct val="115000"/>
              </a:lnSpc>
              <a:spcBef>
                <a:spcPts val="0"/>
              </a:spcBef>
              <a:spcAft>
                <a:spcPts val="0"/>
              </a:spcAft>
              <a:buSzPts val="1600"/>
              <a:buNone/>
            </a:pPr>
            <a:r>
              <a:rPr lang="en" b="1"/>
              <a:t>Background</a:t>
            </a:r>
            <a:endParaRPr b="1"/>
          </a:p>
          <a:p>
            <a:pPr marL="457200" lvl="0" indent="-323850" algn="l" rtl="0">
              <a:lnSpc>
                <a:spcPct val="115000"/>
              </a:lnSpc>
              <a:spcBef>
                <a:spcPts val="0"/>
              </a:spcBef>
              <a:spcAft>
                <a:spcPts val="0"/>
              </a:spcAft>
              <a:buSzPts val="1900"/>
              <a:buChar char="●"/>
            </a:pPr>
            <a:r>
              <a:rPr lang="en" sz="1400"/>
              <a:t>Notifications sent to personnel until they are compliant or the study ends. </a:t>
            </a:r>
            <a:endParaRPr sz="1400"/>
          </a:p>
          <a:p>
            <a:pPr marL="457200" lvl="0" indent="-323850" algn="l" rtl="0">
              <a:lnSpc>
                <a:spcPct val="115000"/>
              </a:lnSpc>
              <a:spcBef>
                <a:spcPts val="0"/>
              </a:spcBef>
              <a:spcAft>
                <a:spcPts val="0"/>
              </a:spcAft>
              <a:buSzPts val="1900"/>
              <a:buChar char="●"/>
            </a:pPr>
            <a:r>
              <a:rPr lang="en" sz="1400"/>
              <a:t>PI’s receive weekly notifications of any noncompliant authorized personnel.</a:t>
            </a:r>
            <a:endParaRPr sz="1400"/>
          </a:p>
          <a:p>
            <a:pPr marL="457200" lvl="0" indent="-323850" algn="l" rtl="0">
              <a:lnSpc>
                <a:spcPct val="115000"/>
              </a:lnSpc>
              <a:spcBef>
                <a:spcPts val="0"/>
              </a:spcBef>
              <a:spcAft>
                <a:spcPts val="0"/>
              </a:spcAft>
              <a:buSzPts val="1900"/>
              <a:buChar char="●"/>
            </a:pPr>
            <a:r>
              <a:rPr lang="en" sz="1400"/>
              <a:t>After start date, escalated notifications go to department heads.</a:t>
            </a:r>
            <a:endParaRPr sz="1400"/>
          </a:p>
          <a:p>
            <a:pPr marL="0" lvl="0" indent="0" algn="l" rtl="0">
              <a:lnSpc>
                <a:spcPct val="115000"/>
              </a:lnSpc>
              <a:spcBef>
                <a:spcPts val="0"/>
              </a:spcBef>
              <a:spcAft>
                <a:spcPts val="0"/>
              </a:spcAft>
              <a:buSzPts val="1600"/>
              <a:buNone/>
            </a:pPr>
            <a:endParaRPr sz="1400"/>
          </a:p>
        </p:txBody>
      </p:sp>
      <p:sp>
        <p:nvSpPr>
          <p:cNvPr id="719" name="Google Shape;719;p134"/>
          <p:cNvSpPr txBox="1">
            <a:spLocks noGrp="1"/>
          </p:cNvSpPr>
          <p:nvPr>
            <p:ph type="body" idx="2"/>
          </p:nvPr>
        </p:nvSpPr>
        <p:spPr>
          <a:xfrm>
            <a:off x="4838751" y="2670141"/>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50000"/>
              </a:lnSpc>
              <a:spcBef>
                <a:spcPts val="0"/>
              </a:spcBef>
              <a:spcAft>
                <a:spcPts val="0"/>
              </a:spcAft>
              <a:buSzPts val="1600"/>
              <a:buNone/>
            </a:pPr>
            <a:r>
              <a:rPr lang="en" b="1"/>
              <a:t>Response</a:t>
            </a:r>
            <a:endParaRPr b="1"/>
          </a:p>
          <a:p>
            <a:pPr marL="457200" lvl="0" indent="-323850" algn="l" rtl="0">
              <a:lnSpc>
                <a:spcPct val="115000"/>
              </a:lnSpc>
              <a:spcBef>
                <a:spcPts val="0"/>
              </a:spcBef>
              <a:spcAft>
                <a:spcPts val="0"/>
              </a:spcAft>
              <a:buSzPts val="1900"/>
              <a:buChar char="●"/>
            </a:pPr>
            <a:r>
              <a:rPr lang="en" sz="1400"/>
              <a:t>Escalating notifications</a:t>
            </a:r>
            <a:endParaRPr sz="1400"/>
          </a:p>
          <a:p>
            <a:pPr marL="457200" lvl="0" indent="-323850" algn="l" rtl="0">
              <a:lnSpc>
                <a:spcPct val="115000"/>
              </a:lnSpc>
              <a:spcBef>
                <a:spcPts val="0"/>
              </a:spcBef>
              <a:spcAft>
                <a:spcPts val="0"/>
              </a:spcAft>
              <a:buSzPts val="1900"/>
              <a:buChar char="●"/>
            </a:pPr>
            <a:r>
              <a:rPr lang="en" sz="1400"/>
              <a:t>Quarterly reports to unit heads and administrators</a:t>
            </a:r>
            <a:endParaRPr sz="1400"/>
          </a:p>
          <a:p>
            <a:pPr marL="0" lvl="0" indent="0" algn="l" rtl="0">
              <a:lnSpc>
                <a:spcPct val="150000"/>
              </a:lnSpc>
              <a:spcBef>
                <a:spcPts val="0"/>
              </a:spcBef>
              <a:spcAft>
                <a:spcPts val="0"/>
              </a:spcAft>
              <a:buSzPts val="1600"/>
              <a:buNone/>
            </a:pP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35"/>
          <p:cNvSpPr txBox="1">
            <a:spLocks noGrp="1"/>
          </p:cNvSpPr>
          <p:nvPr>
            <p:ph type="title"/>
          </p:nvPr>
        </p:nvSpPr>
        <p:spPr>
          <a:xfrm>
            <a:off x="311700" y="1302275"/>
            <a:ext cx="85209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accent1"/>
              </a:buClr>
              <a:buSzPts val="3700"/>
              <a:buFont typeface="Encode Sans Black"/>
              <a:buNone/>
            </a:pPr>
            <a:r>
              <a:rPr lang="en"/>
              <a:t>Other challenges and OYPC response</a:t>
            </a:r>
            <a:endParaRPr/>
          </a:p>
        </p:txBody>
      </p:sp>
      <p:sp>
        <p:nvSpPr>
          <p:cNvPr id="725" name="Google Shape;725;p135"/>
          <p:cNvSpPr txBox="1">
            <a:spLocks noGrp="1"/>
          </p:cNvSpPr>
          <p:nvPr>
            <p:ph type="body" idx="1"/>
          </p:nvPr>
        </p:nvSpPr>
        <p:spPr>
          <a:xfrm>
            <a:off x="4915500" y="2619331"/>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SzPts val="1600"/>
              <a:buNone/>
            </a:pPr>
            <a:r>
              <a:rPr lang="en" b="1"/>
              <a:t>Challenge</a:t>
            </a:r>
            <a:endParaRPr b="1"/>
          </a:p>
          <a:p>
            <a:pPr marL="0" lvl="0" indent="0" algn="l" rtl="0">
              <a:lnSpc>
                <a:spcPct val="115000"/>
              </a:lnSpc>
              <a:spcBef>
                <a:spcPts val="0"/>
              </a:spcBef>
              <a:spcAft>
                <a:spcPts val="0"/>
              </a:spcAft>
              <a:buSzPts val="1600"/>
              <a:buNone/>
            </a:pPr>
            <a:r>
              <a:rPr lang="en" sz="1400"/>
              <a:t>Studies outside of Zipline may not know about requirements of APS 10.13, e.g., exempt, evaluations, QI initiatives, etc.</a:t>
            </a:r>
            <a:endParaRPr sz="1400"/>
          </a:p>
          <a:p>
            <a:pPr marL="0" lvl="0" indent="0" algn="l" rtl="0">
              <a:lnSpc>
                <a:spcPct val="115000"/>
              </a:lnSpc>
              <a:spcBef>
                <a:spcPts val="0"/>
              </a:spcBef>
              <a:spcAft>
                <a:spcPts val="0"/>
              </a:spcAft>
              <a:buSzPts val="1600"/>
              <a:buNone/>
            </a:pPr>
            <a:endParaRPr b="1"/>
          </a:p>
          <a:p>
            <a:pPr marL="0" lvl="0" indent="0" algn="l" rtl="0">
              <a:lnSpc>
                <a:spcPct val="115000"/>
              </a:lnSpc>
              <a:spcBef>
                <a:spcPts val="0"/>
              </a:spcBef>
              <a:spcAft>
                <a:spcPts val="0"/>
              </a:spcAft>
              <a:buSzPts val="1600"/>
              <a:buNone/>
            </a:pPr>
            <a:r>
              <a:rPr lang="en" b="1"/>
              <a:t>Response</a:t>
            </a:r>
            <a:endParaRPr b="1"/>
          </a:p>
          <a:p>
            <a:pPr marL="457200" lvl="0" indent="-323850" algn="l" rtl="0">
              <a:lnSpc>
                <a:spcPct val="115000"/>
              </a:lnSpc>
              <a:spcBef>
                <a:spcPts val="0"/>
              </a:spcBef>
              <a:spcAft>
                <a:spcPts val="0"/>
              </a:spcAft>
              <a:buSzPts val="1900"/>
              <a:buChar char="●"/>
            </a:pPr>
            <a:r>
              <a:rPr lang="en" sz="1400"/>
              <a:t>Continued outreach from OYPC to research groups</a:t>
            </a:r>
            <a:endParaRPr sz="1400"/>
          </a:p>
          <a:p>
            <a:pPr marL="457200" lvl="0" indent="-323850" algn="l" rtl="0">
              <a:lnSpc>
                <a:spcPct val="115000"/>
              </a:lnSpc>
              <a:spcBef>
                <a:spcPts val="0"/>
              </a:spcBef>
              <a:spcAft>
                <a:spcPts val="0"/>
              </a:spcAft>
              <a:buSzPts val="1900"/>
              <a:buChar char="●"/>
            </a:pPr>
            <a:r>
              <a:rPr lang="en" sz="1400"/>
              <a:t>OYPC can meet with and answer questions for departments and research groups</a:t>
            </a:r>
            <a:endParaRPr sz="1400"/>
          </a:p>
          <a:p>
            <a:pPr marL="457200" lvl="0" indent="0" algn="l" rtl="0">
              <a:lnSpc>
                <a:spcPct val="115000"/>
              </a:lnSpc>
              <a:spcBef>
                <a:spcPts val="0"/>
              </a:spcBef>
              <a:spcAft>
                <a:spcPts val="0"/>
              </a:spcAft>
              <a:buSzPts val="1600"/>
              <a:buNone/>
            </a:pPr>
            <a:endParaRPr sz="1400"/>
          </a:p>
        </p:txBody>
      </p:sp>
      <p:sp>
        <p:nvSpPr>
          <p:cNvPr id="726" name="Google Shape;726;p135"/>
          <p:cNvSpPr txBox="1">
            <a:spLocks noGrp="1"/>
          </p:cNvSpPr>
          <p:nvPr>
            <p:ph type="body" idx="2"/>
          </p:nvPr>
        </p:nvSpPr>
        <p:spPr>
          <a:xfrm>
            <a:off x="311700" y="2517739"/>
            <a:ext cx="3999900" cy="34164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SzPts val="1600"/>
              <a:buNone/>
            </a:pPr>
            <a:r>
              <a:rPr lang="en" b="1"/>
              <a:t>Challenge</a:t>
            </a:r>
            <a:endParaRPr b="1"/>
          </a:p>
          <a:p>
            <a:pPr marL="0" lvl="0" indent="0" algn="l" rtl="0">
              <a:lnSpc>
                <a:spcPct val="115000"/>
              </a:lnSpc>
              <a:spcBef>
                <a:spcPts val="0"/>
              </a:spcBef>
              <a:spcAft>
                <a:spcPts val="0"/>
              </a:spcAft>
              <a:buSzPts val="1600"/>
              <a:buNone/>
            </a:pPr>
            <a:r>
              <a:rPr lang="en" sz="1400"/>
              <a:t>Student-led research lacks a funding source for background checks. (Background checks are processed through UW HR)</a:t>
            </a:r>
            <a:endParaRPr sz="1400"/>
          </a:p>
          <a:p>
            <a:pPr marL="0" lvl="0" indent="0" algn="l" rtl="0">
              <a:lnSpc>
                <a:spcPct val="115000"/>
              </a:lnSpc>
              <a:spcBef>
                <a:spcPts val="0"/>
              </a:spcBef>
              <a:spcAft>
                <a:spcPts val="0"/>
              </a:spcAft>
              <a:buSzPts val="1600"/>
              <a:buNone/>
            </a:pPr>
            <a:endParaRPr sz="1400"/>
          </a:p>
          <a:p>
            <a:pPr marL="0" lvl="0" indent="0" algn="l" rtl="0">
              <a:lnSpc>
                <a:spcPct val="115000"/>
              </a:lnSpc>
              <a:spcBef>
                <a:spcPts val="0"/>
              </a:spcBef>
              <a:spcAft>
                <a:spcPts val="0"/>
              </a:spcAft>
              <a:buSzPts val="1600"/>
              <a:buNone/>
            </a:pPr>
            <a:r>
              <a:rPr lang="en" b="1"/>
              <a:t>Response</a:t>
            </a:r>
            <a:endParaRPr b="1"/>
          </a:p>
          <a:p>
            <a:pPr marL="457200" lvl="0" indent="-311150" algn="l" rtl="0">
              <a:lnSpc>
                <a:spcPct val="115000"/>
              </a:lnSpc>
              <a:spcBef>
                <a:spcPts val="0"/>
              </a:spcBef>
              <a:spcAft>
                <a:spcPts val="0"/>
              </a:spcAft>
              <a:buSzPts val="1700"/>
              <a:buChar char="●"/>
            </a:pPr>
            <a:r>
              <a:rPr lang="en" sz="1300"/>
              <a:t>Units need to identify a funding source to pay for background checks, or</a:t>
            </a:r>
            <a:endParaRPr sz="1300"/>
          </a:p>
          <a:p>
            <a:pPr marL="457200" lvl="0" indent="-311150" algn="l" rtl="0">
              <a:lnSpc>
                <a:spcPct val="115000"/>
              </a:lnSpc>
              <a:spcBef>
                <a:spcPts val="0"/>
              </a:spcBef>
              <a:spcAft>
                <a:spcPts val="0"/>
              </a:spcAft>
              <a:buSzPts val="1700"/>
              <a:buChar char="●"/>
            </a:pPr>
            <a:r>
              <a:rPr lang="en" sz="1300"/>
              <a:t>Develop a process to pass cost onto student, or </a:t>
            </a:r>
            <a:endParaRPr sz="1300"/>
          </a:p>
          <a:p>
            <a:pPr marL="457200" lvl="0" indent="-311150" algn="l" rtl="0">
              <a:lnSpc>
                <a:spcPct val="115000"/>
              </a:lnSpc>
              <a:spcBef>
                <a:spcPts val="0"/>
              </a:spcBef>
              <a:spcAft>
                <a:spcPts val="0"/>
              </a:spcAft>
              <a:buSzPts val="1700"/>
              <a:buChar char="●"/>
            </a:pPr>
            <a:r>
              <a:rPr lang="en" sz="1300"/>
              <a:t>Establish agreement with UW HR that an existing school administered background screening is equivalent</a:t>
            </a:r>
            <a:endParaRPr sz="1300"/>
          </a:p>
          <a:p>
            <a:pPr marL="457200" lvl="0" indent="0" algn="l" rtl="0">
              <a:lnSpc>
                <a:spcPct val="115000"/>
              </a:lnSpc>
              <a:spcBef>
                <a:spcPts val="0"/>
              </a:spcBef>
              <a:spcAft>
                <a:spcPts val="0"/>
              </a:spcAft>
              <a:buSzPts val="1600"/>
              <a:buNone/>
            </a:pP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36"/>
          <p:cNvSpPr txBox="1">
            <a:spLocks noGrp="1"/>
          </p:cNvSpPr>
          <p:nvPr>
            <p:ph type="title"/>
          </p:nvPr>
        </p:nvSpPr>
        <p:spPr>
          <a:xfrm>
            <a:off x="311700" y="3008100"/>
            <a:ext cx="8520900" cy="842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4400"/>
              <a:buNone/>
            </a:pPr>
            <a:r>
              <a:rPr lang="en"/>
              <a:t>Contact information</a:t>
            </a:r>
            <a:endParaRPr/>
          </a:p>
        </p:txBody>
      </p:sp>
      <p:sp>
        <p:nvSpPr>
          <p:cNvPr id="732" name="Google Shape;732;p136"/>
          <p:cNvSpPr txBox="1">
            <a:spLocks noGrp="1"/>
          </p:cNvSpPr>
          <p:nvPr>
            <p:ph type="body" idx="4294967295"/>
          </p:nvPr>
        </p:nvSpPr>
        <p:spPr>
          <a:xfrm>
            <a:off x="628651" y="3960184"/>
            <a:ext cx="7886700" cy="656700"/>
          </a:xfrm>
          <a:prstGeom prst="rect">
            <a:avLst/>
          </a:prstGeom>
          <a:noFill/>
          <a:ln>
            <a:noFill/>
          </a:ln>
        </p:spPr>
        <p:txBody>
          <a:bodyPr spcFirstLastPara="1" wrap="square" lIns="68575" tIns="34275" rIns="68575" bIns="34275" anchor="t" anchorCtr="0">
            <a:noAutofit/>
          </a:bodyPr>
          <a:lstStyle/>
          <a:p>
            <a:pPr marL="1714500" lvl="0" indent="-165100" algn="l" rtl="0">
              <a:lnSpc>
                <a:spcPct val="90000"/>
              </a:lnSpc>
              <a:spcBef>
                <a:spcPts val="800"/>
              </a:spcBef>
              <a:spcAft>
                <a:spcPts val="0"/>
              </a:spcAft>
              <a:buClr>
                <a:schemeClr val="accent2"/>
              </a:buClr>
              <a:buSzPts val="2400"/>
              <a:buNone/>
            </a:pPr>
            <a:r>
              <a:rPr lang="en" sz="2100">
                <a:solidFill>
                  <a:schemeClr val="lt1"/>
                </a:solidFill>
              </a:rPr>
              <a:t>Caroline Shelton 	cshelton@uw.edu</a:t>
            </a:r>
            <a:endParaRPr sz="2100">
              <a:solidFill>
                <a:schemeClr val="lt1"/>
              </a:solidFill>
            </a:endParaRPr>
          </a:p>
          <a:p>
            <a:pPr marL="1714500" lvl="0" indent="-165100" algn="l" rtl="0">
              <a:lnSpc>
                <a:spcPct val="90000"/>
              </a:lnSpc>
              <a:spcBef>
                <a:spcPts val="800"/>
              </a:spcBef>
              <a:spcAft>
                <a:spcPts val="0"/>
              </a:spcAft>
              <a:buClr>
                <a:schemeClr val="accent2"/>
              </a:buClr>
              <a:buSzPts val="2400"/>
              <a:buNone/>
            </a:pPr>
            <a:r>
              <a:rPr lang="en" sz="2100">
                <a:solidFill>
                  <a:schemeClr val="lt1"/>
                </a:solidFill>
              </a:rPr>
              <a:t>Laura Harrington  	laurah13@uw.edu </a:t>
            </a:r>
            <a:endParaRPr sz="2100">
              <a:solidFill>
                <a:schemeClr val="lt1"/>
              </a:solidFill>
            </a:endParaRPr>
          </a:p>
          <a:p>
            <a:pPr marL="1714500" lvl="0" indent="-165100" algn="l" rtl="0">
              <a:lnSpc>
                <a:spcPct val="90000"/>
              </a:lnSpc>
              <a:spcBef>
                <a:spcPts val="800"/>
              </a:spcBef>
              <a:spcAft>
                <a:spcPts val="0"/>
              </a:spcAft>
              <a:buClr>
                <a:schemeClr val="accent2"/>
              </a:buClr>
              <a:buSzPts val="2400"/>
              <a:buNone/>
            </a:pPr>
            <a:r>
              <a:rPr lang="en" sz="2100">
                <a:solidFill>
                  <a:schemeClr val="lt1"/>
                </a:solidFill>
              </a:rPr>
              <a:t>General inbox 	   	uwminors@uw.edu</a:t>
            </a:r>
            <a:endParaRPr sz="21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6"/>
        <p:cNvGrpSpPr/>
        <p:nvPr/>
      </p:nvGrpSpPr>
      <p:grpSpPr>
        <a:xfrm>
          <a:off x="0" y="0"/>
          <a:ext cx="0" cy="0"/>
          <a:chOff x="0" y="0"/>
          <a:chExt cx="0" cy="0"/>
        </a:xfrm>
      </p:grpSpPr>
      <p:pic>
        <p:nvPicPr>
          <p:cNvPr id="737" name="Google Shape;737;p137"/>
          <p:cNvPicPr preferRelativeResize="0"/>
          <p:nvPr/>
        </p:nvPicPr>
        <p:blipFill rotWithShape="1">
          <a:blip r:embed="rId3">
            <a:alphaModFix/>
          </a:blip>
          <a:srcRect t="5551" b="21113"/>
          <a:stretch/>
        </p:blipFill>
        <p:spPr>
          <a:xfrm>
            <a:off x="1219200" y="533400"/>
            <a:ext cx="6711101" cy="4762718"/>
          </a:xfrm>
          <a:prstGeom prst="rect">
            <a:avLst/>
          </a:prstGeom>
          <a:noFill/>
          <a:ln>
            <a:noFill/>
          </a:ln>
        </p:spPr>
      </p:pic>
      <p:sp>
        <p:nvSpPr>
          <p:cNvPr id="738" name="Google Shape;738;p137"/>
          <p:cNvSpPr txBox="1">
            <a:spLocks noGrp="1"/>
          </p:cNvSpPr>
          <p:nvPr>
            <p:ph type="subTitle" idx="1"/>
          </p:nvPr>
        </p:nvSpPr>
        <p:spPr>
          <a:xfrm>
            <a:off x="2676539" y="4962832"/>
            <a:ext cx="4114800" cy="1562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88888"/>
              </a:buClr>
              <a:buSzPts val="2800"/>
              <a:buFont typeface="Arial"/>
              <a:buNone/>
            </a:pPr>
            <a:endParaRPr sz="2800" b="1">
              <a:solidFill>
                <a:srgbClr val="3F3151"/>
              </a:solidFill>
              <a:latin typeface="Calibri"/>
              <a:ea typeface="Calibri"/>
              <a:cs typeface="Calibri"/>
              <a:sym typeface="Calibri"/>
            </a:endParaRPr>
          </a:p>
          <a:p>
            <a:pPr marL="0" lvl="0" indent="0" algn="ctr" rtl="0">
              <a:spcBef>
                <a:spcPts val="360"/>
              </a:spcBef>
              <a:spcAft>
                <a:spcPts val="0"/>
              </a:spcAft>
              <a:buClr>
                <a:schemeClr val="dk1"/>
              </a:buClr>
              <a:buSzPts val="1800"/>
              <a:buFont typeface="Arial"/>
              <a:buNone/>
            </a:pPr>
            <a:r>
              <a:rPr lang="en" sz="1800" b="1">
                <a:solidFill>
                  <a:schemeClr val="dk1"/>
                </a:solidFill>
                <a:latin typeface="Georgia"/>
                <a:ea typeface="Georgia"/>
                <a:cs typeface="Georgia"/>
                <a:sym typeface="Georgia"/>
              </a:rPr>
              <a:t>January 13, 2022</a:t>
            </a:r>
            <a:endParaRPr/>
          </a:p>
          <a:p>
            <a:pPr marL="0" lvl="0" indent="0" algn="ctr" rtl="0">
              <a:spcBef>
                <a:spcPts val="320"/>
              </a:spcBef>
              <a:spcAft>
                <a:spcPts val="0"/>
              </a:spcAft>
              <a:buClr>
                <a:schemeClr val="dk1"/>
              </a:buClr>
              <a:buSzPts val="1600"/>
              <a:buFont typeface="Arial"/>
              <a:buNone/>
            </a:pPr>
            <a:r>
              <a:rPr lang="en" sz="1600">
                <a:solidFill>
                  <a:schemeClr val="dk1"/>
                </a:solidFill>
                <a:latin typeface="Georgia"/>
                <a:ea typeface="Georgia"/>
                <a:cs typeface="Georgia"/>
                <a:sym typeface="Georgia"/>
              </a:rPr>
              <a:t>Richard Cordova</a:t>
            </a:r>
            <a:endParaRPr/>
          </a:p>
          <a:p>
            <a:pPr marL="0" lvl="0" indent="0" algn="ctr" rtl="0">
              <a:spcBef>
                <a:spcPts val="320"/>
              </a:spcBef>
              <a:spcAft>
                <a:spcPts val="0"/>
              </a:spcAft>
              <a:buClr>
                <a:schemeClr val="dk1"/>
              </a:buClr>
              <a:buSzPts val="1600"/>
              <a:buFont typeface="Arial"/>
              <a:buNone/>
            </a:pPr>
            <a:r>
              <a:rPr lang="en" sz="1600">
                <a:solidFill>
                  <a:schemeClr val="dk1"/>
                </a:solidFill>
                <a:latin typeface="Georgia"/>
                <a:ea typeface="Georgia"/>
                <a:cs typeface="Georgia"/>
                <a:sym typeface="Georgia"/>
              </a:rPr>
              <a:t>Internal Audit</a:t>
            </a:r>
            <a:endParaRPr/>
          </a:p>
        </p:txBody>
      </p:sp>
      <p:pic>
        <p:nvPicPr>
          <p:cNvPr id="739" name="Google Shape;739;p137"/>
          <p:cNvPicPr preferRelativeResize="0"/>
          <p:nvPr/>
        </p:nvPicPr>
        <p:blipFill rotWithShape="1">
          <a:blip r:embed="rId4">
            <a:alphaModFix/>
          </a:blip>
          <a:srcRect/>
          <a:stretch/>
        </p:blipFill>
        <p:spPr>
          <a:xfrm>
            <a:off x="8096279" y="6172200"/>
            <a:ext cx="1047721" cy="705465"/>
          </a:xfrm>
          <a:prstGeom prst="rect">
            <a:avLst/>
          </a:prstGeom>
          <a:noFill/>
          <a:ln>
            <a:noFill/>
          </a:ln>
        </p:spPr>
      </p:pic>
      <p:pic>
        <p:nvPicPr>
          <p:cNvPr id="740" name="Google Shape;740;p137"/>
          <p:cNvPicPr preferRelativeResize="0"/>
          <p:nvPr/>
        </p:nvPicPr>
        <p:blipFill rotWithShape="1">
          <a:blip r:embed="rId5">
            <a:alphaModFix/>
          </a:blip>
          <a:srcRect/>
          <a:stretch/>
        </p:blipFill>
        <p:spPr>
          <a:xfrm>
            <a:off x="2057400" y="990600"/>
            <a:ext cx="5105400" cy="2784406"/>
          </a:xfrm>
          <a:prstGeom prst="rect">
            <a:avLst/>
          </a:prstGeom>
          <a:noFill/>
          <a:ln>
            <a:noFill/>
          </a:ln>
        </p:spPr>
      </p:pic>
      <p:sp>
        <p:nvSpPr>
          <p:cNvPr id="741" name="Google Shape;741;p137"/>
          <p:cNvSpPr/>
          <p:nvPr/>
        </p:nvSpPr>
        <p:spPr>
          <a:xfrm>
            <a:off x="2046448" y="985684"/>
            <a:ext cx="5116500" cy="2789400"/>
          </a:xfrm>
          <a:prstGeom prst="rect">
            <a:avLst/>
          </a:prstGeom>
          <a:solidFill>
            <a:srgbClr val="D9D1CF">
              <a:alpha val="81960"/>
            </a:srgb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2" name="Google Shape;742;p137"/>
          <p:cNvSpPr txBox="1">
            <a:spLocks noGrp="1"/>
          </p:cNvSpPr>
          <p:nvPr>
            <p:ph type="ctrTitle"/>
          </p:nvPr>
        </p:nvSpPr>
        <p:spPr>
          <a:xfrm>
            <a:off x="642198" y="1752600"/>
            <a:ext cx="77724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sz="4000" b="1">
                <a:latin typeface="Georgia"/>
                <a:ea typeface="Georgia"/>
                <a:cs typeface="Georgia"/>
                <a:sym typeface="Georgia"/>
              </a:rPr>
              <a:t>WA State Ethics Act</a:t>
            </a:r>
            <a:br>
              <a:rPr lang="en" sz="4000" b="1">
                <a:latin typeface="Georgia"/>
                <a:ea typeface="Georgia"/>
                <a:cs typeface="Georgia"/>
                <a:sym typeface="Georgia"/>
              </a:rPr>
            </a:br>
            <a:r>
              <a:rPr lang="en" sz="4000" b="1">
                <a:latin typeface="Georgia"/>
                <a:ea typeface="Georgia"/>
                <a:cs typeface="Georgia"/>
                <a:sym typeface="Georgia"/>
              </a:rPr>
              <a:t>Outside Work</a:t>
            </a:r>
            <a:br>
              <a:rPr lang="en" sz="4000" b="1">
                <a:latin typeface="Georgia"/>
                <a:ea typeface="Georgia"/>
                <a:cs typeface="Georgia"/>
                <a:sym typeface="Georgia"/>
              </a:rPr>
            </a:br>
            <a:r>
              <a:rPr lang="en" sz="3200" b="1">
                <a:latin typeface="Georgia"/>
                <a:ea typeface="Georgia"/>
                <a:cs typeface="Georgia"/>
                <a:sym typeface="Georgia"/>
              </a:rPr>
              <a:t>RCW 42.52</a:t>
            </a:r>
            <a:endParaRPr sz="4000" b="1">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748" name="Google Shape;748;p138"/>
          <p:cNvSpPr txBox="1">
            <a:spLocks noGrp="1"/>
          </p:cNvSpPr>
          <p:nvPr>
            <p:ph type="title"/>
          </p:nvPr>
        </p:nvSpPr>
        <p:spPr>
          <a:xfrm>
            <a:off x="-76200" y="65702"/>
            <a:ext cx="8229600" cy="868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600">
                <a:latin typeface="Georgia"/>
                <a:ea typeface="Georgia"/>
                <a:cs typeface="Georgia"/>
                <a:sym typeface="Georgia"/>
              </a:rPr>
              <a:t>RCW 42.52 – Ethics In Public Service</a:t>
            </a:r>
            <a:endParaRPr/>
          </a:p>
        </p:txBody>
      </p:sp>
      <p:sp>
        <p:nvSpPr>
          <p:cNvPr id="749" name="Google Shape;749;p138"/>
          <p:cNvSpPr txBox="1"/>
          <p:nvPr/>
        </p:nvSpPr>
        <p:spPr>
          <a:xfrm>
            <a:off x="403120" y="1166901"/>
            <a:ext cx="6150000" cy="49188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eorgia"/>
              <a:buNone/>
            </a:pPr>
            <a:r>
              <a:rPr lang="en" sz="1800" b="1" i="0" u="none" strike="noStrike" cap="none">
                <a:solidFill>
                  <a:schemeClr val="dk1"/>
                </a:solidFill>
                <a:latin typeface="Georgia"/>
                <a:ea typeface="Georgia"/>
                <a:cs typeface="Georgia"/>
                <a:sym typeface="Georgia"/>
              </a:rPr>
              <a:t>Sections:</a:t>
            </a:r>
            <a:endParaRPr/>
          </a:p>
          <a:p>
            <a:pPr marL="0" marR="0" lvl="0" indent="0" algn="l" rtl="0">
              <a:lnSpc>
                <a:spcPct val="80000"/>
              </a:lnSpc>
              <a:spcBef>
                <a:spcPts val="0"/>
              </a:spcBef>
              <a:spcAft>
                <a:spcPts val="0"/>
              </a:spcAft>
              <a:buClr>
                <a:schemeClr val="dk1"/>
              </a:buClr>
              <a:buSzPts val="1800"/>
              <a:buFont typeface="Arial"/>
              <a:buNone/>
            </a:pPr>
            <a:endParaRPr sz="1800" b="1" i="0" u="none" strike="noStrike" cap="none">
              <a:solidFill>
                <a:schemeClr val="dk1"/>
              </a:solidFill>
              <a:latin typeface="Georgia"/>
              <a:ea typeface="Georgia"/>
              <a:cs typeface="Georgia"/>
              <a:sym typeface="Georgia"/>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.020   </a:t>
            </a:r>
            <a:r>
              <a:rPr lang="en" sz="1800" b="0" i="0" u="none" strike="noStrike" cap="none">
                <a:solidFill>
                  <a:schemeClr val="dk1"/>
                </a:solidFill>
                <a:latin typeface="Georgia"/>
                <a:ea typeface="Georgia"/>
                <a:cs typeface="Georgia"/>
                <a:sym typeface="Georgia"/>
              </a:rPr>
              <a:t>Activities Incompatible w/ public duties (Conflict of Interest)</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.030   </a:t>
            </a:r>
            <a:r>
              <a:rPr lang="en" sz="1800" b="0" i="0" u="none" strike="noStrike" cap="none">
                <a:solidFill>
                  <a:schemeClr val="dk1"/>
                </a:solidFill>
                <a:latin typeface="Georgia"/>
                <a:ea typeface="Georgia"/>
                <a:cs typeface="Georgia"/>
                <a:sym typeface="Georgia"/>
              </a:rPr>
              <a:t>Financial interests in transactions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.040   </a:t>
            </a:r>
            <a:r>
              <a:rPr lang="en" sz="1800" b="0" i="0" u="none" strike="noStrike" cap="none">
                <a:solidFill>
                  <a:schemeClr val="dk1"/>
                </a:solidFill>
                <a:latin typeface="Georgia"/>
                <a:ea typeface="Georgia"/>
                <a:cs typeface="Georgia"/>
                <a:sym typeface="Georgia"/>
              </a:rPr>
              <a:t>Assisting in transactions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.050   </a:t>
            </a:r>
            <a:r>
              <a:rPr lang="en" sz="1800" b="0" i="0" u="none" strike="noStrike" cap="none">
                <a:solidFill>
                  <a:schemeClr val="dk1"/>
                </a:solidFill>
                <a:latin typeface="Georgia"/>
                <a:ea typeface="Georgia"/>
                <a:cs typeface="Georgia"/>
                <a:sym typeface="Georgia"/>
              </a:rPr>
              <a:t>Confidential information</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.070   </a:t>
            </a:r>
            <a:r>
              <a:rPr lang="en" sz="1800" b="0" i="0" u="none" strike="noStrike" cap="none">
                <a:solidFill>
                  <a:schemeClr val="dk1"/>
                </a:solidFill>
                <a:latin typeface="Georgia"/>
                <a:ea typeface="Georgia"/>
                <a:cs typeface="Georgia"/>
                <a:sym typeface="Georgia"/>
              </a:rPr>
              <a:t>Special privileges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.080   </a:t>
            </a:r>
            <a:r>
              <a:rPr lang="en" sz="1800" b="0" i="0" u="none" strike="noStrike" cap="none">
                <a:solidFill>
                  <a:schemeClr val="dk1"/>
                </a:solidFill>
                <a:latin typeface="Georgia"/>
                <a:ea typeface="Georgia"/>
                <a:cs typeface="Georgia"/>
                <a:sym typeface="Georgia"/>
              </a:rPr>
              <a:t>Employment after public service</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.110   </a:t>
            </a:r>
            <a:r>
              <a:rPr lang="en" sz="1800" b="0" i="0" u="none" strike="noStrike" cap="none">
                <a:solidFill>
                  <a:schemeClr val="dk1"/>
                </a:solidFill>
                <a:latin typeface="Georgia"/>
                <a:ea typeface="Georgia"/>
                <a:cs typeface="Georgia"/>
                <a:sym typeface="Georgia"/>
              </a:rPr>
              <a:t>Compensation for official duties or nonperformance</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.120   </a:t>
            </a:r>
            <a:r>
              <a:rPr lang="en" sz="1800" b="0" i="0" u="none" strike="noStrike" cap="none">
                <a:solidFill>
                  <a:schemeClr val="dk1"/>
                </a:solidFill>
                <a:latin typeface="Georgia"/>
                <a:ea typeface="Georgia"/>
                <a:cs typeface="Georgia"/>
                <a:sym typeface="Georgia"/>
              </a:rPr>
              <a:t>Compensation for outside duties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.140   </a:t>
            </a:r>
            <a:r>
              <a:rPr lang="en" sz="1800" b="0" i="0" u="none" strike="noStrike" cap="none">
                <a:solidFill>
                  <a:schemeClr val="dk1"/>
                </a:solidFill>
                <a:latin typeface="Georgia"/>
                <a:ea typeface="Georgia"/>
                <a:cs typeface="Georgia"/>
                <a:sym typeface="Georgia"/>
              </a:rPr>
              <a:t>Gifts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.160   </a:t>
            </a:r>
            <a:r>
              <a:rPr lang="en" sz="1800" b="0" i="0" u="none" strike="noStrike" cap="none">
                <a:solidFill>
                  <a:schemeClr val="dk1"/>
                </a:solidFill>
                <a:latin typeface="Georgia"/>
                <a:ea typeface="Georgia"/>
                <a:cs typeface="Georgia"/>
                <a:sym typeface="Georgia"/>
              </a:rPr>
              <a:t>Use of State resources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.180</a:t>
            </a:r>
            <a:r>
              <a:rPr lang="en" sz="1800" b="0" i="0" u="none" strike="noStrike" cap="none">
                <a:solidFill>
                  <a:schemeClr val="dk1"/>
                </a:solidFill>
                <a:latin typeface="Georgia"/>
                <a:ea typeface="Georgia"/>
                <a:cs typeface="Georgia"/>
                <a:sym typeface="Georgia"/>
              </a:rPr>
              <a:t>   Use of State resources for political campaigns</a:t>
            </a:r>
            <a:endParaRPr/>
          </a:p>
          <a:p>
            <a:pPr marL="342900" marR="0" lvl="0" indent="-342900" algn="l" rtl="0">
              <a:lnSpc>
                <a:spcPct val="114000"/>
              </a:lnSpc>
              <a:spcBef>
                <a:spcPts val="0"/>
              </a:spcBef>
              <a:spcAft>
                <a:spcPts val="0"/>
              </a:spcAft>
              <a:buClr>
                <a:schemeClr val="dk1"/>
              </a:buClr>
              <a:buSzPts val="1800"/>
              <a:buFont typeface="Arial"/>
              <a:buChar char="•"/>
            </a:pPr>
            <a:r>
              <a:rPr lang="en" sz="1800" b="1" i="0" u="none" strike="noStrike" cap="none">
                <a:solidFill>
                  <a:schemeClr val="dk1"/>
                </a:solidFill>
                <a:latin typeface="Georgia"/>
                <a:ea typeface="Georgia"/>
                <a:cs typeface="Georgia"/>
                <a:sym typeface="Georgia"/>
              </a:rPr>
              <a:t>.220</a:t>
            </a:r>
            <a:r>
              <a:rPr lang="en" sz="1800" b="0" i="0" u="none" strike="noStrike" cap="none">
                <a:solidFill>
                  <a:schemeClr val="dk1"/>
                </a:solidFill>
                <a:latin typeface="Georgia"/>
                <a:ea typeface="Georgia"/>
                <a:cs typeface="Georgia"/>
                <a:sym typeface="Georgia"/>
              </a:rPr>
              <a:t>   Universities – Administrative Processes</a:t>
            </a:r>
            <a:endParaRPr/>
          </a:p>
        </p:txBody>
      </p:sp>
      <p:sp>
        <p:nvSpPr>
          <p:cNvPr id="750" name="Google Shape;750;p138"/>
          <p:cNvSpPr/>
          <p:nvPr/>
        </p:nvSpPr>
        <p:spPr>
          <a:xfrm>
            <a:off x="6096000" y="1650665"/>
            <a:ext cx="528600" cy="1801800"/>
          </a:xfrm>
          <a:prstGeom prst="rightBrace">
            <a:avLst>
              <a:gd name="adj1" fmla="val 8333"/>
              <a:gd name="adj2" fmla="val 50000"/>
            </a:avLst>
          </a:prstGeom>
          <a:no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51" name="Google Shape;751;p138"/>
          <p:cNvSpPr txBox="1"/>
          <p:nvPr/>
        </p:nvSpPr>
        <p:spPr>
          <a:xfrm>
            <a:off x="6629400" y="2228411"/>
            <a:ext cx="2133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Georgia"/>
                <a:ea typeface="Georgia"/>
                <a:cs typeface="Georgia"/>
                <a:sym typeface="Georgia"/>
              </a:rPr>
              <a:t>All of these are re: Conflict of Interest</a:t>
            </a:r>
            <a:endParaRPr/>
          </a:p>
        </p:txBody>
      </p:sp>
      <p:sp>
        <p:nvSpPr>
          <p:cNvPr id="752" name="Google Shape;752;p138"/>
          <p:cNvSpPr/>
          <p:nvPr/>
        </p:nvSpPr>
        <p:spPr>
          <a:xfrm>
            <a:off x="6629400" y="2022306"/>
            <a:ext cx="2057400" cy="990600"/>
          </a:xfrm>
          <a:prstGeom prst="rect">
            <a:avLst/>
          </a:prstGeom>
          <a:noFill/>
          <a:ln w="25400" cap="flat" cmpd="sng">
            <a:solidFill>
              <a:srgbClr val="E8D3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53" name="Google Shape;753;p138"/>
          <p:cNvPicPr preferRelativeResize="0"/>
          <p:nvPr/>
        </p:nvPicPr>
        <p:blipFill rotWithShape="1">
          <a:blip r:embed="rId3">
            <a:alphaModFix/>
          </a:blip>
          <a:srcRect/>
          <a:stretch/>
        </p:blipFill>
        <p:spPr>
          <a:xfrm>
            <a:off x="8096279" y="6172200"/>
            <a:ext cx="1047721" cy="705465"/>
          </a:xfrm>
          <a:prstGeom prst="rect">
            <a:avLst/>
          </a:prstGeom>
          <a:noFill/>
          <a:ln>
            <a:noFill/>
          </a:ln>
        </p:spPr>
      </p:pic>
      <p:sp>
        <p:nvSpPr>
          <p:cNvPr id="754" name="Google Shape;754;p138"/>
          <p:cNvSpPr/>
          <p:nvPr/>
        </p:nvSpPr>
        <p:spPr>
          <a:xfrm>
            <a:off x="5872316" y="1650665"/>
            <a:ext cx="528600" cy="4293000"/>
          </a:xfrm>
          <a:prstGeom prst="rightBrace">
            <a:avLst>
              <a:gd name="adj1" fmla="val 8333"/>
              <a:gd name="adj2" fmla="val 50000"/>
            </a:avLst>
          </a:prstGeom>
          <a:no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55" name="Google Shape;755;p138"/>
          <p:cNvSpPr/>
          <p:nvPr/>
        </p:nvSpPr>
        <p:spPr>
          <a:xfrm>
            <a:off x="6629400" y="3352800"/>
            <a:ext cx="2057400" cy="990600"/>
          </a:xfrm>
          <a:prstGeom prst="rect">
            <a:avLst/>
          </a:prstGeom>
          <a:noFill/>
          <a:ln w="25400" cap="flat" cmpd="sng">
            <a:solidFill>
              <a:srgbClr val="E8D3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6" name="Google Shape;756;p138"/>
          <p:cNvSpPr txBox="1"/>
          <p:nvPr/>
        </p:nvSpPr>
        <p:spPr>
          <a:xfrm>
            <a:off x="6705601" y="3505200"/>
            <a:ext cx="2133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Georgia"/>
                <a:ea typeface="Georgia"/>
                <a:cs typeface="Georgia"/>
                <a:sym typeface="Georgia"/>
              </a:rPr>
              <a:t>All of these can relate to O/S Work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39"/>
          <p:cNvSpPr/>
          <p:nvPr/>
        </p:nvSpPr>
        <p:spPr>
          <a:xfrm>
            <a:off x="4100972" y="4456320"/>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2" name="Google Shape;762;p139"/>
          <p:cNvSpPr/>
          <p:nvPr/>
        </p:nvSpPr>
        <p:spPr>
          <a:xfrm>
            <a:off x="4113262" y="2725453"/>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3" name="Google Shape;763;p139"/>
          <p:cNvSpPr/>
          <p:nvPr/>
        </p:nvSpPr>
        <p:spPr>
          <a:xfrm>
            <a:off x="4135385" y="1051952"/>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4" name="Google Shape;764;p139"/>
          <p:cNvSpPr/>
          <p:nvPr/>
        </p:nvSpPr>
        <p:spPr>
          <a:xfrm rot="5400000">
            <a:off x="-1669789" y="1669800"/>
            <a:ext cx="6858000" cy="3518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5" name="Google Shape;765;p139"/>
          <p:cNvSpPr txBox="1">
            <a:spLocks noGrp="1"/>
          </p:cNvSpPr>
          <p:nvPr>
            <p:ph type="title"/>
          </p:nvPr>
        </p:nvSpPr>
        <p:spPr>
          <a:xfrm>
            <a:off x="138572" y="2655255"/>
            <a:ext cx="4038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b="1">
                <a:latin typeface="Georgia"/>
                <a:ea typeface="Georgia"/>
                <a:cs typeface="Georgia"/>
                <a:sym typeface="Georgia"/>
              </a:rPr>
              <a:t>Conflicts of Interest</a:t>
            </a:r>
            <a:endParaRPr/>
          </a:p>
        </p:txBody>
      </p:sp>
      <p:sp>
        <p:nvSpPr>
          <p:cNvPr id="766" name="Google Shape;766;p139"/>
          <p:cNvSpPr txBox="1"/>
          <p:nvPr/>
        </p:nvSpPr>
        <p:spPr>
          <a:xfrm>
            <a:off x="138572" y="3733652"/>
            <a:ext cx="3379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Georgia"/>
                <a:ea typeface="Georgia"/>
                <a:cs typeface="Georgia"/>
                <a:sym typeface="Georgia"/>
              </a:rPr>
              <a:t>Conflict of Interest involves the concepts of </a:t>
            </a:r>
            <a:r>
              <a:rPr lang="en" sz="1800" b="1">
                <a:solidFill>
                  <a:schemeClr val="dk1"/>
                </a:solidFill>
                <a:latin typeface="Georgia"/>
                <a:ea typeface="Georgia"/>
                <a:cs typeface="Georgia"/>
                <a:sym typeface="Georgia"/>
              </a:rPr>
              <a:t>benefit</a:t>
            </a:r>
            <a:r>
              <a:rPr lang="en" sz="1800">
                <a:solidFill>
                  <a:schemeClr val="dk1"/>
                </a:solidFill>
                <a:latin typeface="Georgia"/>
                <a:ea typeface="Georgia"/>
                <a:cs typeface="Georgia"/>
                <a:sym typeface="Georgia"/>
              </a:rPr>
              <a:t> and </a:t>
            </a:r>
            <a:r>
              <a:rPr lang="en" sz="1800" b="1">
                <a:solidFill>
                  <a:schemeClr val="dk1"/>
                </a:solidFill>
                <a:latin typeface="Georgia"/>
                <a:ea typeface="Georgia"/>
                <a:cs typeface="Georgia"/>
                <a:sym typeface="Georgia"/>
              </a:rPr>
              <a:t>bias</a:t>
            </a:r>
            <a:endParaRPr/>
          </a:p>
        </p:txBody>
      </p:sp>
      <p:sp>
        <p:nvSpPr>
          <p:cNvPr id="767" name="Google Shape;767;p139"/>
          <p:cNvSpPr txBox="1"/>
          <p:nvPr/>
        </p:nvSpPr>
        <p:spPr>
          <a:xfrm>
            <a:off x="4135385" y="3006759"/>
            <a:ext cx="4038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You cannot get “extra” or outside compensation for your official duties</a:t>
            </a:r>
            <a:endParaRPr/>
          </a:p>
        </p:txBody>
      </p:sp>
      <p:sp>
        <p:nvSpPr>
          <p:cNvPr id="768" name="Google Shape;768;p139"/>
          <p:cNvSpPr txBox="1"/>
          <p:nvPr/>
        </p:nvSpPr>
        <p:spPr>
          <a:xfrm>
            <a:off x="4135385" y="4577412"/>
            <a:ext cx="4147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Post-State employment restrictions are designed to ensure former employees do not obtain an advantage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9" name="Google Shape;769;p139"/>
          <p:cNvSpPr txBox="1"/>
          <p:nvPr/>
        </p:nvSpPr>
        <p:spPr>
          <a:xfrm>
            <a:off x="4174714" y="1215262"/>
            <a:ext cx="41178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A State employee may not use their position to secure special privileges or exemptions</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p:txBody>
      </p:sp>
      <p:pic>
        <p:nvPicPr>
          <p:cNvPr id="770" name="Google Shape;770;p139"/>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40"/>
          <p:cNvSpPr/>
          <p:nvPr/>
        </p:nvSpPr>
        <p:spPr>
          <a:xfrm>
            <a:off x="3990022" y="2608840"/>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6" name="Google Shape;776;p140"/>
          <p:cNvSpPr/>
          <p:nvPr/>
        </p:nvSpPr>
        <p:spPr>
          <a:xfrm>
            <a:off x="4012510" y="844368"/>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7" name="Google Shape;777;p140"/>
          <p:cNvSpPr/>
          <p:nvPr/>
        </p:nvSpPr>
        <p:spPr>
          <a:xfrm rot="5400000">
            <a:off x="-1669789" y="1669800"/>
            <a:ext cx="6858000" cy="3518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8" name="Google Shape;778;p140"/>
          <p:cNvSpPr txBox="1">
            <a:spLocks noGrp="1"/>
          </p:cNvSpPr>
          <p:nvPr>
            <p:ph type="title"/>
          </p:nvPr>
        </p:nvSpPr>
        <p:spPr>
          <a:xfrm>
            <a:off x="161031" y="2809384"/>
            <a:ext cx="4038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b="1">
                <a:latin typeface="Georgia"/>
                <a:ea typeface="Georgia"/>
                <a:cs typeface="Georgia"/>
                <a:sym typeface="Georgia"/>
              </a:rPr>
              <a:t>Use of Resources</a:t>
            </a:r>
            <a:endParaRPr/>
          </a:p>
        </p:txBody>
      </p:sp>
      <p:sp>
        <p:nvSpPr>
          <p:cNvPr id="779" name="Google Shape;779;p140"/>
          <p:cNvSpPr txBox="1"/>
          <p:nvPr/>
        </p:nvSpPr>
        <p:spPr>
          <a:xfrm>
            <a:off x="4066558" y="915214"/>
            <a:ext cx="4038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Some limited personal use is allowed if brief and no cost to the agency… </a:t>
            </a:r>
            <a:r>
              <a:rPr lang="en" sz="1800" i="1">
                <a:solidFill>
                  <a:schemeClr val="lt1"/>
                </a:solidFill>
                <a:latin typeface="Georgia"/>
                <a:ea typeface="Georgia"/>
                <a:cs typeface="Georgia"/>
                <a:sym typeface="Georgia"/>
              </a:rPr>
              <a:t>De minimis</a:t>
            </a:r>
            <a:endParaRPr/>
          </a:p>
        </p:txBody>
      </p:sp>
      <p:sp>
        <p:nvSpPr>
          <p:cNvPr id="780" name="Google Shape;780;p140"/>
          <p:cNvSpPr txBox="1"/>
          <p:nvPr/>
        </p:nvSpPr>
        <p:spPr>
          <a:xfrm>
            <a:off x="4056727" y="2754416"/>
            <a:ext cx="4147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lt1"/>
                </a:solidFill>
                <a:latin typeface="Georgia"/>
                <a:ea typeface="Georgia"/>
                <a:cs typeface="Georgia"/>
                <a:sym typeface="Georgia"/>
              </a:rPr>
              <a:t>Zero Tolerance </a:t>
            </a:r>
            <a:r>
              <a:rPr lang="en" sz="1800">
                <a:solidFill>
                  <a:schemeClr val="lt1"/>
                </a:solidFill>
                <a:latin typeface="Georgia"/>
                <a:ea typeface="Georgia"/>
                <a:cs typeface="Georgia"/>
                <a:sym typeface="Georgia"/>
              </a:rPr>
              <a:t>for use of State resources benefitting an o/s business or when used for </a:t>
            </a:r>
            <a:r>
              <a:rPr lang="en" sz="1800" b="1">
                <a:solidFill>
                  <a:schemeClr val="lt1"/>
                </a:solidFill>
                <a:latin typeface="Georgia"/>
                <a:ea typeface="Georgia"/>
                <a:cs typeface="Georgia"/>
                <a:sym typeface="Georgia"/>
              </a:rPr>
              <a:t>campaigning</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1" name="Google Shape;781;p140"/>
          <p:cNvSpPr txBox="1"/>
          <p:nvPr/>
        </p:nvSpPr>
        <p:spPr>
          <a:xfrm>
            <a:off x="151199" y="3853859"/>
            <a:ext cx="32313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Georgia"/>
                <a:ea typeface="Georgia"/>
                <a:cs typeface="Georgia"/>
                <a:sym typeface="Georgia"/>
              </a:rPr>
              <a:t>Generally, State resources are to be used only for State purposes, not private benefit or gain</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140"/>
          <p:cNvSpPr/>
          <p:nvPr/>
        </p:nvSpPr>
        <p:spPr>
          <a:xfrm>
            <a:off x="3990022" y="4369686"/>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3" name="Google Shape;783;p140"/>
          <p:cNvSpPr txBox="1"/>
          <p:nvPr/>
        </p:nvSpPr>
        <p:spPr>
          <a:xfrm>
            <a:off x="4034267" y="4390072"/>
            <a:ext cx="41475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i="1">
                <a:solidFill>
                  <a:schemeClr val="lt1"/>
                </a:solidFill>
                <a:latin typeface="Georgia"/>
                <a:ea typeface="Georgia"/>
                <a:cs typeface="Georgia"/>
                <a:sym typeface="Georgia"/>
              </a:rPr>
              <a:t>One exception</a:t>
            </a:r>
            <a:r>
              <a:rPr lang="en" sz="1800">
                <a:solidFill>
                  <a:schemeClr val="lt1"/>
                </a:solidFill>
                <a:latin typeface="Georgia"/>
                <a:ea typeface="Georgia"/>
                <a:cs typeface="Georgia"/>
                <a:sym typeface="Georgia"/>
              </a:rPr>
              <a:t>: research employees can make minimal use of University resources in support of commercialization of UW IP</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84" name="Google Shape;784;p140"/>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41"/>
          <p:cNvSpPr/>
          <p:nvPr/>
        </p:nvSpPr>
        <p:spPr>
          <a:xfrm>
            <a:off x="-273153" y="1139646"/>
            <a:ext cx="2057400" cy="2057400"/>
          </a:xfrm>
          <a:prstGeom prst="ellipse">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0" name="Google Shape;790;p141"/>
          <p:cNvSpPr/>
          <p:nvPr/>
        </p:nvSpPr>
        <p:spPr>
          <a:xfrm>
            <a:off x="1600815" y="1661214"/>
            <a:ext cx="6345600" cy="950400"/>
          </a:xfrm>
          <a:prstGeom prst="rect">
            <a:avLst/>
          </a:prstGeom>
          <a:solidFill>
            <a:srgbClr val="917B4C"/>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1" name="Google Shape;791;p141"/>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Use of Resources</a:t>
            </a:r>
            <a:endParaRPr/>
          </a:p>
        </p:txBody>
      </p:sp>
      <p:sp>
        <p:nvSpPr>
          <p:cNvPr id="792" name="Google Shape;792;p141"/>
          <p:cNvSpPr txBox="1"/>
          <p:nvPr/>
        </p:nvSpPr>
        <p:spPr>
          <a:xfrm>
            <a:off x="1968295" y="1679420"/>
            <a:ext cx="5610600" cy="87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a:solidFill>
                  <a:schemeClr val="lt1"/>
                </a:solidFill>
                <a:latin typeface="Georgia"/>
                <a:ea typeface="Georgia"/>
                <a:cs typeface="Georgia"/>
                <a:sym typeface="Georgia"/>
              </a:rPr>
              <a:t>Research Employees Exception</a:t>
            </a:r>
            <a:endParaRPr/>
          </a:p>
        </p:txBody>
      </p:sp>
      <p:sp>
        <p:nvSpPr>
          <p:cNvPr id="793" name="Google Shape;793;p141"/>
          <p:cNvSpPr txBox="1"/>
          <p:nvPr/>
        </p:nvSpPr>
        <p:spPr>
          <a:xfrm>
            <a:off x="1968294" y="2395716"/>
            <a:ext cx="5978100" cy="3189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a:solidFill>
                  <a:schemeClr val="dk1"/>
                </a:solidFill>
                <a:latin typeface="Georgia"/>
                <a:ea typeface="Georgia"/>
                <a:cs typeface="Georgia"/>
                <a:sym typeface="Georgia"/>
              </a:rPr>
              <a:t>May use their personally assigned University resources (office, telephone and computers) and e-mail to conduct outside work activities related to their research and technology transfer activities.</a:t>
            </a:r>
            <a:endParaRPr/>
          </a:p>
        </p:txBody>
      </p:sp>
      <p:pic>
        <p:nvPicPr>
          <p:cNvPr id="794" name="Google Shape;794;p141" descr="exception Icon 3535754"/>
          <p:cNvPicPr preferRelativeResize="0"/>
          <p:nvPr/>
        </p:nvPicPr>
        <p:blipFill rotWithShape="1">
          <a:blip r:embed="rId3">
            <a:alphaModFix/>
          </a:blip>
          <a:srcRect/>
          <a:stretch/>
        </p:blipFill>
        <p:spPr>
          <a:xfrm>
            <a:off x="-73072" y="1479819"/>
            <a:ext cx="1313164" cy="1313164"/>
          </a:xfrm>
          <a:prstGeom prst="rect">
            <a:avLst/>
          </a:prstGeom>
          <a:noFill/>
          <a:ln>
            <a:noFill/>
          </a:ln>
        </p:spPr>
      </p:pic>
      <p:sp>
        <p:nvSpPr>
          <p:cNvPr id="795" name="Google Shape;795;p141"/>
          <p:cNvSpPr/>
          <p:nvPr/>
        </p:nvSpPr>
        <p:spPr>
          <a:xfrm>
            <a:off x="1600200" y="2590800"/>
            <a:ext cx="6346200" cy="2994900"/>
          </a:xfrm>
          <a:prstGeom prst="rect">
            <a:avLst/>
          </a:prstGeom>
          <a:no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96" name="Google Shape;796;p141"/>
          <p:cNvGrpSpPr/>
          <p:nvPr/>
        </p:nvGrpSpPr>
        <p:grpSpPr>
          <a:xfrm>
            <a:off x="112431" y="6428938"/>
            <a:ext cx="8024837" cy="278240"/>
            <a:chOff x="112431" y="6428938"/>
            <a:chExt cx="8024837" cy="278240"/>
          </a:xfrm>
        </p:grpSpPr>
        <p:sp>
          <p:nvSpPr>
            <p:cNvPr id="797" name="Google Shape;797;p141"/>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98" name="Google Shape;798;p141"/>
            <p:cNvGrpSpPr/>
            <p:nvPr/>
          </p:nvGrpSpPr>
          <p:grpSpPr>
            <a:xfrm>
              <a:off x="112431" y="6428938"/>
              <a:ext cx="8024837" cy="278240"/>
              <a:chOff x="112431" y="6428938"/>
              <a:chExt cx="8024837" cy="278240"/>
            </a:xfrm>
          </p:grpSpPr>
          <p:sp>
            <p:nvSpPr>
              <p:cNvPr id="799" name="Google Shape;799;p141"/>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0" name="Google Shape;800;p141"/>
              <p:cNvSpPr/>
              <p:nvPr/>
            </p:nvSpPr>
            <p:spPr>
              <a:xfrm>
                <a:off x="4071402" y="6451082"/>
                <a:ext cx="19587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1" name="Google Shape;801;p141"/>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802" name="Google Shape;802;p141"/>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803" name="Google Shape;803;p141"/>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804" name="Google Shape;804;p141"/>
              <p:cNvSpPr/>
              <p:nvPr/>
            </p:nvSpPr>
            <p:spPr>
              <a:xfrm>
                <a:off x="5955068" y="6451081"/>
                <a:ext cx="21822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5" name="Google Shape;805;p141"/>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pic>
        <p:nvPicPr>
          <p:cNvPr id="806" name="Google Shape;806;p141"/>
          <p:cNvPicPr preferRelativeResize="0"/>
          <p:nvPr/>
        </p:nvPicPr>
        <p:blipFill rotWithShape="1">
          <a:blip r:embed="rId4">
            <a:alphaModFix/>
          </a:blip>
          <a:srcRect/>
          <a:stretch/>
        </p:blipFill>
        <p:spPr>
          <a:xfrm>
            <a:off x="8096279" y="6172200"/>
            <a:ext cx="1047721" cy="7054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2"/>
          <p:cNvSpPr/>
          <p:nvPr/>
        </p:nvSpPr>
        <p:spPr>
          <a:xfrm>
            <a:off x="4003907" y="3115397"/>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2" name="Google Shape;812;p142"/>
          <p:cNvSpPr/>
          <p:nvPr/>
        </p:nvSpPr>
        <p:spPr>
          <a:xfrm>
            <a:off x="4012510" y="457200"/>
            <a:ext cx="4191600" cy="2438400"/>
          </a:xfrm>
          <a:prstGeom prst="foldedCorner">
            <a:avLst>
              <a:gd name="adj" fmla="val 21338"/>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3" name="Google Shape;813;p142"/>
          <p:cNvSpPr/>
          <p:nvPr/>
        </p:nvSpPr>
        <p:spPr>
          <a:xfrm rot="5400000">
            <a:off x="-1669789" y="1669800"/>
            <a:ext cx="6858000" cy="3518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4" name="Google Shape;814;p142"/>
          <p:cNvSpPr txBox="1">
            <a:spLocks noGrp="1"/>
          </p:cNvSpPr>
          <p:nvPr>
            <p:ph type="title"/>
          </p:nvPr>
        </p:nvSpPr>
        <p:spPr>
          <a:xfrm>
            <a:off x="161031" y="2809384"/>
            <a:ext cx="4038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b="1">
                <a:latin typeface="Georgia"/>
                <a:ea typeface="Georgia"/>
                <a:cs typeface="Georgia"/>
                <a:sym typeface="Georgia"/>
              </a:rPr>
              <a:t>Outside Work</a:t>
            </a:r>
            <a:endParaRPr/>
          </a:p>
        </p:txBody>
      </p:sp>
      <p:sp>
        <p:nvSpPr>
          <p:cNvPr id="815" name="Google Shape;815;p142"/>
          <p:cNvSpPr txBox="1"/>
          <p:nvPr/>
        </p:nvSpPr>
        <p:spPr>
          <a:xfrm>
            <a:off x="4069016" y="507648"/>
            <a:ext cx="39321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Employees may engage in outside work or part-time employment provided that it does not conflict with or negatively impact employees' ability to fulfill their University employment obligations, and that it does not otherwise negatively impact the University. </a:t>
            </a:r>
            <a:endParaRPr/>
          </a:p>
        </p:txBody>
      </p:sp>
      <p:sp>
        <p:nvSpPr>
          <p:cNvPr id="816" name="Google Shape;816;p142"/>
          <p:cNvSpPr txBox="1"/>
          <p:nvPr/>
        </p:nvSpPr>
        <p:spPr>
          <a:xfrm>
            <a:off x="4056755" y="3383779"/>
            <a:ext cx="41475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Must be pre-approved whether or not work is for compensation.</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7" name="Google Shape;817;p142"/>
          <p:cNvSpPr/>
          <p:nvPr/>
        </p:nvSpPr>
        <p:spPr>
          <a:xfrm>
            <a:off x="3990022" y="4575955"/>
            <a:ext cx="4191600" cy="1205700"/>
          </a:xfrm>
          <a:prstGeom prst="foldedCorner">
            <a:avLst>
              <a:gd name="adj" fmla="val 32160"/>
            </a:avLst>
          </a:prstGeom>
          <a:solidFill>
            <a:srgbClr val="5642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8" name="Google Shape;818;p142"/>
          <p:cNvSpPr txBox="1"/>
          <p:nvPr/>
        </p:nvSpPr>
        <p:spPr>
          <a:xfrm>
            <a:off x="4069016" y="4822247"/>
            <a:ext cx="41475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Georgia"/>
                <a:ea typeface="Georgia"/>
                <a:cs typeface="Georgia"/>
                <a:sym typeface="Georgia"/>
              </a:rPr>
              <a:t>You may receive pay, honoraria or expense reimbursement.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19" name="Google Shape;819;p142"/>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2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Live Closed Captioning is now available</a:t>
            </a:r>
            <a:endParaRPr/>
          </a:p>
        </p:txBody>
      </p:sp>
      <p:sp>
        <p:nvSpPr>
          <p:cNvPr id="659" name="Google Shape;659;p12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Live transcription and closed captions are enabled via the “CC/Transcript” button in your Zoom window.</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Recordings of our sessions, with manually edited closed captions, are typically available within a week after the meeting, and a link is emailed with the post-session Q&amp;A.</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If you have any issues or questions, please let us know at </a:t>
            </a:r>
            <a:r>
              <a:rPr lang="en" u="sng">
                <a:solidFill>
                  <a:schemeClr val="hlink"/>
                </a:solidFill>
                <a:latin typeface="Arial"/>
                <a:ea typeface="Arial"/>
                <a:cs typeface="Arial"/>
                <a:sym typeface="Arial"/>
                <a:hlinkClick r:id="rId3"/>
              </a:rPr>
              <a:t>mramques@uw.edu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43"/>
          <p:cNvSpPr/>
          <p:nvPr/>
        </p:nvSpPr>
        <p:spPr>
          <a:xfrm>
            <a:off x="0" y="1075416"/>
            <a:ext cx="9144000" cy="4868100"/>
          </a:xfrm>
          <a:prstGeom prst="rect">
            <a:avLst/>
          </a:prstGeom>
          <a:solidFill>
            <a:srgbClr val="ECE8E8"/>
          </a:solidFill>
          <a:ln>
            <a:noFill/>
          </a:ln>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lt1"/>
              </a:solidFill>
              <a:latin typeface="Arial"/>
              <a:ea typeface="Arial"/>
              <a:cs typeface="Arial"/>
              <a:sym typeface="Arial"/>
            </a:endParaRPr>
          </a:p>
        </p:txBody>
      </p:sp>
      <p:sp>
        <p:nvSpPr>
          <p:cNvPr id="825" name="Google Shape;825;p143"/>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Outside Work</a:t>
            </a:r>
            <a:endParaRPr/>
          </a:p>
        </p:txBody>
      </p:sp>
      <p:sp>
        <p:nvSpPr>
          <p:cNvPr id="826" name="Google Shape;826;p143"/>
          <p:cNvSpPr/>
          <p:nvPr/>
        </p:nvSpPr>
        <p:spPr>
          <a:xfrm>
            <a:off x="1295400" y="2199173"/>
            <a:ext cx="7000500" cy="597000"/>
          </a:xfrm>
          <a:prstGeom prst="rect">
            <a:avLst/>
          </a:prstGeom>
          <a:solidFill>
            <a:schemeClr val="lt1"/>
          </a:solid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7" name="Google Shape;827;p143"/>
          <p:cNvSpPr/>
          <p:nvPr/>
        </p:nvSpPr>
        <p:spPr>
          <a:xfrm>
            <a:off x="1295400" y="1396321"/>
            <a:ext cx="6981000" cy="597000"/>
          </a:xfrm>
          <a:prstGeom prst="rect">
            <a:avLst/>
          </a:prstGeom>
          <a:solidFill>
            <a:schemeClr val="lt1"/>
          </a:solid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8" name="Google Shape;828;p143"/>
          <p:cNvSpPr/>
          <p:nvPr/>
        </p:nvSpPr>
        <p:spPr>
          <a:xfrm>
            <a:off x="1289033" y="3103295"/>
            <a:ext cx="7010100" cy="597000"/>
          </a:xfrm>
          <a:prstGeom prst="rect">
            <a:avLst/>
          </a:prstGeom>
          <a:solidFill>
            <a:schemeClr val="lt1"/>
          </a:solid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9" name="Google Shape;829;p143"/>
          <p:cNvSpPr/>
          <p:nvPr/>
        </p:nvSpPr>
        <p:spPr>
          <a:xfrm>
            <a:off x="1295401" y="4031171"/>
            <a:ext cx="7000500" cy="691500"/>
          </a:xfrm>
          <a:prstGeom prst="rect">
            <a:avLst/>
          </a:prstGeom>
          <a:solidFill>
            <a:schemeClr val="lt1"/>
          </a:solid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0" name="Google Shape;830;p143"/>
          <p:cNvSpPr/>
          <p:nvPr/>
        </p:nvSpPr>
        <p:spPr>
          <a:xfrm>
            <a:off x="1295401" y="4901552"/>
            <a:ext cx="7012800" cy="660900"/>
          </a:xfrm>
          <a:prstGeom prst="rect">
            <a:avLst/>
          </a:prstGeom>
          <a:solidFill>
            <a:schemeClr val="lt1"/>
          </a:solidFill>
          <a:ln w="19050" cap="flat" cmpd="sng">
            <a:solidFill>
              <a:srgbClr val="4031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143"/>
          <p:cNvSpPr txBox="1"/>
          <p:nvPr/>
        </p:nvSpPr>
        <p:spPr>
          <a:xfrm>
            <a:off x="1289034" y="2226219"/>
            <a:ext cx="7019100" cy="54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Not part of your regular University work, or under your supervision</a:t>
            </a:r>
            <a:endParaRPr/>
          </a:p>
        </p:txBody>
      </p:sp>
      <p:sp>
        <p:nvSpPr>
          <p:cNvPr id="832" name="Google Shape;832;p143"/>
          <p:cNvSpPr txBox="1"/>
          <p:nvPr/>
        </p:nvSpPr>
        <p:spPr>
          <a:xfrm>
            <a:off x="1253614" y="2924856"/>
            <a:ext cx="7433100" cy="636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000">
              <a:solidFill>
                <a:schemeClr val="dk1"/>
              </a:solidFill>
              <a:latin typeface="Georgia"/>
              <a:ea typeface="Georgia"/>
              <a:cs typeface="Georgia"/>
              <a:sym typeface="Georgia"/>
            </a:endParaRPr>
          </a:p>
          <a:p>
            <a:pPr marL="0" marR="0" lvl="0" indent="0" algn="l" rtl="0">
              <a:lnSpc>
                <a:spcPct val="90000"/>
              </a:lnSpc>
              <a:spcBef>
                <a:spcPts val="900"/>
              </a:spcBef>
              <a:spcAft>
                <a:spcPts val="0"/>
              </a:spcAft>
              <a:buNone/>
            </a:pPr>
            <a:r>
              <a:rPr lang="en" sz="1800">
                <a:solidFill>
                  <a:schemeClr val="dk1"/>
                </a:solidFill>
                <a:latin typeface="Georgia"/>
                <a:ea typeface="Georgia"/>
                <a:cs typeface="Georgia"/>
                <a:sym typeface="Georgia"/>
              </a:rPr>
              <a:t>Cannot assist others with University transactions under your control</a:t>
            </a:r>
            <a:endParaRPr/>
          </a:p>
        </p:txBody>
      </p:sp>
      <p:sp>
        <p:nvSpPr>
          <p:cNvPr id="833" name="Google Shape;833;p143"/>
          <p:cNvSpPr txBox="1"/>
          <p:nvPr/>
        </p:nvSpPr>
        <p:spPr>
          <a:xfrm>
            <a:off x="1371601" y="4031170"/>
            <a:ext cx="6724800" cy="74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Not for an organization or person from whom the law prohibits receipt of gifts</a:t>
            </a:r>
            <a:endParaRPr/>
          </a:p>
        </p:txBody>
      </p:sp>
      <p:sp>
        <p:nvSpPr>
          <p:cNvPr id="834" name="Google Shape;834;p143"/>
          <p:cNvSpPr txBox="1"/>
          <p:nvPr/>
        </p:nvSpPr>
        <p:spPr>
          <a:xfrm>
            <a:off x="1295401" y="4821589"/>
            <a:ext cx="6751800" cy="83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Does not result in the unauthorized disclosure of confidential information</a:t>
            </a:r>
            <a:endParaRPr/>
          </a:p>
        </p:txBody>
      </p:sp>
      <p:sp>
        <p:nvSpPr>
          <p:cNvPr id="835" name="Google Shape;835;p143"/>
          <p:cNvSpPr txBox="1"/>
          <p:nvPr/>
        </p:nvSpPr>
        <p:spPr>
          <a:xfrm>
            <a:off x="1315065" y="1403236"/>
            <a:ext cx="5916600" cy="597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Legitimate and actually performed </a:t>
            </a:r>
            <a:endParaRPr/>
          </a:p>
        </p:txBody>
      </p:sp>
      <p:grpSp>
        <p:nvGrpSpPr>
          <p:cNvPr id="836" name="Google Shape;836;p143"/>
          <p:cNvGrpSpPr/>
          <p:nvPr/>
        </p:nvGrpSpPr>
        <p:grpSpPr>
          <a:xfrm>
            <a:off x="112431" y="6428938"/>
            <a:ext cx="8024837" cy="278240"/>
            <a:chOff x="112431" y="6428938"/>
            <a:chExt cx="8024837" cy="278240"/>
          </a:xfrm>
        </p:grpSpPr>
        <p:sp>
          <p:nvSpPr>
            <p:cNvPr id="837" name="Google Shape;837;p143"/>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38" name="Google Shape;838;p143"/>
            <p:cNvGrpSpPr/>
            <p:nvPr/>
          </p:nvGrpSpPr>
          <p:grpSpPr>
            <a:xfrm>
              <a:off x="112431" y="6428938"/>
              <a:ext cx="8024837" cy="278240"/>
              <a:chOff x="112431" y="6428938"/>
              <a:chExt cx="8024837" cy="278240"/>
            </a:xfrm>
          </p:grpSpPr>
          <p:sp>
            <p:nvSpPr>
              <p:cNvPr id="839" name="Google Shape;839;p143"/>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143"/>
              <p:cNvSpPr/>
              <p:nvPr/>
            </p:nvSpPr>
            <p:spPr>
              <a:xfrm>
                <a:off x="4071402" y="6451082"/>
                <a:ext cx="19587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143"/>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842" name="Google Shape;842;p143"/>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843" name="Google Shape;843;p143"/>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844" name="Google Shape;844;p143"/>
              <p:cNvSpPr/>
              <p:nvPr/>
            </p:nvSpPr>
            <p:spPr>
              <a:xfrm>
                <a:off x="5955068" y="6451081"/>
                <a:ext cx="21822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143"/>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sp>
        <p:nvSpPr>
          <p:cNvPr id="846" name="Google Shape;846;p143"/>
          <p:cNvSpPr txBox="1"/>
          <p:nvPr/>
        </p:nvSpPr>
        <p:spPr>
          <a:xfrm>
            <a:off x="441000" y="1440243"/>
            <a:ext cx="11013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Noto Sans Symbols"/>
              <a:buChar char="❑"/>
            </a:pPr>
            <a:r>
              <a:rPr lang="en" sz="2800">
                <a:solidFill>
                  <a:schemeClr val="dk1"/>
                </a:solidFill>
                <a:latin typeface="Arial"/>
                <a:ea typeface="Arial"/>
                <a:cs typeface="Arial"/>
                <a:sym typeface="Arial"/>
              </a:rPr>
              <a:t> </a:t>
            </a:r>
            <a:endParaRPr/>
          </a:p>
        </p:txBody>
      </p:sp>
      <p:sp>
        <p:nvSpPr>
          <p:cNvPr id="847" name="Google Shape;847;p143"/>
          <p:cNvSpPr txBox="1"/>
          <p:nvPr/>
        </p:nvSpPr>
        <p:spPr>
          <a:xfrm>
            <a:off x="433626" y="2231444"/>
            <a:ext cx="11013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Noto Sans Symbols"/>
              <a:buChar char="❑"/>
            </a:pPr>
            <a:r>
              <a:rPr lang="en" sz="2800">
                <a:solidFill>
                  <a:schemeClr val="dk1"/>
                </a:solidFill>
                <a:latin typeface="Arial"/>
                <a:ea typeface="Arial"/>
                <a:cs typeface="Arial"/>
                <a:sym typeface="Arial"/>
              </a:rPr>
              <a:t> </a:t>
            </a:r>
            <a:endParaRPr/>
          </a:p>
        </p:txBody>
      </p:sp>
      <p:sp>
        <p:nvSpPr>
          <p:cNvPr id="848" name="Google Shape;848;p143"/>
          <p:cNvSpPr txBox="1"/>
          <p:nvPr/>
        </p:nvSpPr>
        <p:spPr>
          <a:xfrm>
            <a:off x="441000" y="3150840"/>
            <a:ext cx="11013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Noto Sans Symbols"/>
              <a:buChar char="❑"/>
            </a:pPr>
            <a:r>
              <a:rPr lang="en" sz="2800">
                <a:solidFill>
                  <a:schemeClr val="dk1"/>
                </a:solidFill>
                <a:latin typeface="Arial"/>
                <a:ea typeface="Arial"/>
                <a:cs typeface="Arial"/>
                <a:sym typeface="Arial"/>
              </a:rPr>
              <a:t> </a:t>
            </a:r>
            <a:endParaRPr/>
          </a:p>
        </p:txBody>
      </p:sp>
      <p:sp>
        <p:nvSpPr>
          <p:cNvPr id="849" name="Google Shape;849;p143"/>
          <p:cNvSpPr txBox="1"/>
          <p:nvPr/>
        </p:nvSpPr>
        <p:spPr>
          <a:xfrm>
            <a:off x="433626" y="4088660"/>
            <a:ext cx="11013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Noto Sans Symbols"/>
              <a:buChar char="❑"/>
            </a:pPr>
            <a:r>
              <a:rPr lang="en" sz="2800">
                <a:solidFill>
                  <a:schemeClr val="dk1"/>
                </a:solidFill>
                <a:latin typeface="Arial"/>
                <a:ea typeface="Arial"/>
                <a:cs typeface="Arial"/>
                <a:sym typeface="Arial"/>
              </a:rPr>
              <a:t> </a:t>
            </a:r>
            <a:endParaRPr/>
          </a:p>
        </p:txBody>
      </p:sp>
      <p:sp>
        <p:nvSpPr>
          <p:cNvPr id="850" name="Google Shape;850;p143"/>
          <p:cNvSpPr txBox="1"/>
          <p:nvPr/>
        </p:nvSpPr>
        <p:spPr>
          <a:xfrm>
            <a:off x="433626" y="4946541"/>
            <a:ext cx="1101300" cy="523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Noto Sans Symbols"/>
              <a:buChar char="❑"/>
            </a:pPr>
            <a:r>
              <a:rPr lang="en" sz="2800">
                <a:solidFill>
                  <a:schemeClr val="dk1"/>
                </a:solidFill>
                <a:latin typeface="Arial"/>
                <a:ea typeface="Arial"/>
                <a:cs typeface="Arial"/>
                <a:sym typeface="Arial"/>
              </a:rPr>
              <a:t> </a:t>
            </a:r>
            <a:endParaRPr/>
          </a:p>
        </p:txBody>
      </p:sp>
      <p:pic>
        <p:nvPicPr>
          <p:cNvPr id="851" name="Google Shape;851;p143"/>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44"/>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Outside Work</a:t>
            </a:r>
            <a:endParaRPr/>
          </a:p>
        </p:txBody>
      </p:sp>
      <p:sp>
        <p:nvSpPr>
          <p:cNvPr id="857" name="Google Shape;857;p144"/>
          <p:cNvSpPr txBox="1"/>
          <p:nvPr/>
        </p:nvSpPr>
        <p:spPr>
          <a:xfrm>
            <a:off x="304800" y="2303117"/>
            <a:ext cx="3962400" cy="24741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None/>
            </a:pPr>
            <a:r>
              <a:rPr lang="en" sz="2000">
                <a:solidFill>
                  <a:schemeClr val="dk1"/>
                </a:solidFill>
                <a:latin typeface="Georgia"/>
                <a:ea typeface="Georgia"/>
                <a:cs typeface="Georgia"/>
                <a:sym typeface="Georgia"/>
              </a:rPr>
              <a:t>Advance review and approval of outside work or employment is required whenever the activity relates to or could conflict with the employee's University job responsibilities or status as a University employee (when in doubt, disclose)</a:t>
            </a:r>
            <a:endParaRPr/>
          </a:p>
        </p:txBody>
      </p:sp>
      <p:sp>
        <p:nvSpPr>
          <p:cNvPr id="858" name="Google Shape;858;p144"/>
          <p:cNvSpPr/>
          <p:nvPr/>
        </p:nvSpPr>
        <p:spPr>
          <a:xfrm rot="5400000">
            <a:off x="2785768" y="3335278"/>
            <a:ext cx="3478800" cy="378000"/>
          </a:xfrm>
          <a:prstGeom prst="triangle">
            <a:avLst>
              <a:gd name="adj" fmla="val 50000"/>
            </a:avLst>
          </a:prstGeom>
          <a:solidFill>
            <a:srgbClr val="D9D1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144"/>
          <p:cNvSpPr/>
          <p:nvPr/>
        </p:nvSpPr>
        <p:spPr>
          <a:xfrm>
            <a:off x="154858" y="1816833"/>
            <a:ext cx="4038600" cy="3446700"/>
          </a:xfrm>
          <a:prstGeom prst="rect">
            <a:avLst/>
          </a:prstGeom>
          <a:noFill/>
          <a:ln w="25400" cap="flat" cmpd="sng">
            <a:solidFill>
              <a:srgbClr val="D9D1C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144"/>
          <p:cNvSpPr txBox="1"/>
          <p:nvPr/>
        </p:nvSpPr>
        <p:spPr>
          <a:xfrm>
            <a:off x="4648200" y="1555373"/>
            <a:ext cx="4397400" cy="3822000"/>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1800"/>
              <a:buFont typeface="Noto Sans Symbols"/>
              <a:buChar char="❑"/>
            </a:pPr>
            <a:r>
              <a:rPr lang="en" sz="1800">
                <a:solidFill>
                  <a:schemeClr val="dk1"/>
                </a:solidFill>
                <a:latin typeface="Georgia"/>
                <a:ea typeface="Georgia"/>
                <a:cs typeface="Georgia"/>
                <a:sym typeface="Georgia"/>
              </a:rPr>
              <a:t>Request for Approval of Outside Work – Professional &amp; Classified Staff </a:t>
            </a:r>
            <a:endParaRPr/>
          </a:p>
          <a:p>
            <a:pPr marL="457200" marR="0" lvl="1" indent="0" algn="l" rtl="0">
              <a:spcBef>
                <a:spcPts val="600"/>
              </a:spcBef>
              <a:spcAft>
                <a:spcPts val="0"/>
              </a:spcAft>
              <a:buNone/>
            </a:pPr>
            <a:r>
              <a:rPr lang="en" sz="1800" b="1" i="0" u="none" strike="noStrike" cap="none">
                <a:solidFill>
                  <a:schemeClr val="dk1"/>
                </a:solidFill>
                <a:latin typeface="Georgia"/>
                <a:ea typeface="Georgia"/>
                <a:cs typeface="Georgia"/>
                <a:sym typeface="Georgia"/>
              </a:rPr>
              <a:t>Form 1301</a:t>
            </a:r>
            <a:endParaRPr/>
          </a:p>
          <a:p>
            <a:pPr marL="457200" marR="0" lvl="1" indent="0" algn="l" rtl="0">
              <a:spcBef>
                <a:spcPts val="600"/>
              </a:spcBef>
              <a:spcAft>
                <a:spcPts val="0"/>
              </a:spcAft>
              <a:buNone/>
            </a:pPr>
            <a:endParaRPr sz="800" b="1" i="0" u="none" strike="noStrike" cap="none">
              <a:solidFill>
                <a:schemeClr val="dk1"/>
              </a:solidFill>
              <a:latin typeface="Georgia"/>
              <a:ea typeface="Georgia"/>
              <a:cs typeface="Georgia"/>
              <a:sym typeface="Georgia"/>
            </a:endParaRPr>
          </a:p>
          <a:p>
            <a:pPr marL="342900" marR="0" lvl="0" indent="-342900" algn="l" rtl="0">
              <a:spcBef>
                <a:spcPts val="600"/>
              </a:spcBef>
              <a:spcAft>
                <a:spcPts val="0"/>
              </a:spcAft>
              <a:buClr>
                <a:schemeClr val="dk1"/>
              </a:buClr>
              <a:buSzPts val="1800"/>
              <a:buFont typeface="Noto Sans Symbols"/>
              <a:buChar char="❑"/>
            </a:pPr>
            <a:r>
              <a:rPr lang="en" sz="1800">
                <a:solidFill>
                  <a:schemeClr val="dk1"/>
                </a:solidFill>
                <a:latin typeface="Georgia"/>
                <a:ea typeface="Georgia"/>
                <a:cs typeface="Georgia"/>
                <a:sym typeface="Georgia"/>
              </a:rPr>
              <a:t>Request for Approval of Outside Work for Compensation – Faculty </a:t>
            </a:r>
            <a:endParaRPr/>
          </a:p>
          <a:p>
            <a:pPr marL="457200" marR="0" lvl="1" indent="0" algn="l" rtl="0">
              <a:spcBef>
                <a:spcPts val="600"/>
              </a:spcBef>
              <a:spcAft>
                <a:spcPts val="0"/>
              </a:spcAft>
              <a:buNone/>
            </a:pPr>
            <a:r>
              <a:rPr lang="en" sz="1800" b="1" i="0" u="none" strike="noStrike" cap="none">
                <a:solidFill>
                  <a:schemeClr val="dk1"/>
                </a:solidFill>
                <a:latin typeface="Georgia"/>
                <a:ea typeface="Georgia"/>
                <a:cs typeface="Georgia"/>
                <a:sym typeface="Georgia"/>
              </a:rPr>
              <a:t>Form from Provost Office</a:t>
            </a:r>
            <a:endParaRPr/>
          </a:p>
          <a:p>
            <a:pPr marL="457200" marR="0" lvl="1" indent="0" algn="l" rtl="0">
              <a:spcBef>
                <a:spcPts val="600"/>
              </a:spcBef>
              <a:spcAft>
                <a:spcPts val="0"/>
              </a:spcAft>
              <a:buNone/>
            </a:pPr>
            <a:endParaRPr sz="800" b="1" i="0" u="none" strike="noStrike" cap="none">
              <a:solidFill>
                <a:schemeClr val="dk1"/>
              </a:solidFill>
              <a:latin typeface="Georgia"/>
              <a:ea typeface="Georgia"/>
              <a:cs typeface="Georgia"/>
              <a:sym typeface="Georgia"/>
            </a:endParaRPr>
          </a:p>
          <a:p>
            <a:pPr marL="342900" marR="0" lvl="0" indent="-342900" algn="l" rtl="0">
              <a:spcBef>
                <a:spcPts val="600"/>
              </a:spcBef>
              <a:spcAft>
                <a:spcPts val="0"/>
              </a:spcAft>
              <a:buClr>
                <a:schemeClr val="dk1"/>
              </a:buClr>
              <a:buSzPts val="1800"/>
              <a:buFont typeface="Noto Sans Symbols"/>
              <a:buChar char="❑"/>
            </a:pPr>
            <a:r>
              <a:rPr lang="en" sz="1800">
                <a:solidFill>
                  <a:schemeClr val="dk1"/>
                </a:solidFill>
                <a:latin typeface="Georgia"/>
                <a:ea typeface="Georgia"/>
                <a:cs typeface="Georgia"/>
                <a:sym typeface="Georgia"/>
              </a:rPr>
              <a:t>Faculty – Annually must complete </a:t>
            </a:r>
            <a:r>
              <a:rPr lang="en" sz="1800" b="1">
                <a:solidFill>
                  <a:schemeClr val="dk1"/>
                </a:solidFill>
                <a:latin typeface="Georgia"/>
                <a:ea typeface="Georgia"/>
                <a:cs typeface="Georgia"/>
                <a:sym typeface="Georgia"/>
              </a:rPr>
              <a:t>Form 1461</a:t>
            </a:r>
            <a:endParaRPr/>
          </a:p>
        </p:txBody>
      </p:sp>
      <p:grpSp>
        <p:nvGrpSpPr>
          <p:cNvPr id="861" name="Google Shape;861;p144"/>
          <p:cNvGrpSpPr/>
          <p:nvPr/>
        </p:nvGrpSpPr>
        <p:grpSpPr>
          <a:xfrm>
            <a:off x="112431" y="6428938"/>
            <a:ext cx="8024837" cy="278240"/>
            <a:chOff x="112431" y="6428938"/>
            <a:chExt cx="8024837" cy="278240"/>
          </a:xfrm>
        </p:grpSpPr>
        <p:sp>
          <p:nvSpPr>
            <p:cNvPr id="862" name="Google Shape;862;p144"/>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63" name="Google Shape;863;p144"/>
            <p:cNvGrpSpPr/>
            <p:nvPr/>
          </p:nvGrpSpPr>
          <p:grpSpPr>
            <a:xfrm>
              <a:off x="112431" y="6428938"/>
              <a:ext cx="8024837" cy="278240"/>
              <a:chOff x="112431" y="6428938"/>
              <a:chExt cx="8024837" cy="278240"/>
            </a:xfrm>
          </p:grpSpPr>
          <p:sp>
            <p:nvSpPr>
              <p:cNvPr id="864" name="Google Shape;864;p144"/>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144"/>
              <p:cNvSpPr/>
              <p:nvPr/>
            </p:nvSpPr>
            <p:spPr>
              <a:xfrm>
                <a:off x="4071402" y="6451082"/>
                <a:ext cx="19587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144"/>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867" name="Google Shape;867;p144"/>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868" name="Google Shape;868;p144"/>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869" name="Google Shape;869;p144"/>
              <p:cNvSpPr/>
              <p:nvPr/>
            </p:nvSpPr>
            <p:spPr>
              <a:xfrm>
                <a:off x="5955068" y="6451081"/>
                <a:ext cx="21822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0" name="Google Shape;870;p144"/>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pic>
        <p:nvPicPr>
          <p:cNvPr id="871" name="Google Shape;871;p144"/>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45"/>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Outside Work</a:t>
            </a:r>
            <a:endParaRPr/>
          </a:p>
        </p:txBody>
      </p:sp>
      <p:sp>
        <p:nvSpPr>
          <p:cNvPr id="877" name="Google Shape;877;p145"/>
          <p:cNvSpPr txBox="1"/>
          <p:nvPr/>
        </p:nvSpPr>
        <p:spPr>
          <a:xfrm>
            <a:off x="390383" y="2516583"/>
            <a:ext cx="3952800" cy="2079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a:solidFill>
                  <a:schemeClr val="dk1"/>
                </a:solidFill>
                <a:latin typeface="Georgia"/>
                <a:ea typeface="Georgia"/>
                <a:cs typeface="Georgia"/>
                <a:sym typeface="Georgia"/>
              </a:rPr>
              <a:t>Immediate supervisor will review and recommend approval/disapproval to the Administrative Unit Head for final review and approval </a:t>
            </a:r>
            <a:endParaRPr/>
          </a:p>
        </p:txBody>
      </p:sp>
      <p:grpSp>
        <p:nvGrpSpPr>
          <p:cNvPr id="878" name="Google Shape;878;p145"/>
          <p:cNvGrpSpPr/>
          <p:nvPr/>
        </p:nvGrpSpPr>
        <p:grpSpPr>
          <a:xfrm>
            <a:off x="264884" y="1593937"/>
            <a:ext cx="4114289" cy="3355114"/>
            <a:chOff x="393905" y="1923519"/>
            <a:chExt cx="4599026" cy="3963981"/>
          </a:xfrm>
        </p:grpSpPr>
        <p:sp>
          <p:nvSpPr>
            <p:cNvPr id="879" name="Google Shape;879;p145"/>
            <p:cNvSpPr/>
            <p:nvPr/>
          </p:nvSpPr>
          <p:spPr>
            <a:xfrm>
              <a:off x="394520" y="1962994"/>
              <a:ext cx="4558800" cy="780300"/>
            </a:xfrm>
            <a:prstGeom prst="rect">
              <a:avLst/>
            </a:prstGeom>
            <a:solidFill>
              <a:srgbClr val="917B4C"/>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0" name="Google Shape;880;p145"/>
            <p:cNvSpPr txBox="1"/>
            <p:nvPr/>
          </p:nvSpPr>
          <p:spPr>
            <a:xfrm>
              <a:off x="962131" y="1923519"/>
              <a:ext cx="4030800" cy="87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a:solidFill>
                    <a:schemeClr val="lt1"/>
                  </a:solidFill>
                  <a:latin typeface="Georgia"/>
                  <a:ea typeface="Georgia"/>
                  <a:cs typeface="Georgia"/>
                  <a:sym typeface="Georgia"/>
                </a:rPr>
                <a:t>Pro Staff/Classified Staff</a:t>
              </a:r>
              <a:endParaRPr/>
            </a:p>
          </p:txBody>
        </p:sp>
        <p:sp>
          <p:nvSpPr>
            <p:cNvPr id="881" name="Google Shape;881;p145"/>
            <p:cNvSpPr/>
            <p:nvPr/>
          </p:nvSpPr>
          <p:spPr>
            <a:xfrm>
              <a:off x="393905" y="2743200"/>
              <a:ext cx="4559100" cy="3144300"/>
            </a:xfrm>
            <a:prstGeom prst="rect">
              <a:avLst/>
            </a:prstGeom>
            <a:no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82" name="Google Shape;882;p145"/>
          <p:cNvGrpSpPr/>
          <p:nvPr/>
        </p:nvGrpSpPr>
        <p:grpSpPr>
          <a:xfrm>
            <a:off x="4876789" y="1597368"/>
            <a:ext cx="4009550" cy="3351540"/>
            <a:chOff x="393905" y="1916010"/>
            <a:chExt cx="4559415" cy="3971490"/>
          </a:xfrm>
        </p:grpSpPr>
        <p:sp>
          <p:nvSpPr>
            <p:cNvPr id="883" name="Google Shape;883;p145"/>
            <p:cNvSpPr/>
            <p:nvPr/>
          </p:nvSpPr>
          <p:spPr>
            <a:xfrm>
              <a:off x="394520" y="1962994"/>
              <a:ext cx="4558800" cy="780300"/>
            </a:xfrm>
            <a:prstGeom prst="rect">
              <a:avLst/>
            </a:prstGeom>
            <a:solidFill>
              <a:srgbClr val="917B4C"/>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4" name="Google Shape;884;p145"/>
            <p:cNvSpPr txBox="1"/>
            <p:nvPr/>
          </p:nvSpPr>
          <p:spPr>
            <a:xfrm>
              <a:off x="658126" y="1916010"/>
              <a:ext cx="4030800" cy="87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a:solidFill>
                    <a:schemeClr val="lt1"/>
                  </a:solidFill>
                  <a:latin typeface="Georgia"/>
                  <a:ea typeface="Georgia"/>
                  <a:cs typeface="Georgia"/>
                  <a:sym typeface="Georgia"/>
                </a:rPr>
                <a:t>Faculty</a:t>
              </a:r>
              <a:endParaRPr/>
            </a:p>
          </p:txBody>
        </p:sp>
        <p:sp>
          <p:nvSpPr>
            <p:cNvPr id="885" name="Google Shape;885;p145"/>
            <p:cNvSpPr/>
            <p:nvPr/>
          </p:nvSpPr>
          <p:spPr>
            <a:xfrm>
              <a:off x="393905" y="2743200"/>
              <a:ext cx="4559100" cy="3144300"/>
            </a:xfrm>
            <a:prstGeom prst="rect">
              <a:avLst/>
            </a:prstGeom>
            <a:no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86" name="Google Shape;886;p145"/>
          <p:cNvSpPr txBox="1"/>
          <p:nvPr/>
        </p:nvSpPr>
        <p:spPr>
          <a:xfrm>
            <a:off x="5091547" y="2702713"/>
            <a:ext cx="4034700" cy="2079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a:solidFill>
                  <a:schemeClr val="dk1"/>
                </a:solidFill>
                <a:latin typeface="Georgia"/>
                <a:ea typeface="Georgia"/>
                <a:cs typeface="Georgia"/>
                <a:sym typeface="Georgia"/>
              </a:rPr>
              <a:t>Dean and Provost must</a:t>
            </a:r>
            <a:endParaRPr/>
          </a:p>
          <a:p>
            <a:pPr marL="0" marR="0" lvl="0" indent="0" algn="l" rtl="0">
              <a:spcBef>
                <a:spcPts val="0"/>
              </a:spcBef>
              <a:spcAft>
                <a:spcPts val="0"/>
              </a:spcAft>
              <a:buNone/>
            </a:pPr>
            <a:r>
              <a:rPr lang="en" sz="2000">
                <a:solidFill>
                  <a:schemeClr val="dk1"/>
                </a:solidFill>
                <a:latin typeface="Georgia"/>
                <a:ea typeface="Georgia"/>
                <a:cs typeface="Georgia"/>
                <a:sym typeface="Georgia"/>
              </a:rPr>
              <a:t> preapprove</a:t>
            </a:r>
            <a:endParaRPr/>
          </a:p>
          <a:p>
            <a:pPr marL="457200" marR="0" lvl="0" indent="-457200" algn="ctr" rtl="0">
              <a:spcBef>
                <a:spcPts val="0"/>
              </a:spcBef>
              <a:spcAft>
                <a:spcPts val="0"/>
              </a:spcAft>
              <a:buClr>
                <a:schemeClr val="dk1"/>
              </a:buClr>
              <a:buSzPts val="2800"/>
              <a:buFont typeface="Arial"/>
              <a:buNone/>
            </a:pPr>
            <a:endParaRPr sz="2800">
              <a:solidFill>
                <a:srgbClr val="3F3151"/>
              </a:solidFill>
              <a:latin typeface="Calibri"/>
              <a:ea typeface="Calibri"/>
              <a:cs typeface="Calibri"/>
              <a:sym typeface="Calibri"/>
            </a:endParaRPr>
          </a:p>
        </p:txBody>
      </p:sp>
      <p:sp>
        <p:nvSpPr>
          <p:cNvPr id="887" name="Google Shape;887;p145"/>
          <p:cNvSpPr/>
          <p:nvPr/>
        </p:nvSpPr>
        <p:spPr>
          <a:xfrm>
            <a:off x="63607" y="1236727"/>
            <a:ext cx="900900" cy="900900"/>
          </a:xfrm>
          <a:prstGeom prst="ellipse">
            <a:avLst/>
          </a:prstGeom>
          <a:solidFill>
            <a:srgbClr val="DDD9C3"/>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88" name="Google Shape;888;p145" descr="supervision Icon 2153522"/>
          <p:cNvPicPr preferRelativeResize="0"/>
          <p:nvPr/>
        </p:nvPicPr>
        <p:blipFill rotWithShape="1">
          <a:blip r:embed="rId3">
            <a:alphaModFix/>
          </a:blip>
          <a:srcRect/>
          <a:stretch/>
        </p:blipFill>
        <p:spPr>
          <a:xfrm>
            <a:off x="206886" y="1360805"/>
            <a:ext cx="614244" cy="614244"/>
          </a:xfrm>
          <a:prstGeom prst="rect">
            <a:avLst/>
          </a:prstGeom>
          <a:noFill/>
          <a:ln>
            <a:noFill/>
          </a:ln>
        </p:spPr>
      </p:pic>
      <p:grpSp>
        <p:nvGrpSpPr>
          <p:cNvPr id="889" name="Google Shape;889;p145"/>
          <p:cNvGrpSpPr/>
          <p:nvPr/>
        </p:nvGrpSpPr>
        <p:grpSpPr>
          <a:xfrm>
            <a:off x="112431" y="6428938"/>
            <a:ext cx="8024837" cy="278240"/>
            <a:chOff x="112431" y="6428938"/>
            <a:chExt cx="8024837" cy="278240"/>
          </a:xfrm>
        </p:grpSpPr>
        <p:sp>
          <p:nvSpPr>
            <p:cNvPr id="890" name="Google Shape;890;p145"/>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91" name="Google Shape;891;p145"/>
            <p:cNvGrpSpPr/>
            <p:nvPr/>
          </p:nvGrpSpPr>
          <p:grpSpPr>
            <a:xfrm>
              <a:off x="112431" y="6428938"/>
              <a:ext cx="8024837" cy="278240"/>
              <a:chOff x="112431" y="6428938"/>
              <a:chExt cx="8024837" cy="278240"/>
            </a:xfrm>
          </p:grpSpPr>
          <p:sp>
            <p:nvSpPr>
              <p:cNvPr id="892" name="Google Shape;892;p145"/>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3" name="Google Shape;893;p145"/>
              <p:cNvSpPr/>
              <p:nvPr/>
            </p:nvSpPr>
            <p:spPr>
              <a:xfrm>
                <a:off x="4071402" y="6451082"/>
                <a:ext cx="19587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4" name="Google Shape;894;p145"/>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895" name="Google Shape;895;p145"/>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896" name="Google Shape;896;p145"/>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897" name="Google Shape;897;p145"/>
              <p:cNvSpPr/>
              <p:nvPr/>
            </p:nvSpPr>
            <p:spPr>
              <a:xfrm>
                <a:off x="5955068" y="6451081"/>
                <a:ext cx="21822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145"/>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sp>
        <p:nvSpPr>
          <p:cNvPr id="899" name="Google Shape;899;p145"/>
          <p:cNvSpPr txBox="1"/>
          <p:nvPr/>
        </p:nvSpPr>
        <p:spPr>
          <a:xfrm>
            <a:off x="190277" y="676587"/>
            <a:ext cx="7006800" cy="54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Who Approves?</a:t>
            </a:r>
            <a:endParaRPr/>
          </a:p>
        </p:txBody>
      </p:sp>
      <p:sp>
        <p:nvSpPr>
          <p:cNvPr id="900" name="Google Shape;900;p145"/>
          <p:cNvSpPr/>
          <p:nvPr/>
        </p:nvSpPr>
        <p:spPr>
          <a:xfrm>
            <a:off x="4641146" y="1213434"/>
            <a:ext cx="900900" cy="900900"/>
          </a:xfrm>
          <a:prstGeom prst="ellipse">
            <a:avLst/>
          </a:prstGeom>
          <a:solidFill>
            <a:srgbClr val="DDD9C3"/>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01" name="Google Shape;901;p145" descr="CEO Icon 2674600"/>
          <p:cNvPicPr preferRelativeResize="0"/>
          <p:nvPr/>
        </p:nvPicPr>
        <p:blipFill rotWithShape="1">
          <a:blip r:embed="rId4">
            <a:alphaModFix/>
          </a:blip>
          <a:srcRect/>
          <a:stretch/>
        </p:blipFill>
        <p:spPr>
          <a:xfrm>
            <a:off x="4766707" y="1288553"/>
            <a:ext cx="658951" cy="658951"/>
          </a:xfrm>
          <a:prstGeom prst="rect">
            <a:avLst/>
          </a:prstGeom>
          <a:noFill/>
          <a:ln>
            <a:noFill/>
          </a:ln>
        </p:spPr>
      </p:pic>
      <p:pic>
        <p:nvPicPr>
          <p:cNvPr id="902" name="Google Shape;902;p145"/>
          <p:cNvPicPr preferRelativeResize="0"/>
          <p:nvPr/>
        </p:nvPicPr>
        <p:blipFill rotWithShape="1">
          <a:blip r:embed="rId5">
            <a:alphaModFix/>
          </a:blip>
          <a:srcRect/>
          <a:stretch/>
        </p:blipFill>
        <p:spPr>
          <a:xfrm>
            <a:off x="8096279" y="6172200"/>
            <a:ext cx="1047721" cy="7054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46"/>
          <p:cNvSpPr/>
          <p:nvPr/>
        </p:nvSpPr>
        <p:spPr>
          <a:xfrm>
            <a:off x="0" y="1143000"/>
            <a:ext cx="9144000" cy="5007000"/>
          </a:xfrm>
          <a:prstGeom prst="rect">
            <a:avLst/>
          </a:prstGeom>
          <a:solidFill>
            <a:srgbClr val="F1F5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146"/>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Outside Work</a:t>
            </a:r>
            <a:endParaRPr/>
          </a:p>
        </p:txBody>
      </p:sp>
      <p:sp>
        <p:nvSpPr>
          <p:cNvPr id="909" name="Google Shape;909;p146"/>
          <p:cNvSpPr/>
          <p:nvPr/>
        </p:nvSpPr>
        <p:spPr>
          <a:xfrm>
            <a:off x="1295400" y="2057400"/>
            <a:ext cx="7000500" cy="5970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0" name="Google Shape;910;p146"/>
          <p:cNvSpPr/>
          <p:nvPr/>
        </p:nvSpPr>
        <p:spPr>
          <a:xfrm>
            <a:off x="1295400" y="1219200"/>
            <a:ext cx="6981000" cy="5970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1" name="Google Shape;911;p146"/>
          <p:cNvSpPr/>
          <p:nvPr/>
        </p:nvSpPr>
        <p:spPr>
          <a:xfrm>
            <a:off x="1289033" y="2895600"/>
            <a:ext cx="7010100" cy="5970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2" name="Google Shape;912;p146"/>
          <p:cNvSpPr/>
          <p:nvPr/>
        </p:nvSpPr>
        <p:spPr>
          <a:xfrm>
            <a:off x="1295401" y="3657600"/>
            <a:ext cx="7000500" cy="5844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3" name="Google Shape;913;p146"/>
          <p:cNvSpPr/>
          <p:nvPr/>
        </p:nvSpPr>
        <p:spPr>
          <a:xfrm>
            <a:off x="1295401" y="4419600"/>
            <a:ext cx="7012800" cy="6609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p146"/>
          <p:cNvSpPr txBox="1"/>
          <p:nvPr/>
        </p:nvSpPr>
        <p:spPr>
          <a:xfrm>
            <a:off x="1289034" y="2057400"/>
            <a:ext cx="7006800" cy="54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Does not affect job performance</a:t>
            </a:r>
            <a:endParaRPr/>
          </a:p>
        </p:txBody>
      </p:sp>
      <p:sp>
        <p:nvSpPr>
          <p:cNvPr id="915" name="Google Shape;915;p146"/>
          <p:cNvSpPr txBox="1"/>
          <p:nvPr/>
        </p:nvSpPr>
        <p:spPr>
          <a:xfrm>
            <a:off x="1253614" y="2667000"/>
            <a:ext cx="7433100" cy="616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000">
              <a:solidFill>
                <a:schemeClr val="dk1"/>
              </a:solidFill>
              <a:latin typeface="Georgia"/>
              <a:ea typeface="Georgia"/>
              <a:cs typeface="Georgia"/>
              <a:sym typeface="Georgia"/>
            </a:endParaRPr>
          </a:p>
          <a:p>
            <a:pPr marL="0" marR="0" lvl="0" indent="0" algn="l" rtl="0">
              <a:lnSpc>
                <a:spcPct val="90000"/>
              </a:lnSpc>
              <a:spcBef>
                <a:spcPts val="900"/>
              </a:spcBef>
              <a:spcAft>
                <a:spcPts val="0"/>
              </a:spcAft>
              <a:buNone/>
            </a:pPr>
            <a:r>
              <a:rPr lang="en" sz="1800">
                <a:solidFill>
                  <a:schemeClr val="dk1"/>
                </a:solidFill>
                <a:latin typeface="Georgia"/>
                <a:ea typeface="Georgia"/>
                <a:cs typeface="Georgia"/>
                <a:sym typeface="Georgia"/>
              </a:rPr>
              <a:t>Not in conflict with discharge of employee’s official duties </a:t>
            </a:r>
            <a:endParaRPr/>
          </a:p>
        </p:txBody>
      </p:sp>
      <p:sp>
        <p:nvSpPr>
          <p:cNvPr id="916" name="Google Shape;916;p146"/>
          <p:cNvSpPr txBox="1"/>
          <p:nvPr/>
        </p:nvSpPr>
        <p:spPr>
          <a:xfrm>
            <a:off x="1315065" y="3657600"/>
            <a:ext cx="6993300" cy="585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Done outside employee’s normal work schedule (or vacation taken)</a:t>
            </a:r>
            <a:endParaRPr/>
          </a:p>
        </p:txBody>
      </p:sp>
      <p:sp>
        <p:nvSpPr>
          <p:cNvPr id="917" name="Google Shape;917;p146"/>
          <p:cNvSpPr txBox="1"/>
          <p:nvPr/>
        </p:nvSpPr>
        <p:spPr>
          <a:xfrm>
            <a:off x="1295401" y="4343400"/>
            <a:ext cx="6751800" cy="83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Must clearly identify that employee is not a representative of the University</a:t>
            </a:r>
            <a:endParaRPr/>
          </a:p>
        </p:txBody>
      </p:sp>
      <p:sp>
        <p:nvSpPr>
          <p:cNvPr id="918" name="Google Shape;918;p146"/>
          <p:cNvSpPr txBox="1"/>
          <p:nvPr/>
        </p:nvSpPr>
        <p:spPr>
          <a:xfrm>
            <a:off x="1315065" y="1219200"/>
            <a:ext cx="5916600" cy="597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Is not a detriment to University obligations </a:t>
            </a:r>
            <a:endParaRPr/>
          </a:p>
        </p:txBody>
      </p:sp>
      <p:sp>
        <p:nvSpPr>
          <p:cNvPr id="919" name="Google Shape;919;p146"/>
          <p:cNvSpPr txBox="1"/>
          <p:nvPr/>
        </p:nvSpPr>
        <p:spPr>
          <a:xfrm>
            <a:off x="190277" y="676587"/>
            <a:ext cx="7006800" cy="546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Conditions for approval </a:t>
            </a:r>
            <a:endParaRPr/>
          </a:p>
        </p:txBody>
      </p:sp>
      <p:pic>
        <p:nvPicPr>
          <p:cNvPr id="920" name="Google Shape;920;p146" descr="Check Icon 2422560"/>
          <p:cNvPicPr preferRelativeResize="0"/>
          <p:nvPr/>
        </p:nvPicPr>
        <p:blipFill rotWithShape="1">
          <a:blip r:embed="rId3">
            <a:alphaModFix/>
          </a:blip>
          <a:srcRect/>
          <a:stretch/>
        </p:blipFill>
        <p:spPr>
          <a:xfrm>
            <a:off x="447650" y="1295400"/>
            <a:ext cx="444345" cy="444345"/>
          </a:xfrm>
          <a:prstGeom prst="rect">
            <a:avLst/>
          </a:prstGeom>
          <a:noFill/>
          <a:ln>
            <a:noFill/>
          </a:ln>
        </p:spPr>
      </p:pic>
      <p:pic>
        <p:nvPicPr>
          <p:cNvPr id="921" name="Google Shape;921;p146" descr="Check Icon 2422560"/>
          <p:cNvPicPr preferRelativeResize="0"/>
          <p:nvPr/>
        </p:nvPicPr>
        <p:blipFill rotWithShape="1">
          <a:blip r:embed="rId3">
            <a:alphaModFix/>
          </a:blip>
          <a:srcRect/>
          <a:stretch/>
        </p:blipFill>
        <p:spPr>
          <a:xfrm>
            <a:off x="447650" y="2057400"/>
            <a:ext cx="444345" cy="444345"/>
          </a:xfrm>
          <a:prstGeom prst="rect">
            <a:avLst/>
          </a:prstGeom>
          <a:noFill/>
          <a:ln>
            <a:noFill/>
          </a:ln>
        </p:spPr>
      </p:pic>
      <p:pic>
        <p:nvPicPr>
          <p:cNvPr id="922" name="Google Shape;922;p146" descr="Check Icon 2422560"/>
          <p:cNvPicPr preferRelativeResize="0"/>
          <p:nvPr/>
        </p:nvPicPr>
        <p:blipFill rotWithShape="1">
          <a:blip r:embed="rId3">
            <a:alphaModFix/>
          </a:blip>
          <a:srcRect/>
          <a:stretch/>
        </p:blipFill>
        <p:spPr>
          <a:xfrm>
            <a:off x="447650" y="2895600"/>
            <a:ext cx="444345" cy="444345"/>
          </a:xfrm>
          <a:prstGeom prst="rect">
            <a:avLst/>
          </a:prstGeom>
          <a:noFill/>
          <a:ln>
            <a:noFill/>
          </a:ln>
        </p:spPr>
      </p:pic>
      <p:pic>
        <p:nvPicPr>
          <p:cNvPr id="923" name="Google Shape;923;p146" descr="Check Icon 2422560"/>
          <p:cNvPicPr preferRelativeResize="0"/>
          <p:nvPr/>
        </p:nvPicPr>
        <p:blipFill rotWithShape="1">
          <a:blip r:embed="rId3">
            <a:alphaModFix/>
          </a:blip>
          <a:srcRect/>
          <a:stretch/>
        </p:blipFill>
        <p:spPr>
          <a:xfrm>
            <a:off x="446421" y="3657600"/>
            <a:ext cx="444345" cy="444345"/>
          </a:xfrm>
          <a:prstGeom prst="rect">
            <a:avLst/>
          </a:prstGeom>
          <a:noFill/>
          <a:ln>
            <a:noFill/>
          </a:ln>
        </p:spPr>
      </p:pic>
      <p:pic>
        <p:nvPicPr>
          <p:cNvPr id="924" name="Google Shape;924;p146" descr="Check Icon 2422560"/>
          <p:cNvPicPr preferRelativeResize="0"/>
          <p:nvPr/>
        </p:nvPicPr>
        <p:blipFill rotWithShape="1">
          <a:blip r:embed="rId3">
            <a:alphaModFix/>
          </a:blip>
          <a:srcRect/>
          <a:stretch/>
        </p:blipFill>
        <p:spPr>
          <a:xfrm>
            <a:off x="447649" y="4495800"/>
            <a:ext cx="444345" cy="444345"/>
          </a:xfrm>
          <a:prstGeom prst="rect">
            <a:avLst/>
          </a:prstGeom>
          <a:noFill/>
          <a:ln>
            <a:noFill/>
          </a:ln>
        </p:spPr>
      </p:pic>
      <p:grpSp>
        <p:nvGrpSpPr>
          <p:cNvPr id="925" name="Google Shape;925;p146"/>
          <p:cNvGrpSpPr/>
          <p:nvPr/>
        </p:nvGrpSpPr>
        <p:grpSpPr>
          <a:xfrm>
            <a:off x="112431" y="6428938"/>
            <a:ext cx="8024837" cy="278240"/>
            <a:chOff x="112431" y="6428938"/>
            <a:chExt cx="8024837" cy="278240"/>
          </a:xfrm>
        </p:grpSpPr>
        <p:sp>
          <p:nvSpPr>
            <p:cNvPr id="926" name="Google Shape;926;p146"/>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27" name="Google Shape;927;p146"/>
            <p:cNvGrpSpPr/>
            <p:nvPr/>
          </p:nvGrpSpPr>
          <p:grpSpPr>
            <a:xfrm>
              <a:off x="112431" y="6428938"/>
              <a:ext cx="8024837" cy="278240"/>
              <a:chOff x="112431" y="6428938"/>
              <a:chExt cx="8024837" cy="278240"/>
            </a:xfrm>
          </p:grpSpPr>
          <p:sp>
            <p:nvSpPr>
              <p:cNvPr id="928" name="Google Shape;928;p146"/>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146"/>
              <p:cNvSpPr/>
              <p:nvPr/>
            </p:nvSpPr>
            <p:spPr>
              <a:xfrm>
                <a:off x="4071402" y="6451082"/>
                <a:ext cx="19587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146"/>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931" name="Google Shape;931;p146"/>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932" name="Google Shape;932;p146"/>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933" name="Google Shape;933;p146"/>
              <p:cNvSpPr/>
              <p:nvPr/>
            </p:nvSpPr>
            <p:spPr>
              <a:xfrm>
                <a:off x="5955068" y="6451081"/>
                <a:ext cx="21822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4" name="Google Shape;934;p146"/>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pic>
        <p:nvPicPr>
          <p:cNvPr id="935" name="Google Shape;935;p146"/>
          <p:cNvPicPr preferRelativeResize="0"/>
          <p:nvPr/>
        </p:nvPicPr>
        <p:blipFill rotWithShape="1">
          <a:blip r:embed="rId4">
            <a:alphaModFix/>
          </a:blip>
          <a:srcRect/>
          <a:stretch/>
        </p:blipFill>
        <p:spPr>
          <a:xfrm>
            <a:off x="8096279" y="6172200"/>
            <a:ext cx="1047721" cy="705465"/>
          </a:xfrm>
          <a:prstGeom prst="rect">
            <a:avLst/>
          </a:prstGeom>
          <a:noFill/>
          <a:ln>
            <a:noFill/>
          </a:ln>
        </p:spPr>
      </p:pic>
      <p:pic>
        <p:nvPicPr>
          <p:cNvPr id="936" name="Google Shape;936;p146" descr="Check Icon 2422560"/>
          <p:cNvPicPr preferRelativeResize="0"/>
          <p:nvPr/>
        </p:nvPicPr>
        <p:blipFill rotWithShape="1">
          <a:blip r:embed="rId3">
            <a:alphaModFix/>
          </a:blip>
          <a:srcRect/>
          <a:stretch/>
        </p:blipFill>
        <p:spPr>
          <a:xfrm>
            <a:off x="457200" y="5257800"/>
            <a:ext cx="444345" cy="444345"/>
          </a:xfrm>
          <a:prstGeom prst="rect">
            <a:avLst/>
          </a:prstGeom>
          <a:noFill/>
          <a:ln>
            <a:noFill/>
          </a:ln>
        </p:spPr>
      </p:pic>
      <p:sp>
        <p:nvSpPr>
          <p:cNvPr id="937" name="Google Shape;937;p146"/>
          <p:cNvSpPr/>
          <p:nvPr/>
        </p:nvSpPr>
        <p:spPr>
          <a:xfrm>
            <a:off x="1292942" y="5282553"/>
            <a:ext cx="7012800" cy="660900"/>
          </a:xfrm>
          <a:prstGeom prst="rect">
            <a:avLst/>
          </a:prstGeom>
          <a:solidFill>
            <a:schemeClr val="lt1"/>
          </a:solidFill>
          <a:ln w="1905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146"/>
          <p:cNvSpPr txBox="1"/>
          <p:nvPr/>
        </p:nvSpPr>
        <p:spPr>
          <a:xfrm>
            <a:off x="1295400" y="5181600"/>
            <a:ext cx="6751800" cy="83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1800">
                <a:solidFill>
                  <a:schemeClr val="dk1"/>
                </a:solidFill>
                <a:latin typeface="Georgia"/>
                <a:ea typeface="Georgia"/>
                <a:cs typeface="Georgia"/>
                <a:sym typeface="Georgia"/>
              </a:rPr>
              <a:t>Outside work should not be intended to be provided “back” to the University or to University employees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47"/>
          <p:cNvSpPr/>
          <p:nvPr/>
        </p:nvSpPr>
        <p:spPr>
          <a:xfrm>
            <a:off x="852948" y="1219200"/>
            <a:ext cx="7605300" cy="1391400"/>
          </a:xfrm>
          <a:prstGeom prst="rect">
            <a:avLst/>
          </a:prstGeom>
          <a:solidFill>
            <a:srgbClr val="4031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147"/>
          <p:cNvSpPr/>
          <p:nvPr/>
        </p:nvSpPr>
        <p:spPr>
          <a:xfrm>
            <a:off x="4723171" y="3353516"/>
            <a:ext cx="4191000" cy="1828200"/>
          </a:xfrm>
          <a:prstGeom prst="rect">
            <a:avLst/>
          </a:prstGeom>
          <a:solidFill>
            <a:srgbClr val="917B4C"/>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5" name="Google Shape;945;p147"/>
          <p:cNvSpPr/>
          <p:nvPr/>
        </p:nvSpPr>
        <p:spPr>
          <a:xfrm>
            <a:off x="326925" y="3352800"/>
            <a:ext cx="4191000" cy="1828800"/>
          </a:xfrm>
          <a:prstGeom prst="rect">
            <a:avLst/>
          </a:prstGeom>
          <a:solidFill>
            <a:srgbClr val="917B4C"/>
          </a:solidFill>
          <a:ln w="25400" cap="flat" cmpd="sng">
            <a:solidFill>
              <a:srgbClr val="917B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6" name="Google Shape;946;p147"/>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Outside Work</a:t>
            </a:r>
            <a:endParaRPr/>
          </a:p>
        </p:txBody>
      </p:sp>
      <p:sp>
        <p:nvSpPr>
          <p:cNvPr id="947" name="Google Shape;947;p147"/>
          <p:cNvSpPr txBox="1"/>
          <p:nvPr/>
        </p:nvSpPr>
        <p:spPr>
          <a:xfrm>
            <a:off x="1306562" y="1518835"/>
            <a:ext cx="7137000" cy="1017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Arial"/>
              <a:buNone/>
            </a:pPr>
            <a:r>
              <a:rPr lang="en" sz="2200">
                <a:solidFill>
                  <a:schemeClr val="lt1"/>
                </a:solidFill>
                <a:latin typeface="Georgia"/>
                <a:ea typeface="Georgia"/>
                <a:cs typeface="Georgia"/>
                <a:sym typeface="Georgia"/>
              </a:rPr>
              <a:t>If the outside work is for </a:t>
            </a:r>
            <a:r>
              <a:rPr lang="en" sz="2200" u="sng">
                <a:solidFill>
                  <a:schemeClr val="lt1"/>
                </a:solidFill>
                <a:latin typeface="Georgia"/>
                <a:ea typeface="Georgia"/>
                <a:cs typeface="Georgia"/>
                <a:sym typeface="Georgia"/>
              </a:rPr>
              <a:t>another</a:t>
            </a:r>
            <a:r>
              <a:rPr lang="en" sz="2200">
                <a:solidFill>
                  <a:schemeClr val="lt1"/>
                </a:solidFill>
                <a:latin typeface="Georgia"/>
                <a:ea typeface="Georgia"/>
                <a:cs typeface="Georgia"/>
                <a:sym typeface="Georgia"/>
              </a:rPr>
              <a:t> State agency, </a:t>
            </a:r>
            <a:r>
              <a:rPr lang="en" sz="2200" u="sng">
                <a:solidFill>
                  <a:schemeClr val="lt1"/>
                </a:solidFill>
                <a:latin typeface="Georgia"/>
                <a:ea typeface="Georgia"/>
                <a:cs typeface="Georgia"/>
                <a:sym typeface="Georgia"/>
              </a:rPr>
              <a:t>all</a:t>
            </a:r>
            <a:r>
              <a:rPr lang="en" sz="2200">
                <a:solidFill>
                  <a:schemeClr val="lt1"/>
                </a:solidFill>
                <a:latin typeface="Georgia"/>
                <a:ea typeface="Georgia"/>
                <a:cs typeface="Georgia"/>
                <a:sym typeface="Georgia"/>
              </a:rPr>
              <a:t> the “Outside Work for Pay” rules apply, </a:t>
            </a:r>
            <a:r>
              <a:rPr lang="en" sz="2200" u="sng">
                <a:solidFill>
                  <a:schemeClr val="lt1"/>
                </a:solidFill>
                <a:latin typeface="Georgia"/>
                <a:ea typeface="Georgia"/>
                <a:cs typeface="Georgia"/>
                <a:sym typeface="Georgia"/>
              </a:rPr>
              <a:t>plus</a:t>
            </a:r>
            <a:r>
              <a:rPr lang="en" sz="2200">
                <a:solidFill>
                  <a:schemeClr val="lt1"/>
                </a:solidFill>
                <a:latin typeface="Georgia"/>
                <a:ea typeface="Georgia"/>
                <a:cs typeface="Georgia"/>
                <a:sym typeface="Georgia"/>
              </a:rPr>
              <a:t>:</a:t>
            </a:r>
            <a:endParaRPr sz="2200">
              <a:solidFill>
                <a:schemeClr val="lt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None/>
            </a:pPr>
            <a:endParaRPr sz="2800">
              <a:solidFill>
                <a:srgbClr val="3F3151"/>
              </a:solidFill>
              <a:latin typeface="Calibri"/>
              <a:ea typeface="Calibri"/>
              <a:cs typeface="Calibri"/>
              <a:sym typeface="Calibri"/>
            </a:endParaRPr>
          </a:p>
        </p:txBody>
      </p:sp>
      <p:sp>
        <p:nvSpPr>
          <p:cNvPr id="948" name="Google Shape;948;p147"/>
          <p:cNvSpPr txBox="1"/>
          <p:nvPr/>
        </p:nvSpPr>
        <p:spPr>
          <a:xfrm>
            <a:off x="569042" y="3939688"/>
            <a:ext cx="4399800" cy="1621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a:solidFill>
                  <a:schemeClr val="lt1"/>
                </a:solidFill>
                <a:latin typeface="Georgia"/>
                <a:ea typeface="Georgia"/>
                <a:cs typeface="Georgia"/>
                <a:sym typeface="Georgia"/>
              </a:rPr>
              <a:t>It must result from an open competition </a:t>
            </a:r>
            <a:r>
              <a:rPr lang="en" sz="2000" u="sng">
                <a:solidFill>
                  <a:schemeClr val="lt1"/>
                </a:solidFill>
                <a:latin typeface="Georgia"/>
                <a:ea typeface="Georgia"/>
                <a:cs typeface="Georgia"/>
                <a:sym typeface="Georgia"/>
              </a:rPr>
              <a:t>or</a:t>
            </a:r>
            <a:r>
              <a:rPr lang="en" sz="2000">
                <a:solidFill>
                  <a:schemeClr val="lt1"/>
                </a:solidFill>
                <a:latin typeface="Georgia"/>
                <a:ea typeface="Georgia"/>
                <a:cs typeface="Georgia"/>
                <a:sym typeface="Georgia"/>
              </a:rPr>
              <a:t> receive advance approval from the Ethics Board</a:t>
            </a:r>
            <a:endParaRPr/>
          </a:p>
          <a:p>
            <a:pPr marL="457200" marR="0" lvl="0" indent="-457200" algn="ctr" rtl="0">
              <a:spcBef>
                <a:spcPts val="0"/>
              </a:spcBef>
              <a:spcAft>
                <a:spcPts val="0"/>
              </a:spcAft>
              <a:buClr>
                <a:schemeClr val="dk1"/>
              </a:buClr>
              <a:buSzPts val="3000"/>
              <a:buFont typeface="Arial"/>
              <a:buNone/>
            </a:pPr>
            <a:endParaRPr sz="3000">
              <a:solidFill>
                <a:srgbClr val="3F315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None/>
            </a:pPr>
            <a:endParaRPr sz="2800">
              <a:solidFill>
                <a:srgbClr val="3F3151"/>
              </a:solidFill>
              <a:latin typeface="Calibri"/>
              <a:ea typeface="Calibri"/>
              <a:cs typeface="Calibri"/>
              <a:sym typeface="Calibri"/>
            </a:endParaRPr>
          </a:p>
        </p:txBody>
      </p:sp>
      <p:sp>
        <p:nvSpPr>
          <p:cNvPr id="949" name="Google Shape;949;p147"/>
          <p:cNvSpPr txBox="1"/>
          <p:nvPr/>
        </p:nvSpPr>
        <p:spPr>
          <a:xfrm>
            <a:off x="5068527" y="3935823"/>
            <a:ext cx="4038600" cy="153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a:solidFill>
                  <a:schemeClr val="lt1"/>
                </a:solidFill>
                <a:latin typeface="Georgia"/>
                <a:ea typeface="Georgia"/>
                <a:cs typeface="Georgia"/>
                <a:sym typeface="Georgia"/>
              </a:rPr>
              <a:t>A copy of the contract is to be filed with the Ethics Board</a:t>
            </a:r>
            <a:endParaRPr/>
          </a:p>
          <a:p>
            <a:pPr marL="457200" marR="0" lvl="0" indent="-457200" algn="ctr" rtl="0">
              <a:spcBef>
                <a:spcPts val="0"/>
              </a:spcBef>
              <a:spcAft>
                <a:spcPts val="0"/>
              </a:spcAft>
              <a:buClr>
                <a:schemeClr val="dk1"/>
              </a:buClr>
              <a:buSzPts val="3000"/>
              <a:buFont typeface="Arial"/>
              <a:buNone/>
            </a:pPr>
            <a:endParaRPr sz="3000">
              <a:solidFill>
                <a:srgbClr val="3F315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None/>
            </a:pPr>
            <a:endParaRPr sz="2800">
              <a:solidFill>
                <a:srgbClr val="3F3151"/>
              </a:solidFill>
              <a:latin typeface="Calibri"/>
              <a:ea typeface="Calibri"/>
              <a:cs typeface="Calibri"/>
              <a:sym typeface="Calibri"/>
            </a:endParaRPr>
          </a:p>
        </p:txBody>
      </p:sp>
      <p:sp>
        <p:nvSpPr>
          <p:cNvPr id="950" name="Google Shape;950;p147"/>
          <p:cNvSpPr/>
          <p:nvPr/>
        </p:nvSpPr>
        <p:spPr>
          <a:xfrm rot="5400000">
            <a:off x="1562100" y="2857500"/>
            <a:ext cx="1447800" cy="457200"/>
          </a:xfrm>
          <a:prstGeom prst="rightArrow">
            <a:avLst>
              <a:gd name="adj1" fmla="val 50000"/>
              <a:gd name="adj2" fmla="val 5000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1" name="Google Shape;951;p147"/>
          <p:cNvSpPr/>
          <p:nvPr/>
        </p:nvSpPr>
        <p:spPr>
          <a:xfrm rot="5400000">
            <a:off x="6094771" y="2857500"/>
            <a:ext cx="1447800" cy="457200"/>
          </a:xfrm>
          <a:prstGeom prst="rightArrow">
            <a:avLst>
              <a:gd name="adj1" fmla="val 50000"/>
              <a:gd name="adj2" fmla="val 5000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52" name="Google Shape;952;p147"/>
          <p:cNvGrpSpPr/>
          <p:nvPr/>
        </p:nvGrpSpPr>
        <p:grpSpPr>
          <a:xfrm>
            <a:off x="112431" y="6428938"/>
            <a:ext cx="8024837" cy="278240"/>
            <a:chOff x="112431" y="6428938"/>
            <a:chExt cx="8024837" cy="278240"/>
          </a:xfrm>
        </p:grpSpPr>
        <p:sp>
          <p:nvSpPr>
            <p:cNvPr id="953" name="Google Shape;953;p147"/>
            <p:cNvSpPr/>
            <p:nvPr/>
          </p:nvSpPr>
          <p:spPr>
            <a:xfrm>
              <a:off x="152400" y="6459927"/>
              <a:ext cx="2080200" cy="225300"/>
            </a:xfrm>
            <a:prstGeom prst="homePlate">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54" name="Google Shape;954;p147"/>
            <p:cNvGrpSpPr/>
            <p:nvPr/>
          </p:nvGrpSpPr>
          <p:grpSpPr>
            <a:xfrm>
              <a:off x="112431" y="6428938"/>
              <a:ext cx="8024837" cy="278240"/>
              <a:chOff x="112431" y="6428938"/>
              <a:chExt cx="8024837" cy="278240"/>
            </a:xfrm>
          </p:grpSpPr>
          <p:sp>
            <p:nvSpPr>
              <p:cNvPr id="955" name="Google Shape;955;p147"/>
              <p:cNvSpPr/>
              <p:nvPr/>
            </p:nvSpPr>
            <p:spPr>
              <a:xfrm>
                <a:off x="2176616" y="6459927"/>
                <a:ext cx="1946100" cy="2253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6" name="Google Shape;956;p147"/>
              <p:cNvSpPr/>
              <p:nvPr/>
            </p:nvSpPr>
            <p:spPr>
              <a:xfrm>
                <a:off x="4071402" y="6451082"/>
                <a:ext cx="1958700" cy="234000"/>
              </a:xfrm>
              <a:prstGeom prst="chevron">
                <a:avLst>
                  <a:gd name="adj" fmla="val 50000"/>
                </a:avLst>
              </a:prstGeom>
              <a:solidFill>
                <a:srgbClr val="DDD9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147"/>
              <p:cNvSpPr txBox="1"/>
              <p:nvPr/>
            </p:nvSpPr>
            <p:spPr>
              <a:xfrm>
                <a:off x="112431" y="6428938"/>
                <a:ext cx="21177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CONFLICTS OF INTEREST</a:t>
                </a:r>
                <a:endParaRPr/>
              </a:p>
            </p:txBody>
          </p:sp>
          <p:sp>
            <p:nvSpPr>
              <p:cNvPr id="958" name="Google Shape;958;p147"/>
              <p:cNvSpPr txBox="1"/>
              <p:nvPr/>
            </p:nvSpPr>
            <p:spPr>
              <a:xfrm>
                <a:off x="2779882" y="6430278"/>
                <a:ext cx="6303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GIFTS</a:t>
                </a:r>
                <a:endParaRPr/>
              </a:p>
            </p:txBody>
          </p:sp>
          <p:sp>
            <p:nvSpPr>
              <p:cNvPr id="959" name="Google Shape;959;p147"/>
              <p:cNvSpPr txBox="1"/>
              <p:nvPr/>
            </p:nvSpPr>
            <p:spPr>
              <a:xfrm>
                <a:off x="4246604" y="6428938"/>
                <a:ext cx="1689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USE OF RESOURCES</a:t>
                </a:r>
                <a:endParaRPr/>
              </a:p>
            </p:txBody>
          </p:sp>
          <p:sp>
            <p:nvSpPr>
              <p:cNvPr id="960" name="Google Shape;960;p147"/>
              <p:cNvSpPr/>
              <p:nvPr/>
            </p:nvSpPr>
            <p:spPr>
              <a:xfrm>
                <a:off x="5955068" y="6451081"/>
                <a:ext cx="2182200" cy="23400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1" name="Google Shape;961;p147"/>
              <p:cNvSpPr txBox="1"/>
              <p:nvPr/>
            </p:nvSpPr>
            <p:spPr>
              <a:xfrm>
                <a:off x="6060363" y="6428939"/>
                <a:ext cx="200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lt1"/>
                    </a:solidFill>
                    <a:latin typeface="Georgia"/>
                    <a:ea typeface="Georgia"/>
                    <a:cs typeface="Georgia"/>
                    <a:sym typeface="Georgia"/>
                  </a:rPr>
                  <a:t>OUTSIDE EMPLOYMENT</a:t>
                </a:r>
                <a:endParaRPr/>
              </a:p>
            </p:txBody>
          </p:sp>
        </p:grpSp>
      </p:grpSp>
      <p:pic>
        <p:nvPicPr>
          <p:cNvPr id="962" name="Google Shape;962;p147"/>
          <p:cNvPicPr preferRelativeResize="0"/>
          <p:nvPr/>
        </p:nvPicPr>
        <p:blipFill rotWithShape="1">
          <a:blip r:embed="rId3">
            <a:alphaModFix/>
          </a:blip>
          <a:srcRect/>
          <a:stretch/>
        </p:blipFill>
        <p:spPr>
          <a:xfrm>
            <a:off x="8096279" y="6172200"/>
            <a:ext cx="1047721" cy="7054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148"/>
          <p:cNvPicPr preferRelativeResize="0"/>
          <p:nvPr/>
        </p:nvPicPr>
        <p:blipFill rotWithShape="1">
          <a:blip r:embed="rId3">
            <a:alphaModFix/>
          </a:blip>
          <a:srcRect t="5551" b="21113"/>
          <a:stretch/>
        </p:blipFill>
        <p:spPr>
          <a:xfrm>
            <a:off x="1451322" y="1943532"/>
            <a:ext cx="6131386" cy="4351307"/>
          </a:xfrm>
          <a:prstGeom prst="rect">
            <a:avLst/>
          </a:prstGeom>
          <a:noFill/>
          <a:ln>
            <a:noFill/>
          </a:ln>
        </p:spPr>
      </p:pic>
      <p:sp>
        <p:nvSpPr>
          <p:cNvPr id="968" name="Google Shape;968;p148"/>
          <p:cNvSpPr/>
          <p:nvPr/>
        </p:nvSpPr>
        <p:spPr>
          <a:xfrm>
            <a:off x="1954001" y="2260062"/>
            <a:ext cx="4963800" cy="2743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148"/>
          <p:cNvSpPr txBox="1">
            <a:spLocks noGrp="1"/>
          </p:cNvSpPr>
          <p:nvPr>
            <p:ph type="title"/>
          </p:nvPr>
        </p:nvSpPr>
        <p:spPr>
          <a:xfrm>
            <a:off x="152400" y="76200"/>
            <a:ext cx="82296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600">
                <a:latin typeface="Georgia"/>
                <a:ea typeface="Georgia"/>
                <a:cs typeface="Georgia"/>
                <a:sym typeface="Georgia"/>
              </a:rPr>
              <a:t>Resources</a:t>
            </a:r>
            <a:endParaRPr/>
          </a:p>
        </p:txBody>
      </p:sp>
      <p:sp>
        <p:nvSpPr>
          <p:cNvPr id="970" name="Google Shape;970;p148"/>
          <p:cNvSpPr txBox="1"/>
          <p:nvPr/>
        </p:nvSpPr>
        <p:spPr>
          <a:xfrm>
            <a:off x="172065" y="1024257"/>
            <a:ext cx="8229600" cy="9879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None/>
            </a:pPr>
            <a:r>
              <a:rPr lang="en" sz="2200">
                <a:solidFill>
                  <a:schemeClr val="dk1"/>
                </a:solidFill>
                <a:latin typeface="Georgia"/>
                <a:ea typeface="Georgia"/>
                <a:cs typeface="Georgia"/>
                <a:sym typeface="Georgia"/>
              </a:rPr>
              <a:t>If you have a question on </a:t>
            </a:r>
            <a:r>
              <a:rPr lang="en" sz="2200" u="sng">
                <a:solidFill>
                  <a:schemeClr val="dk1"/>
                </a:solidFill>
                <a:latin typeface="Georgia"/>
                <a:ea typeface="Georgia"/>
                <a:cs typeface="Georgia"/>
                <a:sym typeface="Georgia"/>
              </a:rPr>
              <a:t>WA Ethics Act</a:t>
            </a:r>
            <a:r>
              <a:rPr lang="en" sz="2200">
                <a:solidFill>
                  <a:schemeClr val="dk1"/>
                </a:solidFill>
                <a:latin typeface="Georgia"/>
                <a:ea typeface="Georgia"/>
                <a:cs typeface="Georgia"/>
                <a:sym typeface="Georgia"/>
              </a:rPr>
              <a:t>, call Internal Audit – we are a resource to be used by all. </a:t>
            </a:r>
            <a:endParaRPr/>
          </a:p>
        </p:txBody>
      </p:sp>
      <p:sp>
        <p:nvSpPr>
          <p:cNvPr id="971" name="Google Shape;971;p148"/>
          <p:cNvSpPr txBox="1"/>
          <p:nvPr/>
        </p:nvSpPr>
        <p:spPr>
          <a:xfrm>
            <a:off x="1436574" y="2389318"/>
            <a:ext cx="5661300" cy="1702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endParaRPr sz="2200">
              <a:solidFill>
                <a:schemeClr val="dk1"/>
              </a:solidFill>
              <a:latin typeface="Georgia"/>
              <a:ea typeface="Georgia"/>
              <a:cs typeface="Georgia"/>
              <a:sym typeface="Georgia"/>
            </a:endParaRPr>
          </a:p>
          <a:p>
            <a:pPr marL="0" marR="0" lvl="0" indent="0" algn="ctr" rtl="0">
              <a:spcBef>
                <a:spcPts val="600"/>
              </a:spcBef>
              <a:spcAft>
                <a:spcPts val="0"/>
              </a:spcAft>
              <a:buNone/>
            </a:pPr>
            <a:r>
              <a:rPr lang="en" sz="2000" b="1">
                <a:solidFill>
                  <a:schemeClr val="dk1"/>
                </a:solidFill>
                <a:latin typeface="Georgia"/>
                <a:ea typeface="Georgia"/>
                <a:cs typeface="Georgia"/>
                <a:sym typeface="Georgia"/>
              </a:rPr>
              <a:t>UW Internal Audit</a:t>
            </a:r>
            <a:endParaRPr/>
          </a:p>
          <a:p>
            <a:pPr marL="457200" marR="0" lvl="1" indent="0" algn="ctr" rtl="0">
              <a:spcBef>
                <a:spcPts val="0"/>
              </a:spcBef>
              <a:spcAft>
                <a:spcPts val="0"/>
              </a:spcAft>
              <a:buNone/>
            </a:pPr>
            <a:r>
              <a:rPr lang="en" sz="2000" b="1" i="0" u="none" strike="noStrike" cap="none">
                <a:solidFill>
                  <a:schemeClr val="dk1"/>
                </a:solidFill>
                <a:latin typeface="Georgia"/>
                <a:ea typeface="Georgia"/>
                <a:cs typeface="Georgia"/>
                <a:sym typeface="Georgia"/>
              </a:rPr>
              <a:t>(206) 543-4028 </a:t>
            </a:r>
            <a:endParaRPr/>
          </a:p>
          <a:p>
            <a:pPr marL="457200" marR="0" lvl="1" indent="0" algn="ctr" rtl="0">
              <a:spcBef>
                <a:spcPts val="0"/>
              </a:spcBef>
              <a:spcAft>
                <a:spcPts val="0"/>
              </a:spcAft>
              <a:buNone/>
            </a:pPr>
            <a:r>
              <a:rPr lang="en" sz="2000" b="1" i="0" u="sng" strike="noStrike" cap="none">
                <a:solidFill>
                  <a:schemeClr val="dk1"/>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http://f2.washington.edu/audit</a:t>
            </a:r>
            <a:r>
              <a:rPr lang="en" sz="2000" b="1" i="0" u="none" strike="noStrike" cap="none">
                <a:solidFill>
                  <a:schemeClr val="dk1"/>
                </a:solidFill>
                <a:latin typeface="Georgia"/>
                <a:ea typeface="Georgia"/>
                <a:cs typeface="Georgia"/>
                <a:sym typeface="Georgia"/>
              </a:rPr>
              <a:t> </a:t>
            </a:r>
            <a:endParaRPr/>
          </a:p>
        </p:txBody>
      </p:sp>
      <p:pic>
        <p:nvPicPr>
          <p:cNvPr id="972" name="Google Shape;972;p148" descr="confuse Icon 3401630"/>
          <p:cNvPicPr preferRelativeResize="0"/>
          <p:nvPr/>
        </p:nvPicPr>
        <p:blipFill rotWithShape="1">
          <a:blip r:embed="rId5">
            <a:alphaModFix/>
          </a:blip>
          <a:srcRect/>
          <a:stretch/>
        </p:blipFill>
        <p:spPr>
          <a:xfrm>
            <a:off x="5844978" y="4036636"/>
            <a:ext cx="1046935" cy="1046935"/>
          </a:xfrm>
          <a:prstGeom prst="rect">
            <a:avLst/>
          </a:prstGeom>
          <a:noFill/>
          <a:ln>
            <a:noFill/>
          </a:ln>
        </p:spPr>
      </p:pic>
      <p:pic>
        <p:nvPicPr>
          <p:cNvPr id="973" name="Google Shape;973;p148"/>
          <p:cNvPicPr preferRelativeResize="0"/>
          <p:nvPr/>
        </p:nvPicPr>
        <p:blipFill rotWithShape="1">
          <a:blip r:embed="rId6">
            <a:alphaModFix/>
          </a:blip>
          <a:srcRect/>
          <a:stretch/>
        </p:blipFill>
        <p:spPr>
          <a:xfrm>
            <a:off x="8096279" y="6172200"/>
            <a:ext cx="1047721" cy="7054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49"/>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00000"/>
              </a:lnSpc>
              <a:spcBef>
                <a:spcPts val="0"/>
              </a:spcBef>
              <a:spcAft>
                <a:spcPts val="0"/>
              </a:spcAft>
              <a:buClr>
                <a:schemeClr val="accent3"/>
              </a:buClr>
              <a:buSzPts val="5000"/>
              <a:buNone/>
            </a:pPr>
            <a:r>
              <a:rPr lang="en">
                <a:latin typeface="Arial"/>
                <a:ea typeface="Arial"/>
                <a:cs typeface="Arial"/>
                <a:sym typeface="Arial"/>
              </a:rPr>
              <a:t>Outside Professional Work for Compensation</a:t>
            </a:r>
            <a:endParaRPr/>
          </a:p>
        </p:txBody>
      </p:sp>
      <p:sp>
        <p:nvSpPr>
          <p:cNvPr id="979" name="Google Shape;979;p149"/>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January 2022</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Melissa Petersen</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Office of Research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5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Professional and Classified Staff</a:t>
            </a:r>
            <a:endParaRPr/>
          </a:p>
        </p:txBody>
      </p:sp>
      <p:sp>
        <p:nvSpPr>
          <p:cNvPr id="986" name="Google Shape;986;p15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Policy: </a:t>
            </a:r>
            <a:r>
              <a:rPr lang="en" u="sng">
                <a:solidFill>
                  <a:schemeClr val="hlink"/>
                </a:solidFill>
                <a:latin typeface="Arial"/>
                <a:ea typeface="Arial"/>
                <a:cs typeface="Arial"/>
                <a:sym typeface="Arial"/>
                <a:hlinkClick r:id="rId3"/>
              </a:rPr>
              <a:t>Administrative Policy Statement 47.3</a:t>
            </a: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Form: </a:t>
            </a:r>
            <a:r>
              <a:rPr lang="en" u="sng">
                <a:solidFill>
                  <a:schemeClr val="hlink"/>
                </a:solidFill>
                <a:latin typeface="Arial"/>
                <a:ea typeface="Arial"/>
                <a:cs typeface="Arial"/>
                <a:sym typeface="Arial"/>
                <a:hlinkClick r:id="rId4"/>
              </a:rPr>
              <a:t>Request for Approval of Outside Professional Work for Compensation – Professional and Classified Staff</a:t>
            </a:r>
            <a:r>
              <a:rPr lang="en">
                <a:latin typeface="Arial"/>
                <a:ea typeface="Arial"/>
                <a:cs typeface="Arial"/>
                <a:sym typeface="Arial"/>
              </a:rPr>
              <a:t> form (may be referred to as the ‘Form 1555’)</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p:txBody>
      </p:sp>
      <p:sp>
        <p:nvSpPr>
          <p:cNvPr id="987" name="Google Shape;987;p15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5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Professional and Classified Staff</a:t>
            </a:r>
            <a:endParaRPr/>
          </a:p>
        </p:txBody>
      </p:sp>
      <p:sp>
        <p:nvSpPr>
          <p:cNvPr id="994" name="Google Shape;994;p151"/>
          <p:cNvSpPr txBox="1">
            <a:spLocks noGrp="1"/>
          </p:cNvSpPr>
          <p:nvPr>
            <p:ph type="body" idx="2"/>
          </p:nvPr>
        </p:nvSpPr>
        <p:spPr>
          <a:xfrm>
            <a:off x="659305" y="1736726"/>
            <a:ext cx="8196300" cy="47499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rgbClr val="4B2E83"/>
              </a:buClr>
              <a:buSzPts val="2200"/>
              <a:buNone/>
            </a:pPr>
            <a:r>
              <a:rPr lang="en" sz="2200">
                <a:latin typeface="Arial"/>
                <a:ea typeface="Arial"/>
                <a:cs typeface="Arial"/>
                <a:sym typeface="Arial"/>
              </a:rPr>
              <a:t>Procedure: In accordance with Unit or School/College policy</a:t>
            </a:r>
            <a:endParaRPr/>
          </a:p>
          <a:p>
            <a:pPr marL="342900" lvl="0" indent="-342900" algn="l" rtl="0">
              <a:spcBef>
                <a:spcPts val="440"/>
              </a:spcBef>
              <a:spcAft>
                <a:spcPts val="0"/>
              </a:spcAft>
              <a:buClr>
                <a:srgbClr val="4B2E83"/>
              </a:buClr>
              <a:buSzPts val="2200"/>
              <a:buChar char="&gt;"/>
            </a:pPr>
            <a:r>
              <a:rPr lang="en" sz="2200">
                <a:latin typeface="Arial"/>
                <a:ea typeface="Arial"/>
                <a:cs typeface="Arial"/>
                <a:sym typeface="Arial"/>
              </a:rPr>
              <a:t>Applicant completes form and submits to supervisor* Supervisor reviews and provides a determination to the appropriate Department Chair/Program Director</a:t>
            </a:r>
            <a:endParaRPr/>
          </a:p>
          <a:p>
            <a:pPr marL="342900" lvl="0" indent="-342900" algn="l" rtl="0">
              <a:spcBef>
                <a:spcPts val="440"/>
              </a:spcBef>
              <a:spcAft>
                <a:spcPts val="0"/>
              </a:spcAft>
              <a:buClr>
                <a:srgbClr val="4B2E83"/>
              </a:buClr>
              <a:buSzPts val="2200"/>
              <a:buChar char="&gt;"/>
            </a:pPr>
            <a:r>
              <a:rPr lang="en" sz="2200">
                <a:latin typeface="Arial"/>
                <a:ea typeface="Arial"/>
                <a:cs typeface="Arial"/>
                <a:sym typeface="Arial"/>
              </a:rPr>
              <a:t>Department Chair/Program Director provides determination*, may forward to a Unit Administrative Head</a:t>
            </a:r>
            <a:endParaRPr/>
          </a:p>
          <a:p>
            <a:pPr marL="342900" lvl="0" indent="-342900" algn="l" rtl="0">
              <a:spcBef>
                <a:spcPts val="440"/>
              </a:spcBef>
              <a:spcAft>
                <a:spcPts val="0"/>
              </a:spcAft>
              <a:buClr>
                <a:srgbClr val="4B2E83"/>
              </a:buClr>
              <a:buSzPts val="2200"/>
              <a:buChar char="&gt;"/>
            </a:pPr>
            <a:r>
              <a:rPr lang="en" sz="2200">
                <a:latin typeface="Arial"/>
                <a:ea typeface="Arial"/>
                <a:cs typeface="Arial"/>
                <a:sym typeface="Arial"/>
              </a:rPr>
              <a:t>School/College may require Dean’s review and approval*</a:t>
            </a:r>
            <a:endParaRPr/>
          </a:p>
          <a:p>
            <a:pPr marL="0" lvl="0" indent="0" algn="l" rtl="0">
              <a:spcBef>
                <a:spcPts val="440"/>
              </a:spcBef>
              <a:spcAft>
                <a:spcPts val="0"/>
              </a:spcAft>
              <a:buClr>
                <a:srgbClr val="4B2E83"/>
              </a:buClr>
              <a:buSzPts val="2200"/>
              <a:buNone/>
            </a:pPr>
            <a:r>
              <a:rPr lang="en" sz="2200">
                <a:latin typeface="Arial"/>
                <a:ea typeface="Arial"/>
                <a:cs typeface="Arial"/>
                <a:sym typeface="Arial"/>
              </a:rPr>
              <a:t>Note: there is no central campus review or approval for staff outside work. Conflicts should be managed locally in accordance with </a:t>
            </a:r>
            <a:r>
              <a:rPr lang="en" sz="2200" u="sng">
                <a:solidFill>
                  <a:schemeClr val="hlink"/>
                </a:solidFill>
                <a:latin typeface="Arial"/>
                <a:ea typeface="Arial"/>
                <a:cs typeface="Arial"/>
                <a:sym typeface="Arial"/>
                <a:hlinkClick r:id="rId3"/>
              </a:rPr>
              <a:t>Executive Order No. 32</a:t>
            </a:r>
            <a:endParaRPr sz="2200">
              <a:latin typeface="Arial"/>
              <a:ea typeface="Arial"/>
              <a:cs typeface="Arial"/>
              <a:sym typeface="Arial"/>
            </a:endParaRPr>
          </a:p>
          <a:p>
            <a:pPr marL="0" lvl="0" indent="0" algn="l" rtl="0">
              <a:spcBef>
                <a:spcPts val="340"/>
              </a:spcBef>
              <a:spcAft>
                <a:spcPts val="0"/>
              </a:spcAft>
              <a:buClr>
                <a:srgbClr val="4B2E83"/>
              </a:buClr>
              <a:buSzPts val="1700"/>
              <a:buNone/>
            </a:pPr>
            <a:r>
              <a:rPr lang="en" sz="1700">
                <a:latin typeface="Arial"/>
                <a:ea typeface="Arial"/>
                <a:cs typeface="Arial"/>
                <a:sym typeface="Arial"/>
              </a:rPr>
              <a:t>*Outside work requests may not be evaluated by individuals proposing or performing outside work for the named entity</a:t>
            </a:r>
            <a:endParaRPr/>
          </a:p>
        </p:txBody>
      </p:sp>
      <p:sp>
        <p:nvSpPr>
          <p:cNvPr id="995" name="Google Shape;995;p15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5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Faculty, Librarians, and other Academic Personnel*</a:t>
            </a:r>
            <a:endParaRPr/>
          </a:p>
        </p:txBody>
      </p:sp>
      <p:sp>
        <p:nvSpPr>
          <p:cNvPr id="1001" name="Google Shape;1001;p152"/>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Policy: </a:t>
            </a:r>
            <a:r>
              <a:rPr lang="en" u="sng">
                <a:solidFill>
                  <a:schemeClr val="hlink"/>
                </a:solidFill>
                <a:latin typeface="Arial"/>
                <a:ea typeface="Arial"/>
                <a:cs typeface="Arial"/>
                <a:sym typeface="Arial"/>
                <a:hlinkClick r:id="rId3"/>
              </a:rPr>
              <a:t>Executive Order No. 57</a:t>
            </a: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Form: </a:t>
            </a:r>
            <a:r>
              <a:rPr lang="en" u="sng">
                <a:solidFill>
                  <a:schemeClr val="hlink"/>
                </a:solidFill>
                <a:latin typeface="Arial"/>
                <a:ea typeface="Arial"/>
                <a:cs typeface="Arial"/>
                <a:sym typeface="Arial"/>
                <a:hlinkClick r:id="rId4"/>
              </a:rPr>
              <a:t>Request for Approval of Outside Professional Work for Compensation (Form 1460)</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*Academic Personnel is defined in </a:t>
            </a:r>
            <a:r>
              <a:rPr lang="en" u="sng">
                <a:solidFill>
                  <a:schemeClr val="hlink"/>
                </a:solidFill>
                <a:latin typeface="Arial"/>
                <a:ea typeface="Arial"/>
                <a:cs typeface="Arial"/>
                <a:sym typeface="Arial"/>
                <a:hlinkClick r:id="rId5"/>
              </a:rPr>
              <a:t>Administrative Policy Statement No. 40.1</a:t>
            </a:r>
            <a:r>
              <a:rPr lang="en">
                <a:latin typeface="Arial"/>
                <a:ea typeface="Arial"/>
                <a:cs typeface="Arial"/>
                <a:sym typeface="Arial"/>
              </a:rPr>
              <a:t>, Types of University Personnel (and includes Postdoctoral Scholars)</a:t>
            </a:r>
            <a:endParaRPr/>
          </a:p>
        </p:txBody>
      </p:sp>
      <p:sp>
        <p:nvSpPr>
          <p:cNvPr id="1002" name="Google Shape;1002;p15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26"/>
          <p:cNvSpPr txBox="1">
            <a:spLocks noGrp="1"/>
          </p:cNvSpPr>
          <p:nvPr>
            <p:ph type="body" idx="1"/>
          </p:nvPr>
        </p:nvSpPr>
        <p:spPr>
          <a:xfrm>
            <a:off x="454149" y="2685380"/>
            <a:ext cx="8197200" cy="2365800"/>
          </a:xfrm>
          <a:prstGeom prst="rect">
            <a:avLst/>
          </a:prstGeom>
          <a:noFill/>
          <a:ln>
            <a:noFill/>
          </a:ln>
        </p:spPr>
        <p:txBody>
          <a:bodyPr spcFirstLastPara="1" wrap="square" lIns="91425" tIns="45700" rIns="91425" bIns="45700" anchor="t" anchorCtr="0">
            <a:normAutofit/>
          </a:bodyPr>
          <a:lstStyle/>
          <a:p>
            <a:pPr marL="342883" lvl="0" indent="-342883" algn="l" rtl="0">
              <a:lnSpc>
                <a:spcPct val="90000"/>
              </a:lnSpc>
              <a:spcBef>
                <a:spcPts val="0"/>
              </a:spcBef>
              <a:spcAft>
                <a:spcPts val="0"/>
              </a:spcAft>
              <a:buClr>
                <a:srgbClr val="7030A0"/>
              </a:buClr>
              <a:buSzPts val="2400"/>
              <a:buChar char="&gt;"/>
            </a:pPr>
            <a:r>
              <a:rPr lang="en">
                <a:solidFill>
                  <a:srgbClr val="7030A0"/>
                </a:solidFill>
              </a:rPr>
              <a:t>Welcome to the new Assistant Director of PAFC </a:t>
            </a:r>
            <a:endParaRPr/>
          </a:p>
          <a:p>
            <a:pPr marL="0" lvl="0" indent="0" algn="l" rtl="0">
              <a:lnSpc>
                <a:spcPct val="90000"/>
              </a:lnSpc>
              <a:spcBef>
                <a:spcPts val="1000"/>
              </a:spcBef>
              <a:spcAft>
                <a:spcPts val="0"/>
              </a:spcAft>
              <a:buClr>
                <a:srgbClr val="7030A0"/>
              </a:buClr>
              <a:buSzPts val="2400"/>
              <a:buNone/>
            </a:pPr>
            <a:r>
              <a:rPr lang="en">
                <a:solidFill>
                  <a:srgbClr val="7030A0"/>
                </a:solidFill>
              </a:rPr>
              <a:t>                     – Matt Gardner -</a:t>
            </a:r>
            <a:endParaRPr/>
          </a:p>
          <a:p>
            <a:pPr marL="342883" lvl="0" indent="-190483" algn="l" rtl="0">
              <a:lnSpc>
                <a:spcPct val="90000"/>
              </a:lnSpc>
              <a:spcBef>
                <a:spcPts val="1000"/>
              </a:spcBef>
              <a:spcAft>
                <a:spcPts val="0"/>
              </a:spcAft>
              <a:buClr>
                <a:schemeClr val="dk2"/>
              </a:buClr>
              <a:buSzPts val="2400"/>
              <a:buFont typeface="Merriweather Sans"/>
              <a:buNone/>
            </a:pPr>
            <a:endParaRPr/>
          </a:p>
          <a:p>
            <a:pPr marL="342883" lvl="0" indent="-342883" algn="l" rtl="0">
              <a:lnSpc>
                <a:spcPct val="90000"/>
              </a:lnSpc>
              <a:spcBef>
                <a:spcPts val="1000"/>
              </a:spcBef>
              <a:spcAft>
                <a:spcPts val="0"/>
              </a:spcAft>
              <a:buClr>
                <a:srgbClr val="7030A0"/>
              </a:buClr>
              <a:buSzPts val="2400"/>
              <a:buFont typeface="Merriweather Sans"/>
              <a:buChar char="&gt;"/>
            </a:pPr>
            <a:r>
              <a:rPr lang="en">
                <a:solidFill>
                  <a:srgbClr val="7030A0"/>
                </a:solidFill>
              </a:rPr>
              <a:t>Best wishes to Lily Gebrenegus as she moves on to pursue a long standing dream!</a:t>
            </a:r>
            <a:endParaRPr/>
          </a:p>
        </p:txBody>
      </p:sp>
      <p:sp>
        <p:nvSpPr>
          <p:cNvPr id="665" name="Google Shape;665;p126"/>
          <p:cNvSpPr txBox="1">
            <a:spLocks noGrp="1"/>
          </p:cNvSpPr>
          <p:nvPr>
            <p:ph type="title"/>
          </p:nvPr>
        </p:nvSpPr>
        <p:spPr>
          <a:xfrm>
            <a:off x="460375" y="494175"/>
            <a:ext cx="8683500" cy="1325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3000"/>
              <a:buFont typeface="Encode Sans Black"/>
              <a:buNone/>
            </a:pPr>
            <a:r>
              <a:rPr lang="en">
                <a:solidFill>
                  <a:srgbClr val="7030A0"/>
                </a:solidFill>
              </a:rPr>
              <a:t>Research Compliance &amp; Operations Update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5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Faculty, Librarians, and other Academic Personnel</a:t>
            </a:r>
            <a:endParaRPr/>
          </a:p>
        </p:txBody>
      </p:sp>
      <p:sp>
        <p:nvSpPr>
          <p:cNvPr id="1009" name="Google Shape;1009;p153"/>
          <p:cNvSpPr txBox="1">
            <a:spLocks noGrp="1"/>
          </p:cNvSpPr>
          <p:nvPr>
            <p:ph type="body" idx="2"/>
          </p:nvPr>
        </p:nvSpPr>
        <p:spPr>
          <a:xfrm>
            <a:off x="659305" y="1736725"/>
            <a:ext cx="8196300" cy="4375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rgbClr val="4B2E83"/>
              </a:buClr>
              <a:buSzPct val="100000"/>
              <a:buNone/>
            </a:pPr>
            <a:r>
              <a:rPr lang="en">
                <a:latin typeface="Arial"/>
                <a:ea typeface="Arial"/>
                <a:cs typeface="Arial"/>
                <a:sym typeface="Arial"/>
              </a:rPr>
              <a:t>Procedure: </a:t>
            </a:r>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Applicant completes Form, submits to Department Chair/Dean* (Most Seattle applicants submit to Chairs, most Bothell &amp; Tacoma applicants submit to Deans)</a:t>
            </a:r>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Department Chair/Dean, if Form is approved, forwards to Dean or Vice Chancellor* as appropriate</a:t>
            </a:r>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Dean or Vice Chancellor, if Form is approved, forwards to the Office of Research via </a:t>
            </a:r>
            <a:r>
              <a:rPr lang="en" u="sng">
                <a:solidFill>
                  <a:schemeClr val="hlink"/>
                </a:solidFill>
                <a:latin typeface="Arial"/>
                <a:ea typeface="Arial"/>
                <a:cs typeface="Arial"/>
                <a:sym typeface="Arial"/>
                <a:hlinkClick r:id="rId3"/>
              </a:rPr>
              <a:t>work1460@uw.edu</a:t>
            </a:r>
            <a:endParaRPr>
              <a:latin typeface="Arial"/>
              <a:ea typeface="Arial"/>
              <a:cs typeface="Arial"/>
              <a:sym typeface="Arial"/>
            </a:endParaRPr>
          </a:p>
          <a:p>
            <a:pPr marL="342900" lvl="0" indent="-342900" algn="l" rtl="0">
              <a:spcBef>
                <a:spcPts val="444"/>
              </a:spcBef>
              <a:spcAft>
                <a:spcPts val="0"/>
              </a:spcAft>
              <a:buClr>
                <a:srgbClr val="4B2E83"/>
              </a:buClr>
              <a:buSzPct val="100000"/>
              <a:buFont typeface="Merriweather Sans"/>
              <a:buChar char="&gt;"/>
            </a:pPr>
            <a:r>
              <a:rPr lang="en">
                <a:latin typeface="Arial"/>
                <a:ea typeface="Arial"/>
                <a:cs typeface="Arial"/>
                <a:sym typeface="Arial"/>
              </a:rPr>
              <a:t>The Office of Research reviews, may impose conditions and restrictions, and issues Form 1460 final approvals</a:t>
            </a:r>
            <a:endParaRPr/>
          </a:p>
          <a:p>
            <a:pPr marL="0" lvl="0" indent="0" algn="l" rtl="0">
              <a:spcBef>
                <a:spcPts val="333"/>
              </a:spcBef>
              <a:spcAft>
                <a:spcPts val="0"/>
              </a:spcAft>
              <a:buClr>
                <a:srgbClr val="4B2E83"/>
              </a:buClr>
              <a:buSzPct val="100000"/>
              <a:buNone/>
            </a:pPr>
            <a:endParaRPr sz="1800">
              <a:latin typeface="Arial"/>
              <a:ea typeface="Arial"/>
              <a:cs typeface="Arial"/>
              <a:sym typeface="Arial"/>
            </a:endParaRPr>
          </a:p>
          <a:p>
            <a:pPr marL="0" lvl="0" indent="0" algn="l" rtl="0">
              <a:spcBef>
                <a:spcPts val="333"/>
              </a:spcBef>
              <a:spcAft>
                <a:spcPts val="0"/>
              </a:spcAft>
              <a:buClr>
                <a:srgbClr val="4B2E83"/>
              </a:buClr>
              <a:buSzPct val="100000"/>
              <a:buNone/>
            </a:pPr>
            <a:r>
              <a:rPr lang="en" sz="1800">
                <a:latin typeface="Arial"/>
                <a:ea typeface="Arial"/>
                <a:cs typeface="Arial"/>
                <a:sym typeface="Arial"/>
              </a:rPr>
              <a:t>*Form 1460s may not be evaluated by individuals proposing or performing outside work for the named entity, contact the Office of Research</a:t>
            </a:r>
            <a:endParaRPr>
              <a:latin typeface="Arial"/>
              <a:ea typeface="Arial"/>
              <a:cs typeface="Arial"/>
              <a:sym typeface="Arial"/>
            </a:endParaRPr>
          </a:p>
          <a:p>
            <a:pPr marL="342900" lvl="0" indent="-201930" algn="l" rtl="0">
              <a:spcBef>
                <a:spcPts val="444"/>
              </a:spcBef>
              <a:spcAft>
                <a:spcPts val="0"/>
              </a:spcAft>
              <a:buClr>
                <a:srgbClr val="4B2E83"/>
              </a:buClr>
              <a:buSzPct val="100000"/>
              <a:buFont typeface="Merriweather Sans"/>
              <a:buNone/>
            </a:pPr>
            <a:endParaRPr>
              <a:latin typeface="Arial"/>
              <a:ea typeface="Arial"/>
              <a:cs typeface="Arial"/>
              <a:sym typeface="Arial"/>
            </a:endParaRPr>
          </a:p>
        </p:txBody>
      </p:sp>
      <p:sp>
        <p:nvSpPr>
          <p:cNvPr id="1010" name="Google Shape;1010;p15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5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Faculty, Librarians, and other Academic Personnel</a:t>
            </a:r>
            <a:endParaRPr/>
          </a:p>
        </p:txBody>
      </p:sp>
      <p:sp>
        <p:nvSpPr>
          <p:cNvPr id="1017" name="Google Shape;1017;p154"/>
          <p:cNvSpPr txBox="1">
            <a:spLocks noGrp="1"/>
          </p:cNvSpPr>
          <p:nvPr>
            <p:ph type="body" idx="2"/>
          </p:nvPr>
        </p:nvSpPr>
        <p:spPr>
          <a:xfrm>
            <a:off x="659305" y="1736725"/>
            <a:ext cx="8196300" cy="4375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Form 1460s not receiving approval remain in that office as </a:t>
            </a:r>
            <a:r>
              <a:rPr lang="en" u="sng">
                <a:solidFill>
                  <a:schemeClr val="hlink"/>
                </a:solidFill>
                <a:latin typeface="Arial"/>
                <a:ea typeface="Arial"/>
                <a:cs typeface="Arial"/>
                <a:sym typeface="Arial"/>
                <a:hlinkClick r:id="rId3"/>
              </a:rPr>
              <a:t>Personnel Records</a:t>
            </a: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Approved Forms are issued and retained in the Office of Research</a:t>
            </a:r>
            <a:endParaRPr/>
          </a:p>
          <a:p>
            <a:pPr marL="342900" lvl="0" indent="-342900" algn="l" rtl="0">
              <a:spcBef>
                <a:spcPts val="480"/>
              </a:spcBef>
              <a:spcAft>
                <a:spcPts val="0"/>
              </a:spcAft>
              <a:buClr>
                <a:srgbClr val="4B2E83"/>
              </a:buClr>
              <a:buSzPts val="2400"/>
              <a:buFont typeface="Merriweather Sans"/>
              <a:buChar char="&gt;"/>
            </a:pPr>
            <a:r>
              <a:rPr lang="en" u="sng">
                <a:solidFill>
                  <a:schemeClr val="hlink"/>
                </a:solidFill>
                <a:latin typeface="Arial"/>
                <a:ea typeface="Arial"/>
                <a:cs typeface="Arial"/>
                <a:sym typeface="Arial"/>
                <a:hlinkClick r:id="rId4"/>
              </a:rPr>
              <a:t>Records Retention for Professional and Classified Staff Forms</a:t>
            </a:r>
            <a:endParaRPr>
              <a:latin typeface="Arial"/>
              <a:ea typeface="Arial"/>
              <a:cs typeface="Arial"/>
              <a:sym typeface="Arial"/>
            </a:endParaRPr>
          </a:p>
          <a:p>
            <a:pPr marL="0" lvl="0" indent="0" algn="l" rtl="0">
              <a:spcBef>
                <a:spcPts val="360"/>
              </a:spcBef>
              <a:spcAft>
                <a:spcPts val="0"/>
              </a:spcAft>
              <a:buClr>
                <a:srgbClr val="4B2E83"/>
              </a:buClr>
              <a:buSzPts val="1800"/>
              <a:buNone/>
            </a:pPr>
            <a:endParaRPr sz="1800">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p:txBody>
      </p:sp>
      <p:sp>
        <p:nvSpPr>
          <p:cNvPr id="1018" name="Google Shape;1018;p15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5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Other Related Links &amp; Resources</a:t>
            </a:r>
            <a:endParaRPr/>
          </a:p>
        </p:txBody>
      </p:sp>
      <p:sp>
        <p:nvSpPr>
          <p:cNvPr id="1024" name="Google Shape;1024;p15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3"/>
              </a:rPr>
              <a:t>Office of Research (Form 1460) Informational Page</a:t>
            </a:r>
            <a:endParaRPr>
              <a:latin typeface="Arial"/>
              <a:ea typeface="Arial"/>
              <a:cs typeface="Arial"/>
              <a:sym typeface="Arial"/>
            </a:endParaRPr>
          </a:p>
          <a:p>
            <a:pPr marL="342900" lvl="0" indent="-342900" algn="l" rtl="0">
              <a:spcBef>
                <a:spcPts val="48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4"/>
              </a:rPr>
              <a:t>UW Medicine Outside Work FAQs</a:t>
            </a:r>
            <a:endParaRPr u="sng">
              <a:solidFill>
                <a:schemeClr val="hlink"/>
              </a:solidFill>
              <a:latin typeface="Arial"/>
              <a:ea typeface="Arial"/>
              <a:cs typeface="Arial"/>
              <a:sym typeface="Arial"/>
              <a:hlinkClick r:id="rId5"/>
            </a:endParaRPr>
          </a:p>
          <a:p>
            <a:pPr marL="342900" lvl="0" indent="-342900" algn="l" rtl="0">
              <a:spcBef>
                <a:spcPts val="48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5"/>
              </a:rPr>
              <a:t>Administrative Policy Statement 47.2, Personal Use of University Facilities, Computers, and Equipment by University Employees</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Arial"/>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6"/>
              </a:rPr>
              <a:t>Executive Order No. 43, Policy Governing Acceptance of Honoraria</a:t>
            </a:r>
            <a:endParaRPr>
              <a:latin typeface="Arial"/>
              <a:ea typeface="Arial"/>
              <a:cs typeface="Arial"/>
              <a:sym typeface="Arial"/>
            </a:endParaRPr>
          </a:p>
          <a:p>
            <a:pPr marL="342900" lvl="0" indent="-342900" algn="l" rtl="0">
              <a:spcBef>
                <a:spcPts val="48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7"/>
              </a:rPr>
              <a:t>Tax Office Guidance, Donations in Lieu of Honoraria</a:t>
            </a:r>
            <a:endParaRPr>
              <a:latin typeface="Arial"/>
              <a:ea typeface="Arial"/>
              <a:cs typeface="Arial"/>
              <a:sym typeface="Arial"/>
            </a:endParaRPr>
          </a:p>
          <a:p>
            <a:pPr marL="342900" lvl="0" indent="-342900" algn="l" rtl="0">
              <a:spcBef>
                <a:spcPts val="480"/>
              </a:spcBef>
              <a:spcAft>
                <a:spcPts val="0"/>
              </a:spcAft>
              <a:buClr>
                <a:srgbClr val="4B2E83"/>
              </a:buClr>
              <a:buSzPts val="2400"/>
              <a:buFont typeface="Arial"/>
              <a:buChar char="•"/>
            </a:pPr>
            <a:r>
              <a:rPr lang="en" u="sng">
                <a:solidFill>
                  <a:schemeClr val="hlink"/>
                </a:solidFill>
                <a:latin typeface="Arial"/>
                <a:ea typeface="Arial"/>
                <a:cs typeface="Arial"/>
                <a:sym typeface="Arial"/>
                <a:hlinkClick r:id="rId8"/>
              </a:rPr>
              <a:t>Ethics Advisory on Textbooks</a:t>
            </a:r>
            <a:endParaRPr>
              <a:latin typeface="Arial"/>
              <a:ea typeface="Arial"/>
              <a:cs typeface="Arial"/>
              <a:sym typeface="Arial"/>
            </a:endParaRPr>
          </a:p>
        </p:txBody>
      </p:sp>
      <p:sp>
        <p:nvSpPr>
          <p:cNvPr id="1025" name="Google Shape;1025;p15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Melissa Petersen – Office of Research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5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Late Breaking News: </a:t>
            </a:r>
            <a:endParaRPr/>
          </a:p>
          <a:p>
            <a:pPr marL="0" lvl="0" indent="0" algn="l" rtl="0">
              <a:lnSpc>
                <a:spcPct val="90000"/>
              </a:lnSpc>
              <a:spcBef>
                <a:spcPts val="600"/>
              </a:spcBef>
              <a:spcAft>
                <a:spcPts val="0"/>
              </a:spcAft>
              <a:buClr>
                <a:srgbClr val="4B2E83"/>
              </a:buClr>
              <a:buSzPts val="3000"/>
              <a:buNone/>
            </a:pPr>
            <a:r>
              <a:rPr lang="en">
                <a:latin typeface="Arial"/>
                <a:ea typeface="Arial"/>
                <a:cs typeface="Arial"/>
                <a:sym typeface="Arial"/>
              </a:rPr>
              <a:t>New NIH Grants Policy Statement</a:t>
            </a:r>
            <a:endParaRPr/>
          </a:p>
        </p:txBody>
      </p:sp>
      <p:sp>
        <p:nvSpPr>
          <p:cNvPr id="1031" name="Google Shape;1031;p15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Released last week (1/4/2022)</a:t>
            </a:r>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Applicable to all NIH grants and cooperative agreements beginning on or after October 1, 2021.</a:t>
            </a:r>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The update incorporates notices from the past year into the GPS.</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Ex: Childcare Allowance for NRSA awards</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Link: </a:t>
            </a:r>
            <a:r>
              <a:rPr lang="en" u="sng">
                <a:solidFill>
                  <a:schemeClr val="hlink"/>
                </a:solidFill>
                <a:latin typeface="Arial"/>
                <a:ea typeface="Arial"/>
                <a:cs typeface="Arial"/>
                <a:sym typeface="Arial"/>
                <a:hlinkClick r:id="rId3"/>
              </a:rPr>
              <a:t>https://grants.nih.gov/policy/nihgps/index.htm</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p:txBody>
      </p:sp>
      <p:sp>
        <p:nvSpPr>
          <p:cNvPr id="1032" name="Google Shape;1032;p15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57"/>
          <p:cNvSpPr txBox="1">
            <a:spLocks noGrp="1"/>
          </p:cNvSpPr>
          <p:nvPr>
            <p:ph type="body" idx="1"/>
          </p:nvPr>
        </p:nvSpPr>
        <p:spPr>
          <a:xfrm>
            <a:off x="692029" y="1088572"/>
            <a:ext cx="6972300" cy="25953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3"/>
              </a:buClr>
              <a:buSzPts val="4800"/>
              <a:buNone/>
            </a:pPr>
            <a:r>
              <a:rPr lang="en" sz="4800">
                <a:latin typeface="Arial"/>
                <a:ea typeface="Arial"/>
                <a:cs typeface="Arial"/>
                <a:sym typeface="Arial"/>
              </a:rPr>
              <a:t>PAFC HOT TOPIC: </a:t>
            </a:r>
            <a:endParaRPr/>
          </a:p>
          <a:p>
            <a:pPr marL="0" lvl="0" indent="0" algn="l" rtl="0">
              <a:lnSpc>
                <a:spcPct val="100000"/>
              </a:lnSpc>
              <a:spcBef>
                <a:spcPts val="960"/>
              </a:spcBef>
              <a:spcAft>
                <a:spcPts val="0"/>
              </a:spcAft>
              <a:buClr>
                <a:schemeClr val="accent3"/>
              </a:buClr>
              <a:buSzPts val="4800"/>
              <a:buNone/>
            </a:pPr>
            <a:r>
              <a:rPr lang="en" sz="4800">
                <a:latin typeface="Arial"/>
                <a:ea typeface="Arial"/>
                <a:cs typeface="Arial"/>
                <a:sym typeface="Arial"/>
              </a:rPr>
              <a:t>FEDERAL CLOSEOUT REQUIREMENTS</a:t>
            </a:r>
            <a:endParaRPr/>
          </a:p>
        </p:txBody>
      </p:sp>
      <p:sp>
        <p:nvSpPr>
          <p:cNvPr id="1038" name="Google Shape;1038;p157"/>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January 2022</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Matt Gardner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Post Award Fiscal Compliance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5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Uniform Guidance Requirements</a:t>
            </a:r>
            <a:endParaRPr/>
          </a:p>
        </p:txBody>
      </p:sp>
      <p:sp>
        <p:nvSpPr>
          <p:cNvPr id="1044" name="Google Shape;1044;p15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20000"/>
          </a:bodyPr>
          <a:lstStyle/>
          <a:p>
            <a:pPr marL="342900" lvl="0" indent="-354837" algn="l" rtl="0">
              <a:spcBef>
                <a:spcPts val="0"/>
              </a:spcBef>
              <a:spcAft>
                <a:spcPts val="0"/>
              </a:spcAft>
              <a:buClr>
                <a:srgbClr val="4B2E83"/>
              </a:buClr>
              <a:buSzPts val="2500"/>
              <a:buFont typeface="Merriweather Sans"/>
              <a:buChar char="&gt;"/>
            </a:pPr>
            <a:r>
              <a:rPr lang="en" sz="2500">
                <a:latin typeface="Arial"/>
                <a:ea typeface="Arial"/>
                <a:cs typeface="Arial"/>
                <a:sym typeface="Arial"/>
              </a:rPr>
              <a:t>2 CFR 200.344 Closeout</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a:p>
            <a:pPr marL="400050" lvl="1" indent="0" algn="l" rtl="0">
              <a:spcBef>
                <a:spcPts val="370"/>
              </a:spcBef>
              <a:spcAft>
                <a:spcPts val="0"/>
              </a:spcAft>
              <a:buClr>
                <a:srgbClr val="4B2E83"/>
              </a:buClr>
              <a:buSzPts val="2000"/>
              <a:buNone/>
            </a:pPr>
            <a:r>
              <a:rPr lang="en">
                <a:latin typeface="Arial"/>
                <a:ea typeface="Arial"/>
                <a:cs typeface="Arial"/>
                <a:sym typeface="Arial"/>
              </a:rPr>
              <a:t>“(a)</a:t>
            </a:r>
            <a:r>
              <a:rPr lang="en" b="0">
                <a:latin typeface="Arial"/>
                <a:ea typeface="Arial"/>
                <a:cs typeface="Arial"/>
                <a:sym typeface="Arial"/>
              </a:rPr>
              <a:t> The recipient must submit, </a:t>
            </a:r>
            <a:r>
              <a:rPr lang="en">
                <a:latin typeface="Arial"/>
                <a:ea typeface="Arial"/>
                <a:cs typeface="Arial"/>
                <a:sym typeface="Arial"/>
              </a:rPr>
              <a:t>no later than 120 calendar days</a:t>
            </a:r>
            <a:r>
              <a:rPr lang="en" b="0">
                <a:latin typeface="Arial"/>
                <a:ea typeface="Arial"/>
                <a:cs typeface="Arial"/>
                <a:sym typeface="Arial"/>
              </a:rPr>
              <a:t> after the end date of the period of performance, </a:t>
            </a:r>
            <a:r>
              <a:rPr lang="en">
                <a:latin typeface="Arial"/>
                <a:ea typeface="Arial"/>
                <a:cs typeface="Arial"/>
                <a:sym typeface="Arial"/>
              </a:rPr>
              <a:t>all financial, performance, and other reports as required by the terms and conditions of the Federal award</a:t>
            </a:r>
            <a:r>
              <a:rPr lang="en" b="0">
                <a:latin typeface="Arial"/>
                <a:ea typeface="Arial"/>
                <a:cs typeface="Arial"/>
                <a:sym typeface="Arial"/>
              </a:rPr>
              <a:t>…” </a:t>
            </a:r>
            <a:endParaRPr/>
          </a:p>
          <a:p>
            <a:pPr marL="342900" lvl="0" indent="-201930" algn="l" rtl="0">
              <a:spcBef>
                <a:spcPts val="444"/>
              </a:spcBef>
              <a:spcAft>
                <a:spcPts val="0"/>
              </a:spcAft>
              <a:buClr>
                <a:srgbClr val="4B2E83"/>
              </a:buClr>
              <a:buSzPts val="2400"/>
              <a:buFont typeface="Merriweather Sans"/>
              <a:buNone/>
            </a:pPr>
            <a:endParaRPr b="0"/>
          </a:p>
          <a:p>
            <a:pPr marL="400050" lvl="1" indent="0" algn="l" rtl="0">
              <a:spcBef>
                <a:spcPts val="370"/>
              </a:spcBef>
              <a:spcAft>
                <a:spcPts val="0"/>
              </a:spcAft>
              <a:buClr>
                <a:srgbClr val="4B2E83"/>
              </a:buClr>
              <a:buSzPts val="2000"/>
              <a:buNone/>
            </a:pPr>
            <a:r>
              <a:rPr lang="en">
                <a:latin typeface="Arial"/>
                <a:ea typeface="Arial"/>
                <a:cs typeface="Arial"/>
                <a:sym typeface="Arial"/>
              </a:rPr>
              <a:t>Reports include:</a:t>
            </a:r>
            <a:endParaRPr/>
          </a:p>
          <a:p>
            <a:pPr marL="742950" lvl="1" indent="-295783" algn="l" rtl="0">
              <a:spcBef>
                <a:spcPts val="388"/>
              </a:spcBef>
              <a:spcAft>
                <a:spcPts val="0"/>
              </a:spcAft>
              <a:buClr>
                <a:srgbClr val="4B2E83"/>
              </a:buClr>
              <a:buSzPts val="2100"/>
              <a:buChar char="–"/>
            </a:pPr>
            <a:r>
              <a:rPr lang="en" sz="2100" b="0">
                <a:latin typeface="Arial"/>
                <a:ea typeface="Arial"/>
                <a:cs typeface="Arial"/>
                <a:sym typeface="Arial"/>
              </a:rPr>
              <a:t>SF425 Financial Report</a:t>
            </a:r>
            <a:endParaRPr/>
          </a:p>
          <a:p>
            <a:pPr marL="742950" lvl="1" indent="-295783" algn="l" rtl="0">
              <a:spcBef>
                <a:spcPts val="388"/>
              </a:spcBef>
              <a:spcAft>
                <a:spcPts val="0"/>
              </a:spcAft>
              <a:buClr>
                <a:srgbClr val="4B2E83"/>
              </a:buClr>
              <a:buSzPts val="2100"/>
              <a:buChar char="–"/>
            </a:pPr>
            <a:r>
              <a:rPr lang="en" sz="2100" b="0">
                <a:latin typeface="Arial"/>
                <a:ea typeface="Arial"/>
                <a:cs typeface="Arial"/>
                <a:sym typeface="Arial"/>
              </a:rPr>
              <a:t>Progress or technical reports</a:t>
            </a:r>
            <a:endParaRPr/>
          </a:p>
          <a:p>
            <a:pPr marL="742950" lvl="1" indent="-295783" algn="l" rtl="0">
              <a:spcBef>
                <a:spcPts val="388"/>
              </a:spcBef>
              <a:spcAft>
                <a:spcPts val="0"/>
              </a:spcAft>
              <a:buClr>
                <a:srgbClr val="4B2E83"/>
              </a:buClr>
              <a:buSzPts val="2100"/>
              <a:buChar char="–"/>
            </a:pPr>
            <a:r>
              <a:rPr lang="en" sz="2100" b="0">
                <a:latin typeface="Arial"/>
                <a:ea typeface="Arial"/>
                <a:cs typeface="Arial"/>
                <a:sym typeface="Arial"/>
              </a:rPr>
              <a:t>Invention statements</a:t>
            </a:r>
            <a:endParaRPr/>
          </a:p>
          <a:p>
            <a:pPr marL="742950" lvl="1" indent="-295783" algn="l" rtl="0">
              <a:spcBef>
                <a:spcPts val="388"/>
              </a:spcBef>
              <a:spcAft>
                <a:spcPts val="0"/>
              </a:spcAft>
              <a:buClr>
                <a:srgbClr val="4B2E83"/>
              </a:buClr>
              <a:buSzPts val="2100"/>
              <a:buChar char="–"/>
            </a:pPr>
            <a:r>
              <a:rPr lang="en" sz="2100" b="0">
                <a:latin typeface="Arial"/>
                <a:ea typeface="Arial"/>
                <a:cs typeface="Arial"/>
                <a:sym typeface="Arial"/>
              </a:rPr>
              <a:t>Any other report required by the sponsor</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p:txBody>
      </p:sp>
      <p:sp>
        <p:nvSpPr>
          <p:cNvPr id="1045" name="Google Shape;1045;p15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5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2 CFR 200.344(a) Closeout</a:t>
            </a:r>
            <a:endParaRPr/>
          </a:p>
        </p:txBody>
      </p:sp>
      <p:sp>
        <p:nvSpPr>
          <p:cNvPr id="1051" name="Google Shape;1051;p15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rgbClr val="4B2E83"/>
              </a:buClr>
              <a:buSzPts val="2300"/>
              <a:buChar char="&gt;"/>
            </a:pPr>
            <a:r>
              <a:rPr lang="en" sz="2300">
                <a:latin typeface="Arial"/>
                <a:ea typeface="Arial"/>
                <a:cs typeface="Arial"/>
                <a:sym typeface="Arial"/>
              </a:rPr>
              <a:t>200.344(a) (Continued)</a:t>
            </a:r>
            <a:endParaRPr/>
          </a:p>
          <a:p>
            <a:pPr marL="400050" lvl="1" indent="0" algn="l" rtl="0">
              <a:lnSpc>
                <a:spcPct val="90000"/>
              </a:lnSpc>
              <a:spcBef>
                <a:spcPts val="380"/>
              </a:spcBef>
              <a:spcAft>
                <a:spcPts val="0"/>
              </a:spcAft>
              <a:buClr>
                <a:srgbClr val="4B2E83"/>
              </a:buClr>
              <a:buSzPts val="1900"/>
              <a:buNone/>
            </a:pPr>
            <a:endParaRPr sz="1900" b="0">
              <a:latin typeface="Arial"/>
              <a:ea typeface="Arial"/>
              <a:cs typeface="Arial"/>
              <a:sym typeface="Arial"/>
            </a:endParaRPr>
          </a:p>
          <a:p>
            <a:pPr marL="400050" lvl="1" indent="0" algn="l" rtl="0">
              <a:lnSpc>
                <a:spcPct val="90000"/>
              </a:lnSpc>
              <a:spcBef>
                <a:spcPts val="380"/>
              </a:spcBef>
              <a:spcAft>
                <a:spcPts val="0"/>
              </a:spcAft>
              <a:buClr>
                <a:srgbClr val="4B2E83"/>
              </a:buClr>
              <a:buSzPts val="1900"/>
              <a:buNone/>
            </a:pPr>
            <a:r>
              <a:rPr lang="en" sz="1900" b="0">
                <a:latin typeface="Arial"/>
                <a:ea typeface="Arial"/>
                <a:cs typeface="Arial"/>
                <a:sym typeface="Arial"/>
              </a:rPr>
              <a:t>“…A subrecipient must submit to the pass-through entity, </a:t>
            </a:r>
            <a:r>
              <a:rPr lang="en" sz="1900">
                <a:latin typeface="Arial"/>
                <a:ea typeface="Arial"/>
                <a:cs typeface="Arial"/>
                <a:sym typeface="Arial"/>
              </a:rPr>
              <a:t>no later than 90 calendar days (or an earlier date as agreed upon by the pass-through entity and subrecipient) </a:t>
            </a:r>
            <a:r>
              <a:rPr lang="en" sz="1900" b="0">
                <a:latin typeface="Arial"/>
                <a:ea typeface="Arial"/>
                <a:cs typeface="Arial"/>
                <a:sym typeface="Arial"/>
              </a:rPr>
              <a:t>after the end date of the period of performance, </a:t>
            </a:r>
            <a:r>
              <a:rPr lang="en" sz="1900">
                <a:latin typeface="Arial"/>
                <a:ea typeface="Arial"/>
                <a:cs typeface="Arial"/>
                <a:sym typeface="Arial"/>
              </a:rPr>
              <a:t>all financial, performance, and other reports as required by the terms and conditions</a:t>
            </a:r>
            <a:r>
              <a:rPr lang="en" sz="1900" b="0">
                <a:latin typeface="Arial"/>
                <a:ea typeface="Arial"/>
                <a:cs typeface="Arial"/>
                <a:sym typeface="Arial"/>
              </a:rPr>
              <a:t> of the Federal award…” </a:t>
            </a:r>
            <a:endParaRPr/>
          </a:p>
          <a:p>
            <a:pPr marL="0" lvl="0" indent="0" algn="l" rtl="0">
              <a:lnSpc>
                <a:spcPct val="90000"/>
              </a:lnSpc>
              <a:spcBef>
                <a:spcPts val="460"/>
              </a:spcBef>
              <a:spcAft>
                <a:spcPts val="0"/>
              </a:spcAft>
              <a:buClr>
                <a:srgbClr val="4B2E83"/>
              </a:buClr>
              <a:buSzPts val="2300"/>
              <a:buNone/>
            </a:pPr>
            <a:endParaRPr sz="2300" b="0">
              <a:latin typeface="Arial"/>
              <a:ea typeface="Arial"/>
              <a:cs typeface="Arial"/>
              <a:sym typeface="Arial"/>
            </a:endParaRPr>
          </a:p>
          <a:p>
            <a:pPr marL="0" lvl="0" indent="0" algn="l" rtl="0">
              <a:lnSpc>
                <a:spcPct val="90000"/>
              </a:lnSpc>
              <a:spcBef>
                <a:spcPts val="460"/>
              </a:spcBef>
              <a:spcAft>
                <a:spcPts val="0"/>
              </a:spcAft>
              <a:buClr>
                <a:srgbClr val="4B2E83"/>
              </a:buClr>
              <a:buSzPts val="2300"/>
              <a:buNone/>
            </a:pPr>
            <a:r>
              <a:rPr lang="en" sz="2300">
                <a:latin typeface="Arial"/>
                <a:ea typeface="Arial"/>
                <a:cs typeface="Arial"/>
                <a:sym typeface="Arial"/>
              </a:rPr>
              <a:t>The federal regulations also cover sub closeout.</a:t>
            </a:r>
            <a:endParaRPr/>
          </a:p>
          <a:p>
            <a:pPr marL="0" lvl="0" indent="0" algn="l" rtl="0">
              <a:lnSpc>
                <a:spcPct val="90000"/>
              </a:lnSpc>
              <a:spcBef>
                <a:spcPts val="460"/>
              </a:spcBef>
              <a:spcAft>
                <a:spcPts val="0"/>
              </a:spcAft>
              <a:buClr>
                <a:srgbClr val="4B2E83"/>
              </a:buClr>
              <a:buSzPts val="2300"/>
              <a:buNone/>
            </a:pPr>
            <a:endParaRPr sz="2300">
              <a:latin typeface="Arial"/>
              <a:ea typeface="Arial"/>
              <a:cs typeface="Arial"/>
              <a:sym typeface="Arial"/>
            </a:endParaRPr>
          </a:p>
          <a:p>
            <a:pPr marL="0" lvl="0" indent="0" algn="l" rtl="0">
              <a:lnSpc>
                <a:spcPct val="90000"/>
              </a:lnSpc>
              <a:spcBef>
                <a:spcPts val="460"/>
              </a:spcBef>
              <a:spcAft>
                <a:spcPts val="0"/>
              </a:spcAft>
              <a:buClr>
                <a:srgbClr val="4B2E83"/>
              </a:buClr>
              <a:buSzPts val="2300"/>
              <a:buNone/>
            </a:pPr>
            <a:r>
              <a:rPr lang="en" sz="2300">
                <a:latin typeface="Arial"/>
                <a:ea typeface="Arial"/>
                <a:cs typeface="Arial"/>
                <a:sym typeface="Arial"/>
              </a:rPr>
              <a:t>A sub agreement can state a shorter closeout period (e.g. 60 days).</a:t>
            </a:r>
            <a:endParaRPr/>
          </a:p>
        </p:txBody>
      </p:sp>
      <p:sp>
        <p:nvSpPr>
          <p:cNvPr id="1052" name="Google Shape;1052;p15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6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2 CFR 200.344(a) Closeout</a:t>
            </a:r>
            <a:endParaRPr/>
          </a:p>
        </p:txBody>
      </p:sp>
      <p:sp>
        <p:nvSpPr>
          <p:cNvPr id="1058" name="Google Shape;1058;p16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10000"/>
          </a:bodyPr>
          <a:lstStyle/>
          <a:p>
            <a:pPr marL="342900" lvl="0" indent="-354330" algn="l" rtl="0">
              <a:spcBef>
                <a:spcPts val="0"/>
              </a:spcBef>
              <a:spcAft>
                <a:spcPts val="0"/>
              </a:spcAft>
              <a:buClr>
                <a:srgbClr val="4B2E83"/>
              </a:buClr>
              <a:buSzPts val="2400"/>
              <a:buFont typeface="Merriweather Sans"/>
              <a:buChar char="&gt;"/>
            </a:pPr>
            <a:r>
              <a:rPr lang="en">
                <a:latin typeface="Arial"/>
                <a:ea typeface="Arial"/>
                <a:cs typeface="Arial"/>
                <a:sym typeface="Arial"/>
              </a:rPr>
              <a:t>200.344(a) (Continued)</a:t>
            </a:r>
            <a:endParaRPr/>
          </a:p>
          <a:p>
            <a:pPr marL="0" lvl="0" indent="0" algn="l" rtl="0">
              <a:spcBef>
                <a:spcPts val="333"/>
              </a:spcBef>
              <a:spcAft>
                <a:spcPts val="0"/>
              </a:spcAft>
              <a:buClr>
                <a:srgbClr val="4B2E83"/>
              </a:buClr>
              <a:buSzPts val="1800"/>
              <a:buNone/>
            </a:pPr>
            <a:endParaRPr sz="1800" b="0"/>
          </a:p>
          <a:p>
            <a:pPr marL="400050" lvl="1" indent="0" algn="l" rtl="0">
              <a:lnSpc>
                <a:spcPct val="90000"/>
              </a:lnSpc>
              <a:spcBef>
                <a:spcPts val="351"/>
              </a:spcBef>
              <a:spcAft>
                <a:spcPts val="0"/>
              </a:spcAft>
              <a:buClr>
                <a:srgbClr val="4B2E83"/>
              </a:buClr>
              <a:buSzPts val="1900"/>
              <a:buNone/>
            </a:pPr>
            <a:r>
              <a:rPr lang="en" sz="1900" b="0">
                <a:latin typeface="Arial"/>
                <a:ea typeface="Arial"/>
                <a:cs typeface="Arial"/>
                <a:sym typeface="Arial"/>
              </a:rPr>
              <a:t>“…The Federal awarding agency or pass-through entity may approve extensions when requested and justified by the non-Federal entity, as applicable.”</a:t>
            </a:r>
            <a:endParaRPr/>
          </a:p>
          <a:p>
            <a:pPr marL="0" lvl="0" indent="0" algn="l" rtl="0">
              <a:spcBef>
                <a:spcPts val="444"/>
              </a:spcBef>
              <a:spcAft>
                <a:spcPts val="0"/>
              </a:spcAft>
              <a:buClr>
                <a:srgbClr val="4B2E83"/>
              </a:buClr>
              <a:buSzPts val="2400"/>
              <a:buNone/>
            </a:pPr>
            <a:endParaRPr b="0"/>
          </a:p>
          <a:p>
            <a:pPr marL="0" lvl="0" indent="0" algn="l" rtl="0">
              <a:spcBef>
                <a:spcPts val="444"/>
              </a:spcBef>
              <a:spcAft>
                <a:spcPts val="0"/>
              </a:spcAft>
              <a:buClr>
                <a:srgbClr val="4B2E83"/>
              </a:buClr>
              <a:buSzPts val="2400"/>
              <a:buNone/>
            </a:pPr>
            <a:r>
              <a:rPr lang="en">
                <a:latin typeface="Arial"/>
                <a:ea typeface="Arial"/>
                <a:cs typeface="Arial"/>
                <a:sym typeface="Arial"/>
              </a:rPr>
              <a:t>The proper way to manage delays in closeout is to request a No-Cost Extension from the sponsor. </a:t>
            </a:r>
            <a:endParaRPr/>
          </a:p>
          <a:p>
            <a:pPr marL="0" lvl="0" indent="0" algn="l" rtl="0">
              <a:spcBef>
                <a:spcPts val="444"/>
              </a:spcBef>
              <a:spcAft>
                <a:spcPts val="0"/>
              </a:spcAft>
              <a:buClr>
                <a:srgbClr val="4B2E83"/>
              </a:buClr>
              <a:buSzPts val="2400"/>
              <a:buNone/>
            </a:pPr>
            <a:endParaRPr>
              <a:latin typeface="Arial"/>
              <a:ea typeface="Arial"/>
              <a:cs typeface="Arial"/>
              <a:sym typeface="Arial"/>
            </a:endParaRPr>
          </a:p>
          <a:p>
            <a:pPr marL="0" lvl="0" indent="0" algn="l" rtl="0">
              <a:spcBef>
                <a:spcPts val="444"/>
              </a:spcBef>
              <a:spcAft>
                <a:spcPts val="0"/>
              </a:spcAft>
              <a:buClr>
                <a:srgbClr val="4B2E83"/>
              </a:buClr>
              <a:buSzPts val="2400"/>
              <a:buNone/>
            </a:pPr>
            <a:r>
              <a:rPr lang="en">
                <a:latin typeface="Arial"/>
                <a:ea typeface="Arial"/>
                <a:cs typeface="Arial"/>
                <a:sym typeface="Arial"/>
              </a:rPr>
              <a:t>If a NCE is not available or not approved, it is up to the recipient to close the Award in compliance with the regulations and the sponsor’s terms and conditions.</a:t>
            </a:r>
            <a:endParaRPr/>
          </a:p>
        </p:txBody>
      </p:sp>
      <p:sp>
        <p:nvSpPr>
          <p:cNvPr id="1059" name="Google Shape;1059;p16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6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Reminders	</a:t>
            </a:r>
            <a:endParaRPr/>
          </a:p>
        </p:txBody>
      </p:sp>
      <p:sp>
        <p:nvSpPr>
          <p:cNvPr id="1065" name="Google Shape;1065;p161"/>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fontScale="92500" lnSpcReduction="20000"/>
          </a:bodyPr>
          <a:lstStyle/>
          <a:p>
            <a:pPr marL="342900" lvl="0" indent="-331470" algn="l" rtl="0">
              <a:spcBef>
                <a:spcPts val="0"/>
              </a:spcBef>
              <a:spcAft>
                <a:spcPts val="0"/>
              </a:spcAft>
              <a:buClr>
                <a:srgbClr val="4B2E83"/>
              </a:buClr>
              <a:buSzPct val="100000"/>
              <a:buFont typeface="Merriweather Sans"/>
              <a:buChar char="&gt;"/>
            </a:pPr>
            <a:r>
              <a:rPr lang="en">
                <a:latin typeface="Arial"/>
                <a:ea typeface="Arial"/>
                <a:cs typeface="Arial"/>
                <a:sym typeface="Arial"/>
              </a:rPr>
              <a:t>A federal agency </a:t>
            </a:r>
            <a:r>
              <a:rPr lang="en" u="sng">
                <a:latin typeface="Arial"/>
                <a:ea typeface="Arial"/>
                <a:cs typeface="Arial"/>
                <a:sym typeface="Arial"/>
              </a:rPr>
              <a:t>can</a:t>
            </a:r>
            <a:r>
              <a:rPr lang="en">
                <a:latin typeface="Arial"/>
                <a:ea typeface="Arial"/>
                <a:cs typeface="Arial"/>
                <a:sym typeface="Arial"/>
              </a:rPr>
              <a:t> impose stricter closeout conditions than the Uniform Guidance.</a:t>
            </a:r>
            <a:endParaRPr/>
          </a:p>
          <a:p>
            <a:pPr marL="742950" lvl="1" indent="-276225" algn="l" rtl="0">
              <a:spcBef>
                <a:spcPts val="400"/>
              </a:spcBef>
              <a:spcAft>
                <a:spcPts val="0"/>
              </a:spcAft>
              <a:buClr>
                <a:srgbClr val="4B2E83"/>
              </a:buClr>
              <a:buSzPct val="100000"/>
              <a:buChar char="–"/>
            </a:pPr>
            <a:r>
              <a:rPr lang="en">
                <a:latin typeface="Arial"/>
                <a:ea typeface="Arial"/>
                <a:cs typeface="Arial"/>
                <a:sym typeface="Arial"/>
              </a:rPr>
              <a:t>Always read/understand your Notice of Award, along with the applicable agency terms and conditions</a:t>
            </a:r>
            <a:endParaRPr/>
          </a:p>
          <a:p>
            <a:pPr marL="742950" lvl="1" indent="-158750" algn="l" rtl="0">
              <a:spcBef>
                <a:spcPts val="400"/>
              </a:spcBef>
              <a:spcAft>
                <a:spcPts val="0"/>
              </a:spcAft>
              <a:buClr>
                <a:srgbClr val="4B2E83"/>
              </a:buClr>
              <a:buSzPct val="100000"/>
              <a:buNone/>
            </a:pPr>
            <a:endParaRPr>
              <a:latin typeface="Arial"/>
              <a:ea typeface="Arial"/>
              <a:cs typeface="Arial"/>
              <a:sym typeface="Arial"/>
            </a:endParaRPr>
          </a:p>
          <a:p>
            <a:pPr marL="342900" lvl="0" indent="-331470" algn="l" rtl="0">
              <a:spcBef>
                <a:spcPts val="480"/>
              </a:spcBef>
              <a:spcAft>
                <a:spcPts val="0"/>
              </a:spcAft>
              <a:buClr>
                <a:srgbClr val="4B2E83"/>
              </a:buClr>
              <a:buSzPct val="100000"/>
              <a:buFont typeface="Merriweather Sans"/>
              <a:buChar char="&gt;"/>
            </a:pPr>
            <a:r>
              <a:rPr lang="en">
                <a:latin typeface="Arial"/>
                <a:ea typeface="Arial"/>
                <a:cs typeface="Arial"/>
                <a:sym typeface="Arial"/>
              </a:rPr>
              <a:t>All closeout actions must occur for the Award to be considered closed in the eyes of the sponsor.</a:t>
            </a:r>
            <a:endParaRPr/>
          </a:p>
          <a:p>
            <a:pPr marL="742950" lvl="1" indent="-276225" algn="l" rtl="0">
              <a:spcBef>
                <a:spcPts val="400"/>
              </a:spcBef>
              <a:spcAft>
                <a:spcPts val="0"/>
              </a:spcAft>
              <a:buClr>
                <a:srgbClr val="4B2E83"/>
              </a:buClr>
              <a:buSzPct val="100000"/>
              <a:buChar char="–"/>
            </a:pPr>
            <a:r>
              <a:rPr lang="en">
                <a:latin typeface="Arial"/>
                <a:ea typeface="Arial"/>
                <a:cs typeface="Arial"/>
                <a:sym typeface="Arial"/>
              </a:rPr>
              <a:t>Reports (financial or technical)</a:t>
            </a:r>
            <a:endParaRPr/>
          </a:p>
          <a:p>
            <a:pPr marL="742950" lvl="1" indent="-276225" algn="l" rtl="0">
              <a:spcBef>
                <a:spcPts val="400"/>
              </a:spcBef>
              <a:spcAft>
                <a:spcPts val="0"/>
              </a:spcAft>
              <a:buClr>
                <a:srgbClr val="4B2E83"/>
              </a:buClr>
              <a:buSzPct val="100000"/>
              <a:buChar char="–"/>
            </a:pPr>
            <a:r>
              <a:rPr lang="en">
                <a:latin typeface="Arial"/>
                <a:ea typeface="Arial"/>
                <a:cs typeface="Arial"/>
                <a:sym typeface="Arial"/>
              </a:rPr>
              <a:t>Deliverables</a:t>
            </a:r>
            <a:endParaRPr/>
          </a:p>
          <a:p>
            <a:pPr marL="742950" lvl="1" indent="-276225" algn="l" rtl="0">
              <a:spcBef>
                <a:spcPts val="400"/>
              </a:spcBef>
              <a:spcAft>
                <a:spcPts val="0"/>
              </a:spcAft>
              <a:buClr>
                <a:srgbClr val="4B2E83"/>
              </a:buClr>
              <a:buSzPct val="100000"/>
              <a:buChar char="–"/>
            </a:pPr>
            <a:r>
              <a:rPr lang="en">
                <a:latin typeface="Arial"/>
                <a:ea typeface="Arial"/>
                <a:cs typeface="Arial"/>
                <a:sym typeface="Arial"/>
              </a:rPr>
              <a:t>Cost Share</a:t>
            </a:r>
            <a:endParaRPr/>
          </a:p>
          <a:p>
            <a:pPr marL="742950" lvl="1" indent="-158750" algn="l" rtl="0">
              <a:spcBef>
                <a:spcPts val="400"/>
              </a:spcBef>
              <a:spcAft>
                <a:spcPts val="0"/>
              </a:spcAft>
              <a:buClr>
                <a:srgbClr val="4B2E83"/>
              </a:buClr>
              <a:buSzPct val="100000"/>
              <a:buNone/>
            </a:pPr>
            <a:endParaRPr>
              <a:latin typeface="Arial"/>
              <a:ea typeface="Arial"/>
              <a:cs typeface="Arial"/>
              <a:sym typeface="Arial"/>
            </a:endParaRPr>
          </a:p>
          <a:p>
            <a:pPr marL="342900" lvl="0" indent="-190500" algn="l" rtl="0">
              <a:spcBef>
                <a:spcPts val="480"/>
              </a:spcBef>
              <a:spcAft>
                <a:spcPts val="0"/>
              </a:spcAft>
              <a:buClr>
                <a:srgbClr val="4B2E83"/>
              </a:buClr>
              <a:buSzPct val="100000"/>
              <a:buFont typeface="Merriweather Sans"/>
              <a:buNone/>
            </a:pPr>
            <a:endParaRPr>
              <a:latin typeface="Arial"/>
              <a:ea typeface="Arial"/>
              <a:cs typeface="Arial"/>
              <a:sym typeface="Arial"/>
            </a:endParaRPr>
          </a:p>
          <a:p>
            <a:pPr marL="342900" lvl="0" indent="-190500" algn="l" rtl="0">
              <a:spcBef>
                <a:spcPts val="480"/>
              </a:spcBef>
              <a:spcAft>
                <a:spcPts val="0"/>
              </a:spcAft>
              <a:buClr>
                <a:srgbClr val="4B2E83"/>
              </a:buClr>
              <a:buSzPct val="100000"/>
              <a:buFont typeface="Merriweather Sans"/>
              <a:buNone/>
            </a:pPr>
            <a:endParaRPr>
              <a:latin typeface="Arial"/>
              <a:ea typeface="Arial"/>
              <a:cs typeface="Arial"/>
              <a:sym typeface="Arial"/>
            </a:endParaRPr>
          </a:p>
        </p:txBody>
      </p:sp>
      <p:sp>
        <p:nvSpPr>
          <p:cNvPr id="1066" name="Google Shape;1066;p16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6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Additional Requirements	</a:t>
            </a:r>
            <a:endParaRPr/>
          </a:p>
        </p:txBody>
      </p:sp>
      <p:sp>
        <p:nvSpPr>
          <p:cNvPr id="1072" name="Google Shape;1072;p162"/>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Clr>
                <a:srgbClr val="4B2E83"/>
              </a:buClr>
              <a:buSzPts val="2400"/>
              <a:buNone/>
            </a:pPr>
            <a:r>
              <a:rPr lang="en">
                <a:latin typeface="Arial"/>
                <a:ea typeface="Arial"/>
                <a:cs typeface="Arial"/>
                <a:sym typeface="Arial"/>
              </a:rPr>
              <a:t>200.344(d)</a:t>
            </a:r>
            <a:br>
              <a:rPr lang="en" b="0">
                <a:latin typeface="Arial"/>
                <a:ea typeface="Arial"/>
                <a:cs typeface="Arial"/>
                <a:sym typeface="Arial"/>
              </a:rPr>
            </a:br>
            <a:endParaRPr b="0">
              <a:latin typeface="Arial"/>
              <a:ea typeface="Arial"/>
              <a:cs typeface="Arial"/>
              <a:sym typeface="Arial"/>
            </a:endParaRPr>
          </a:p>
          <a:p>
            <a:pPr marL="400050" lvl="1" indent="0" algn="l" rtl="0">
              <a:lnSpc>
                <a:spcPct val="80000"/>
              </a:lnSpc>
              <a:spcBef>
                <a:spcPts val="400"/>
              </a:spcBef>
              <a:spcAft>
                <a:spcPts val="0"/>
              </a:spcAft>
              <a:buClr>
                <a:srgbClr val="4B2E83"/>
              </a:buClr>
              <a:buSzPts val="2000"/>
              <a:buNone/>
            </a:pPr>
            <a:r>
              <a:rPr lang="en" b="0">
                <a:latin typeface="Arial"/>
                <a:ea typeface="Arial"/>
                <a:cs typeface="Arial"/>
                <a:sym typeface="Arial"/>
              </a:rPr>
              <a:t>“(d) The non-Federal entity must promptly </a:t>
            </a:r>
            <a:r>
              <a:rPr lang="en">
                <a:latin typeface="Arial"/>
                <a:ea typeface="Arial"/>
                <a:cs typeface="Arial"/>
                <a:sym typeface="Arial"/>
              </a:rPr>
              <a:t>refund any balances of unobligated cash that the Federal awarding agency or pass-through entity paid in advance or paid and that are not authorized to be retained by the non-Federal entity for use in other projects</a:t>
            </a:r>
            <a:r>
              <a:rPr lang="en" b="0">
                <a:latin typeface="Arial"/>
                <a:ea typeface="Arial"/>
                <a:cs typeface="Arial"/>
                <a:sym typeface="Arial"/>
              </a:rPr>
              <a:t>. See OMB Circular A-129 and see § 200.346, for requirements regarding unreturned amounts that become delinquent debts.”</a:t>
            </a:r>
            <a:endParaRPr/>
          </a:p>
          <a:p>
            <a:pPr marL="0" lvl="0" indent="0" algn="l" rtl="0">
              <a:lnSpc>
                <a:spcPct val="80000"/>
              </a:lnSpc>
              <a:spcBef>
                <a:spcPts val="480"/>
              </a:spcBef>
              <a:spcAft>
                <a:spcPts val="0"/>
              </a:spcAft>
              <a:buClr>
                <a:srgbClr val="4B2E83"/>
              </a:buClr>
              <a:buSzPts val="2400"/>
              <a:buNone/>
            </a:pPr>
            <a:endParaRPr b="0">
              <a:latin typeface="Arial"/>
              <a:ea typeface="Arial"/>
              <a:cs typeface="Arial"/>
              <a:sym typeface="Arial"/>
            </a:endParaRPr>
          </a:p>
          <a:p>
            <a:pPr marL="0" lvl="0" indent="0" algn="l" rtl="0">
              <a:lnSpc>
                <a:spcPct val="80000"/>
              </a:lnSpc>
              <a:spcBef>
                <a:spcPts val="400"/>
              </a:spcBef>
              <a:spcAft>
                <a:spcPts val="0"/>
              </a:spcAft>
              <a:buClr>
                <a:srgbClr val="4B2E83"/>
              </a:buClr>
              <a:buSzPts val="2000"/>
              <a:buNone/>
            </a:pPr>
            <a:r>
              <a:rPr lang="en" sz="2000">
                <a:latin typeface="Arial"/>
                <a:ea typeface="Arial"/>
                <a:cs typeface="Arial"/>
                <a:sym typeface="Arial"/>
              </a:rPr>
              <a:t>Notice no </a:t>
            </a:r>
            <a:r>
              <a:rPr lang="en" sz="2000" u="sng">
                <a:latin typeface="Arial"/>
                <a:ea typeface="Arial"/>
                <a:cs typeface="Arial"/>
                <a:sym typeface="Arial"/>
              </a:rPr>
              <a:t>time-frame</a:t>
            </a:r>
            <a:r>
              <a:rPr lang="en" sz="2000">
                <a:latin typeface="Arial"/>
                <a:ea typeface="Arial"/>
                <a:cs typeface="Arial"/>
                <a:sym typeface="Arial"/>
              </a:rPr>
              <a:t> nor </a:t>
            </a:r>
            <a:r>
              <a:rPr lang="en" sz="2000" u="sng">
                <a:latin typeface="Arial"/>
                <a:ea typeface="Arial"/>
                <a:cs typeface="Arial"/>
                <a:sym typeface="Arial"/>
              </a:rPr>
              <a:t>de minimis limits</a:t>
            </a:r>
            <a:r>
              <a:rPr lang="en" sz="2000">
                <a:latin typeface="Arial"/>
                <a:ea typeface="Arial"/>
                <a:cs typeface="Arial"/>
                <a:sym typeface="Arial"/>
              </a:rPr>
              <a:t> with respect to refunding credits to the federal government. Any credit must be </a:t>
            </a:r>
            <a:r>
              <a:rPr lang="en" sz="1800">
                <a:latin typeface="Arial"/>
                <a:ea typeface="Arial"/>
                <a:cs typeface="Arial"/>
                <a:sym typeface="Arial"/>
              </a:rPr>
              <a:t>promptly</a:t>
            </a:r>
            <a:r>
              <a:rPr lang="en" sz="2000">
                <a:latin typeface="Arial"/>
                <a:ea typeface="Arial"/>
                <a:cs typeface="Arial"/>
                <a:sym typeface="Arial"/>
              </a:rPr>
              <a:t> refunded, regardless of elapsed time after the end of the Award or the amount of the credit.</a:t>
            </a:r>
            <a:endParaRPr/>
          </a:p>
          <a:p>
            <a:pPr marL="400050" lvl="1" indent="0" algn="l" rtl="0">
              <a:lnSpc>
                <a:spcPct val="80000"/>
              </a:lnSpc>
              <a:spcBef>
                <a:spcPts val="360"/>
              </a:spcBef>
              <a:spcAft>
                <a:spcPts val="0"/>
              </a:spcAft>
              <a:buClr>
                <a:srgbClr val="4B2E83"/>
              </a:buClr>
              <a:buSzPts val="1800"/>
              <a:buNone/>
            </a:pPr>
            <a:endParaRPr sz="1800" b="0">
              <a:latin typeface="Arial"/>
              <a:ea typeface="Arial"/>
              <a:cs typeface="Arial"/>
              <a:sym typeface="Arial"/>
            </a:endParaRPr>
          </a:p>
          <a:p>
            <a:pPr marL="0" lvl="0" indent="0" algn="l" rtl="0">
              <a:lnSpc>
                <a:spcPct val="80000"/>
              </a:lnSpc>
              <a:spcBef>
                <a:spcPts val="440"/>
              </a:spcBef>
              <a:spcAft>
                <a:spcPts val="0"/>
              </a:spcAft>
              <a:buClr>
                <a:srgbClr val="4B2E83"/>
              </a:buClr>
              <a:buSzPts val="2200"/>
              <a:buNone/>
            </a:pPr>
            <a:endParaRPr sz="2200" b="0">
              <a:latin typeface="Arial"/>
              <a:ea typeface="Arial"/>
              <a:cs typeface="Arial"/>
              <a:sym typeface="Arial"/>
            </a:endParaRPr>
          </a:p>
        </p:txBody>
      </p:sp>
      <p:sp>
        <p:nvSpPr>
          <p:cNvPr id="1073" name="Google Shape;1073;p16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27"/>
          <p:cNvSpPr txBox="1">
            <a:spLocks noGrp="1"/>
          </p:cNvSpPr>
          <p:nvPr>
            <p:ph type="ctrTitle"/>
          </p:nvPr>
        </p:nvSpPr>
        <p:spPr>
          <a:xfrm>
            <a:off x="151025" y="2282325"/>
            <a:ext cx="8830500" cy="2927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SzPts val="4400"/>
              <a:buNone/>
            </a:pPr>
            <a:r>
              <a:rPr lang="en" sz="3000">
                <a:latin typeface="Nunito Light"/>
                <a:ea typeface="Nunito Light"/>
                <a:cs typeface="Nunito Light"/>
                <a:sym typeface="Nunito Light"/>
              </a:rPr>
              <a:t>UPDATE ON </a:t>
            </a:r>
            <a:endParaRPr sz="3000">
              <a:latin typeface="Nunito Light"/>
              <a:ea typeface="Nunito Light"/>
              <a:cs typeface="Nunito Light"/>
              <a:sym typeface="Nunito Light"/>
            </a:endParaRPr>
          </a:p>
          <a:p>
            <a:pPr marL="0" lvl="0" indent="0" algn="ctr" rtl="0">
              <a:lnSpc>
                <a:spcPct val="90000"/>
              </a:lnSpc>
              <a:spcBef>
                <a:spcPts val="0"/>
              </a:spcBef>
              <a:spcAft>
                <a:spcPts val="0"/>
              </a:spcAft>
              <a:buSzPts val="4400"/>
              <a:buNone/>
            </a:pPr>
            <a:r>
              <a:rPr lang="en" sz="3600"/>
              <a:t>ADMINISTRATIVE </a:t>
            </a:r>
            <a:endParaRPr sz="3600"/>
          </a:p>
          <a:p>
            <a:pPr marL="0" lvl="0" indent="0" algn="ctr" rtl="0">
              <a:lnSpc>
                <a:spcPct val="90000"/>
              </a:lnSpc>
              <a:spcBef>
                <a:spcPts val="0"/>
              </a:spcBef>
              <a:spcAft>
                <a:spcPts val="0"/>
              </a:spcAft>
              <a:buSzPts val="4400"/>
              <a:buNone/>
            </a:pPr>
            <a:r>
              <a:rPr lang="en" sz="3600"/>
              <a:t>POLICY STATEMENT 10.13 </a:t>
            </a:r>
            <a:endParaRPr sz="3600"/>
          </a:p>
          <a:p>
            <a:pPr marL="0" lvl="0" indent="0" algn="ctr" rtl="0">
              <a:lnSpc>
                <a:spcPct val="90000"/>
              </a:lnSpc>
              <a:spcBef>
                <a:spcPts val="0"/>
              </a:spcBef>
              <a:spcAft>
                <a:spcPts val="0"/>
              </a:spcAft>
              <a:buSzPts val="4400"/>
              <a:buNone/>
            </a:pPr>
            <a:r>
              <a:rPr lang="en" sz="1900" i="1">
                <a:solidFill>
                  <a:schemeClr val="accent3"/>
                </a:solidFill>
                <a:latin typeface="Nunito ExtraLight"/>
                <a:ea typeface="Nunito ExtraLight"/>
                <a:cs typeface="Nunito ExtraLight"/>
                <a:sym typeface="Nunito ExtraLight"/>
              </a:rPr>
              <a:t>REQUIREMENTS FOR UNIVERSITY </a:t>
            </a:r>
            <a:endParaRPr sz="1900" i="1">
              <a:solidFill>
                <a:schemeClr val="accent3"/>
              </a:solidFill>
              <a:latin typeface="Nunito ExtraLight"/>
              <a:ea typeface="Nunito ExtraLight"/>
              <a:cs typeface="Nunito ExtraLight"/>
              <a:sym typeface="Nunito ExtraLight"/>
            </a:endParaRPr>
          </a:p>
          <a:p>
            <a:pPr marL="0" lvl="0" indent="0" algn="ctr" rtl="0">
              <a:lnSpc>
                <a:spcPct val="90000"/>
              </a:lnSpc>
              <a:spcBef>
                <a:spcPts val="0"/>
              </a:spcBef>
              <a:spcAft>
                <a:spcPts val="0"/>
              </a:spcAft>
              <a:buSzPts val="4400"/>
              <a:buNone/>
            </a:pPr>
            <a:r>
              <a:rPr lang="en" sz="1900" i="1">
                <a:solidFill>
                  <a:schemeClr val="accent3"/>
                </a:solidFill>
                <a:latin typeface="Nunito ExtraLight"/>
                <a:ea typeface="Nunito ExtraLight"/>
                <a:cs typeface="Nunito ExtraLight"/>
                <a:sym typeface="Nunito ExtraLight"/>
              </a:rPr>
              <a:t>&amp; THIRD PARTY LED YOUTH PROGRAMS</a:t>
            </a:r>
            <a:br>
              <a:rPr lang="en" sz="1900" i="1">
                <a:solidFill>
                  <a:schemeClr val="accent3"/>
                </a:solidFill>
                <a:latin typeface="Nunito ExtraLight"/>
                <a:ea typeface="Nunito ExtraLight"/>
                <a:cs typeface="Nunito ExtraLight"/>
                <a:sym typeface="Nunito ExtraLight"/>
              </a:rPr>
            </a:br>
            <a:r>
              <a:rPr lang="en" sz="1900" i="1">
                <a:solidFill>
                  <a:schemeClr val="accent3"/>
                </a:solidFill>
                <a:latin typeface="Nunito ExtraLight"/>
                <a:ea typeface="Nunito ExtraLight"/>
                <a:cs typeface="Nunito ExtraLight"/>
                <a:sym typeface="Nunito ExtraLight"/>
              </a:rPr>
              <a:t>AND RESEARCH</a:t>
            </a:r>
            <a:endParaRPr sz="1900" i="1">
              <a:solidFill>
                <a:schemeClr val="accent3"/>
              </a:solidFill>
              <a:latin typeface="Nunito ExtraLight"/>
              <a:ea typeface="Nunito ExtraLight"/>
              <a:cs typeface="Nunito ExtraLight"/>
              <a:sym typeface="Nunito ExtraLight"/>
            </a:endParaRPr>
          </a:p>
          <a:p>
            <a:pPr marL="0" lvl="0" indent="0" algn="ctr" rtl="0">
              <a:lnSpc>
                <a:spcPct val="90000"/>
              </a:lnSpc>
              <a:spcBef>
                <a:spcPts val="0"/>
              </a:spcBef>
              <a:spcAft>
                <a:spcPts val="0"/>
              </a:spcAft>
              <a:buSzPts val="4400"/>
              <a:buNone/>
            </a:pPr>
            <a:endParaRPr sz="1900" i="1">
              <a:solidFill>
                <a:schemeClr val="accent3"/>
              </a:solidFill>
              <a:latin typeface="Nunito ExtraLight"/>
              <a:ea typeface="Nunito ExtraLight"/>
              <a:cs typeface="Nunito ExtraLight"/>
              <a:sym typeface="Nunito ExtraLight"/>
            </a:endParaRPr>
          </a:p>
          <a:p>
            <a:pPr marL="0" lvl="0" indent="0" algn="ctr" rtl="0">
              <a:lnSpc>
                <a:spcPct val="90000"/>
              </a:lnSpc>
              <a:spcBef>
                <a:spcPts val="0"/>
              </a:spcBef>
              <a:spcAft>
                <a:spcPts val="0"/>
              </a:spcAft>
              <a:buSzPts val="4400"/>
              <a:buNone/>
            </a:pPr>
            <a:r>
              <a:rPr lang="en" sz="1900">
                <a:solidFill>
                  <a:schemeClr val="accent3"/>
                </a:solidFill>
                <a:latin typeface="Nunito ExtraLight"/>
                <a:ea typeface="Nunito ExtraLight"/>
                <a:cs typeface="Nunito ExtraLight"/>
                <a:sym typeface="Nunito ExtraLight"/>
              </a:rPr>
              <a:t>January 13, 2022</a:t>
            </a:r>
            <a:endParaRPr sz="1900">
              <a:solidFill>
                <a:schemeClr val="accent3"/>
              </a:solidFill>
              <a:latin typeface="Nunito ExtraLight"/>
              <a:ea typeface="Nunito ExtraLight"/>
              <a:cs typeface="Nunito ExtraLight"/>
              <a:sym typeface="Nunito Extra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6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Consequences of Non-Compliance	</a:t>
            </a:r>
            <a:endParaRPr/>
          </a:p>
        </p:txBody>
      </p:sp>
      <p:sp>
        <p:nvSpPr>
          <p:cNvPr id="1079" name="Google Shape;1079;p163"/>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B2E83"/>
              </a:buClr>
              <a:buSzPts val="2800"/>
              <a:buNone/>
            </a:pPr>
            <a:r>
              <a:rPr lang="en" sz="2800">
                <a:latin typeface="Arial"/>
                <a:ea typeface="Arial"/>
                <a:cs typeface="Arial"/>
                <a:sym typeface="Arial"/>
              </a:rPr>
              <a:t>200.344(i)</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400050" lvl="1" indent="0" algn="l" rtl="0">
              <a:lnSpc>
                <a:spcPct val="90000"/>
              </a:lnSpc>
              <a:spcBef>
                <a:spcPts val="400"/>
              </a:spcBef>
              <a:spcAft>
                <a:spcPts val="0"/>
              </a:spcAft>
              <a:buClr>
                <a:srgbClr val="4B2E83"/>
              </a:buClr>
              <a:buSzPts val="2000"/>
              <a:buNone/>
            </a:pPr>
            <a:r>
              <a:rPr lang="en" b="0">
                <a:latin typeface="Arial"/>
                <a:ea typeface="Arial"/>
                <a:cs typeface="Arial"/>
                <a:sym typeface="Arial"/>
              </a:rPr>
              <a:t>“(i) If the non-Federal entity does not submit all reports in accordance with this section within one year of the period of performance end date, the Federal awarding agency </a:t>
            </a:r>
            <a:r>
              <a:rPr lang="en">
                <a:latin typeface="Arial"/>
                <a:ea typeface="Arial"/>
                <a:cs typeface="Arial"/>
                <a:sym typeface="Arial"/>
              </a:rPr>
              <a:t>must report the non-Federal entity's material failure to comply with the terms and conditions of the award with the OMB-designated integrity and performance system</a:t>
            </a:r>
            <a:r>
              <a:rPr lang="en" b="0">
                <a:latin typeface="Arial"/>
                <a:ea typeface="Arial"/>
                <a:cs typeface="Arial"/>
                <a:sym typeface="Arial"/>
              </a:rPr>
              <a:t> (currently FAPIIS). Federal awarding agencies may also pursue other enforcement actions per § 200.339.”</a:t>
            </a:r>
            <a:endParaRPr/>
          </a:p>
        </p:txBody>
      </p:sp>
      <p:sp>
        <p:nvSpPr>
          <p:cNvPr id="1080" name="Google Shape;1080;p16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6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Scenario	</a:t>
            </a:r>
            <a:endParaRPr/>
          </a:p>
        </p:txBody>
      </p:sp>
      <p:sp>
        <p:nvSpPr>
          <p:cNvPr id="1086" name="Google Shape;1086;p164"/>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Clr>
                <a:srgbClr val="4B2E83"/>
              </a:buClr>
              <a:buSzPct val="100000"/>
              <a:buNone/>
            </a:pPr>
            <a:r>
              <a:rPr lang="en" b="0">
                <a:latin typeface="Arial"/>
                <a:ea typeface="Arial"/>
                <a:cs typeface="Arial"/>
                <a:sym typeface="Arial"/>
              </a:rPr>
              <a:t>An Award has an end date of June 30, 2021. At that time, all research is complete and all funds expended. The PI submits the final technical report on July 31, 2021.</a:t>
            </a:r>
            <a:endParaRPr/>
          </a:p>
          <a:p>
            <a:pPr marL="0" lvl="0" indent="0" algn="l" rtl="0">
              <a:spcBef>
                <a:spcPts val="444"/>
              </a:spcBef>
              <a:spcAft>
                <a:spcPts val="0"/>
              </a:spcAft>
              <a:buClr>
                <a:srgbClr val="4B2E83"/>
              </a:buClr>
              <a:buSzPct val="100000"/>
              <a:buNone/>
            </a:pPr>
            <a:endParaRPr b="0">
              <a:latin typeface="Arial"/>
              <a:ea typeface="Arial"/>
              <a:cs typeface="Arial"/>
              <a:sym typeface="Arial"/>
            </a:endParaRPr>
          </a:p>
          <a:p>
            <a:pPr marL="0" lvl="0" indent="0" algn="l" rtl="0">
              <a:spcBef>
                <a:spcPts val="444"/>
              </a:spcBef>
              <a:spcAft>
                <a:spcPts val="0"/>
              </a:spcAft>
              <a:buClr>
                <a:srgbClr val="4B2E83"/>
              </a:buClr>
              <a:buSzPct val="100000"/>
              <a:buNone/>
            </a:pPr>
            <a:r>
              <a:rPr lang="en" b="0">
                <a:latin typeface="Arial"/>
                <a:ea typeface="Arial"/>
                <a:cs typeface="Arial"/>
                <a:sym typeface="Arial"/>
              </a:rPr>
              <a:t>The financial report is due September 30, 2021, but the report is late due to unmet cost share in the UW’s cost share system.</a:t>
            </a:r>
            <a:endParaRPr/>
          </a:p>
          <a:p>
            <a:pPr marL="342900" lvl="0" indent="-201930" algn="l" rtl="0">
              <a:spcBef>
                <a:spcPts val="444"/>
              </a:spcBef>
              <a:spcAft>
                <a:spcPts val="0"/>
              </a:spcAft>
              <a:buClr>
                <a:srgbClr val="4B2E83"/>
              </a:buClr>
              <a:buSzPct val="100000"/>
              <a:buFont typeface="Merriweather Sans"/>
              <a:buNone/>
            </a:pPr>
            <a:endParaRPr>
              <a:latin typeface="Arial"/>
              <a:ea typeface="Arial"/>
              <a:cs typeface="Arial"/>
              <a:sym typeface="Arial"/>
            </a:endParaRPr>
          </a:p>
          <a:p>
            <a:pPr marL="0" lvl="0" indent="0" algn="l" rtl="0">
              <a:spcBef>
                <a:spcPts val="444"/>
              </a:spcBef>
              <a:spcAft>
                <a:spcPts val="0"/>
              </a:spcAft>
              <a:buClr>
                <a:srgbClr val="4B2E83"/>
              </a:buClr>
              <a:buSzPct val="100000"/>
              <a:buNone/>
            </a:pPr>
            <a:r>
              <a:rPr lang="en">
                <a:latin typeface="Arial"/>
                <a:ea typeface="Arial"/>
                <a:cs typeface="Arial"/>
                <a:sym typeface="Arial"/>
              </a:rPr>
              <a:t>Result: </a:t>
            </a:r>
            <a:r>
              <a:rPr lang="en" b="0">
                <a:latin typeface="Arial"/>
                <a:ea typeface="Arial"/>
                <a:cs typeface="Arial"/>
                <a:sym typeface="Arial"/>
              </a:rPr>
              <a:t>This award is not considered closed because the financial report has not been submitted to the sponsor. Additionally, failure to document cost share is a failure to complete a term and condition of the Award. Cost share is not considered met until all contributions are documented in the UW’s cost share system.</a:t>
            </a:r>
            <a:endParaRPr/>
          </a:p>
          <a:p>
            <a:pPr marL="342900" lvl="0" indent="-201930" algn="l" rtl="0">
              <a:spcBef>
                <a:spcPts val="444"/>
              </a:spcBef>
              <a:spcAft>
                <a:spcPts val="0"/>
              </a:spcAft>
              <a:buClr>
                <a:srgbClr val="4B2E83"/>
              </a:buClr>
              <a:buSzPct val="100000"/>
              <a:buFont typeface="Merriweather Sans"/>
              <a:buNone/>
            </a:pPr>
            <a:endParaRPr>
              <a:latin typeface="Arial"/>
              <a:ea typeface="Arial"/>
              <a:cs typeface="Arial"/>
              <a:sym typeface="Arial"/>
            </a:endParaRPr>
          </a:p>
        </p:txBody>
      </p:sp>
      <p:sp>
        <p:nvSpPr>
          <p:cNvPr id="1087" name="Google Shape;1087;p16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6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1093" name="Google Shape;1093;p16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br>
              <a:rPr lang="en">
                <a:latin typeface="Arial"/>
                <a:ea typeface="Arial"/>
                <a:cs typeface="Arial"/>
                <a:sym typeface="Arial"/>
              </a:rPr>
            </a:br>
            <a:endParaRPr>
              <a:latin typeface="Arial"/>
              <a:ea typeface="Arial"/>
              <a:cs typeface="Arial"/>
              <a:sym typeface="Arial"/>
            </a:endParaRPr>
          </a:p>
          <a:p>
            <a:pPr marL="342900" lvl="0" indent="-342900" algn="l" rtl="0">
              <a:spcBef>
                <a:spcPts val="480"/>
              </a:spcBef>
              <a:spcAft>
                <a:spcPts val="0"/>
              </a:spcAft>
              <a:buClr>
                <a:srgbClr val="4B2E83"/>
              </a:buClr>
              <a:buSzPts val="2400"/>
              <a:buChar char="&gt;"/>
            </a:pPr>
            <a:r>
              <a:rPr lang="en">
                <a:latin typeface="Arial"/>
                <a:ea typeface="Arial"/>
                <a:cs typeface="Arial"/>
                <a:sym typeface="Arial"/>
              </a:rPr>
              <a:t>Matt Gardner</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mgard4@uw.edu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206-543-2610</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Available on both </a:t>
            </a:r>
            <a:r>
              <a:rPr lang="en" u="sng">
                <a:latin typeface="Arial"/>
                <a:ea typeface="Arial"/>
                <a:cs typeface="Arial"/>
                <a:sym typeface="Arial"/>
              </a:rPr>
              <a:t>Teams</a:t>
            </a:r>
            <a:r>
              <a:rPr lang="en">
                <a:latin typeface="Arial"/>
                <a:ea typeface="Arial"/>
                <a:cs typeface="Arial"/>
                <a:sym typeface="Arial"/>
              </a:rPr>
              <a:t> and </a:t>
            </a:r>
            <a:r>
              <a:rPr lang="en" u="sng">
                <a:latin typeface="Arial"/>
                <a:ea typeface="Arial"/>
                <a:cs typeface="Arial"/>
                <a:sym typeface="Arial"/>
              </a:rPr>
              <a:t>Zoom</a:t>
            </a:r>
            <a:endParaRPr/>
          </a:p>
          <a:p>
            <a:pPr marL="742950" lvl="1" indent="-209550" algn="l" rtl="0">
              <a:spcBef>
                <a:spcPts val="240"/>
              </a:spcBef>
              <a:spcAft>
                <a:spcPts val="0"/>
              </a:spcAft>
              <a:buClr>
                <a:srgbClr val="4B2E83"/>
              </a:buClr>
              <a:buSzPts val="1200"/>
              <a:buNone/>
            </a:pPr>
            <a:endParaRPr sz="1200">
              <a:latin typeface="Arial"/>
              <a:ea typeface="Arial"/>
              <a:cs typeface="Arial"/>
              <a:sym typeface="Arial"/>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342900" lvl="0" indent="-190500" algn="l" rtl="0">
              <a:spcBef>
                <a:spcPts val="480"/>
              </a:spcBef>
              <a:spcAft>
                <a:spcPts val="0"/>
              </a:spcAft>
              <a:buClr>
                <a:srgbClr val="4B2E83"/>
              </a:buClr>
              <a:buSzPts val="2400"/>
              <a:buNone/>
            </a:pPr>
            <a:endParaRPr>
              <a:latin typeface="Arial"/>
              <a:ea typeface="Arial"/>
              <a:cs typeface="Arial"/>
              <a:sym typeface="Arial"/>
            </a:endParaRPr>
          </a:p>
        </p:txBody>
      </p:sp>
      <p:sp>
        <p:nvSpPr>
          <p:cNvPr id="1094" name="Google Shape;1094;p16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66"/>
          <p:cNvSpPr txBox="1">
            <a:spLocks noGrp="1"/>
          </p:cNvSpPr>
          <p:nvPr>
            <p:ph type="title"/>
          </p:nvPr>
        </p:nvSpPr>
        <p:spPr>
          <a:xfrm>
            <a:off x="460375" y="859991"/>
            <a:ext cx="6972300" cy="35223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lt2"/>
              </a:buClr>
              <a:buSzPts val="4800"/>
              <a:buFont typeface="Encode Sans Black"/>
              <a:buNone/>
            </a:pPr>
            <a:r>
              <a:rPr lang="en" sz="4800"/>
              <a:t>Upcoming GCA Closeout Policies</a:t>
            </a:r>
            <a:endParaRPr/>
          </a:p>
        </p:txBody>
      </p:sp>
      <p:sp>
        <p:nvSpPr>
          <p:cNvPr id="1100" name="Google Shape;1100;p166"/>
          <p:cNvSpPr txBox="1"/>
          <p:nvPr/>
        </p:nvSpPr>
        <p:spPr>
          <a:xfrm>
            <a:off x="576303" y="4691583"/>
            <a:ext cx="5026800" cy="12312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 sz="1800" b="0" i="0" u="none" strike="noStrike" cap="none">
                <a:solidFill>
                  <a:schemeClr val="lt1"/>
                </a:solidFill>
                <a:latin typeface="Calibri"/>
                <a:ea typeface="Calibri"/>
                <a:cs typeface="Calibri"/>
                <a:sym typeface="Calibri"/>
              </a:rPr>
              <a:t>Lily Gebrenegus, Grant &amp; Contract Accounting</a:t>
            </a:r>
            <a:endParaRPr sz="1900"/>
          </a:p>
          <a:p>
            <a:pPr marL="0" marR="0" lvl="0" indent="0" algn="l" rtl="0">
              <a:spcBef>
                <a:spcPts val="0"/>
              </a:spcBef>
              <a:spcAft>
                <a:spcPts val="0"/>
              </a:spcAft>
              <a:buNone/>
            </a:pPr>
            <a:r>
              <a:rPr lang="en" sz="1800">
                <a:solidFill>
                  <a:schemeClr val="lt1"/>
                </a:solidFill>
                <a:latin typeface="Calibri"/>
                <a:ea typeface="Calibri"/>
                <a:cs typeface="Calibri"/>
                <a:sym typeface="Calibri"/>
              </a:rPr>
              <a:t>MRAM</a:t>
            </a:r>
            <a:endParaRPr sz="1900"/>
          </a:p>
          <a:p>
            <a:pPr marL="0" marR="0" lvl="0" indent="0" algn="l" rtl="0">
              <a:spcBef>
                <a:spcPts val="0"/>
              </a:spcBef>
              <a:spcAft>
                <a:spcPts val="0"/>
              </a:spcAft>
              <a:buNone/>
            </a:pPr>
            <a:r>
              <a:rPr lang="en" sz="1800">
                <a:solidFill>
                  <a:schemeClr val="lt1"/>
                </a:solidFill>
                <a:latin typeface="Calibri"/>
                <a:ea typeface="Calibri"/>
                <a:cs typeface="Calibri"/>
                <a:sym typeface="Calibri"/>
              </a:rPr>
              <a:t>January 13, 2022</a:t>
            </a:r>
            <a:endParaRPr sz="1900"/>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67"/>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NRSA Training Grants</a:t>
            </a:r>
            <a:endParaRPr/>
          </a:p>
          <a:p>
            <a:pPr marL="342900" lvl="0" indent="-190500" algn="l" rtl="0">
              <a:spcBef>
                <a:spcPts val="500"/>
              </a:spcBef>
              <a:spcAft>
                <a:spcPts val="0"/>
              </a:spcAft>
              <a:buClr>
                <a:schemeClr val="dk2"/>
              </a:buClr>
              <a:buSzPts val="2400"/>
              <a:buFont typeface="Merriweather Sans"/>
              <a:buNone/>
            </a:pPr>
            <a:endParaRPr/>
          </a:p>
          <a:p>
            <a:pPr marL="342900" lvl="0" indent="-342900" algn="l" rtl="0">
              <a:spcBef>
                <a:spcPts val="500"/>
              </a:spcBef>
              <a:spcAft>
                <a:spcPts val="0"/>
              </a:spcAft>
              <a:buClr>
                <a:schemeClr val="dk2"/>
              </a:buClr>
              <a:buSzPts val="2400"/>
              <a:buFont typeface="Merriweather Sans"/>
              <a:buChar char="&gt;"/>
            </a:pPr>
            <a:r>
              <a:rPr lang="en"/>
              <a:t>Late Charges</a:t>
            </a:r>
            <a:endParaRPr/>
          </a:p>
          <a:p>
            <a:pPr marL="342900" lvl="0" indent="-190500" algn="l" rtl="0">
              <a:spcBef>
                <a:spcPts val="500"/>
              </a:spcBef>
              <a:spcAft>
                <a:spcPts val="0"/>
              </a:spcAft>
              <a:buClr>
                <a:schemeClr val="dk2"/>
              </a:buClr>
              <a:buSzPts val="2400"/>
              <a:buFont typeface="Merriweather Sans"/>
              <a:buNone/>
            </a:pPr>
            <a:endParaRPr/>
          </a:p>
          <a:p>
            <a:pPr marL="342900" lvl="0" indent="-342900" algn="l" rtl="0">
              <a:spcBef>
                <a:spcPts val="500"/>
              </a:spcBef>
              <a:spcAft>
                <a:spcPts val="0"/>
              </a:spcAft>
              <a:buClr>
                <a:schemeClr val="dk2"/>
              </a:buClr>
              <a:buSzPts val="2400"/>
              <a:buFont typeface="Merriweather Sans"/>
              <a:buChar char="&gt;"/>
            </a:pPr>
            <a:r>
              <a:rPr lang="en"/>
              <a:t>Expired Sub Budgets</a:t>
            </a:r>
            <a:endParaRPr/>
          </a:p>
        </p:txBody>
      </p:sp>
      <p:sp>
        <p:nvSpPr>
          <p:cNvPr id="1106" name="Google Shape;1106;p167"/>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Topics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68"/>
          <p:cNvSpPr txBox="1">
            <a:spLocks noGrp="1"/>
          </p:cNvSpPr>
          <p:nvPr>
            <p:ph type="body" idx="1"/>
          </p:nvPr>
        </p:nvSpPr>
        <p:spPr>
          <a:xfrm>
            <a:off x="454149" y="2440000"/>
            <a:ext cx="8197200" cy="23661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Char char="&gt;"/>
            </a:pPr>
            <a:r>
              <a:rPr lang="en"/>
              <a:t>Issues with timely corrections for stipend errors</a:t>
            </a:r>
            <a:endParaRPr/>
          </a:p>
          <a:p>
            <a:pPr marL="342900" lvl="0" indent="-190500" algn="l" rtl="0">
              <a:spcBef>
                <a:spcPts val="500"/>
              </a:spcBef>
              <a:spcAft>
                <a:spcPts val="0"/>
              </a:spcAft>
              <a:buClr>
                <a:schemeClr val="dk2"/>
              </a:buClr>
              <a:buSzPts val="2400"/>
              <a:buFont typeface="Merriweather Sans"/>
              <a:buNone/>
            </a:pPr>
            <a:endParaRPr/>
          </a:p>
          <a:p>
            <a:pPr marL="342900" lvl="0" indent="-342900" algn="l" rtl="0">
              <a:spcBef>
                <a:spcPts val="500"/>
              </a:spcBef>
              <a:spcAft>
                <a:spcPts val="0"/>
              </a:spcAft>
              <a:buClr>
                <a:schemeClr val="dk2"/>
              </a:buClr>
              <a:buSzPts val="2400"/>
              <a:buFont typeface="Merriweather Sans"/>
              <a:buChar char="&gt;"/>
            </a:pPr>
            <a:r>
              <a:rPr lang="en"/>
              <a:t>Difficult to anticipate correct fringe benefit expense amount</a:t>
            </a:r>
            <a:endParaRPr/>
          </a:p>
          <a:p>
            <a:pPr marL="342900" lvl="0" indent="-190500" algn="l" rtl="0">
              <a:spcBef>
                <a:spcPts val="500"/>
              </a:spcBef>
              <a:spcAft>
                <a:spcPts val="0"/>
              </a:spcAft>
              <a:buClr>
                <a:schemeClr val="dk2"/>
              </a:buClr>
              <a:buSzPts val="2400"/>
              <a:buFont typeface="Merriweather Sans"/>
              <a:buNone/>
            </a:pPr>
            <a:endParaRPr/>
          </a:p>
          <a:p>
            <a:pPr marL="342900" lvl="0" indent="-342900" algn="l" rtl="0">
              <a:spcBef>
                <a:spcPts val="500"/>
              </a:spcBef>
              <a:spcAft>
                <a:spcPts val="0"/>
              </a:spcAft>
              <a:buClr>
                <a:schemeClr val="dk2"/>
              </a:buClr>
              <a:buSzPts val="2400"/>
              <a:buFont typeface="Merriweather Sans"/>
              <a:buChar char="&gt;"/>
            </a:pPr>
            <a:r>
              <a:rPr lang="en"/>
              <a:t>Causes issues with timely and accurate FFR submission</a:t>
            </a:r>
            <a:endParaRPr/>
          </a:p>
          <a:p>
            <a:pPr marL="342900" lvl="0" indent="-190500" algn="l" rtl="0">
              <a:spcBef>
                <a:spcPts val="500"/>
              </a:spcBef>
              <a:spcAft>
                <a:spcPts val="0"/>
              </a:spcAft>
              <a:buClr>
                <a:schemeClr val="dk2"/>
              </a:buClr>
              <a:buSzPts val="2400"/>
              <a:buFont typeface="Merriweather Sans"/>
              <a:buNone/>
            </a:pPr>
            <a:endParaRPr/>
          </a:p>
        </p:txBody>
      </p:sp>
      <p:sp>
        <p:nvSpPr>
          <p:cNvPr id="1112" name="Google Shape;1112;p168"/>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NRSA Training Grants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69"/>
          <p:cNvSpPr txBox="1">
            <a:spLocks noGrp="1"/>
          </p:cNvSpPr>
          <p:nvPr>
            <p:ph type="body" idx="1"/>
          </p:nvPr>
        </p:nvSpPr>
        <p:spPr>
          <a:xfrm>
            <a:off x="454149" y="2440000"/>
            <a:ext cx="8197200" cy="23661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Beginning with training grants expiring December 2021, GCA will use lower of two fringe rates</a:t>
            </a:r>
            <a:endParaRPr/>
          </a:p>
          <a:p>
            <a:pPr marL="342900" lvl="0" indent="-342900" algn="l" rtl="0">
              <a:spcBef>
                <a:spcPts val="500"/>
              </a:spcBef>
              <a:spcAft>
                <a:spcPts val="0"/>
              </a:spcAft>
              <a:buClr>
                <a:schemeClr val="dk2"/>
              </a:buClr>
              <a:buSzPts val="2400"/>
              <a:buFont typeface="Merriweather Sans"/>
              <a:buChar char="&gt;"/>
            </a:pPr>
            <a:r>
              <a:rPr lang="en"/>
              <a:t>Any resulting over-expenditure will be transferred to continuation or to a nonfederal budget number</a:t>
            </a:r>
            <a:endParaRPr/>
          </a:p>
          <a:p>
            <a:pPr marL="342900" lvl="0" indent="-342900" algn="l" rtl="0">
              <a:spcBef>
                <a:spcPts val="500"/>
              </a:spcBef>
              <a:spcAft>
                <a:spcPts val="0"/>
              </a:spcAft>
              <a:buClr>
                <a:schemeClr val="dk2"/>
              </a:buClr>
              <a:buSzPts val="2400"/>
              <a:buFont typeface="Merriweather Sans"/>
              <a:buChar char="&gt;"/>
            </a:pPr>
            <a:r>
              <a:rPr lang="en"/>
              <a:t>GCA mid-year reconciliation process starts in Feb</a:t>
            </a:r>
            <a:endParaRPr/>
          </a:p>
          <a:p>
            <a:pPr marL="342900" lvl="0" indent="-190500" algn="l" rtl="0">
              <a:spcBef>
                <a:spcPts val="500"/>
              </a:spcBef>
              <a:spcAft>
                <a:spcPts val="0"/>
              </a:spcAft>
              <a:buClr>
                <a:schemeClr val="dk2"/>
              </a:buClr>
              <a:buSzPts val="2400"/>
              <a:buFont typeface="Merriweather Sans"/>
              <a:buNone/>
            </a:pPr>
            <a:endParaRPr/>
          </a:p>
          <a:p>
            <a:pPr marL="342900" lvl="0" indent="-190500" algn="l" rtl="0">
              <a:spcBef>
                <a:spcPts val="500"/>
              </a:spcBef>
              <a:spcAft>
                <a:spcPts val="0"/>
              </a:spcAft>
              <a:buClr>
                <a:schemeClr val="dk2"/>
              </a:buClr>
              <a:buSzPts val="2400"/>
              <a:buFont typeface="Merriweather Sans"/>
              <a:buNone/>
            </a:pPr>
            <a:endParaRPr/>
          </a:p>
        </p:txBody>
      </p:sp>
      <p:sp>
        <p:nvSpPr>
          <p:cNvPr id="1118" name="Google Shape;1118;p169"/>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NRSA Training Grants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70"/>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rmAutofit/>
          </a:bodyPr>
          <a:lstStyle/>
          <a:p>
            <a:pPr marL="0" lvl="0" indent="0" algn="l" rtl="0">
              <a:spcBef>
                <a:spcPts val="0"/>
              </a:spcBef>
              <a:spcAft>
                <a:spcPts val="0"/>
              </a:spcAft>
              <a:buClr>
                <a:schemeClr val="dk1"/>
              </a:buClr>
              <a:buSzPts val="2900"/>
              <a:buFont typeface="Encode Sans Black"/>
              <a:buNone/>
            </a:pPr>
            <a:r>
              <a:rPr lang="en"/>
              <a:t>Call to Action for Campus</a:t>
            </a:r>
            <a:endParaRPr/>
          </a:p>
        </p:txBody>
      </p:sp>
      <p:grpSp>
        <p:nvGrpSpPr>
          <p:cNvPr id="1125" name="Google Shape;1125;p170"/>
          <p:cNvGrpSpPr/>
          <p:nvPr/>
        </p:nvGrpSpPr>
        <p:grpSpPr>
          <a:xfrm>
            <a:off x="1808265" y="2502868"/>
            <a:ext cx="5457241" cy="2387816"/>
            <a:chOff x="1020282" y="7935"/>
            <a:chExt cx="4093033" cy="1790907"/>
          </a:xfrm>
        </p:grpSpPr>
        <p:sp>
          <p:nvSpPr>
            <p:cNvPr id="1126" name="Google Shape;1126;p170"/>
            <p:cNvSpPr/>
            <p:nvPr/>
          </p:nvSpPr>
          <p:spPr>
            <a:xfrm>
              <a:off x="1412545" y="7935"/>
              <a:ext cx="1132200" cy="1132200"/>
            </a:xfrm>
            <a:prstGeom prst="ellipse">
              <a:avLst/>
            </a:prstGeom>
            <a:solidFill>
              <a:srgbClr val="F6EF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7" name="Google Shape;1127;p170"/>
            <p:cNvSpPr/>
            <p:nvPr/>
          </p:nvSpPr>
          <p:spPr>
            <a:xfrm>
              <a:off x="1653857" y="249248"/>
              <a:ext cx="649800" cy="649800"/>
            </a:xfrm>
            <a:prstGeom prst="rect">
              <a:avLst/>
            </a:prstGeom>
            <a:blipFill rotWithShape="1">
              <a:blip r:embed="rId3">
                <a:alphaModFix/>
              </a:blip>
              <a:stretch>
                <a:fillRect/>
              </a:stretch>
            </a:bli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8" name="Google Shape;1128;p170"/>
            <p:cNvSpPr/>
            <p:nvPr/>
          </p:nvSpPr>
          <p:spPr>
            <a:xfrm>
              <a:off x="1020282" y="1058221"/>
              <a:ext cx="1856400" cy="7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9" name="Google Shape;1129;p170"/>
            <p:cNvSpPr txBox="1"/>
            <p:nvPr/>
          </p:nvSpPr>
          <p:spPr>
            <a:xfrm>
              <a:off x="1020282" y="1058221"/>
              <a:ext cx="18564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cap="none">
                  <a:solidFill>
                    <a:schemeClr val="dk1"/>
                  </a:solidFill>
                  <a:latin typeface="Calibri"/>
                  <a:ea typeface="Calibri"/>
                  <a:cs typeface="Calibri"/>
                  <a:sym typeface="Calibri"/>
                </a:rPr>
                <a:t>Monitor stipend expenses regularly</a:t>
              </a:r>
              <a:endParaRPr sz="1900"/>
            </a:p>
          </p:txBody>
        </p:sp>
        <p:sp>
          <p:nvSpPr>
            <p:cNvPr id="1130" name="Google Shape;1130;p170"/>
            <p:cNvSpPr/>
            <p:nvPr/>
          </p:nvSpPr>
          <p:spPr>
            <a:xfrm>
              <a:off x="3593639" y="7935"/>
              <a:ext cx="1132200" cy="1132200"/>
            </a:xfrm>
            <a:prstGeom prst="ellipse">
              <a:avLst/>
            </a:prstGeom>
            <a:solidFill>
              <a:srgbClr val="F6EF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1" name="Google Shape;1131;p170"/>
            <p:cNvSpPr/>
            <p:nvPr/>
          </p:nvSpPr>
          <p:spPr>
            <a:xfrm>
              <a:off x="3834951" y="249248"/>
              <a:ext cx="649800" cy="649800"/>
            </a:xfrm>
            <a:prstGeom prst="rect">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2" name="Google Shape;1132;p170"/>
            <p:cNvSpPr/>
            <p:nvPr/>
          </p:nvSpPr>
          <p:spPr>
            <a:xfrm>
              <a:off x="3256915" y="1078842"/>
              <a:ext cx="1856400" cy="7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3" name="Google Shape;1133;p170"/>
            <p:cNvSpPr txBox="1"/>
            <p:nvPr/>
          </p:nvSpPr>
          <p:spPr>
            <a:xfrm>
              <a:off x="3256915" y="1078842"/>
              <a:ext cx="18564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cap="none">
                  <a:solidFill>
                    <a:schemeClr val="dk1"/>
                  </a:solidFill>
                  <a:latin typeface="Calibri"/>
                  <a:ea typeface="Calibri"/>
                  <a:cs typeface="Calibri"/>
                  <a:sym typeface="Calibri"/>
                </a:rPr>
                <a:t>Work with the ISC and payroll departments to correct as soon as possible</a:t>
              </a:r>
              <a:endParaRPr sz="1900"/>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71"/>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Char char="&gt;"/>
            </a:pPr>
            <a:r>
              <a:rPr lang="en" b="1" i="0"/>
              <a:t>Issues with timely and accurate posting of late charges</a:t>
            </a:r>
            <a:endParaRPr/>
          </a:p>
          <a:p>
            <a:pPr marL="749300" lvl="1" indent="-292100" algn="l" rtl="0">
              <a:spcBef>
                <a:spcPts val="400"/>
              </a:spcBef>
              <a:spcAft>
                <a:spcPts val="0"/>
              </a:spcAft>
              <a:buClr>
                <a:schemeClr val="dk2"/>
              </a:buClr>
              <a:buSzPts val="2000"/>
              <a:buChar char="–"/>
            </a:pPr>
            <a:r>
              <a:rPr lang="en" b="1" i="0"/>
              <a:t>Noncompliant for cost reimbursable awards</a:t>
            </a:r>
            <a:endParaRPr/>
          </a:p>
          <a:p>
            <a:pPr marL="749300" lvl="1" indent="-292100" algn="l" rtl="0">
              <a:spcBef>
                <a:spcPts val="400"/>
              </a:spcBef>
              <a:spcAft>
                <a:spcPts val="0"/>
              </a:spcAft>
              <a:buClr>
                <a:schemeClr val="dk2"/>
              </a:buClr>
              <a:buSzPts val="2000"/>
              <a:buChar char="–"/>
            </a:pPr>
            <a:r>
              <a:rPr lang="en" b="1" i="0"/>
              <a:t>Causes UW to have cash on hand</a:t>
            </a:r>
            <a:endParaRPr/>
          </a:p>
          <a:p>
            <a:pPr marL="749300" lvl="1" indent="-292100" algn="l" rtl="0">
              <a:spcBef>
                <a:spcPts val="400"/>
              </a:spcBef>
              <a:spcAft>
                <a:spcPts val="0"/>
              </a:spcAft>
              <a:buClr>
                <a:schemeClr val="dk2"/>
              </a:buClr>
              <a:buSzPts val="2000"/>
              <a:buChar char="–"/>
            </a:pPr>
            <a:r>
              <a:rPr lang="en" b="1" i="0"/>
              <a:t>Sponsors are </a:t>
            </a:r>
            <a:r>
              <a:rPr lang="en"/>
              <a:t>becoming more strict</a:t>
            </a:r>
            <a:endParaRPr/>
          </a:p>
          <a:p>
            <a:pPr marL="749300" lvl="1" indent="-292100" algn="l" rtl="0">
              <a:spcBef>
                <a:spcPts val="400"/>
              </a:spcBef>
              <a:spcAft>
                <a:spcPts val="0"/>
              </a:spcAft>
              <a:buClr>
                <a:schemeClr val="dk2"/>
              </a:buClr>
              <a:buSzPts val="2000"/>
              <a:buChar char="–"/>
            </a:pPr>
            <a:r>
              <a:rPr lang="en"/>
              <a:t>Common flag for auditors</a:t>
            </a:r>
            <a:endParaRPr/>
          </a:p>
          <a:p>
            <a:pPr marL="342900" lvl="0" indent="-342900" algn="l" rtl="0">
              <a:spcBef>
                <a:spcPts val="500"/>
              </a:spcBef>
              <a:spcAft>
                <a:spcPts val="0"/>
              </a:spcAft>
              <a:buClr>
                <a:schemeClr val="dk2"/>
              </a:buClr>
              <a:buSzPts val="2400"/>
              <a:buFont typeface="Merriweather Sans"/>
              <a:buChar char="&gt;"/>
            </a:pPr>
            <a:r>
              <a:rPr lang="en"/>
              <a:t>Received 135 re-open requests in 2021</a:t>
            </a:r>
            <a:endParaRPr/>
          </a:p>
          <a:p>
            <a:pPr marL="342900" lvl="0" indent="-190500" algn="l" rtl="0">
              <a:spcBef>
                <a:spcPts val="500"/>
              </a:spcBef>
              <a:spcAft>
                <a:spcPts val="0"/>
              </a:spcAft>
              <a:buClr>
                <a:schemeClr val="dk2"/>
              </a:buClr>
              <a:buSzPts val="2400"/>
              <a:buNone/>
            </a:pPr>
            <a:endParaRPr/>
          </a:p>
          <a:p>
            <a:pPr marL="342900" lvl="0" indent="-190500" algn="l" rtl="0">
              <a:spcBef>
                <a:spcPts val="500"/>
              </a:spcBef>
              <a:spcAft>
                <a:spcPts val="0"/>
              </a:spcAft>
              <a:buClr>
                <a:schemeClr val="dk2"/>
              </a:buClr>
              <a:buSzPts val="2400"/>
              <a:buFont typeface="Merriweather Sans"/>
              <a:buNone/>
            </a:pPr>
            <a:endParaRPr/>
          </a:p>
        </p:txBody>
      </p:sp>
      <p:sp>
        <p:nvSpPr>
          <p:cNvPr id="1140" name="Google Shape;1140;p171"/>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Late Charges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72"/>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GCA is working on a policy to enforce timely posting of late charges</a:t>
            </a:r>
            <a:endParaRPr/>
          </a:p>
          <a:p>
            <a:pPr marL="342900" lvl="0" indent="-342900" algn="l" rtl="0">
              <a:spcBef>
                <a:spcPts val="500"/>
              </a:spcBef>
              <a:spcAft>
                <a:spcPts val="0"/>
              </a:spcAft>
              <a:buClr>
                <a:schemeClr val="dk2"/>
              </a:buClr>
              <a:buSzPts val="2400"/>
              <a:buFont typeface="Merriweather Sans"/>
              <a:buChar char="&gt;"/>
            </a:pPr>
            <a:r>
              <a:rPr lang="en"/>
              <a:t>Consequences could include refunding cash previously received if issues are not resolved timely</a:t>
            </a:r>
            <a:endParaRPr/>
          </a:p>
          <a:p>
            <a:pPr marL="342900" lvl="0" indent="-342900" algn="l" rtl="0">
              <a:spcBef>
                <a:spcPts val="500"/>
              </a:spcBef>
              <a:spcAft>
                <a:spcPts val="0"/>
              </a:spcAft>
              <a:buClr>
                <a:schemeClr val="dk2"/>
              </a:buClr>
              <a:buSzPts val="2400"/>
              <a:buFont typeface="Merriweather Sans"/>
              <a:buChar char="&gt;"/>
            </a:pPr>
            <a:r>
              <a:rPr lang="en"/>
              <a:t>More information coming in the next few months</a:t>
            </a:r>
            <a:endParaRPr/>
          </a:p>
          <a:p>
            <a:pPr marL="342900" lvl="0" indent="-190500" algn="l" rtl="0">
              <a:spcBef>
                <a:spcPts val="500"/>
              </a:spcBef>
              <a:spcAft>
                <a:spcPts val="0"/>
              </a:spcAft>
              <a:buClr>
                <a:schemeClr val="dk2"/>
              </a:buClr>
              <a:buSzPts val="2400"/>
              <a:buFont typeface="Merriweather Sans"/>
              <a:buNone/>
            </a:pPr>
            <a:endParaRPr/>
          </a:p>
        </p:txBody>
      </p:sp>
      <p:sp>
        <p:nvSpPr>
          <p:cNvPr id="1146" name="Google Shape;1146;p172"/>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Late Charges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28"/>
          <p:cNvSpPr txBox="1">
            <a:spLocks noGrp="1"/>
          </p:cNvSpPr>
          <p:nvPr>
            <p:ph type="title"/>
          </p:nvPr>
        </p:nvSpPr>
        <p:spPr>
          <a:xfrm>
            <a:off x="265500" y="2824099"/>
            <a:ext cx="4045200" cy="1482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SzPts val="3600"/>
              <a:buNone/>
            </a:pPr>
            <a:r>
              <a:rPr lang="en"/>
              <a:t>Office Operations</a:t>
            </a:r>
            <a:endParaRPr/>
          </a:p>
        </p:txBody>
      </p:sp>
      <p:sp>
        <p:nvSpPr>
          <p:cNvPr id="676" name="Google Shape;676;p128"/>
          <p:cNvSpPr txBox="1">
            <a:spLocks noGrp="1"/>
          </p:cNvSpPr>
          <p:nvPr>
            <p:ph type="body" idx="2"/>
          </p:nvPr>
        </p:nvSpPr>
        <p:spPr>
          <a:xfrm>
            <a:off x="4939500" y="1352725"/>
            <a:ext cx="3837300" cy="3695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3200"/>
              <a:buNone/>
            </a:pPr>
            <a:r>
              <a:rPr lang="en"/>
              <a:t>Policy Administrator</a:t>
            </a:r>
            <a:endParaRPr/>
          </a:p>
          <a:p>
            <a:pPr marL="457200" lvl="0" indent="-311150" algn="l" rtl="0">
              <a:lnSpc>
                <a:spcPct val="90000"/>
              </a:lnSpc>
              <a:spcBef>
                <a:spcPts val="800"/>
              </a:spcBef>
              <a:spcAft>
                <a:spcPts val="0"/>
              </a:spcAft>
              <a:buSzPts val="1700"/>
              <a:buChar char="●"/>
            </a:pPr>
            <a:r>
              <a:rPr lang="en" sz="1300"/>
              <a:t>Primary: EO 56, APS 10.13 </a:t>
            </a:r>
            <a:endParaRPr sz="1300"/>
          </a:p>
          <a:p>
            <a:pPr marL="457200" lvl="0" indent="-311150" algn="l" rtl="0">
              <a:lnSpc>
                <a:spcPct val="90000"/>
              </a:lnSpc>
              <a:spcBef>
                <a:spcPts val="0"/>
              </a:spcBef>
              <a:spcAft>
                <a:spcPts val="0"/>
              </a:spcAft>
              <a:buSzPts val="1700"/>
              <a:buChar char="●"/>
            </a:pPr>
            <a:r>
              <a:rPr lang="en" sz="1300"/>
              <a:t>Policy partner for: APS 10.9, APS 44.3, EO 31, EO 51, EO 54, EO 55.</a:t>
            </a:r>
            <a:endParaRPr sz="1300"/>
          </a:p>
          <a:p>
            <a:pPr marL="0" lvl="0" indent="0" algn="l" rtl="0">
              <a:lnSpc>
                <a:spcPct val="90000"/>
              </a:lnSpc>
              <a:spcBef>
                <a:spcPts val="800"/>
              </a:spcBef>
              <a:spcAft>
                <a:spcPts val="0"/>
              </a:spcAft>
              <a:buSzPts val="3200"/>
              <a:buNone/>
            </a:pPr>
            <a:r>
              <a:rPr lang="en"/>
              <a:t>University Consultant</a:t>
            </a:r>
            <a:endParaRPr/>
          </a:p>
          <a:p>
            <a:pPr marL="457200" lvl="0" indent="-311150" algn="l" rtl="0">
              <a:lnSpc>
                <a:spcPct val="90000"/>
              </a:lnSpc>
              <a:spcBef>
                <a:spcPts val="800"/>
              </a:spcBef>
              <a:spcAft>
                <a:spcPts val="0"/>
              </a:spcAft>
              <a:buSzPts val="1700"/>
              <a:buChar char="●"/>
            </a:pPr>
            <a:r>
              <a:rPr lang="en" sz="1300"/>
              <a:t>Risk mitigation, triage behaviors of concern or incidents involving minors</a:t>
            </a:r>
            <a:endParaRPr sz="1300"/>
          </a:p>
          <a:p>
            <a:pPr marL="457200" lvl="0" indent="-311150" algn="l" rtl="0">
              <a:lnSpc>
                <a:spcPct val="90000"/>
              </a:lnSpc>
              <a:spcBef>
                <a:spcPts val="0"/>
              </a:spcBef>
              <a:spcAft>
                <a:spcPts val="0"/>
              </a:spcAft>
              <a:buSzPts val="1700"/>
              <a:buChar char="●"/>
            </a:pPr>
            <a:r>
              <a:rPr lang="en" sz="1300"/>
              <a:t>Policy compliance strategies, general programming best practices </a:t>
            </a:r>
            <a:endParaRPr sz="1300"/>
          </a:p>
          <a:p>
            <a:pPr marL="0" lvl="0" indent="0" algn="l" rtl="0">
              <a:lnSpc>
                <a:spcPct val="90000"/>
              </a:lnSpc>
              <a:spcBef>
                <a:spcPts val="800"/>
              </a:spcBef>
              <a:spcAft>
                <a:spcPts val="0"/>
              </a:spcAft>
              <a:buSzPts val="1600"/>
              <a:buNone/>
            </a:pPr>
            <a:r>
              <a:rPr lang="en"/>
              <a:t>Convener</a:t>
            </a:r>
            <a:endParaRPr/>
          </a:p>
          <a:p>
            <a:pPr marL="457200" lvl="0" indent="-311150" algn="l" rtl="0">
              <a:lnSpc>
                <a:spcPct val="90000"/>
              </a:lnSpc>
              <a:spcBef>
                <a:spcPts val="800"/>
              </a:spcBef>
              <a:spcAft>
                <a:spcPts val="0"/>
              </a:spcAft>
              <a:buSzPts val="1700"/>
              <a:buChar char="●"/>
            </a:pPr>
            <a:r>
              <a:rPr lang="en" sz="1300"/>
              <a:t>Coordinate efforts among youth program providers, health, safety and risk SMEs to raise awareness of youth on campus</a:t>
            </a:r>
            <a:endParaRPr sz="1300"/>
          </a:p>
          <a:p>
            <a:pPr marL="0" lvl="0" indent="0" algn="l" rtl="0">
              <a:lnSpc>
                <a:spcPct val="90000"/>
              </a:lnSpc>
              <a:spcBef>
                <a:spcPts val="800"/>
              </a:spcBef>
              <a:spcAft>
                <a:spcPts val="0"/>
              </a:spcAft>
              <a:buSzPts val="3200"/>
              <a:buNone/>
            </a:pPr>
            <a:r>
              <a:rPr lang="en"/>
              <a:t>Youth Safety Champion</a:t>
            </a:r>
            <a:endParaRPr/>
          </a:p>
          <a:p>
            <a:pPr marL="457200" lvl="0" indent="-311150" algn="l" rtl="0">
              <a:lnSpc>
                <a:spcPct val="90000"/>
              </a:lnSpc>
              <a:spcBef>
                <a:spcPts val="800"/>
              </a:spcBef>
              <a:spcAft>
                <a:spcPts val="0"/>
              </a:spcAft>
              <a:buSzPts val="1700"/>
              <a:buChar char="●"/>
            </a:pPr>
            <a:r>
              <a:rPr lang="en" sz="1300"/>
              <a:t>Focus on youth safety in adult-oriented University setting</a:t>
            </a:r>
            <a:endParaRPr sz="1300"/>
          </a:p>
        </p:txBody>
      </p:sp>
      <p:sp>
        <p:nvSpPr>
          <p:cNvPr id="677" name="Google Shape;677;p128"/>
          <p:cNvSpPr txBox="1">
            <a:spLocks noGrp="1"/>
          </p:cNvSpPr>
          <p:nvPr>
            <p:ph type="subTitle" idx="1"/>
          </p:nvPr>
        </p:nvSpPr>
        <p:spPr>
          <a:xfrm>
            <a:off x="265500" y="4508475"/>
            <a:ext cx="4045200" cy="1235100"/>
          </a:xfrm>
          <a:prstGeom prst="rect">
            <a:avLst/>
          </a:prstGeom>
          <a:noFill/>
          <a:ln>
            <a:noFill/>
          </a:ln>
        </p:spPr>
        <p:txBody>
          <a:bodyPr spcFirstLastPara="1" wrap="square" lIns="91400" tIns="91400" rIns="91400" bIns="91400" anchor="t" anchorCtr="0">
            <a:noAutofit/>
          </a:bodyPr>
          <a:lstStyle/>
          <a:p>
            <a:pPr marL="0" lvl="0" indent="0" algn="ctr" rtl="0">
              <a:lnSpc>
                <a:spcPct val="100000"/>
              </a:lnSpc>
              <a:spcBef>
                <a:spcPts val="0"/>
              </a:spcBef>
              <a:spcAft>
                <a:spcPts val="0"/>
              </a:spcAft>
              <a:buSzPts val="2800"/>
              <a:buNone/>
            </a:pPr>
            <a:r>
              <a:rPr lang="en">
                <a:solidFill>
                  <a:schemeClr val="accent3"/>
                </a:solidFill>
              </a:rPr>
              <a:t>www.uw.edu/youth </a:t>
            </a:r>
            <a:endParaRPr>
              <a:solidFill>
                <a:schemeClr val="accent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73"/>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rmAutofit/>
          </a:bodyPr>
          <a:lstStyle/>
          <a:p>
            <a:pPr marL="0" lvl="0" indent="0" algn="l" rtl="0">
              <a:spcBef>
                <a:spcPts val="0"/>
              </a:spcBef>
              <a:spcAft>
                <a:spcPts val="0"/>
              </a:spcAft>
              <a:buClr>
                <a:schemeClr val="dk1"/>
              </a:buClr>
              <a:buSzPts val="2900"/>
              <a:buFont typeface="Encode Sans Black"/>
              <a:buNone/>
            </a:pPr>
            <a:r>
              <a:rPr lang="en"/>
              <a:t>Call to Action for Campus</a:t>
            </a:r>
            <a:endParaRPr/>
          </a:p>
        </p:txBody>
      </p:sp>
      <p:grpSp>
        <p:nvGrpSpPr>
          <p:cNvPr id="1153" name="Google Shape;1153;p173"/>
          <p:cNvGrpSpPr/>
          <p:nvPr/>
        </p:nvGrpSpPr>
        <p:grpSpPr>
          <a:xfrm>
            <a:off x="1211620" y="2782709"/>
            <a:ext cx="6720555" cy="2054474"/>
            <a:chOff x="548977" y="85310"/>
            <a:chExt cx="5040542" cy="1540894"/>
          </a:xfrm>
        </p:grpSpPr>
        <p:sp>
          <p:nvSpPr>
            <p:cNvPr id="1154" name="Google Shape;1154;p173"/>
            <p:cNvSpPr/>
            <p:nvPr/>
          </p:nvSpPr>
          <p:spPr>
            <a:xfrm>
              <a:off x="1222842" y="85310"/>
              <a:ext cx="1022700" cy="1022700"/>
            </a:xfrm>
            <a:prstGeom prst="rect">
              <a:avLst/>
            </a:prstGeom>
            <a:blipFill rotWithShape="1">
              <a:blip r:embed="rId3">
                <a:alphaModFix/>
              </a:blip>
              <a:stretch>
                <a:fillRect/>
              </a:stretch>
            </a:bli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5" name="Google Shape;1155;p173"/>
            <p:cNvSpPr/>
            <p:nvPr/>
          </p:nvSpPr>
          <p:spPr>
            <a:xfrm>
              <a:off x="548977" y="906204"/>
              <a:ext cx="2272500" cy="7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6" name="Google Shape;1156;p173"/>
            <p:cNvSpPr txBox="1"/>
            <p:nvPr/>
          </p:nvSpPr>
          <p:spPr>
            <a:xfrm>
              <a:off x="548977" y="906204"/>
              <a:ext cx="22725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Communicate unposted charges and credits to GCA </a:t>
              </a:r>
              <a:r>
                <a:rPr lang="en" sz="1700" i="1">
                  <a:solidFill>
                    <a:schemeClr val="dk1"/>
                  </a:solidFill>
                  <a:latin typeface="Calibri"/>
                  <a:ea typeface="Calibri"/>
                  <a:cs typeface="Calibri"/>
                  <a:sym typeface="Calibri"/>
                </a:rPr>
                <a:t>before</a:t>
              </a:r>
              <a:r>
                <a:rPr lang="en" sz="1700">
                  <a:solidFill>
                    <a:schemeClr val="dk1"/>
                  </a:solidFill>
                  <a:latin typeface="Calibri"/>
                  <a:ea typeface="Calibri"/>
                  <a:cs typeface="Calibri"/>
                  <a:sym typeface="Calibri"/>
                </a:rPr>
                <a:t> Final Action Date</a:t>
              </a:r>
              <a:endParaRPr sz="1900"/>
            </a:p>
          </p:txBody>
        </p:sp>
        <p:sp>
          <p:nvSpPr>
            <p:cNvPr id="1157" name="Google Shape;1157;p173"/>
            <p:cNvSpPr/>
            <p:nvPr/>
          </p:nvSpPr>
          <p:spPr>
            <a:xfrm>
              <a:off x="3893029" y="85310"/>
              <a:ext cx="1022700" cy="1022700"/>
            </a:xfrm>
            <a:prstGeom prst="rect">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8" name="Google Shape;1158;p173"/>
            <p:cNvSpPr/>
            <p:nvPr/>
          </p:nvSpPr>
          <p:spPr>
            <a:xfrm>
              <a:off x="3317019" y="906204"/>
              <a:ext cx="2272500" cy="720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9" name="Google Shape;1159;p173"/>
            <p:cNvSpPr txBox="1"/>
            <p:nvPr/>
          </p:nvSpPr>
          <p:spPr>
            <a:xfrm>
              <a:off x="3317019" y="906204"/>
              <a:ext cx="22725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Work with vendors or subcontractors to post transactions as soon as possible</a:t>
              </a:r>
              <a:endParaRPr sz="190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74"/>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Difficulty closing sub budgets that have expired</a:t>
            </a:r>
            <a:endParaRPr/>
          </a:p>
          <a:p>
            <a:pPr marL="342900" lvl="0" indent="-342900" algn="l" rtl="0">
              <a:spcBef>
                <a:spcPts val="500"/>
              </a:spcBef>
              <a:spcAft>
                <a:spcPts val="0"/>
              </a:spcAft>
              <a:buClr>
                <a:schemeClr val="dk2"/>
              </a:buClr>
              <a:buSzPts val="2400"/>
              <a:buFont typeface="Merriweather Sans"/>
              <a:buChar char="&gt;"/>
            </a:pPr>
            <a:r>
              <a:rPr lang="en"/>
              <a:t>Almost 200 open sub budgets</a:t>
            </a:r>
            <a:endParaRPr/>
          </a:p>
          <a:p>
            <a:pPr marL="342900" lvl="0" indent="-342900" algn="l" rtl="0">
              <a:spcBef>
                <a:spcPts val="500"/>
              </a:spcBef>
              <a:spcAft>
                <a:spcPts val="0"/>
              </a:spcAft>
              <a:buClr>
                <a:schemeClr val="dk2"/>
              </a:buClr>
              <a:buSzPts val="2400"/>
              <a:buFont typeface="Merriweather Sans"/>
              <a:buChar char="&gt;"/>
            </a:pPr>
            <a:r>
              <a:rPr lang="en"/>
              <a:t>Will be providing deadlines to let us know if they need to be extended or closed</a:t>
            </a:r>
            <a:endParaRPr/>
          </a:p>
          <a:p>
            <a:pPr marL="749300" lvl="1" indent="-292100" algn="l" rtl="0">
              <a:spcBef>
                <a:spcPts val="400"/>
              </a:spcBef>
              <a:spcAft>
                <a:spcPts val="0"/>
              </a:spcAft>
              <a:buClr>
                <a:schemeClr val="dk2"/>
              </a:buClr>
              <a:buSzPts val="2000"/>
              <a:buChar char="–"/>
            </a:pPr>
            <a:r>
              <a:rPr lang="en"/>
              <a:t>Balances will be transferred to parent budgets</a:t>
            </a:r>
            <a:endParaRPr/>
          </a:p>
          <a:p>
            <a:pPr marL="749300" lvl="1" indent="-292100" algn="l" rtl="0">
              <a:spcBef>
                <a:spcPts val="400"/>
              </a:spcBef>
              <a:spcAft>
                <a:spcPts val="0"/>
              </a:spcAft>
              <a:buClr>
                <a:schemeClr val="dk2"/>
              </a:buClr>
              <a:buSzPts val="2000"/>
              <a:buChar char="–"/>
            </a:pPr>
            <a:r>
              <a:rPr lang="en"/>
              <a:t>Deficits will be reviewed and deadlines provided</a:t>
            </a:r>
            <a:endParaRPr/>
          </a:p>
          <a:p>
            <a:pPr marL="0" lvl="0" indent="0" algn="l" rtl="0">
              <a:spcBef>
                <a:spcPts val="500"/>
              </a:spcBef>
              <a:spcAft>
                <a:spcPts val="0"/>
              </a:spcAft>
              <a:buClr>
                <a:schemeClr val="dk2"/>
              </a:buClr>
              <a:buSzPts val="2400"/>
              <a:buNone/>
            </a:pPr>
            <a:endParaRPr/>
          </a:p>
        </p:txBody>
      </p:sp>
      <p:sp>
        <p:nvSpPr>
          <p:cNvPr id="1166" name="Google Shape;1166;p174"/>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Expired Sub Budgets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75"/>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Final Action Date </a:t>
            </a:r>
            <a:r>
              <a:rPr lang="en" u="sng">
                <a:solidFill>
                  <a:schemeClr val="hlink"/>
                </a:solidFill>
                <a:hlinkClick r:id="rId3"/>
              </a:rPr>
              <a:t>webpage</a:t>
            </a:r>
            <a:endParaRPr/>
          </a:p>
          <a:p>
            <a:pPr marL="342900" lvl="0" indent="-342900" algn="l" rtl="0">
              <a:spcBef>
                <a:spcPts val="500"/>
              </a:spcBef>
              <a:spcAft>
                <a:spcPts val="0"/>
              </a:spcAft>
              <a:buClr>
                <a:schemeClr val="dk2"/>
              </a:buClr>
              <a:buSzPts val="2400"/>
              <a:buFont typeface="Merriweather Sans"/>
              <a:buChar char="&gt;"/>
            </a:pPr>
            <a:r>
              <a:rPr lang="en"/>
              <a:t>Pending Transactions </a:t>
            </a:r>
            <a:r>
              <a:rPr lang="en" u="sng">
                <a:solidFill>
                  <a:schemeClr val="hlink"/>
                </a:solidFill>
                <a:hlinkClick r:id="rId4"/>
              </a:rPr>
              <a:t>Form</a:t>
            </a:r>
            <a:endParaRPr/>
          </a:p>
          <a:p>
            <a:pPr marL="342900" lvl="0" indent="-342900" algn="l" rtl="0">
              <a:spcBef>
                <a:spcPts val="500"/>
              </a:spcBef>
              <a:spcAft>
                <a:spcPts val="0"/>
              </a:spcAft>
              <a:buClr>
                <a:schemeClr val="dk2"/>
              </a:buClr>
              <a:buSzPts val="2400"/>
              <a:buFont typeface="Merriweather Sans"/>
              <a:buChar char="&gt;"/>
            </a:pPr>
            <a:r>
              <a:rPr lang="en"/>
              <a:t>NIH 120 day </a:t>
            </a:r>
            <a:r>
              <a:rPr lang="en" u="sng">
                <a:solidFill>
                  <a:schemeClr val="hlink"/>
                </a:solidFill>
                <a:hlinkClick r:id="rId5"/>
              </a:rPr>
              <a:t>policy</a:t>
            </a:r>
            <a:endParaRPr/>
          </a:p>
        </p:txBody>
      </p:sp>
      <p:sp>
        <p:nvSpPr>
          <p:cNvPr id="1172" name="Google Shape;1172;p175"/>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Resources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76"/>
          <p:cNvSpPr txBox="1">
            <a:spLocks noGrp="1"/>
          </p:cNvSpPr>
          <p:nvPr>
            <p:ph type="body" idx="1"/>
          </p:nvPr>
        </p:nvSpPr>
        <p:spPr>
          <a:xfrm>
            <a:off x="447923" y="2307557"/>
            <a:ext cx="8197200" cy="3154500"/>
          </a:xfrm>
          <a:prstGeom prst="rect">
            <a:avLst/>
          </a:prstGeom>
          <a:noFill/>
          <a:ln>
            <a:noFill/>
          </a:ln>
        </p:spPr>
        <p:txBody>
          <a:bodyPr spcFirstLastPara="1" wrap="square" lIns="121900" tIns="60925" rIns="121900" bIns="60925" anchor="t" anchorCtr="0">
            <a:noAutofit/>
          </a:bodyPr>
          <a:lstStyle/>
          <a:p>
            <a:pPr marL="342900" lvl="0" indent="-342900" algn="l" rtl="0">
              <a:spcBef>
                <a:spcPts val="0"/>
              </a:spcBef>
              <a:spcAft>
                <a:spcPts val="0"/>
              </a:spcAft>
              <a:buClr>
                <a:schemeClr val="dk2"/>
              </a:buClr>
              <a:buSzPts val="2400"/>
              <a:buFont typeface="Merriweather Sans"/>
              <a:buChar char="&gt;"/>
            </a:pPr>
            <a:r>
              <a:rPr lang="en"/>
              <a:t>Please contact GCA at gcahelp@uw.edu</a:t>
            </a:r>
            <a:endParaRPr/>
          </a:p>
        </p:txBody>
      </p:sp>
      <p:sp>
        <p:nvSpPr>
          <p:cNvPr id="1178" name="Google Shape;1178;p176"/>
          <p:cNvSpPr txBox="1">
            <a:spLocks noGrp="1"/>
          </p:cNvSpPr>
          <p:nvPr>
            <p:ph type="title"/>
          </p:nvPr>
        </p:nvSpPr>
        <p:spPr>
          <a:xfrm>
            <a:off x="460375" y="494164"/>
            <a:ext cx="8184900" cy="1325100"/>
          </a:xfrm>
          <a:prstGeom prst="rect">
            <a:avLst/>
          </a:prstGeom>
          <a:noFill/>
          <a:ln>
            <a:noFill/>
          </a:ln>
        </p:spPr>
        <p:txBody>
          <a:bodyPr spcFirstLastPara="1" wrap="square" lIns="121900" tIns="60925" rIns="121900" bIns="60925" anchor="b" anchorCtr="0">
            <a:noAutofit/>
          </a:bodyPr>
          <a:lstStyle/>
          <a:p>
            <a:pPr marL="0" lvl="0" indent="0" algn="l" rtl="0">
              <a:spcBef>
                <a:spcPts val="0"/>
              </a:spcBef>
              <a:spcAft>
                <a:spcPts val="0"/>
              </a:spcAft>
              <a:buClr>
                <a:schemeClr val="dk1"/>
              </a:buClr>
              <a:buSzPts val="2900"/>
              <a:buFont typeface="Encode Sans Black"/>
              <a:buNone/>
            </a:pPr>
            <a:r>
              <a:rPr lang="en"/>
              <a:t>Questions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77"/>
          <p:cNvSpPr txBox="1">
            <a:spLocks noGrp="1"/>
          </p:cNvSpPr>
          <p:nvPr>
            <p:ph type="body" idx="1"/>
          </p:nvPr>
        </p:nvSpPr>
        <p:spPr>
          <a:xfrm>
            <a:off x="479669" y="169804"/>
            <a:ext cx="8184600" cy="10002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0"/>
              </a:spcAft>
              <a:buClr>
                <a:srgbClr val="FFFFFF"/>
              </a:buClr>
              <a:buSzPts val="3600"/>
              <a:buNone/>
            </a:pPr>
            <a:r>
              <a:rPr lang="en" sz="3600"/>
              <a:t>Thank You, Karen – enjoy </a:t>
            </a:r>
            <a:r>
              <a:rPr lang="en" sz="3600">
                <a:latin typeface="Arial"/>
                <a:ea typeface="Arial"/>
                <a:cs typeface="Arial"/>
                <a:sym typeface="Arial"/>
              </a:rPr>
              <a:t>your retirement!</a:t>
            </a:r>
            <a:endParaRPr/>
          </a:p>
        </p:txBody>
      </p:sp>
      <p:pic>
        <p:nvPicPr>
          <p:cNvPr id="1184" name="Google Shape;1184;p177" descr="A person wearing glasses&#10;&#10;Description automatically generated with medium confidence"/>
          <p:cNvPicPr preferRelativeResize="0"/>
          <p:nvPr/>
        </p:nvPicPr>
        <p:blipFill rotWithShape="1">
          <a:blip r:embed="rId3">
            <a:alphaModFix/>
          </a:blip>
          <a:srcRect/>
          <a:stretch/>
        </p:blipFill>
        <p:spPr>
          <a:xfrm>
            <a:off x="287581" y="1880758"/>
            <a:ext cx="3435948" cy="4026056"/>
          </a:xfrm>
          <a:prstGeom prst="rect">
            <a:avLst/>
          </a:prstGeom>
          <a:noFill/>
          <a:ln>
            <a:noFill/>
          </a:ln>
        </p:spPr>
      </p:pic>
      <p:pic>
        <p:nvPicPr>
          <p:cNvPr id="1185" name="Google Shape;1185;p177" descr="A picture containing outdoor, sky, grass, standing&#10;&#10;Description automatically generated"/>
          <p:cNvPicPr preferRelativeResize="0"/>
          <p:nvPr/>
        </p:nvPicPr>
        <p:blipFill rotWithShape="1">
          <a:blip r:embed="rId4">
            <a:alphaModFix/>
          </a:blip>
          <a:srcRect/>
          <a:stretch/>
        </p:blipFill>
        <p:spPr>
          <a:xfrm>
            <a:off x="3943269" y="2221950"/>
            <a:ext cx="4913153" cy="3684865"/>
          </a:xfrm>
          <a:prstGeom prst="rect">
            <a:avLst/>
          </a:prstGeom>
          <a:noFill/>
          <a:ln>
            <a:noFill/>
          </a:ln>
        </p:spPr>
      </p:pic>
      <p:sp>
        <p:nvSpPr>
          <p:cNvPr id="1186" name="Google Shape;1186;p177"/>
          <p:cNvSpPr txBox="1"/>
          <p:nvPr/>
        </p:nvSpPr>
        <p:spPr>
          <a:xfrm>
            <a:off x="287581" y="6110885"/>
            <a:ext cx="171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lt1"/>
                </a:solidFill>
                <a:latin typeface="Calibri"/>
                <a:ea typeface="Calibri"/>
                <a:cs typeface="Calibri"/>
                <a:sym typeface="Calibri"/>
              </a:rPr>
              <a:t>13 January 2020</a:t>
            </a:r>
            <a:endParaRPr/>
          </a:p>
          <a:p>
            <a:pPr marL="0" marR="0" lvl="0" indent="0" algn="l" rtl="0">
              <a:spcBef>
                <a:spcPts val="0"/>
              </a:spcBef>
              <a:spcAft>
                <a:spcPts val="0"/>
              </a:spcAft>
              <a:buNone/>
            </a:pPr>
            <a:r>
              <a:rPr lang="en" sz="1800">
                <a:solidFill>
                  <a:schemeClr val="lt1"/>
                </a:solidFill>
                <a:latin typeface="Calibri"/>
                <a:ea typeface="Calibri"/>
                <a:cs typeface="Calibri"/>
                <a:sym typeface="Calibri"/>
              </a:rPr>
              <a:t>MRAM</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78"/>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Foreign Influence &amp; Related Federal Agency Policy Changes</a:t>
            </a:r>
            <a:endParaRPr sz="4200"/>
          </a:p>
        </p:txBody>
      </p:sp>
      <p:sp>
        <p:nvSpPr>
          <p:cNvPr id="1192" name="Google Shape;1192;p178"/>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January, 2022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79"/>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ctr" anchorCtr="0">
            <a:noAutofit/>
          </a:bodyPr>
          <a:lstStyle/>
          <a:p>
            <a:pPr marL="0" lvl="0" indent="0" algn="l" rtl="0">
              <a:spcBef>
                <a:spcPts val="400"/>
              </a:spcBef>
              <a:spcAft>
                <a:spcPts val="0"/>
              </a:spcAft>
              <a:buNone/>
            </a:pPr>
            <a:r>
              <a:rPr lang="en" sz="2700">
                <a:solidFill>
                  <a:srgbClr val="4B2E83"/>
                </a:solidFill>
                <a:latin typeface="Open Sans"/>
                <a:ea typeface="Open Sans"/>
                <a:cs typeface="Open Sans"/>
                <a:sym typeface="Open Sans"/>
              </a:rPr>
              <a:t>Dept. of Energy (DOE): </a:t>
            </a:r>
            <a:r>
              <a:rPr lang="en" sz="2700" b="0">
                <a:solidFill>
                  <a:srgbClr val="4B2E83"/>
                </a:solidFill>
                <a:latin typeface="Open Sans"/>
                <a:ea typeface="Open Sans"/>
                <a:cs typeface="Open Sans"/>
                <a:sym typeface="Open Sans"/>
              </a:rPr>
              <a:t>Foreign Government-Sponsored Talent Recruitment Programs (FGTRP)</a:t>
            </a:r>
            <a:r>
              <a:rPr lang="en" sz="1700">
                <a:latin typeface="Open Sans"/>
                <a:ea typeface="Open Sans"/>
                <a:cs typeface="Open Sans"/>
                <a:sym typeface="Open Sans"/>
              </a:rPr>
              <a:t> </a:t>
            </a:r>
            <a:endParaRPr sz="2700"/>
          </a:p>
        </p:txBody>
      </p:sp>
      <p:sp>
        <p:nvSpPr>
          <p:cNvPr id="1198" name="Google Shape;1198;p179"/>
          <p:cNvSpPr txBox="1">
            <a:spLocks noGrp="1"/>
          </p:cNvSpPr>
          <p:nvPr>
            <p:ph type="body" idx="1"/>
          </p:nvPr>
        </p:nvSpPr>
        <p:spPr>
          <a:xfrm>
            <a:off x="658401" y="1836732"/>
            <a:ext cx="8197200" cy="4122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SzPts val="2400"/>
              <a:buFont typeface="Open Sans"/>
              <a:buChar char="&gt;"/>
            </a:pPr>
            <a:r>
              <a:rPr lang="en" b="0"/>
              <a:t>All contractor personnel are </a:t>
            </a:r>
            <a:r>
              <a:rPr lang="en"/>
              <a:t>prohibited</a:t>
            </a:r>
            <a:r>
              <a:rPr lang="en" b="0"/>
              <a:t> from participating on a Foreign Government-Sponsored Talent Recruitment Programs (FGTRP) </a:t>
            </a:r>
            <a:endParaRPr b="0"/>
          </a:p>
          <a:p>
            <a:pPr marL="914400" marR="0" lvl="1" indent="-349250" algn="l" rtl="0">
              <a:lnSpc>
                <a:spcPct val="115000"/>
              </a:lnSpc>
              <a:spcBef>
                <a:spcPts val="0"/>
              </a:spcBef>
              <a:spcAft>
                <a:spcPts val="0"/>
              </a:spcAft>
              <a:buSzPts val="1900"/>
              <a:buFont typeface="Open Sans"/>
              <a:buChar char="–"/>
            </a:pPr>
            <a:r>
              <a:rPr lang="en" sz="2300" b="0"/>
              <a:t>There are no exceptions to this policy</a:t>
            </a:r>
            <a:endParaRPr sz="2300" b="0"/>
          </a:p>
          <a:p>
            <a:pPr marL="914400" marR="0" lvl="0" indent="0" algn="l" rtl="0">
              <a:lnSpc>
                <a:spcPct val="115000"/>
              </a:lnSpc>
              <a:spcBef>
                <a:spcPts val="0"/>
              </a:spcBef>
              <a:spcAft>
                <a:spcPts val="0"/>
              </a:spcAft>
              <a:buNone/>
            </a:pPr>
            <a:endParaRPr sz="2300" b="0"/>
          </a:p>
          <a:p>
            <a:pPr marL="457200" marR="0" lvl="0" indent="-381000" algn="l" rtl="0">
              <a:lnSpc>
                <a:spcPct val="115000"/>
              </a:lnSpc>
              <a:spcBef>
                <a:spcPts val="0"/>
              </a:spcBef>
              <a:spcAft>
                <a:spcPts val="0"/>
              </a:spcAft>
              <a:buSzPts val="2400"/>
              <a:buFont typeface="Open Sans"/>
              <a:buChar char="&gt;"/>
            </a:pPr>
            <a:r>
              <a:rPr lang="en" b="0"/>
              <a:t>All contractor personnel are restricted from Other Foreign Government Sponsored or Affiliated Activities of a Foreign Country of Risk</a:t>
            </a:r>
            <a:endParaRPr b="0"/>
          </a:p>
          <a:p>
            <a:pPr marL="914400" marR="0" lvl="1" indent="-355600" algn="l" rtl="0">
              <a:lnSpc>
                <a:spcPct val="115000"/>
              </a:lnSpc>
              <a:spcBef>
                <a:spcPts val="0"/>
              </a:spcBef>
              <a:spcAft>
                <a:spcPts val="0"/>
              </a:spcAft>
              <a:buSzPts val="2000"/>
              <a:buFont typeface="Open Sans"/>
              <a:buChar char="–"/>
            </a:pPr>
            <a:r>
              <a:rPr lang="en" b="0"/>
              <a:t>DOE may allow some exemptions - DOE will review requests </a:t>
            </a:r>
            <a:endParaRPr sz="2000">
              <a:solidFill>
                <a:schemeClr val="dk1"/>
              </a:solidFill>
            </a:endParaRPr>
          </a:p>
          <a:p>
            <a:pPr marL="342900" lvl="0" indent="-215900" algn="l" rtl="0">
              <a:spcBef>
                <a:spcPts val="400"/>
              </a:spcBef>
              <a:spcAft>
                <a:spcPts val="0"/>
              </a:spcAft>
              <a:buClr>
                <a:srgbClr val="4B2E83"/>
              </a:buClr>
              <a:buSzPts val="2000"/>
              <a:buFont typeface="Merriweather Sans"/>
              <a:buNone/>
            </a:pPr>
            <a:endParaRPr sz="2000"/>
          </a:p>
          <a:p>
            <a:pPr marL="742950" lvl="1" indent="-158750" algn="l" rtl="0">
              <a:spcBef>
                <a:spcPts val="400"/>
              </a:spcBef>
              <a:spcAft>
                <a:spcPts val="0"/>
              </a:spcAft>
              <a:buClr>
                <a:srgbClr val="4B2E83"/>
              </a:buClr>
              <a:buSzPts val="2000"/>
              <a:buNone/>
            </a:pPr>
            <a:endParaRPr/>
          </a:p>
          <a:p>
            <a:pPr marL="342900" lvl="0" indent="-190500" algn="l" rtl="0">
              <a:spcBef>
                <a:spcPts val="480"/>
              </a:spcBef>
              <a:spcAft>
                <a:spcPts val="0"/>
              </a:spcAft>
              <a:buClr>
                <a:srgbClr val="4B2E83"/>
              </a:buClr>
              <a:buSzPts val="2400"/>
              <a:buFont typeface="Merriweather Sans"/>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80"/>
          <p:cNvSpPr txBox="1">
            <a:spLocks noGrp="1"/>
          </p:cNvSpPr>
          <p:nvPr>
            <p:ph type="body" idx="1"/>
          </p:nvPr>
        </p:nvSpPr>
        <p:spPr>
          <a:xfrm>
            <a:off x="659305" y="1736725"/>
            <a:ext cx="8196300" cy="40155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b="0">
                <a:solidFill>
                  <a:schemeClr val="dk1"/>
                </a:solidFill>
              </a:rPr>
              <a:t>When award terms include:</a:t>
            </a:r>
            <a:endParaRPr b="0">
              <a:solidFill>
                <a:schemeClr val="dk1"/>
              </a:solidFill>
            </a:endParaRPr>
          </a:p>
          <a:p>
            <a:pPr marL="457200" lvl="0" indent="0" algn="l" rtl="0">
              <a:spcBef>
                <a:spcPts val="480"/>
              </a:spcBef>
              <a:spcAft>
                <a:spcPts val="0"/>
              </a:spcAft>
              <a:buNone/>
            </a:pPr>
            <a:r>
              <a:rPr lang="en" sz="2100" b="0">
                <a:solidFill>
                  <a:schemeClr val="dk1"/>
                </a:solidFill>
              </a:rPr>
              <a:t>CONTRACTOR REQUIREMENTS DOCUMENT (CRD) “DOE ORDER </a:t>
            </a:r>
            <a:r>
              <a:rPr lang="en" sz="2100" b="0" u="sng">
                <a:solidFill>
                  <a:schemeClr val="hlink"/>
                </a:solidFill>
                <a:hlinkClick r:id="rId3"/>
              </a:rPr>
              <a:t>486.1A</a:t>
            </a:r>
            <a:r>
              <a:rPr lang="en" sz="2100" b="0">
                <a:solidFill>
                  <a:schemeClr val="dk1"/>
                </a:solidFill>
              </a:rPr>
              <a:t>”, FOREIGN GOVERNMENT SPONSORED OR AFFILIATED ACTIVITIES</a:t>
            </a:r>
            <a:endParaRPr b="0"/>
          </a:p>
          <a:p>
            <a:pPr marL="0" lvl="0" indent="0" algn="l" rtl="0">
              <a:spcBef>
                <a:spcPts val="480"/>
              </a:spcBef>
              <a:spcAft>
                <a:spcPts val="0"/>
              </a:spcAft>
              <a:buNone/>
            </a:pPr>
            <a:endParaRPr/>
          </a:p>
          <a:p>
            <a:pPr marL="457200" marR="0" lvl="0" indent="-381000" algn="l" rtl="0">
              <a:lnSpc>
                <a:spcPct val="115000"/>
              </a:lnSpc>
              <a:spcBef>
                <a:spcPts val="0"/>
              </a:spcBef>
              <a:spcAft>
                <a:spcPts val="0"/>
              </a:spcAft>
              <a:buSzPts val="2400"/>
              <a:buFont typeface="Open Sans"/>
              <a:buChar char="&gt;"/>
            </a:pPr>
            <a:r>
              <a:rPr lang="en" b="0"/>
              <a:t>The PI and all participating personnel need to fill out the UW’s Foreign Government-Sponsored Talent Recruitment Programs (FGTRP) Disclosure Form, sign, and return to OSP via </a:t>
            </a:r>
            <a:r>
              <a:rPr lang="en" b="0" u="sng">
                <a:solidFill>
                  <a:schemeClr val="hlink"/>
                </a:solidFill>
                <a:hlinkClick r:id="rId4"/>
              </a:rPr>
              <a:t>osp@uw.edu</a:t>
            </a:r>
            <a:r>
              <a:rPr lang="en" b="0"/>
              <a:t> </a:t>
            </a:r>
            <a:endParaRPr sz="2400" b="0"/>
          </a:p>
          <a:p>
            <a:pPr marL="457200" marR="0" lvl="0" indent="-381000" algn="l" rtl="0">
              <a:lnSpc>
                <a:spcPct val="115000"/>
              </a:lnSpc>
              <a:spcBef>
                <a:spcPts val="0"/>
              </a:spcBef>
              <a:spcAft>
                <a:spcPts val="0"/>
              </a:spcAft>
              <a:buSzPts val="2400"/>
              <a:buFont typeface="Open Sans"/>
              <a:buChar char="&gt;"/>
            </a:pPr>
            <a:r>
              <a:rPr lang="en" b="0"/>
              <a:t>OSP will hold the FA until the forms are returned</a:t>
            </a:r>
            <a:endParaRPr b="0"/>
          </a:p>
        </p:txBody>
      </p:sp>
      <p:sp>
        <p:nvSpPr>
          <p:cNvPr id="1205" name="Google Shape;1205;p180"/>
          <p:cNvSpPr txBox="1">
            <a:spLocks noGrp="1"/>
          </p:cNvSpPr>
          <p:nvPr>
            <p:ph type="title"/>
          </p:nvPr>
        </p:nvSpPr>
        <p:spPr>
          <a:xfrm>
            <a:off x="671756" y="371511"/>
            <a:ext cx="8183700" cy="992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b="0">
                <a:solidFill>
                  <a:srgbClr val="4B2E83"/>
                </a:solidFill>
                <a:latin typeface="Open Sans"/>
                <a:ea typeface="Open Sans"/>
                <a:cs typeface="Open Sans"/>
                <a:sym typeface="Open Sans"/>
              </a:rPr>
              <a:t>What Does This Mean? </a:t>
            </a:r>
            <a:endParaRPr b="0">
              <a:latin typeface="Encode Sans"/>
              <a:ea typeface="Encode Sans"/>
              <a:cs typeface="Encode Sans"/>
              <a:sym typeface="Encod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8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Defense Advanced Research Projects Agency (DARPA) - Foreign Interests Rubric</a:t>
            </a:r>
            <a:endParaRPr/>
          </a:p>
        </p:txBody>
      </p:sp>
      <p:sp>
        <p:nvSpPr>
          <p:cNvPr id="1212" name="Google Shape;1212;p181"/>
          <p:cNvSpPr txBox="1">
            <a:spLocks noGrp="1"/>
          </p:cNvSpPr>
          <p:nvPr>
            <p:ph type="body" idx="2"/>
          </p:nvPr>
        </p:nvSpPr>
        <p:spPr>
          <a:xfrm>
            <a:off x="720200" y="1497450"/>
            <a:ext cx="77880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t>DARPA has a Risk Rubric they will use to review disclosures from all proposed Senior/Key Personnel. Four criteria factors at four different risk levels from low to very high.</a:t>
            </a: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457200" lvl="0" indent="-336550" algn="l" rtl="0">
              <a:lnSpc>
                <a:spcPct val="115000"/>
              </a:lnSpc>
              <a:spcBef>
                <a:spcPts val="700"/>
              </a:spcBef>
              <a:spcAft>
                <a:spcPts val="0"/>
              </a:spcAft>
              <a:buClr>
                <a:srgbClr val="4B2E83"/>
              </a:buClr>
              <a:buSzPts val="1700"/>
              <a:buFont typeface="Arial"/>
              <a:buChar char="&gt;"/>
            </a:pPr>
            <a:r>
              <a:rPr lang="en" sz="1700" u="sng">
                <a:solidFill>
                  <a:srgbClr val="4B2E83"/>
                </a:solidFill>
                <a:latin typeface="Arial"/>
                <a:ea typeface="Arial"/>
                <a:cs typeface="Arial"/>
                <a:sym typeface="Arial"/>
                <a:hlinkClick r:id="rId3">
                  <a:extLst>
                    <a:ext uri="{A12FA001-AC4F-418D-AE19-62706E023703}">
                      <ahyp:hlinkClr xmlns:ahyp="http://schemas.microsoft.com/office/drawing/2018/hyperlinkcolor" val="tx"/>
                    </a:ext>
                  </a:extLst>
                </a:hlinkClick>
              </a:rPr>
              <a:t>Senior/Key Personnel Foreign Influence Risk Rubric</a:t>
            </a:r>
            <a:endParaRPr sz="1600">
              <a:solidFill>
                <a:srgbClr val="4B2E83"/>
              </a:solidFill>
            </a:endParaRPr>
          </a:p>
          <a:p>
            <a:pPr marL="457200" lvl="0" indent="-336550" algn="l" rtl="0">
              <a:lnSpc>
                <a:spcPct val="115000"/>
              </a:lnSpc>
              <a:spcBef>
                <a:spcPts val="0"/>
              </a:spcBef>
              <a:spcAft>
                <a:spcPts val="0"/>
              </a:spcAft>
              <a:buClr>
                <a:srgbClr val="4B2E83"/>
              </a:buClr>
              <a:buSzPts val="1700"/>
              <a:buFont typeface="Arial"/>
              <a:buChar char="&gt;"/>
            </a:pPr>
            <a:r>
              <a:rPr lang="en" sz="1700" u="sng">
                <a:solidFill>
                  <a:srgbClr val="4B2E83"/>
                </a:solidFill>
                <a:latin typeface="Arial"/>
                <a:ea typeface="Arial"/>
                <a:cs typeface="Arial"/>
                <a:sym typeface="Arial"/>
                <a:hlinkClick r:id="rId4">
                  <a:extLst>
                    <a:ext uri="{A12FA001-AC4F-418D-AE19-62706E023703}">
                      <ahyp:hlinkClr xmlns:ahyp="http://schemas.microsoft.com/office/drawing/2018/hyperlinkcolor" val="tx"/>
                    </a:ext>
                  </a:extLst>
                </a:hlinkClick>
              </a:rPr>
              <a:t>Countering Foreign Influence Program</a:t>
            </a:r>
            <a:r>
              <a:rPr lang="en" sz="1700">
                <a:solidFill>
                  <a:srgbClr val="4B2E83"/>
                </a:solidFill>
                <a:latin typeface="Arial"/>
                <a:ea typeface="Arial"/>
                <a:cs typeface="Arial"/>
                <a:sym typeface="Arial"/>
              </a:rPr>
              <a:t> (DARPA Policy)</a:t>
            </a:r>
            <a:endParaRPr sz="1700">
              <a:solidFill>
                <a:srgbClr val="4B2E83"/>
              </a:solidFill>
              <a:latin typeface="Arial"/>
              <a:ea typeface="Arial"/>
              <a:cs typeface="Arial"/>
              <a:sym typeface="Arial"/>
            </a:endParaRPr>
          </a:p>
          <a:p>
            <a:pPr marL="457200" lvl="0" indent="-336550" algn="l" rtl="0">
              <a:lnSpc>
                <a:spcPct val="115000"/>
              </a:lnSpc>
              <a:spcBef>
                <a:spcPts val="0"/>
              </a:spcBef>
              <a:spcAft>
                <a:spcPts val="0"/>
              </a:spcAft>
              <a:buClr>
                <a:srgbClr val="4B2E83"/>
              </a:buClr>
              <a:buSzPts val="1700"/>
              <a:buFont typeface="Arial"/>
              <a:buChar char="&gt;"/>
            </a:pPr>
            <a:r>
              <a:rPr lang="en" sz="1700" u="sng">
                <a:solidFill>
                  <a:srgbClr val="4B2E83"/>
                </a:solidFill>
                <a:latin typeface="Arial"/>
                <a:ea typeface="Arial"/>
                <a:cs typeface="Arial"/>
                <a:sym typeface="Arial"/>
                <a:hlinkClick r:id="rId5">
                  <a:extLst>
                    <a:ext uri="{A12FA001-AC4F-418D-AE19-62706E023703}">
                      <ahyp:hlinkClr xmlns:ahyp="http://schemas.microsoft.com/office/drawing/2018/hyperlinkcolor" val="tx"/>
                    </a:ext>
                  </a:extLst>
                </a:hlinkClick>
              </a:rPr>
              <a:t>Countering Foreign Influence Program (CFIP) Frequently Asked Questions (FAQ)</a:t>
            </a:r>
            <a:endParaRPr sz="1600"/>
          </a:p>
          <a:p>
            <a:pPr marL="0" marR="0" lvl="0" indent="0" algn="l" rtl="0">
              <a:lnSpc>
                <a:spcPct val="115000"/>
              </a:lnSpc>
              <a:spcBef>
                <a:spcPts val="1800"/>
              </a:spcBef>
              <a:spcAft>
                <a:spcPts val="0"/>
              </a:spcAft>
              <a:buNone/>
            </a:pPr>
            <a:endParaRPr sz="1800" u="sng"/>
          </a:p>
        </p:txBody>
      </p:sp>
      <p:sp>
        <p:nvSpPr>
          <p:cNvPr id="1213" name="Google Shape;1213;p181"/>
          <p:cNvSpPr txBox="1"/>
          <p:nvPr/>
        </p:nvSpPr>
        <p:spPr>
          <a:xfrm>
            <a:off x="2865225" y="6256400"/>
            <a:ext cx="4505700" cy="4617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0"/>
              </a:spcBef>
              <a:spcAft>
                <a:spcPts val="0"/>
              </a:spcAft>
              <a:buNone/>
            </a:pPr>
            <a:r>
              <a:rPr lang="en" sz="1800" u="sng">
                <a:solidFill>
                  <a:schemeClr val="hlink"/>
                </a:solidFill>
                <a:latin typeface="Open Sans"/>
                <a:ea typeface="Open Sans"/>
                <a:cs typeface="Open Sans"/>
                <a:sym typeface="Open Sans"/>
                <a:hlinkClick r:id="rId6"/>
              </a:rPr>
              <a:t>DARPA for Universities</a:t>
            </a:r>
            <a:endParaRPr/>
          </a:p>
        </p:txBody>
      </p:sp>
      <p:pic>
        <p:nvPicPr>
          <p:cNvPr id="1214" name="Google Shape;1214;p181" descr="image displays a table with 4 factors and 4 rating levels from low to very high - not meant to show detailed information - information from this table is available from the DARPA guidance on their webpage for universities linked from this slide" title="DARPA Foreign Influence Conflicts of Interests or Conflicts of Commitment Risk Rubric Risk Rubric"/>
          <p:cNvPicPr preferRelativeResize="0"/>
          <p:nvPr/>
        </p:nvPicPr>
        <p:blipFill>
          <a:blip r:embed="rId7">
            <a:alphaModFix/>
          </a:blip>
          <a:stretch>
            <a:fillRect/>
          </a:stretch>
        </p:blipFill>
        <p:spPr>
          <a:xfrm>
            <a:off x="1028025" y="2590800"/>
            <a:ext cx="7172325" cy="2438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8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600" b="1"/>
              <a:t>Dept. of Defense (DOD) </a:t>
            </a:r>
            <a:endParaRPr sz="2600" b="1"/>
          </a:p>
          <a:p>
            <a:pPr marL="0" lvl="0" indent="0" algn="l" rtl="0">
              <a:spcBef>
                <a:spcPts val="600"/>
              </a:spcBef>
              <a:spcAft>
                <a:spcPts val="0"/>
              </a:spcAft>
              <a:buNone/>
            </a:pPr>
            <a:r>
              <a:rPr lang="en" sz="2400"/>
              <a:t>Cybersecurity Maturity Model Certification (CMMC) 2.0</a:t>
            </a:r>
            <a:endParaRPr/>
          </a:p>
        </p:txBody>
      </p:sp>
      <p:sp>
        <p:nvSpPr>
          <p:cNvPr id="1221" name="Google Shape;1221;p182"/>
          <p:cNvSpPr txBox="1">
            <a:spLocks noGrp="1"/>
          </p:cNvSpPr>
          <p:nvPr>
            <p:ph type="body" idx="2"/>
          </p:nvPr>
        </p:nvSpPr>
        <p:spPr>
          <a:xfrm>
            <a:off x="5878275" y="2959200"/>
            <a:ext cx="3162600" cy="202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t>Simplifies the CMMC security standards</a:t>
            </a:r>
            <a:r>
              <a:rPr lang="en" sz="1400">
                <a:solidFill>
                  <a:srgbClr val="333333"/>
                </a:solidFill>
                <a:highlight>
                  <a:srgbClr val="FFFFFF"/>
                </a:highlight>
              </a:rPr>
              <a:t>.</a:t>
            </a:r>
            <a:endParaRPr sz="1400">
              <a:solidFill>
                <a:srgbClr val="333333"/>
              </a:solidFill>
              <a:highlight>
                <a:srgbClr val="FFFFFF"/>
              </a:highlight>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p:txBody>
      </p:sp>
      <p:pic>
        <p:nvPicPr>
          <p:cNvPr id="1222" name="Google Shape;1222;p182" descr="multi colored columns show transition from the previous CMMC 1.0 model with 5 levels to the new proposed CMMC model with 3 levels" title="CMMC 1.0 to 2.0"/>
          <p:cNvPicPr preferRelativeResize="0"/>
          <p:nvPr/>
        </p:nvPicPr>
        <p:blipFill>
          <a:blip r:embed="rId3">
            <a:alphaModFix/>
          </a:blip>
          <a:stretch>
            <a:fillRect/>
          </a:stretch>
        </p:blipFill>
        <p:spPr>
          <a:xfrm>
            <a:off x="165294" y="1363600"/>
            <a:ext cx="5816105" cy="4853350"/>
          </a:xfrm>
          <a:prstGeom prst="rect">
            <a:avLst/>
          </a:prstGeom>
          <a:noFill/>
          <a:ln>
            <a:noFill/>
          </a:ln>
        </p:spPr>
      </p:pic>
      <p:sp>
        <p:nvSpPr>
          <p:cNvPr id="1223" name="Google Shape;1223;p182"/>
          <p:cNvSpPr txBox="1"/>
          <p:nvPr/>
        </p:nvSpPr>
        <p:spPr>
          <a:xfrm>
            <a:off x="671750" y="6319450"/>
            <a:ext cx="47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https://www.acq.osd.mil/cmmc/about-us.html</a:t>
            </a:r>
            <a:endParaRPr>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29"/>
          <p:cNvSpPr txBox="1">
            <a:spLocks noGrp="1"/>
          </p:cNvSpPr>
          <p:nvPr>
            <p:ph type="title"/>
          </p:nvPr>
        </p:nvSpPr>
        <p:spPr>
          <a:xfrm>
            <a:off x="233775" y="1191019"/>
            <a:ext cx="6390900" cy="429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00"/>
              <a:buNone/>
            </a:pPr>
            <a:r>
              <a:rPr lang="en"/>
              <a:t>APS 10.13</a:t>
            </a:r>
            <a:endParaRPr/>
          </a:p>
        </p:txBody>
      </p:sp>
      <p:sp>
        <p:nvSpPr>
          <p:cNvPr id="683" name="Google Shape;683;p129"/>
          <p:cNvSpPr txBox="1">
            <a:spLocks noGrp="1"/>
          </p:cNvSpPr>
          <p:nvPr>
            <p:ph type="body" idx="1"/>
          </p:nvPr>
        </p:nvSpPr>
        <p:spPr>
          <a:xfrm>
            <a:off x="311700" y="1940815"/>
            <a:ext cx="3999900" cy="3416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Clr>
                <a:schemeClr val="dk1"/>
              </a:buClr>
              <a:buSzPts val="1500"/>
              <a:buNone/>
            </a:pPr>
            <a:r>
              <a:rPr lang="en" sz="1800">
                <a:solidFill>
                  <a:srgbClr val="434343"/>
                </a:solidFill>
              </a:rPr>
              <a:t>Establishes minimum standards to safeguard the well-being of youth (persons under age 18) participating in UW led activities, events, programs, or research. </a:t>
            </a:r>
            <a:endParaRPr sz="1800">
              <a:solidFill>
                <a:srgbClr val="434343"/>
              </a:solidFill>
            </a:endParaRPr>
          </a:p>
          <a:p>
            <a:pPr marL="342900" lvl="0" indent="-279400" algn="l" rtl="0">
              <a:lnSpc>
                <a:spcPct val="90000"/>
              </a:lnSpc>
              <a:spcBef>
                <a:spcPts val="800"/>
              </a:spcBef>
              <a:spcAft>
                <a:spcPts val="0"/>
              </a:spcAft>
              <a:buClr>
                <a:srgbClr val="434343"/>
              </a:buClr>
              <a:buSzPts val="2400"/>
              <a:buChar char="-"/>
            </a:pPr>
            <a:r>
              <a:rPr lang="en" sz="1800">
                <a:solidFill>
                  <a:srgbClr val="434343"/>
                </a:solidFill>
              </a:rPr>
              <a:t>regardless of location</a:t>
            </a:r>
            <a:endParaRPr sz="1800">
              <a:solidFill>
                <a:srgbClr val="434343"/>
              </a:solidFill>
            </a:endParaRPr>
          </a:p>
          <a:p>
            <a:pPr marL="342900" lvl="0" indent="-279400" algn="l" rtl="0">
              <a:lnSpc>
                <a:spcPct val="90000"/>
              </a:lnSpc>
              <a:spcBef>
                <a:spcPts val="0"/>
              </a:spcBef>
              <a:spcAft>
                <a:spcPts val="0"/>
              </a:spcAft>
              <a:buClr>
                <a:srgbClr val="434343"/>
              </a:buClr>
              <a:buSzPts val="2400"/>
              <a:buChar char="-"/>
            </a:pPr>
            <a:r>
              <a:rPr lang="en" sz="1800">
                <a:solidFill>
                  <a:srgbClr val="434343"/>
                </a:solidFill>
              </a:rPr>
              <a:t>inclusive of virtual interactions</a:t>
            </a:r>
            <a:endParaRPr sz="1800">
              <a:solidFill>
                <a:srgbClr val="434343"/>
              </a:solidFill>
            </a:endParaRPr>
          </a:p>
          <a:p>
            <a:pPr marL="342900" lvl="0" indent="-279400" algn="l" rtl="0">
              <a:lnSpc>
                <a:spcPct val="90000"/>
              </a:lnSpc>
              <a:spcBef>
                <a:spcPts val="0"/>
              </a:spcBef>
              <a:spcAft>
                <a:spcPts val="0"/>
              </a:spcAft>
              <a:buClr>
                <a:srgbClr val="434343"/>
              </a:buClr>
              <a:buSzPts val="2400"/>
              <a:buChar char="-"/>
            </a:pPr>
            <a:r>
              <a:rPr lang="en" sz="1800">
                <a:solidFill>
                  <a:srgbClr val="434343"/>
                </a:solidFill>
              </a:rPr>
              <a:t>inclusive of some external IRB studies</a:t>
            </a:r>
            <a:endParaRPr sz="1800">
              <a:solidFill>
                <a:srgbClr val="434343"/>
              </a:solidFill>
            </a:endParaRPr>
          </a:p>
          <a:p>
            <a:pPr marL="342900" lvl="0" indent="-279400" algn="l" rtl="0">
              <a:lnSpc>
                <a:spcPct val="90000"/>
              </a:lnSpc>
              <a:spcBef>
                <a:spcPts val="0"/>
              </a:spcBef>
              <a:spcAft>
                <a:spcPts val="0"/>
              </a:spcAft>
              <a:buClr>
                <a:srgbClr val="434343"/>
              </a:buClr>
              <a:buSzPts val="2400"/>
              <a:buChar char="-"/>
            </a:pPr>
            <a:r>
              <a:rPr lang="en" sz="1800">
                <a:solidFill>
                  <a:srgbClr val="434343"/>
                </a:solidFill>
              </a:rPr>
              <a:t>inclusive of student-led research</a:t>
            </a:r>
            <a:endParaRPr sz="1800">
              <a:solidFill>
                <a:srgbClr val="434343"/>
              </a:solidFill>
            </a:endParaRPr>
          </a:p>
        </p:txBody>
      </p:sp>
      <p:pic>
        <p:nvPicPr>
          <p:cNvPr id="684" name="Google Shape;684;p129"/>
          <p:cNvPicPr preferRelativeResize="0"/>
          <p:nvPr/>
        </p:nvPicPr>
        <p:blipFill rotWithShape="1">
          <a:blip r:embed="rId3">
            <a:alphaModFix/>
          </a:blip>
          <a:srcRect t="3818"/>
          <a:stretch/>
        </p:blipFill>
        <p:spPr>
          <a:xfrm>
            <a:off x="4759825" y="1317437"/>
            <a:ext cx="3872425" cy="42231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8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CMMC, con’td.</a:t>
            </a:r>
            <a:endParaRPr/>
          </a:p>
        </p:txBody>
      </p:sp>
      <p:sp>
        <p:nvSpPr>
          <p:cNvPr id="1230" name="Google Shape;1230;p183"/>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rgbClr val="333333"/>
              </a:solidFill>
              <a:highlight>
                <a:srgbClr val="FFFFFF"/>
              </a:highlight>
            </a:endParaRPr>
          </a:p>
          <a:p>
            <a:pPr marL="457200" marR="0" lvl="0" indent="-381000" algn="l" rtl="0">
              <a:lnSpc>
                <a:spcPct val="115000"/>
              </a:lnSpc>
              <a:spcBef>
                <a:spcPts val="0"/>
              </a:spcBef>
              <a:spcAft>
                <a:spcPts val="0"/>
              </a:spcAft>
              <a:buSzPts val="2400"/>
              <a:buFont typeface="Open Sans"/>
              <a:buChar char="&gt;"/>
            </a:pPr>
            <a:r>
              <a:rPr lang="en"/>
              <a:t>Focuses the most advanced cybersecurity standards and third-party assessment requirements on companies.</a:t>
            </a:r>
            <a:endParaRPr/>
          </a:p>
          <a:p>
            <a:pPr marL="0" marR="0" lvl="0" indent="0" algn="l" rtl="0">
              <a:lnSpc>
                <a:spcPct val="115000"/>
              </a:lnSpc>
              <a:spcBef>
                <a:spcPts val="0"/>
              </a:spcBef>
              <a:spcAft>
                <a:spcPts val="0"/>
              </a:spcAft>
              <a:buNone/>
            </a:pPr>
            <a:endParaRPr/>
          </a:p>
          <a:p>
            <a:pPr marL="457200" marR="0" lvl="0" indent="-381000" algn="l" rtl="0">
              <a:lnSpc>
                <a:spcPct val="115000"/>
              </a:lnSpc>
              <a:spcBef>
                <a:spcPts val="0"/>
              </a:spcBef>
              <a:spcAft>
                <a:spcPts val="0"/>
              </a:spcAft>
              <a:buSzPts val="2400"/>
              <a:buFont typeface="Open Sans"/>
              <a:buChar char="&gt;"/>
            </a:pPr>
            <a:r>
              <a:rPr lang="en"/>
              <a:t>Allows all entities at Level 1 and a subset of entities at Level 2 to demonstrate compliance through self-assessments (rather than third -party).</a:t>
            </a:r>
            <a:endParaRPr sz="1300">
              <a:solidFill>
                <a:srgbClr val="333333"/>
              </a:solidFill>
              <a:highlight>
                <a:srgbClr val="FFFFFF"/>
              </a:highlight>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500">
              <a:solidFill>
                <a:srgbClr val="333333"/>
              </a:solidFill>
              <a:highlight>
                <a:srgbClr val="FFFFFF"/>
              </a:highlight>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8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CMMC in Solicitations</a:t>
            </a:r>
            <a:endParaRPr/>
          </a:p>
        </p:txBody>
      </p:sp>
      <p:sp>
        <p:nvSpPr>
          <p:cNvPr id="1237" name="Google Shape;1237;p184"/>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endParaRPr/>
          </a:p>
          <a:p>
            <a:pPr marL="457200" marR="0" lvl="0" indent="-381000" algn="l" rtl="0">
              <a:lnSpc>
                <a:spcPct val="115000"/>
              </a:lnSpc>
              <a:spcBef>
                <a:spcPts val="0"/>
              </a:spcBef>
              <a:spcAft>
                <a:spcPts val="0"/>
              </a:spcAft>
              <a:buSzPts val="2400"/>
              <a:buFont typeface="Open Sans"/>
              <a:buChar char="&gt;"/>
            </a:pPr>
            <a:r>
              <a:rPr lang="en"/>
              <a:t>DoD will pursue rulemaking with the usual public comment period. </a:t>
            </a:r>
            <a:endParaRPr/>
          </a:p>
          <a:p>
            <a:pPr marL="457200" marR="0" lvl="0" indent="0" algn="l" rtl="0">
              <a:lnSpc>
                <a:spcPct val="115000"/>
              </a:lnSpc>
              <a:spcBef>
                <a:spcPts val="0"/>
              </a:spcBef>
              <a:spcAft>
                <a:spcPts val="0"/>
              </a:spcAft>
              <a:buNone/>
            </a:pPr>
            <a:endParaRPr/>
          </a:p>
          <a:p>
            <a:pPr marL="457200" marR="0" lvl="0" indent="-381000" algn="l" rtl="0">
              <a:lnSpc>
                <a:spcPct val="115000"/>
              </a:lnSpc>
              <a:spcBef>
                <a:spcPts val="0"/>
              </a:spcBef>
              <a:spcAft>
                <a:spcPts val="0"/>
              </a:spcAft>
              <a:buSzPts val="2400"/>
              <a:buFont typeface="Open Sans"/>
              <a:buChar char="&gt;"/>
            </a:pPr>
            <a:r>
              <a:rPr lang="en"/>
              <a:t>DoD suspended all CMMC Piloting efforts and will not include CMMC requirements in any DoD solicitation until the rulemaking process is completed. (9-24 months from Nov. 2021)</a:t>
            </a:r>
            <a:endParaRPr sz="1600">
              <a:solidFill>
                <a:srgbClr val="000000"/>
              </a:solidFill>
              <a:highlight>
                <a:srgbClr val="FFFFFF"/>
              </a:highlight>
              <a:latin typeface="Arial"/>
              <a:ea typeface="Arial"/>
              <a:cs typeface="Arial"/>
              <a:sym typeface="Arial"/>
            </a:endParaRPr>
          </a:p>
          <a:p>
            <a:pPr marL="0" lvl="0" indent="0" algn="l" rtl="0">
              <a:spcBef>
                <a:spcPts val="48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8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b="1"/>
              <a:t>NIH - Other Support Documentation</a:t>
            </a:r>
            <a:endParaRPr b="1"/>
          </a:p>
        </p:txBody>
      </p:sp>
      <p:sp>
        <p:nvSpPr>
          <p:cNvPr id="1244" name="Google Shape;1244;p185"/>
          <p:cNvSpPr txBox="1">
            <a:spLocks noGrp="1"/>
          </p:cNvSpPr>
          <p:nvPr>
            <p:ph type="body" idx="2"/>
          </p:nvPr>
        </p:nvSpPr>
        <p:spPr>
          <a:xfrm>
            <a:off x="567800" y="1116450"/>
            <a:ext cx="83199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500"/>
          </a:p>
          <a:p>
            <a:pPr marL="457200" lvl="0" indent="-381000" algn="l" rtl="0">
              <a:lnSpc>
                <a:spcPct val="115000"/>
              </a:lnSpc>
              <a:spcBef>
                <a:spcPts val="0"/>
              </a:spcBef>
              <a:spcAft>
                <a:spcPts val="0"/>
              </a:spcAft>
              <a:buSzPts val="2400"/>
              <a:buChar char="&gt;"/>
            </a:pPr>
            <a:r>
              <a:rPr lang="en"/>
              <a:t>Updated File Format for the Other Support and Biosketch required for applications on or after 1/25 </a:t>
            </a:r>
            <a:endParaRPr/>
          </a:p>
          <a:p>
            <a:pPr marL="457200" lvl="0" indent="-381000" algn="l" rtl="0">
              <a:lnSpc>
                <a:spcPct val="115000"/>
              </a:lnSpc>
              <a:spcBef>
                <a:spcPts val="0"/>
              </a:spcBef>
              <a:spcAft>
                <a:spcPts val="0"/>
              </a:spcAft>
              <a:buSzPts val="2400"/>
              <a:buChar char="&gt;"/>
            </a:pPr>
            <a:r>
              <a:rPr lang="en"/>
              <a:t>Flatten these PDFs &amp; retain the signature on file in your department</a:t>
            </a:r>
            <a:endParaRPr/>
          </a:p>
          <a:p>
            <a:pPr marL="457200" lvl="0" indent="0" algn="l" rtl="0">
              <a:lnSpc>
                <a:spcPct val="115000"/>
              </a:lnSpc>
              <a:spcBef>
                <a:spcPts val="0"/>
              </a:spcBef>
              <a:spcAft>
                <a:spcPts val="0"/>
              </a:spcAft>
              <a:buNone/>
            </a:pPr>
            <a:endParaRPr sz="2500"/>
          </a:p>
          <a:p>
            <a:pPr marL="0" marR="0" lvl="0" indent="0" algn="l" rtl="0">
              <a:lnSpc>
                <a:spcPct val="115000"/>
              </a:lnSpc>
              <a:spcBef>
                <a:spcPts val="0"/>
              </a:spcBef>
              <a:spcAft>
                <a:spcPts val="0"/>
              </a:spcAft>
              <a:buNone/>
            </a:pPr>
            <a:r>
              <a:rPr lang="en" sz="2300"/>
              <a:t>UW: </a:t>
            </a:r>
            <a:endParaRPr sz="2300"/>
          </a:p>
          <a:p>
            <a:pPr marL="457200" marR="0" lvl="0" indent="-361950" algn="l" rtl="0">
              <a:lnSpc>
                <a:spcPct val="115000"/>
              </a:lnSpc>
              <a:spcBef>
                <a:spcPts val="0"/>
              </a:spcBef>
              <a:spcAft>
                <a:spcPts val="0"/>
              </a:spcAft>
              <a:buSzPts val="2100"/>
              <a:buChar char="&gt;"/>
            </a:pPr>
            <a:r>
              <a:rPr lang="en" sz="2100" u="sng">
                <a:solidFill>
                  <a:schemeClr val="hlink"/>
                </a:solidFill>
                <a:hlinkClick r:id="rId3"/>
              </a:rPr>
              <a:t>Current, Pending, and Other Support</a:t>
            </a:r>
            <a:endParaRPr sz="2100"/>
          </a:p>
          <a:p>
            <a:pPr marL="457200" marR="0" lvl="0" indent="-361950" algn="l" rtl="0">
              <a:lnSpc>
                <a:spcPct val="115000"/>
              </a:lnSpc>
              <a:spcBef>
                <a:spcPts val="0"/>
              </a:spcBef>
              <a:spcAft>
                <a:spcPts val="0"/>
              </a:spcAft>
              <a:buSzPts val="2100"/>
              <a:buChar char="&gt;"/>
            </a:pPr>
            <a:r>
              <a:rPr lang="en" sz="2100" u="sng">
                <a:solidFill>
                  <a:schemeClr val="hlink"/>
                </a:solidFill>
                <a:hlinkClick r:id="rId4"/>
              </a:rPr>
              <a:t>NIH PDF Guidance as of May 2021</a:t>
            </a:r>
            <a:endParaRPr sz="2100"/>
          </a:p>
          <a:p>
            <a:pPr marL="457200" lvl="0" indent="-355600" algn="l" rtl="0">
              <a:lnSpc>
                <a:spcPct val="115000"/>
              </a:lnSpc>
              <a:spcBef>
                <a:spcPts val="0"/>
              </a:spcBef>
              <a:spcAft>
                <a:spcPts val="0"/>
              </a:spcAft>
              <a:buSzPts val="2000"/>
              <a:buChar char="&gt;"/>
            </a:pPr>
            <a:r>
              <a:rPr lang="en" sz="2000" u="sng">
                <a:solidFill>
                  <a:schemeClr val="accent5"/>
                </a:solidFill>
                <a:hlinkClick r:id="rId5">
                  <a:extLst>
                    <a:ext uri="{A12FA001-AC4F-418D-AE19-62706E023703}">
                      <ahyp:hlinkClr xmlns:ahyp="http://schemas.microsoft.com/office/drawing/2018/hyperlinkcolor" val="tx"/>
                    </a:ext>
                  </a:extLst>
                </a:hlinkClick>
              </a:rPr>
              <a:t>Foreign Interests in Sponsored Programs</a:t>
            </a:r>
            <a:endParaRPr sz="2100"/>
          </a:p>
          <a:p>
            <a:pPr marL="0" marR="0" lvl="0" indent="0" algn="l" rtl="0">
              <a:lnSpc>
                <a:spcPct val="115000"/>
              </a:lnSpc>
              <a:spcBef>
                <a:spcPts val="0"/>
              </a:spcBef>
              <a:spcAft>
                <a:spcPts val="0"/>
              </a:spcAft>
              <a:buNone/>
            </a:pPr>
            <a:r>
              <a:rPr lang="en" sz="2300"/>
              <a:t>NIH: </a:t>
            </a:r>
            <a:endParaRPr sz="2300"/>
          </a:p>
          <a:p>
            <a:pPr marL="457200" marR="0" lvl="0" indent="-361950" algn="l" rtl="0">
              <a:lnSpc>
                <a:spcPct val="115000"/>
              </a:lnSpc>
              <a:spcBef>
                <a:spcPts val="0"/>
              </a:spcBef>
              <a:spcAft>
                <a:spcPts val="0"/>
              </a:spcAft>
              <a:buSzPts val="2100"/>
              <a:buChar char="&gt;"/>
            </a:pPr>
            <a:r>
              <a:rPr lang="en" sz="2100" u="sng">
                <a:solidFill>
                  <a:schemeClr val="hlink"/>
                </a:solidFill>
                <a:hlinkClick r:id="rId6"/>
              </a:rPr>
              <a:t>Other Support FAQs</a:t>
            </a:r>
            <a:endParaRPr sz="2100"/>
          </a:p>
          <a:p>
            <a:pPr marL="457200" marR="0" lvl="0" indent="-361950" algn="l" rtl="0">
              <a:lnSpc>
                <a:spcPct val="115000"/>
              </a:lnSpc>
              <a:spcBef>
                <a:spcPts val="0"/>
              </a:spcBef>
              <a:spcAft>
                <a:spcPts val="0"/>
              </a:spcAft>
              <a:buSzPts val="2100"/>
              <a:buChar char="&gt;"/>
            </a:pPr>
            <a:r>
              <a:rPr lang="en" sz="2100"/>
              <a:t>Instructions for </a:t>
            </a:r>
            <a:r>
              <a:rPr lang="en" sz="2100" u="sng">
                <a:solidFill>
                  <a:schemeClr val="hlink"/>
                </a:solidFill>
                <a:hlinkClick r:id="rId7"/>
              </a:rPr>
              <a:t>How to Flatten a PDF</a:t>
            </a:r>
            <a:endParaRPr sz="2100"/>
          </a:p>
          <a:p>
            <a:pPr marL="457200" marR="0" lvl="0" indent="-361950" algn="l" rtl="0">
              <a:lnSpc>
                <a:spcPct val="115000"/>
              </a:lnSpc>
              <a:spcBef>
                <a:spcPts val="0"/>
              </a:spcBef>
              <a:spcAft>
                <a:spcPts val="0"/>
              </a:spcAft>
              <a:buSzPts val="2100"/>
              <a:buChar char="&gt;"/>
            </a:pPr>
            <a:r>
              <a:rPr lang="en" sz="2100" u="sng">
                <a:solidFill>
                  <a:schemeClr val="hlink"/>
                </a:solidFill>
                <a:hlinkClick r:id="rId8"/>
              </a:rPr>
              <a:t>NOT-OD-21-110</a:t>
            </a:r>
            <a:endParaRPr sz="21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8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sz="3000" b="0" i="0" u="none" strike="noStrike" cap="none">
                <a:solidFill>
                  <a:srgbClr val="4B2E83"/>
                </a:solidFill>
                <a:latin typeface="Open Sans"/>
                <a:ea typeface="Open Sans"/>
                <a:cs typeface="Open Sans"/>
                <a:sym typeface="Open Sans"/>
              </a:rPr>
              <a:t>Questions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1255" name="Google Shape;1255;p187"/>
          <p:cNvPicPr preferRelativeResize="0"/>
          <p:nvPr/>
        </p:nvPicPr>
        <p:blipFill rotWithShape="1">
          <a:blip r:embed="rId3">
            <a:alphaModFix/>
          </a:blip>
          <a:srcRect t="40582" b="40582"/>
          <a:stretch/>
        </p:blipFill>
        <p:spPr>
          <a:xfrm>
            <a:off x="0" y="5562600"/>
            <a:ext cx="9143999" cy="1290934"/>
          </a:xfrm>
          <a:prstGeom prst="rect">
            <a:avLst/>
          </a:prstGeom>
          <a:noFill/>
          <a:ln>
            <a:noFill/>
          </a:ln>
        </p:spPr>
      </p:pic>
      <p:sp>
        <p:nvSpPr>
          <p:cNvPr id="1256" name="Google Shape;1256;p187"/>
          <p:cNvSpPr/>
          <p:nvPr/>
        </p:nvSpPr>
        <p:spPr>
          <a:xfrm>
            <a:off x="0" y="1066800"/>
            <a:ext cx="9144000" cy="4503600"/>
          </a:xfrm>
          <a:prstGeom prst="rect">
            <a:avLst/>
          </a:prstGeom>
          <a:solidFill>
            <a:srgbClr val="2440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7" name="Google Shape;1257;p187"/>
          <p:cNvSpPr/>
          <p:nvPr/>
        </p:nvSpPr>
        <p:spPr>
          <a:xfrm>
            <a:off x="6968587" y="1143001"/>
            <a:ext cx="2170800" cy="4421100"/>
          </a:xfrm>
          <a:prstGeom prst="rect">
            <a:avLst/>
          </a:prstGeom>
          <a:solidFill>
            <a:srgbClr val="9389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8" name="Google Shape;1258;p187"/>
          <p:cNvSpPr/>
          <p:nvPr/>
        </p:nvSpPr>
        <p:spPr>
          <a:xfrm>
            <a:off x="0" y="1"/>
            <a:ext cx="9153600" cy="1143000"/>
          </a:xfrm>
          <a:prstGeom prst="rect">
            <a:avLst/>
          </a:prstGeom>
          <a:solidFill>
            <a:srgbClr val="C4BD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9" name="Google Shape;1259;p187"/>
          <p:cNvSpPr txBox="1"/>
          <p:nvPr/>
        </p:nvSpPr>
        <p:spPr>
          <a:xfrm>
            <a:off x="191140" y="1127641"/>
            <a:ext cx="6840300" cy="861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800" b="0" i="0" u="none" strike="noStrike" cap="none">
                <a:solidFill>
                  <a:schemeClr val="lt1"/>
                </a:solidFill>
                <a:latin typeface="Calibri"/>
                <a:ea typeface="Calibri"/>
                <a:cs typeface="Calibri"/>
                <a:sym typeface="Calibri"/>
              </a:rPr>
              <a:t>2021 Evaluation Results for Zoom courses </a:t>
            </a:r>
            <a:endParaRPr/>
          </a:p>
          <a:p>
            <a:pPr marL="0" marR="0" lvl="0" indent="0" algn="l" rtl="0">
              <a:spcBef>
                <a:spcPts val="0"/>
              </a:spcBef>
              <a:spcAft>
                <a:spcPts val="0"/>
              </a:spcAft>
              <a:buNone/>
            </a:pPr>
            <a:r>
              <a:rPr lang="en" sz="2800">
                <a:solidFill>
                  <a:schemeClr val="lt1"/>
                </a:solidFill>
                <a:latin typeface="Calibri"/>
                <a:ea typeface="Calibri"/>
                <a:cs typeface="Calibri"/>
                <a:sym typeface="Calibri"/>
              </a:rPr>
              <a:t>(</a:t>
            </a:r>
            <a:r>
              <a:rPr lang="en" sz="2400">
                <a:solidFill>
                  <a:schemeClr val="lt1"/>
                </a:solidFill>
                <a:latin typeface="Calibri"/>
                <a:ea typeface="Calibri"/>
                <a:cs typeface="Calibri"/>
                <a:sym typeface="Calibri"/>
              </a:rPr>
              <a:t>44% rate of return, 1075 Zoom attendees)</a:t>
            </a:r>
            <a:endParaRPr/>
          </a:p>
        </p:txBody>
      </p:sp>
      <p:sp>
        <p:nvSpPr>
          <p:cNvPr id="1260" name="Google Shape;1260;p187"/>
          <p:cNvSpPr txBox="1"/>
          <p:nvPr/>
        </p:nvSpPr>
        <p:spPr>
          <a:xfrm>
            <a:off x="7190213" y="3036331"/>
            <a:ext cx="1877700" cy="11082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 sz="1800">
                <a:solidFill>
                  <a:schemeClr val="lt1"/>
                </a:solidFill>
                <a:latin typeface="Open Sans"/>
                <a:ea typeface="Open Sans"/>
                <a:cs typeface="Open Sans"/>
                <a:sym typeface="Open Sans"/>
              </a:rPr>
              <a:t>CORE Home: </a:t>
            </a:r>
            <a:r>
              <a:rPr lang="en" sz="1200" u="sng">
                <a:solidFill>
                  <a:srgbClr val="25406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https://www.washington.edu/research/required-training/faculty-grants-management/</a:t>
            </a:r>
            <a:endParaRPr sz="1200">
              <a:solidFill>
                <a:srgbClr val="254061"/>
              </a:solidFill>
              <a:latin typeface="Calibri"/>
              <a:ea typeface="Calibri"/>
              <a:cs typeface="Calibri"/>
              <a:sym typeface="Calibri"/>
            </a:endParaRPr>
          </a:p>
        </p:txBody>
      </p:sp>
      <p:sp>
        <p:nvSpPr>
          <p:cNvPr id="1261" name="Google Shape;1261;p187"/>
          <p:cNvSpPr txBox="1"/>
          <p:nvPr/>
        </p:nvSpPr>
        <p:spPr>
          <a:xfrm>
            <a:off x="152400" y="3555529"/>
            <a:ext cx="737700" cy="307800"/>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endParaRPr sz="1400" b="1" u="none">
              <a:solidFill>
                <a:srgbClr val="595959"/>
              </a:solidFill>
              <a:latin typeface="Calibri"/>
              <a:ea typeface="Calibri"/>
              <a:cs typeface="Calibri"/>
              <a:sym typeface="Calibri"/>
            </a:endParaRPr>
          </a:p>
        </p:txBody>
      </p:sp>
      <p:pic>
        <p:nvPicPr>
          <p:cNvPr id="1262" name="Google Shape;1262;p187" descr="C:\Users\hient2\Desktop\Untitled-1.png"/>
          <p:cNvPicPr preferRelativeResize="0"/>
          <p:nvPr/>
        </p:nvPicPr>
        <p:blipFill rotWithShape="1">
          <a:blip r:embed="rId5">
            <a:alphaModFix/>
          </a:blip>
          <a:srcRect/>
          <a:stretch/>
        </p:blipFill>
        <p:spPr>
          <a:xfrm>
            <a:off x="6553200" y="152400"/>
            <a:ext cx="2768928" cy="1006186"/>
          </a:xfrm>
          <a:prstGeom prst="rect">
            <a:avLst/>
          </a:prstGeom>
          <a:noFill/>
          <a:ln>
            <a:noFill/>
          </a:ln>
        </p:spPr>
      </p:pic>
      <p:sp>
        <p:nvSpPr>
          <p:cNvPr id="1263" name="Google Shape;1263;p187"/>
          <p:cNvSpPr txBox="1"/>
          <p:nvPr/>
        </p:nvSpPr>
        <p:spPr>
          <a:xfrm>
            <a:off x="7096034" y="1600200"/>
            <a:ext cx="21360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Open Sans"/>
                <a:ea typeface="Open Sans"/>
                <a:cs typeface="Open Sans"/>
                <a:sym typeface="Open Sans"/>
              </a:rPr>
              <a:t>CORE Registration:</a:t>
            </a:r>
            <a:endParaRPr/>
          </a:p>
          <a:p>
            <a:pPr marL="0" marR="0" lvl="0" indent="0" algn="l" rtl="0">
              <a:spcBef>
                <a:spcPts val="0"/>
              </a:spcBef>
              <a:spcAft>
                <a:spcPts val="0"/>
              </a:spcAft>
              <a:buNone/>
            </a:pPr>
            <a:r>
              <a:rPr lang="en" sz="1200" u="sng">
                <a:solidFill>
                  <a:srgbClr val="25406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https://uwresearch.gosignmeup.com/public/course/browse</a:t>
            </a:r>
            <a:endParaRPr sz="1200" u="sng">
              <a:solidFill>
                <a:srgbClr val="254061"/>
              </a:solidFill>
              <a:latin typeface="Calibri"/>
              <a:ea typeface="Calibri"/>
              <a:cs typeface="Calibri"/>
              <a:sym typeface="Calibri"/>
            </a:endParaRPr>
          </a:p>
        </p:txBody>
      </p:sp>
      <p:pic>
        <p:nvPicPr>
          <p:cNvPr id="1264" name="Google Shape;1264;p187"/>
          <p:cNvPicPr preferRelativeResize="0"/>
          <p:nvPr/>
        </p:nvPicPr>
        <p:blipFill rotWithShape="1">
          <a:blip r:embed="rId7">
            <a:alphaModFix/>
          </a:blip>
          <a:srcRect/>
          <a:stretch/>
        </p:blipFill>
        <p:spPr>
          <a:xfrm>
            <a:off x="7772400" y="5943600"/>
            <a:ext cx="1358020" cy="914400"/>
          </a:xfrm>
          <a:prstGeom prst="rect">
            <a:avLst/>
          </a:prstGeom>
          <a:noFill/>
          <a:ln>
            <a:noFill/>
          </a:ln>
        </p:spPr>
      </p:pic>
      <p:sp>
        <p:nvSpPr>
          <p:cNvPr id="1265" name="Google Shape;1265;p187"/>
          <p:cNvSpPr txBox="1"/>
          <p:nvPr/>
        </p:nvSpPr>
        <p:spPr>
          <a:xfrm>
            <a:off x="17663" y="152400"/>
            <a:ext cx="6886200" cy="831000"/>
          </a:xfrm>
          <a:prstGeom prst="rect">
            <a:avLst/>
          </a:prstGeom>
          <a:noFill/>
          <a:ln>
            <a:noFill/>
          </a:ln>
        </p:spPr>
        <p:txBody>
          <a:bodyPr spcFirstLastPara="1" wrap="square" lIns="91425" tIns="45700" rIns="91425" bIns="45700" anchor="t" anchorCtr="0">
            <a:spAutoFit/>
          </a:bodyPr>
          <a:lstStyle/>
          <a:p>
            <a:pPr marL="182880" marR="0" lvl="0" indent="0" algn="l" rtl="0">
              <a:spcBef>
                <a:spcPts val="0"/>
              </a:spcBef>
              <a:spcAft>
                <a:spcPts val="0"/>
              </a:spcAft>
              <a:buNone/>
            </a:pPr>
            <a:r>
              <a:rPr lang="en" sz="4800" b="1">
                <a:solidFill>
                  <a:schemeClr val="lt1"/>
                </a:solidFill>
                <a:latin typeface="Calibri"/>
                <a:ea typeface="Calibri"/>
                <a:cs typeface="Calibri"/>
                <a:sym typeface="Calibri"/>
              </a:rPr>
              <a:t>Updates</a:t>
            </a:r>
            <a:endParaRPr/>
          </a:p>
        </p:txBody>
      </p:sp>
      <p:graphicFrame>
        <p:nvGraphicFramePr>
          <p:cNvPr id="1266" name="Google Shape;1266;p187"/>
          <p:cNvGraphicFramePr/>
          <p:nvPr/>
        </p:nvGraphicFramePr>
        <p:xfrm>
          <a:off x="17002" y="2112961"/>
          <a:ext cx="3000000" cy="3000000"/>
        </p:xfrm>
        <a:graphic>
          <a:graphicData uri="http://schemas.openxmlformats.org/drawingml/2006/table">
            <a:tbl>
              <a:tblPr firstRow="1" firstCol="1" bandRow="1">
                <a:noFill/>
                <a:tableStyleId>{BC7354CF-5A64-4EA8-BDB8-ACC316349BCB}</a:tableStyleId>
              </a:tblPr>
              <a:tblGrid>
                <a:gridCol w="6942050">
                  <a:extLst>
                    <a:ext uri="{9D8B030D-6E8A-4147-A177-3AD203B41FA5}">
                      <a16:colId xmlns:a16="http://schemas.microsoft.com/office/drawing/2014/main" val="20000"/>
                    </a:ext>
                  </a:extLst>
                </a:gridCol>
              </a:tblGrid>
              <a:tr h="712750">
                <a:tc>
                  <a:txBody>
                    <a:bodyPr/>
                    <a:lstStyle/>
                    <a:p>
                      <a:pPr marL="342900" marR="0" lvl="0" indent="-342900" algn="l" rtl="0">
                        <a:lnSpc>
                          <a:spcPct val="107000"/>
                        </a:lnSpc>
                        <a:spcBef>
                          <a:spcPts val="0"/>
                        </a:spcBef>
                        <a:spcAft>
                          <a:spcPts val="0"/>
                        </a:spcAft>
                        <a:buClr>
                          <a:srgbClr val="0F243E"/>
                        </a:buClr>
                        <a:buSzPts val="1800"/>
                        <a:buFont typeface="Calibri"/>
                        <a:buAutoNum type="arabicPeriod"/>
                      </a:pPr>
                      <a:r>
                        <a:rPr lang="en" sz="1800" u="none" strike="noStrike" cap="none">
                          <a:solidFill>
                            <a:srgbClr val="0F243E"/>
                          </a:solidFill>
                        </a:rPr>
                        <a:t>“I am confident I can apply the knowledge and skills presented in this class to my job.” </a:t>
                      </a:r>
                      <a:endParaRPr/>
                    </a:p>
                    <a:p>
                      <a:pPr marL="742950" marR="0" lvl="1" indent="-285750" algn="l" rtl="0">
                        <a:lnSpc>
                          <a:spcPct val="107000"/>
                        </a:lnSpc>
                        <a:spcBef>
                          <a:spcPts val="0"/>
                        </a:spcBef>
                        <a:spcAft>
                          <a:spcPts val="0"/>
                        </a:spcAft>
                        <a:buClr>
                          <a:srgbClr val="0F243E"/>
                        </a:buClr>
                        <a:buSzPts val="1800"/>
                        <a:buFont typeface="Noto Sans Symbols"/>
                        <a:buChar char="✔"/>
                      </a:pPr>
                      <a:r>
                        <a:rPr lang="en" sz="1800" u="none" strike="noStrike" cap="none">
                          <a:solidFill>
                            <a:srgbClr val="0F243E"/>
                          </a:solidFill>
                        </a:rPr>
                        <a:t>95% Strongly Agree/Agree</a:t>
                      </a:r>
                      <a:endParaRPr/>
                    </a:p>
                    <a:p>
                      <a:pPr marL="0" marR="0" lvl="0" indent="0" algn="l" rtl="0">
                        <a:lnSpc>
                          <a:spcPct val="107000"/>
                        </a:lnSpc>
                        <a:spcBef>
                          <a:spcPts val="0"/>
                        </a:spcBef>
                        <a:spcAft>
                          <a:spcPts val="0"/>
                        </a:spcAft>
                        <a:buNone/>
                      </a:pPr>
                      <a:endParaRPr sz="1200" b="0" i="0" u="none" strike="noStrike" cap="none">
                        <a:solidFill>
                          <a:srgbClr val="0F243E"/>
                        </a:solidFill>
                        <a:latin typeface="Arial"/>
                        <a:ea typeface="Arial"/>
                        <a:cs typeface="Arial"/>
                        <a:sym typeface="Arial"/>
                      </a:endParaRPr>
                    </a:p>
                  </a:txBody>
                  <a:tcPr marL="62350" marR="62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425775">
                <a:tc>
                  <a:txBody>
                    <a:bodyPr/>
                    <a:lstStyle/>
                    <a:p>
                      <a:pPr marL="0" marR="0" lvl="0" indent="0" algn="l" rtl="0">
                        <a:lnSpc>
                          <a:spcPct val="107000"/>
                        </a:lnSpc>
                        <a:spcBef>
                          <a:spcPts val="0"/>
                        </a:spcBef>
                        <a:spcAft>
                          <a:spcPts val="0"/>
                        </a:spcAft>
                        <a:buClr>
                          <a:srgbClr val="0F243E"/>
                        </a:buClr>
                        <a:buSzPts val="1800"/>
                        <a:buFont typeface="Noto Sans Symbols"/>
                        <a:buNone/>
                      </a:pPr>
                      <a:r>
                        <a:rPr lang="en" sz="1800" u="none" strike="noStrike" cap="none">
                          <a:solidFill>
                            <a:srgbClr val="0F243E"/>
                          </a:solidFill>
                        </a:rPr>
                        <a:t>2.  “Presenter(s) delivered an effective and well-organized presentation.” </a:t>
                      </a:r>
                      <a:endParaRPr/>
                    </a:p>
                    <a:p>
                      <a:pPr marL="742950" marR="0" lvl="1" indent="-285750" algn="l" rtl="0">
                        <a:lnSpc>
                          <a:spcPct val="107000"/>
                        </a:lnSpc>
                        <a:spcBef>
                          <a:spcPts val="0"/>
                        </a:spcBef>
                        <a:spcAft>
                          <a:spcPts val="0"/>
                        </a:spcAft>
                        <a:buClr>
                          <a:srgbClr val="0F243E"/>
                        </a:buClr>
                        <a:buSzPts val="1800"/>
                        <a:buFont typeface="Noto Sans Symbols"/>
                        <a:buChar char="✔"/>
                      </a:pPr>
                      <a:r>
                        <a:rPr lang="en" sz="1800" u="none" strike="noStrike" cap="none">
                          <a:solidFill>
                            <a:srgbClr val="0F243E"/>
                          </a:solidFill>
                        </a:rPr>
                        <a:t>94% Strongly Agree/Agree</a:t>
                      </a:r>
                      <a:endParaRPr/>
                    </a:p>
                    <a:p>
                      <a:pPr marL="0" marR="0" lvl="0" indent="0" algn="l" rtl="0">
                        <a:lnSpc>
                          <a:spcPct val="107000"/>
                        </a:lnSpc>
                        <a:spcBef>
                          <a:spcPts val="0"/>
                        </a:spcBef>
                        <a:spcAft>
                          <a:spcPts val="0"/>
                        </a:spcAft>
                        <a:buNone/>
                      </a:pPr>
                      <a:endParaRPr sz="1400" b="0" i="0" u="none" strike="noStrike" cap="none">
                        <a:solidFill>
                          <a:srgbClr val="0F243E"/>
                        </a:solidFill>
                        <a:latin typeface="Arial"/>
                        <a:ea typeface="Arial"/>
                        <a:cs typeface="Arial"/>
                        <a:sym typeface="Arial"/>
                      </a:endParaRPr>
                    </a:p>
                  </a:txBody>
                  <a:tcPr marL="62350" marR="62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9C3"/>
                    </a:solidFill>
                  </a:tcPr>
                </a:tc>
                <a:extLst>
                  <a:ext uri="{0D108BD9-81ED-4DB2-BD59-A6C34878D82A}">
                    <a16:rowId xmlns:a16="http://schemas.microsoft.com/office/drawing/2014/main" val="10001"/>
                  </a:ext>
                </a:extLst>
              </a:tr>
              <a:tr h="381000">
                <a:tc>
                  <a:txBody>
                    <a:bodyPr/>
                    <a:lstStyle/>
                    <a:p>
                      <a:pPr marL="0" marR="0" lvl="0" indent="0" algn="l" rtl="0">
                        <a:lnSpc>
                          <a:spcPct val="107000"/>
                        </a:lnSpc>
                        <a:spcBef>
                          <a:spcPts val="0"/>
                        </a:spcBef>
                        <a:spcAft>
                          <a:spcPts val="0"/>
                        </a:spcAft>
                        <a:buNone/>
                      </a:pPr>
                      <a:r>
                        <a:rPr lang="en" sz="1800" u="none" strike="noStrike" cap="none">
                          <a:solidFill>
                            <a:srgbClr val="0F243E"/>
                          </a:solidFill>
                        </a:rPr>
                        <a:t>3.  “I received high value for my investment of time in this course.”</a:t>
                      </a:r>
                      <a:endParaRPr/>
                    </a:p>
                    <a:p>
                      <a:pPr marL="742950" marR="0" lvl="1" indent="-285750" algn="l" rtl="0">
                        <a:lnSpc>
                          <a:spcPct val="107000"/>
                        </a:lnSpc>
                        <a:spcBef>
                          <a:spcPts val="0"/>
                        </a:spcBef>
                        <a:spcAft>
                          <a:spcPts val="0"/>
                        </a:spcAft>
                        <a:buClr>
                          <a:srgbClr val="0F243E"/>
                        </a:buClr>
                        <a:buSzPts val="1800"/>
                        <a:buFont typeface="Noto Sans Symbols"/>
                        <a:buChar char="✔"/>
                      </a:pPr>
                      <a:r>
                        <a:rPr lang="en" sz="1800" u="none" strike="noStrike" cap="none">
                          <a:solidFill>
                            <a:srgbClr val="0F243E"/>
                          </a:solidFill>
                        </a:rPr>
                        <a:t>91% Strongly Agree/Agree</a:t>
                      </a:r>
                      <a:endParaRPr/>
                    </a:p>
                    <a:p>
                      <a:pPr marL="457200" marR="0" lvl="1" indent="0" algn="l" rtl="0">
                        <a:lnSpc>
                          <a:spcPct val="107000"/>
                        </a:lnSpc>
                        <a:spcBef>
                          <a:spcPts val="0"/>
                        </a:spcBef>
                        <a:spcAft>
                          <a:spcPts val="0"/>
                        </a:spcAft>
                        <a:buClr>
                          <a:schemeClr val="dk1"/>
                        </a:buClr>
                        <a:buSzPts val="1100"/>
                        <a:buFont typeface="Noto Sans Symbols"/>
                        <a:buNone/>
                      </a:pPr>
                      <a:endParaRPr sz="1100" b="0" i="0" u="none" strike="noStrike" cap="none">
                        <a:solidFill>
                          <a:srgbClr val="0F243E"/>
                        </a:solidFill>
                        <a:latin typeface="Arial"/>
                        <a:ea typeface="Arial"/>
                        <a:cs typeface="Arial"/>
                        <a:sym typeface="Arial"/>
                      </a:endParaRPr>
                    </a:p>
                  </a:txBody>
                  <a:tcPr marL="62350" marR="62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371875">
                <a:tc>
                  <a:txBody>
                    <a:bodyPr/>
                    <a:lstStyle/>
                    <a:p>
                      <a:pPr marL="0" marR="0" lvl="0" indent="0" algn="l" rtl="0">
                        <a:lnSpc>
                          <a:spcPct val="107000"/>
                        </a:lnSpc>
                        <a:spcBef>
                          <a:spcPts val="0"/>
                        </a:spcBef>
                        <a:spcAft>
                          <a:spcPts val="0"/>
                        </a:spcAft>
                        <a:buNone/>
                      </a:pPr>
                      <a:r>
                        <a:rPr lang="en" sz="1800" u="none" strike="noStrike" cap="none">
                          <a:solidFill>
                            <a:srgbClr val="0F243E"/>
                          </a:solidFill>
                        </a:rPr>
                        <a:t>4.  “Overall, I rate the quality of this course as very high.” </a:t>
                      </a:r>
                      <a:endParaRPr/>
                    </a:p>
                    <a:p>
                      <a:pPr marL="742950" marR="0" lvl="1" indent="-285750" algn="l" rtl="0">
                        <a:lnSpc>
                          <a:spcPct val="107000"/>
                        </a:lnSpc>
                        <a:spcBef>
                          <a:spcPts val="0"/>
                        </a:spcBef>
                        <a:spcAft>
                          <a:spcPts val="0"/>
                        </a:spcAft>
                        <a:buClr>
                          <a:srgbClr val="0F243E"/>
                        </a:buClr>
                        <a:buSzPts val="1800"/>
                        <a:buFont typeface="Noto Sans Symbols"/>
                        <a:buChar char="✔"/>
                      </a:pPr>
                      <a:r>
                        <a:rPr lang="en" sz="1800" u="none" strike="noStrike" cap="none">
                          <a:solidFill>
                            <a:srgbClr val="0F243E"/>
                          </a:solidFill>
                        </a:rPr>
                        <a:t>93% Strongly Agree/Agree</a:t>
                      </a:r>
                      <a:endParaRPr sz="3200" b="0" i="0" u="none" strike="noStrike" cap="none">
                        <a:solidFill>
                          <a:srgbClr val="0F243E"/>
                        </a:solidFill>
                        <a:latin typeface="Arial"/>
                        <a:ea typeface="Arial"/>
                        <a:cs typeface="Arial"/>
                        <a:sym typeface="Arial"/>
                      </a:endParaRPr>
                    </a:p>
                    <a:p>
                      <a:pPr marL="457200" marR="0" lvl="1" indent="0" algn="l" rtl="0">
                        <a:lnSpc>
                          <a:spcPct val="107000"/>
                        </a:lnSpc>
                        <a:spcBef>
                          <a:spcPts val="0"/>
                        </a:spcBef>
                        <a:spcAft>
                          <a:spcPts val="0"/>
                        </a:spcAft>
                        <a:buClr>
                          <a:schemeClr val="dk1"/>
                        </a:buClr>
                        <a:buSzPts val="1100"/>
                        <a:buFont typeface="Noto Sans Symbols"/>
                        <a:buNone/>
                      </a:pPr>
                      <a:endParaRPr sz="1100" u="none" strike="noStrike" cap="none">
                        <a:solidFill>
                          <a:srgbClr val="0F243E"/>
                        </a:solidFill>
                      </a:endParaRPr>
                    </a:p>
                  </a:txBody>
                  <a:tcPr marL="62350" marR="62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D9C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188"/>
          <p:cNvPicPr preferRelativeResize="0"/>
          <p:nvPr/>
        </p:nvPicPr>
        <p:blipFill rotWithShape="1">
          <a:blip r:embed="rId3">
            <a:alphaModFix/>
          </a:blip>
          <a:srcRect t="40582" b="40582"/>
          <a:stretch/>
        </p:blipFill>
        <p:spPr>
          <a:xfrm>
            <a:off x="0" y="5562600"/>
            <a:ext cx="9143999" cy="1290934"/>
          </a:xfrm>
          <a:prstGeom prst="rect">
            <a:avLst/>
          </a:prstGeom>
          <a:noFill/>
          <a:ln>
            <a:noFill/>
          </a:ln>
        </p:spPr>
      </p:pic>
      <p:sp>
        <p:nvSpPr>
          <p:cNvPr id="1273" name="Google Shape;1273;p188"/>
          <p:cNvSpPr/>
          <p:nvPr/>
        </p:nvSpPr>
        <p:spPr>
          <a:xfrm>
            <a:off x="0" y="1066800"/>
            <a:ext cx="9144000" cy="4503600"/>
          </a:xfrm>
          <a:prstGeom prst="rect">
            <a:avLst/>
          </a:prstGeom>
          <a:solidFill>
            <a:srgbClr val="2440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4" name="Google Shape;1274;p188"/>
          <p:cNvSpPr/>
          <p:nvPr/>
        </p:nvSpPr>
        <p:spPr>
          <a:xfrm>
            <a:off x="6968587" y="1143001"/>
            <a:ext cx="2170800" cy="4421100"/>
          </a:xfrm>
          <a:prstGeom prst="rect">
            <a:avLst/>
          </a:prstGeom>
          <a:solidFill>
            <a:srgbClr val="9389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5" name="Google Shape;1275;p188"/>
          <p:cNvSpPr/>
          <p:nvPr/>
        </p:nvSpPr>
        <p:spPr>
          <a:xfrm>
            <a:off x="0" y="1"/>
            <a:ext cx="9153600" cy="1143000"/>
          </a:xfrm>
          <a:prstGeom prst="rect">
            <a:avLst/>
          </a:prstGeom>
          <a:solidFill>
            <a:srgbClr val="C4BD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6" name="Google Shape;1276;p188"/>
          <p:cNvSpPr txBox="1"/>
          <p:nvPr/>
        </p:nvSpPr>
        <p:spPr>
          <a:xfrm>
            <a:off x="457200" y="1338858"/>
            <a:ext cx="6840300" cy="4679400"/>
          </a:xfrm>
          <a:prstGeom prst="rect">
            <a:avLst/>
          </a:prstGeom>
          <a:noFill/>
          <a:ln>
            <a:noFill/>
          </a:ln>
        </p:spPr>
        <p:txBody>
          <a:bodyPr spcFirstLastPara="1" wrap="square" lIns="0" tIns="0" rIns="0" bIns="0" anchor="t" anchorCtr="0">
            <a:spAutoFit/>
          </a:bodyPr>
          <a:lstStyle/>
          <a:p>
            <a:pPr marL="457200" marR="0" lvl="0" indent="-457200" algn="l" rtl="0">
              <a:spcBef>
                <a:spcPts val="0"/>
              </a:spcBef>
              <a:spcAft>
                <a:spcPts val="0"/>
              </a:spcAft>
              <a:buClr>
                <a:schemeClr val="lt1"/>
              </a:buClr>
              <a:buSzPts val="2800"/>
              <a:buFont typeface="Arial"/>
              <a:buChar char="•"/>
            </a:pPr>
            <a:r>
              <a:rPr lang="en" sz="2800">
                <a:solidFill>
                  <a:schemeClr val="lt1"/>
                </a:solidFill>
                <a:latin typeface="Calibri"/>
                <a:ea typeface="Calibri"/>
                <a:cs typeface="Calibri"/>
                <a:sym typeface="Calibri"/>
              </a:rPr>
              <a:t>CORE online courses </a:t>
            </a:r>
            <a:endParaRPr/>
          </a:p>
          <a:p>
            <a:pPr marL="914400" marR="0" lvl="1" indent="-457200" algn="l" rtl="0">
              <a:spcBef>
                <a:spcPts val="0"/>
              </a:spcBef>
              <a:spcAft>
                <a:spcPts val="0"/>
              </a:spcAft>
              <a:buClr>
                <a:schemeClr val="lt1"/>
              </a:buClr>
              <a:buSzPts val="2800"/>
              <a:buFont typeface="Courier New"/>
              <a:buChar char="o"/>
            </a:pPr>
            <a:r>
              <a:rPr lang="en" sz="2800" b="0" i="0" u="none" strike="noStrike" cap="none">
                <a:solidFill>
                  <a:schemeClr val="lt1"/>
                </a:solidFill>
                <a:latin typeface="Calibri"/>
                <a:ea typeface="Calibri"/>
                <a:cs typeface="Calibri"/>
                <a:sym typeface="Calibri"/>
              </a:rPr>
              <a:t>815 completions in 2021</a:t>
            </a:r>
            <a:endParaRPr/>
          </a:p>
          <a:p>
            <a:pPr marL="914400" marR="0" lvl="1" indent="-457200" algn="l" rtl="0">
              <a:spcBef>
                <a:spcPts val="0"/>
              </a:spcBef>
              <a:spcAft>
                <a:spcPts val="0"/>
              </a:spcAft>
              <a:buClr>
                <a:schemeClr val="lt1"/>
              </a:buClr>
              <a:buSzPts val="2800"/>
              <a:buFont typeface="Courier New"/>
              <a:buChar char="o"/>
            </a:pPr>
            <a:r>
              <a:rPr lang="en" sz="2800" b="0" i="0" u="none" strike="noStrike" cap="none">
                <a:solidFill>
                  <a:schemeClr val="lt1"/>
                </a:solidFill>
                <a:latin typeface="Calibri"/>
                <a:ea typeface="Calibri"/>
                <a:cs typeface="Calibri"/>
                <a:sym typeface="Calibri"/>
              </a:rPr>
              <a:t>Updates for 2022</a:t>
            </a:r>
            <a:endParaRPr/>
          </a:p>
          <a:p>
            <a:pPr marL="1371600" marR="0" lvl="2" indent="-457200" algn="l" rtl="0">
              <a:spcBef>
                <a:spcPts val="0"/>
              </a:spcBef>
              <a:spcAft>
                <a:spcPts val="0"/>
              </a:spcAft>
              <a:buClr>
                <a:schemeClr val="lt1"/>
              </a:buClr>
              <a:buSzPts val="2800"/>
              <a:buFont typeface="Arial"/>
              <a:buChar char="•"/>
            </a:pPr>
            <a:r>
              <a:rPr lang="en" sz="2800" b="0" i="0" u="none" strike="noStrike" cap="none">
                <a:solidFill>
                  <a:schemeClr val="lt1"/>
                </a:solidFill>
                <a:latin typeface="Calibri"/>
                <a:ea typeface="Calibri"/>
                <a:cs typeface="Calibri"/>
                <a:sym typeface="Calibri"/>
              </a:rPr>
              <a:t>Improved accessibility</a:t>
            </a:r>
            <a:endParaRPr/>
          </a:p>
          <a:p>
            <a:pPr marL="1371600" marR="0" lvl="2" indent="-457200" algn="l" rtl="0">
              <a:spcBef>
                <a:spcPts val="0"/>
              </a:spcBef>
              <a:spcAft>
                <a:spcPts val="0"/>
              </a:spcAft>
              <a:buClr>
                <a:schemeClr val="lt1"/>
              </a:buClr>
              <a:buSzPts val="2800"/>
              <a:buFont typeface="Arial"/>
              <a:buChar char="•"/>
            </a:pPr>
            <a:r>
              <a:rPr lang="en" sz="2800" b="0" i="0" u="none" strike="noStrike" cap="none">
                <a:solidFill>
                  <a:schemeClr val="lt1"/>
                </a:solidFill>
                <a:latin typeface="Calibri"/>
                <a:ea typeface="Calibri"/>
                <a:cs typeface="Calibri"/>
                <a:sym typeface="Calibri"/>
              </a:rPr>
              <a:t>Evaluation surveys </a:t>
            </a:r>
            <a:endParaRPr/>
          </a:p>
          <a:p>
            <a:pPr marL="457200" marR="0" lvl="1" indent="0" algn="l" rtl="0">
              <a:spcBef>
                <a:spcPts val="0"/>
              </a:spcBef>
              <a:spcAft>
                <a:spcPts val="0"/>
              </a:spcAft>
              <a:buNone/>
            </a:pPr>
            <a:endParaRPr sz="2800" b="0" i="0" u="none" strike="noStrike" cap="none">
              <a:solidFill>
                <a:schemeClr val="lt1"/>
              </a:solidFill>
              <a:latin typeface="Calibri"/>
              <a:ea typeface="Calibri"/>
              <a:cs typeface="Calibri"/>
              <a:sym typeface="Calibri"/>
            </a:endParaRPr>
          </a:p>
          <a:p>
            <a:pPr marL="457200" marR="0" lvl="0" indent="-457200" algn="l" rtl="0">
              <a:spcBef>
                <a:spcPts val="0"/>
              </a:spcBef>
              <a:spcAft>
                <a:spcPts val="0"/>
              </a:spcAft>
              <a:buClr>
                <a:schemeClr val="lt1"/>
              </a:buClr>
              <a:buSzPts val="2800"/>
              <a:buFont typeface="Arial"/>
              <a:buChar char="•"/>
            </a:pPr>
            <a:r>
              <a:rPr lang="en" sz="2800">
                <a:solidFill>
                  <a:schemeClr val="lt1"/>
                </a:solidFill>
                <a:latin typeface="Calibri"/>
                <a:ea typeface="Calibri"/>
                <a:cs typeface="Calibri"/>
                <a:sym typeface="Calibri"/>
              </a:rPr>
              <a:t>FT Impacts on CORE curriculum</a:t>
            </a:r>
            <a:endParaRPr/>
          </a:p>
          <a:p>
            <a:pPr marL="914400" marR="0" lvl="1" indent="-457200" algn="l" rtl="0">
              <a:spcBef>
                <a:spcPts val="0"/>
              </a:spcBef>
              <a:spcAft>
                <a:spcPts val="0"/>
              </a:spcAft>
              <a:buClr>
                <a:schemeClr val="lt1"/>
              </a:buClr>
              <a:buSzPts val="2800"/>
              <a:buFont typeface="Courier New"/>
              <a:buChar char="o"/>
            </a:pPr>
            <a:r>
              <a:rPr lang="en" sz="2800" b="0" i="0" u="none" strike="noStrike" cap="none">
                <a:solidFill>
                  <a:schemeClr val="lt1"/>
                </a:solidFill>
                <a:latin typeface="Calibri"/>
                <a:ea typeface="Calibri"/>
                <a:cs typeface="Calibri"/>
                <a:sym typeface="Calibri"/>
              </a:rPr>
              <a:t>Analysis phase</a:t>
            </a:r>
            <a:endParaRPr/>
          </a:p>
          <a:p>
            <a:pPr marL="914400" marR="0" lvl="1" indent="-279400" algn="l" rtl="0">
              <a:spcBef>
                <a:spcPts val="0"/>
              </a:spcBef>
              <a:spcAft>
                <a:spcPts val="0"/>
              </a:spcAft>
              <a:buClr>
                <a:schemeClr val="dk1"/>
              </a:buClr>
              <a:buSzPts val="2800"/>
              <a:buFont typeface="Arial"/>
              <a:buNone/>
            </a:pPr>
            <a:endParaRPr sz="2800" b="0" i="0" u="none" strike="noStrike" cap="none">
              <a:solidFill>
                <a:schemeClr val="lt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Arial"/>
              <a:buNone/>
            </a:pPr>
            <a:endParaRPr sz="2800">
              <a:solidFill>
                <a:schemeClr val="lt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Arial"/>
              <a:buNone/>
            </a:pPr>
            <a:endParaRPr sz="2400">
              <a:solidFill>
                <a:schemeClr val="lt1"/>
              </a:solidFill>
              <a:latin typeface="Calibri"/>
              <a:ea typeface="Calibri"/>
              <a:cs typeface="Calibri"/>
              <a:sym typeface="Calibri"/>
            </a:endParaRPr>
          </a:p>
        </p:txBody>
      </p:sp>
      <p:sp>
        <p:nvSpPr>
          <p:cNvPr id="1277" name="Google Shape;1277;p188"/>
          <p:cNvSpPr txBox="1"/>
          <p:nvPr/>
        </p:nvSpPr>
        <p:spPr>
          <a:xfrm>
            <a:off x="7190213" y="3036331"/>
            <a:ext cx="1877700" cy="11082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 sz="1800">
                <a:solidFill>
                  <a:schemeClr val="lt1"/>
                </a:solidFill>
                <a:latin typeface="Open Sans"/>
                <a:ea typeface="Open Sans"/>
                <a:cs typeface="Open Sans"/>
                <a:sym typeface="Open Sans"/>
              </a:rPr>
              <a:t>CORE Home: </a:t>
            </a:r>
            <a:r>
              <a:rPr lang="en" sz="1200" u="sng">
                <a:solidFill>
                  <a:srgbClr val="25406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https://www.washington.edu/research/required-training/faculty-grants-management/</a:t>
            </a:r>
            <a:endParaRPr sz="1200">
              <a:solidFill>
                <a:srgbClr val="254061"/>
              </a:solidFill>
              <a:latin typeface="Calibri"/>
              <a:ea typeface="Calibri"/>
              <a:cs typeface="Calibri"/>
              <a:sym typeface="Calibri"/>
            </a:endParaRPr>
          </a:p>
        </p:txBody>
      </p:sp>
      <p:sp>
        <p:nvSpPr>
          <p:cNvPr id="1278" name="Google Shape;1278;p188"/>
          <p:cNvSpPr txBox="1"/>
          <p:nvPr/>
        </p:nvSpPr>
        <p:spPr>
          <a:xfrm>
            <a:off x="152400" y="3555529"/>
            <a:ext cx="737700" cy="307800"/>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endParaRPr sz="1400" b="1">
              <a:solidFill>
                <a:srgbClr val="595959"/>
              </a:solidFill>
              <a:latin typeface="Calibri"/>
              <a:ea typeface="Calibri"/>
              <a:cs typeface="Calibri"/>
              <a:sym typeface="Calibri"/>
            </a:endParaRPr>
          </a:p>
        </p:txBody>
      </p:sp>
      <p:pic>
        <p:nvPicPr>
          <p:cNvPr id="1279" name="Google Shape;1279;p188" descr="C:\Users\hient2\Desktop\Untitled-1.png"/>
          <p:cNvPicPr preferRelativeResize="0"/>
          <p:nvPr/>
        </p:nvPicPr>
        <p:blipFill rotWithShape="1">
          <a:blip r:embed="rId5">
            <a:alphaModFix/>
          </a:blip>
          <a:srcRect/>
          <a:stretch/>
        </p:blipFill>
        <p:spPr>
          <a:xfrm>
            <a:off x="6553200" y="152400"/>
            <a:ext cx="2768928" cy="1006186"/>
          </a:xfrm>
          <a:prstGeom prst="rect">
            <a:avLst/>
          </a:prstGeom>
          <a:noFill/>
          <a:ln>
            <a:noFill/>
          </a:ln>
        </p:spPr>
      </p:pic>
      <p:sp>
        <p:nvSpPr>
          <p:cNvPr id="1280" name="Google Shape;1280;p188"/>
          <p:cNvSpPr txBox="1"/>
          <p:nvPr/>
        </p:nvSpPr>
        <p:spPr>
          <a:xfrm>
            <a:off x="7096034" y="1600200"/>
            <a:ext cx="21360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Open Sans"/>
                <a:ea typeface="Open Sans"/>
                <a:cs typeface="Open Sans"/>
                <a:sym typeface="Open Sans"/>
              </a:rPr>
              <a:t>CORE Registration:</a:t>
            </a:r>
            <a:endParaRPr/>
          </a:p>
          <a:p>
            <a:pPr marL="0" marR="0" lvl="0" indent="0" algn="l" rtl="0">
              <a:spcBef>
                <a:spcPts val="0"/>
              </a:spcBef>
              <a:spcAft>
                <a:spcPts val="0"/>
              </a:spcAft>
              <a:buNone/>
            </a:pPr>
            <a:r>
              <a:rPr lang="en" sz="1200" u="sng">
                <a:solidFill>
                  <a:srgbClr val="25406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https://uwresearch.gosignmeup.com/public/course/browse</a:t>
            </a:r>
            <a:endParaRPr sz="1200" u="sng">
              <a:solidFill>
                <a:srgbClr val="254061"/>
              </a:solidFill>
              <a:latin typeface="Calibri"/>
              <a:ea typeface="Calibri"/>
              <a:cs typeface="Calibri"/>
              <a:sym typeface="Calibri"/>
            </a:endParaRPr>
          </a:p>
        </p:txBody>
      </p:sp>
      <p:pic>
        <p:nvPicPr>
          <p:cNvPr id="1281" name="Google Shape;1281;p188"/>
          <p:cNvPicPr preferRelativeResize="0"/>
          <p:nvPr/>
        </p:nvPicPr>
        <p:blipFill rotWithShape="1">
          <a:blip r:embed="rId7">
            <a:alphaModFix/>
          </a:blip>
          <a:srcRect/>
          <a:stretch/>
        </p:blipFill>
        <p:spPr>
          <a:xfrm>
            <a:off x="7772400" y="5943600"/>
            <a:ext cx="1358020" cy="914400"/>
          </a:xfrm>
          <a:prstGeom prst="rect">
            <a:avLst/>
          </a:prstGeom>
          <a:noFill/>
          <a:ln>
            <a:noFill/>
          </a:ln>
        </p:spPr>
      </p:pic>
      <p:sp>
        <p:nvSpPr>
          <p:cNvPr id="1282" name="Google Shape;1282;p188"/>
          <p:cNvSpPr txBox="1"/>
          <p:nvPr/>
        </p:nvSpPr>
        <p:spPr>
          <a:xfrm>
            <a:off x="17663" y="152400"/>
            <a:ext cx="6886200" cy="831000"/>
          </a:xfrm>
          <a:prstGeom prst="rect">
            <a:avLst/>
          </a:prstGeom>
          <a:noFill/>
          <a:ln>
            <a:noFill/>
          </a:ln>
        </p:spPr>
        <p:txBody>
          <a:bodyPr spcFirstLastPara="1" wrap="square" lIns="91425" tIns="45700" rIns="91425" bIns="45700" anchor="t" anchorCtr="0">
            <a:spAutoFit/>
          </a:bodyPr>
          <a:lstStyle/>
          <a:p>
            <a:pPr marL="182880" marR="0" lvl="0" indent="0" algn="l" rtl="0">
              <a:spcBef>
                <a:spcPts val="0"/>
              </a:spcBef>
              <a:spcAft>
                <a:spcPts val="0"/>
              </a:spcAft>
              <a:buNone/>
            </a:pPr>
            <a:r>
              <a:rPr lang="en" sz="4800" b="1">
                <a:solidFill>
                  <a:schemeClr val="lt1"/>
                </a:solidFill>
                <a:latin typeface="Calibri"/>
                <a:ea typeface="Calibri"/>
                <a:cs typeface="Calibri"/>
                <a:sym typeface="Calibri"/>
              </a:rPr>
              <a:t>Updates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30"/>
          <p:cNvSpPr txBox="1">
            <a:spLocks noGrp="1"/>
          </p:cNvSpPr>
          <p:nvPr>
            <p:ph type="title"/>
          </p:nvPr>
        </p:nvSpPr>
        <p:spPr>
          <a:xfrm>
            <a:off x="233775" y="1191019"/>
            <a:ext cx="6390900" cy="429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00"/>
              <a:buNone/>
            </a:pPr>
            <a:r>
              <a:rPr lang="en"/>
              <a:t>APS 10.13 Requirements	</a:t>
            </a:r>
            <a:endParaRPr/>
          </a:p>
        </p:txBody>
      </p:sp>
      <p:sp>
        <p:nvSpPr>
          <p:cNvPr id="690" name="Google Shape;690;p130"/>
          <p:cNvSpPr txBox="1">
            <a:spLocks noGrp="1"/>
          </p:cNvSpPr>
          <p:nvPr>
            <p:ph type="body" idx="1"/>
          </p:nvPr>
        </p:nvSpPr>
        <p:spPr>
          <a:xfrm>
            <a:off x="311700" y="1940815"/>
            <a:ext cx="8386500" cy="3167700"/>
          </a:xfrm>
          <a:prstGeom prst="rect">
            <a:avLst/>
          </a:prstGeom>
          <a:noFill/>
          <a:ln>
            <a:noFill/>
          </a:ln>
        </p:spPr>
        <p:txBody>
          <a:bodyPr spcFirstLastPara="1" wrap="square" lIns="68575" tIns="34275" rIns="68575" bIns="34275" anchor="t" anchorCtr="0">
            <a:noAutofit/>
          </a:bodyPr>
          <a:lstStyle/>
          <a:p>
            <a:pPr marL="749300" lvl="0" indent="-254000" algn="l" rtl="0">
              <a:lnSpc>
                <a:spcPct val="100000"/>
              </a:lnSpc>
              <a:spcBef>
                <a:spcPts val="800"/>
              </a:spcBef>
              <a:spcAft>
                <a:spcPts val="0"/>
              </a:spcAft>
              <a:buClr>
                <a:srgbClr val="434343"/>
              </a:buClr>
              <a:buSzPts val="2400"/>
              <a:buFont typeface="Open Sans"/>
              <a:buAutoNum type="arabicPeriod"/>
            </a:pPr>
            <a:r>
              <a:rPr lang="en" sz="1800">
                <a:solidFill>
                  <a:srgbClr val="434343"/>
                </a:solidFill>
              </a:rPr>
              <a:t>Registration of study into the UW Youth Program Registration System</a:t>
            </a:r>
            <a:endParaRPr sz="1800">
              <a:solidFill>
                <a:srgbClr val="434343"/>
              </a:solidFill>
            </a:endParaRPr>
          </a:p>
          <a:p>
            <a:pPr marL="749300" lvl="0" indent="-254000" algn="l" rtl="0">
              <a:lnSpc>
                <a:spcPct val="100000"/>
              </a:lnSpc>
              <a:spcBef>
                <a:spcPts val="800"/>
              </a:spcBef>
              <a:spcAft>
                <a:spcPts val="0"/>
              </a:spcAft>
              <a:buClr>
                <a:srgbClr val="434343"/>
              </a:buClr>
              <a:buSzPts val="2400"/>
              <a:buFont typeface="Open Sans"/>
              <a:buAutoNum type="arabicPeriod"/>
            </a:pPr>
            <a:r>
              <a:rPr lang="en" sz="1800">
                <a:solidFill>
                  <a:srgbClr val="434343"/>
                </a:solidFill>
              </a:rPr>
              <a:t>Meet background screening, training, and conduct requirements </a:t>
            </a:r>
            <a:endParaRPr sz="1800">
              <a:solidFill>
                <a:srgbClr val="434343"/>
              </a:solidFill>
            </a:endParaRPr>
          </a:p>
          <a:p>
            <a:pPr marL="749300" lvl="0" indent="-254000" algn="l" rtl="0">
              <a:lnSpc>
                <a:spcPct val="100000"/>
              </a:lnSpc>
              <a:spcBef>
                <a:spcPts val="800"/>
              </a:spcBef>
              <a:spcAft>
                <a:spcPts val="0"/>
              </a:spcAft>
              <a:buClr>
                <a:srgbClr val="434343"/>
              </a:buClr>
              <a:buSzPts val="2400"/>
              <a:buFont typeface="Open Sans"/>
              <a:buAutoNum type="arabicPeriod"/>
            </a:pPr>
            <a:r>
              <a:rPr lang="en" sz="1800">
                <a:solidFill>
                  <a:srgbClr val="434343"/>
                </a:solidFill>
              </a:rPr>
              <a:t>Report behaviors of concern</a:t>
            </a:r>
            <a:endParaRPr sz="1800">
              <a:solidFill>
                <a:srgbClr val="434343"/>
              </a:solidFill>
            </a:endParaRPr>
          </a:p>
          <a:p>
            <a:pPr marL="749300" lvl="0" indent="-254000" algn="l" rtl="0">
              <a:lnSpc>
                <a:spcPct val="100000"/>
              </a:lnSpc>
              <a:spcBef>
                <a:spcPts val="800"/>
              </a:spcBef>
              <a:spcAft>
                <a:spcPts val="0"/>
              </a:spcAft>
              <a:buClr>
                <a:srgbClr val="434343"/>
              </a:buClr>
              <a:buSzPts val="2400"/>
              <a:buFont typeface="Open Sans"/>
              <a:buAutoNum type="arabicPeriod"/>
            </a:pPr>
            <a:r>
              <a:rPr lang="en" sz="1800">
                <a:solidFill>
                  <a:srgbClr val="434343"/>
                </a:solidFill>
              </a:rPr>
              <a:t>Maintain safe environments</a:t>
            </a:r>
            <a:endParaRPr sz="1800">
              <a:solidFill>
                <a:srgbClr val="434343"/>
              </a:solidFill>
            </a:endParaRPr>
          </a:p>
          <a:p>
            <a:pPr marL="749300" lvl="0" indent="-254000" algn="l" rtl="0">
              <a:lnSpc>
                <a:spcPct val="100000"/>
              </a:lnSpc>
              <a:spcBef>
                <a:spcPts val="800"/>
              </a:spcBef>
              <a:spcAft>
                <a:spcPts val="0"/>
              </a:spcAft>
              <a:buClr>
                <a:srgbClr val="434343"/>
              </a:buClr>
              <a:buSzPts val="2400"/>
              <a:buFont typeface="Open Sans"/>
              <a:buAutoNum type="arabicPeriod"/>
            </a:pPr>
            <a:r>
              <a:rPr lang="en" sz="1800">
                <a:solidFill>
                  <a:srgbClr val="434343"/>
                </a:solidFill>
              </a:rPr>
              <a:t>Emergency and safety planning and response</a:t>
            </a:r>
            <a:endParaRPr sz="1800">
              <a:solidFill>
                <a:srgbClr val="434343"/>
              </a:solidFill>
            </a:endParaRPr>
          </a:p>
          <a:p>
            <a:pPr marL="749300" lvl="0" indent="-254000" algn="l" rtl="0">
              <a:lnSpc>
                <a:spcPct val="100000"/>
              </a:lnSpc>
              <a:spcBef>
                <a:spcPts val="800"/>
              </a:spcBef>
              <a:spcAft>
                <a:spcPts val="0"/>
              </a:spcAft>
              <a:buClr>
                <a:srgbClr val="B7B7B7"/>
              </a:buClr>
              <a:buSzPts val="2400"/>
              <a:buFont typeface="Open Sans"/>
              <a:buAutoNum type="arabicPeriod"/>
            </a:pPr>
            <a:r>
              <a:rPr lang="en" sz="1800">
                <a:solidFill>
                  <a:srgbClr val="B7B7B7"/>
                </a:solidFill>
              </a:rPr>
              <a:t>Standards for data privacy (Research is exempt from this requirement)</a:t>
            </a:r>
            <a:endParaRPr sz="1800">
              <a:solidFill>
                <a:srgbClr val="B7B7B7"/>
              </a:solidFill>
            </a:endParaRPr>
          </a:p>
          <a:p>
            <a:pPr marL="0" lvl="0" indent="0" algn="l" rtl="0">
              <a:lnSpc>
                <a:spcPct val="90000"/>
              </a:lnSpc>
              <a:spcBef>
                <a:spcPts val="800"/>
              </a:spcBef>
              <a:spcAft>
                <a:spcPts val="0"/>
              </a:spcAft>
              <a:buSzPts val="2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131"/>
          <p:cNvPicPr preferRelativeResize="0"/>
          <p:nvPr/>
        </p:nvPicPr>
        <p:blipFill rotWithShape="1">
          <a:blip r:embed="rId3">
            <a:alphaModFix/>
          </a:blip>
          <a:srcRect/>
          <a:stretch/>
        </p:blipFill>
        <p:spPr>
          <a:xfrm>
            <a:off x="1478429" y="1087855"/>
            <a:ext cx="5651676" cy="4028915"/>
          </a:xfrm>
          <a:prstGeom prst="rect">
            <a:avLst/>
          </a:prstGeom>
          <a:noFill/>
          <a:ln>
            <a:noFill/>
          </a:ln>
        </p:spPr>
      </p:pic>
      <p:sp>
        <p:nvSpPr>
          <p:cNvPr id="696" name="Google Shape;696;p131"/>
          <p:cNvSpPr/>
          <p:nvPr/>
        </p:nvSpPr>
        <p:spPr>
          <a:xfrm>
            <a:off x="1233207" y="1424269"/>
            <a:ext cx="449100" cy="391200"/>
          </a:xfrm>
          <a:prstGeom prst="star5">
            <a:avLst>
              <a:gd name="adj" fmla="val 19098"/>
              <a:gd name="hf" fmla="val 105146"/>
              <a:gd name="vf" fmla="val 110557"/>
            </a:avLst>
          </a:prstGeom>
          <a:solidFill>
            <a:srgbClr val="F1C232"/>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131"/>
          <p:cNvSpPr/>
          <p:nvPr/>
        </p:nvSpPr>
        <p:spPr>
          <a:xfrm>
            <a:off x="1233207" y="2131800"/>
            <a:ext cx="449100" cy="391200"/>
          </a:xfrm>
          <a:prstGeom prst="star5">
            <a:avLst>
              <a:gd name="adj" fmla="val 19098"/>
              <a:gd name="hf" fmla="val 105146"/>
              <a:gd name="vf" fmla="val 110557"/>
            </a:avLst>
          </a:prstGeom>
          <a:solidFill>
            <a:srgbClr val="F1C232"/>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698" name="Google Shape;698;p131"/>
          <p:cNvSpPr txBox="1"/>
          <p:nvPr/>
        </p:nvSpPr>
        <p:spPr>
          <a:xfrm>
            <a:off x="4400551" y="2478807"/>
            <a:ext cx="73371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highlight>
                  <a:srgbClr val="FFD966"/>
                </a:highlight>
                <a:latin typeface="Open Sans"/>
                <a:ea typeface="Open Sans"/>
                <a:cs typeface="Open Sans"/>
                <a:sym typeface="Open Sans"/>
              </a:rPr>
              <a:t>(Compliance metrics in YPRS)</a:t>
            </a:r>
            <a:endParaRPr sz="1100" b="0" i="0" u="none" strike="noStrike" cap="none">
              <a:solidFill>
                <a:srgbClr val="000000"/>
              </a:solidFill>
              <a:highlight>
                <a:srgbClr val="FFD966"/>
              </a:highlight>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32"/>
          <p:cNvSpPr txBox="1">
            <a:spLocks noGrp="1"/>
          </p:cNvSpPr>
          <p:nvPr>
            <p:ph type="title"/>
          </p:nvPr>
        </p:nvSpPr>
        <p:spPr>
          <a:xfrm>
            <a:off x="265500" y="2824099"/>
            <a:ext cx="4045200" cy="1482300"/>
          </a:xfrm>
          <a:prstGeom prst="rect">
            <a:avLst/>
          </a:prstGeom>
          <a:noFill/>
          <a:ln>
            <a:noFill/>
          </a:ln>
        </p:spPr>
        <p:txBody>
          <a:bodyPr spcFirstLastPara="1" wrap="square" lIns="91400" tIns="91400" rIns="91400" bIns="91400" anchor="b" anchorCtr="0">
            <a:noAutofit/>
          </a:bodyPr>
          <a:lstStyle/>
          <a:p>
            <a:pPr marL="0" lvl="0" indent="0" algn="ctr" rtl="0">
              <a:lnSpc>
                <a:spcPct val="100000"/>
              </a:lnSpc>
              <a:spcBef>
                <a:spcPts val="0"/>
              </a:spcBef>
              <a:spcAft>
                <a:spcPts val="0"/>
              </a:spcAft>
              <a:buSzPts val="5600"/>
              <a:buFont typeface="Encode Sans Black"/>
              <a:buNone/>
            </a:pPr>
            <a:r>
              <a:rPr lang="en" sz="3800"/>
              <a:t>Registration and compliance trends</a:t>
            </a:r>
            <a:endParaRPr sz="3800"/>
          </a:p>
        </p:txBody>
      </p:sp>
      <p:sp>
        <p:nvSpPr>
          <p:cNvPr id="704" name="Google Shape;704;p132"/>
          <p:cNvSpPr txBox="1">
            <a:spLocks noGrp="1"/>
          </p:cNvSpPr>
          <p:nvPr>
            <p:ph type="body" idx="2"/>
          </p:nvPr>
        </p:nvSpPr>
        <p:spPr>
          <a:xfrm>
            <a:off x="4939500" y="1581325"/>
            <a:ext cx="3837300" cy="39696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1000"/>
              </a:spcBef>
              <a:spcAft>
                <a:spcPts val="0"/>
              </a:spcAft>
              <a:buClr>
                <a:schemeClr val="dk1"/>
              </a:buClr>
              <a:buSzPts val="1500"/>
              <a:buNone/>
            </a:pPr>
            <a:r>
              <a:rPr lang="en" sz="1800" u="sng">
                <a:solidFill>
                  <a:schemeClr val="lt1"/>
                </a:solidFill>
              </a:rPr>
              <a:t>Identified via Zipline</a:t>
            </a:r>
            <a:r>
              <a:rPr lang="en" sz="1800">
                <a:solidFill>
                  <a:schemeClr val="lt1"/>
                </a:solidFill>
              </a:rPr>
              <a:t>	187</a:t>
            </a:r>
            <a:endParaRPr sz="1800">
              <a:solidFill>
                <a:schemeClr val="lt1"/>
              </a:solidFill>
            </a:endParaRPr>
          </a:p>
          <a:p>
            <a:pPr marL="0" lvl="0" indent="0" algn="l" rtl="0">
              <a:lnSpc>
                <a:spcPct val="90000"/>
              </a:lnSpc>
              <a:spcBef>
                <a:spcPts val="1000"/>
              </a:spcBef>
              <a:spcAft>
                <a:spcPts val="0"/>
              </a:spcAft>
              <a:buClr>
                <a:schemeClr val="dk1"/>
              </a:buClr>
              <a:buSzPts val="1500"/>
              <a:buNone/>
            </a:pPr>
            <a:endParaRPr sz="700" i="1">
              <a:solidFill>
                <a:schemeClr val="lt1"/>
              </a:solidFill>
            </a:endParaRPr>
          </a:p>
          <a:p>
            <a:pPr marL="0" lvl="0" indent="0" algn="l" rtl="0">
              <a:lnSpc>
                <a:spcPct val="90000"/>
              </a:lnSpc>
              <a:spcBef>
                <a:spcPts val="1000"/>
              </a:spcBef>
              <a:spcAft>
                <a:spcPts val="0"/>
              </a:spcAft>
              <a:buClr>
                <a:schemeClr val="dk1"/>
              </a:buClr>
              <a:buSzPts val="1500"/>
              <a:buNone/>
            </a:pPr>
            <a:r>
              <a:rPr lang="en" sz="1800" u="sng">
                <a:solidFill>
                  <a:schemeClr val="lt1"/>
                </a:solidFill>
              </a:rPr>
              <a:t>In-scope, actionable</a:t>
            </a:r>
            <a:r>
              <a:rPr lang="en" sz="1800">
                <a:solidFill>
                  <a:schemeClr val="lt1"/>
                </a:solidFill>
              </a:rPr>
              <a:t>	108</a:t>
            </a:r>
            <a:endParaRPr sz="1800">
              <a:solidFill>
                <a:schemeClr val="lt1"/>
              </a:solidFill>
            </a:endParaRPr>
          </a:p>
          <a:p>
            <a:pPr marL="0" lvl="0" indent="0" algn="l" rtl="0">
              <a:lnSpc>
                <a:spcPct val="90000"/>
              </a:lnSpc>
              <a:spcBef>
                <a:spcPts val="1000"/>
              </a:spcBef>
              <a:spcAft>
                <a:spcPts val="0"/>
              </a:spcAft>
              <a:buClr>
                <a:schemeClr val="dk1"/>
              </a:buClr>
              <a:buSzPts val="1500"/>
              <a:buNone/>
            </a:pPr>
            <a:endParaRPr sz="700">
              <a:solidFill>
                <a:schemeClr val="lt1"/>
              </a:solidFill>
            </a:endParaRPr>
          </a:p>
          <a:p>
            <a:pPr marL="0" lvl="0" indent="0" algn="l" rtl="0">
              <a:lnSpc>
                <a:spcPct val="90000"/>
              </a:lnSpc>
              <a:spcBef>
                <a:spcPts val="1000"/>
              </a:spcBef>
              <a:spcAft>
                <a:spcPts val="0"/>
              </a:spcAft>
              <a:buClr>
                <a:schemeClr val="dk1"/>
              </a:buClr>
              <a:buSzPts val="1500"/>
              <a:buNone/>
            </a:pPr>
            <a:r>
              <a:rPr lang="en" sz="1800" u="sng">
                <a:solidFill>
                  <a:schemeClr val="lt1"/>
                </a:solidFill>
              </a:rPr>
              <a:t>Registration status</a:t>
            </a:r>
            <a:r>
              <a:rPr lang="en" sz="1800">
                <a:solidFill>
                  <a:schemeClr val="lt1"/>
                </a:solidFill>
              </a:rPr>
              <a:t>	</a:t>
            </a:r>
            <a:r>
              <a:rPr lang="en" sz="1400">
                <a:solidFill>
                  <a:schemeClr val="lt1"/>
                </a:solidFill>
              </a:rPr>
              <a:t>(n=108)</a:t>
            </a:r>
            <a:r>
              <a:rPr lang="en" sz="1800">
                <a:solidFill>
                  <a:schemeClr val="lt1"/>
                </a:solidFill>
              </a:rPr>
              <a:t>	</a:t>
            </a:r>
            <a:endParaRPr sz="1800">
              <a:solidFill>
                <a:schemeClr val="lt1"/>
              </a:solidFill>
            </a:endParaRPr>
          </a:p>
          <a:p>
            <a:pPr marL="457200" lvl="0" indent="457200" algn="l" rtl="0">
              <a:lnSpc>
                <a:spcPct val="90000"/>
              </a:lnSpc>
              <a:spcBef>
                <a:spcPts val="1000"/>
              </a:spcBef>
              <a:spcAft>
                <a:spcPts val="0"/>
              </a:spcAft>
              <a:buClr>
                <a:schemeClr val="dk1"/>
              </a:buClr>
              <a:buSzPts val="1500"/>
              <a:buNone/>
            </a:pPr>
            <a:r>
              <a:rPr lang="en" sz="1800" i="1">
                <a:solidFill>
                  <a:schemeClr val="lt1"/>
                </a:solidFill>
              </a:rPr>
              <a:t>I</a:t>
            </a:r>
            <a:r>
              <a:rPr lang="en" sz="1700" i="1">
                <a:solidFill>
                  <a:schemeClr val="lt1"/>
                </a:solidFill>
              </a:rPr>
              <a:t>ncomplete</a:t>
            </a:r>
            <a:r>
              <a:rPr lang="en" sz="1700">
                <a:solidFill>
                  <a:schemeClr val="lt1"/>
                </a:solidFill>
              </a:rPr>
              <a:t>	44</a:t>
            </a:r>
            <a:endParaRPr sz="1700">
              <a:solidFill>
                <a:schemeClr val="lt1"/>
              </a:solidFill>
            </a:endParaRPr>
          </a:p>
          <a:p>
            <a:pPr marL="457200" lvl="0" indent="457200" algn="l" rtl="0">
              <a:lnSpc>
                <a:spcPct val="90000"/>
              </a:lnSpc>
              <a:spcBef>
                <a:spcPts val="1000"/>
              </a:spcBef>
              <a:spcAft>
                <a:spcPts val="0"/>
              </a:spcAft>
              <a:buClr>
                <a:schemeClr val="dk1"/>
              </a:buClr>
              <a:buSzPts val="1500"/>
              <a:buNone/>
            </a:pPr>
            <a:r>
              <a:rPr lang="en" sz="1700" i="1">
                <a:solidFill>
                  <a:schemeClr val="lt1"/>
                </a:solidFill>
              </a:rPr>
              <a:t>Complete</a:t>
            </a:r>
            <a:r>
              <a:rPr lang="en" sz="1700">
                <a:solidFill>
                  <a:schemeClr val="lt1"/>
                </a:solidFill>
              </a:rPr>
              <a:t>		64</a:t>
            </a:r>
            <a:endParaRPr sz="1700">
              <a:solidFill>
                <a:schemeClr val="lt1"/>
              </a:solidFill>
            </a:endParaRPr>
          </a:p>
          <a:p>
            <a:pPr marL="0" lvl="0" indent="0" algn="l" rtl="0">
              <a:lnSpc>
                <a:spcPct val="90000"/>
              </a:lnSpc>
              <a:spcBef>
                <a:spcPts val="1000"/>
              </a:spcBef>
              <a:spcAft>
                <a:spcPts val="0"/>
              </a:spcAft>
              <a:buClr>
                <a:schemeClr val="dk1"/>
              </a:buClr>
              <a:buSzPts val="1500"/>
              <a:buNone/>
            </a:pPr>
            <a:endParaRPr sz="700">
              <a:solidFill>
                <a:schemeClr val="lt1"/>
              </a:solidFill>
            </a:endParaRPr>
          </a:p>
          <a:p>
            <a:pPr marL="0" lvl="0" indent="0" algn="l" rtl="0">
              <a:lnSpc>
                <a:spcPct val="90000"/>
              </a:lnSpc>
              <a:spcBef>
                <a:spcPts val="1000"/>
              </a:spcBef>
              <a:spcAft>
                <a:spcPts val="0"/>
              </a:spcAft>
              <a:buClr>
                <a:schemeClr val="dk1"/>
              </a:buClr>
              <a:buSzPts val="1500"/>
              <a:buNone/>
            </a:pPr>
            <a:r>
              <a:rPr lang="en" sz="1800" u="sng">
                <a:solidFill>
                  <a:schemeClr val="lt1"/>
                </a:solidFill>
              </a:rPr>
              <a:t>Compliance status</a:t>
            </a:r>
            <a:r>
              <a:rPr lang="en" sz="1800">
                <a:solidFill>
                  <a:schemeClr val="lt1"/>
                </a:solidFill>
              </a:rPr>
              <a:t> </a:t>
            </a:r>
            <a:r>
              <a:rPr lang="en" sz="1400">
                <a:solidFill>
                  <a:schemeClr val="lt1"/>
                </a:solidFill>
              </a:rPr>
              <a:t>(n=64)</a:t>
            </a:r>
            <a:endParaRPr sz="1400">
              <a:solidFill>
                <a:schemeClr val="lt1"/>
              </a:solidFill>
            </a:endParaRPr>
          </a:p>
          <a:p>
            <a:pPr marL="0" lvl="0" indent="457200" algn="l" rtl="0">
              <a:lnSpc>
                <a:spcPct val="90000"/>
              </a:lnSpc>
              <a:spcBef>
                <a:spcPts val="1000"/>
              </a:spcBef>
              <a:spcAft>
                <a:spcPts val="0"/>
              </a:spcAft>
              <a:buClr>
                <a:schemeClr val="dk1"/>
              </a:buClr>
              <a:buSzPts val="1500"/>
              <a:buNone/>
            </a:pPr>
            <a:r>
              <a:rPr lang="en" sz="1700" i="1">
                <a:solidFill>
                  <a:schemeClr val="lt1"/>
                </a:solidFill>
              </a:rPr>
              <a:t>Compliant		</a:t>
            </a:r>
            <a:r>
              <a:rPr lang="en" sz="1700">
                <a:solidFill>
                  <a:schemeClr val="lt1"/>
                </a:solidFill>
              </a:rPr>
              <a:t>46</a:t>
            </a:r>
            <a:endParaRPr sz="1700">
              <a:solidFill>
                <a:schemeClr val="lt1"/>
              </a:solidFill>
            </a:endParaRPr>
          </a:p>
          <a:p>
            <a:pPr marL="0" lvl="0" indent="457200" algn="l" rtl="0">
              <a:lnSpc>
                <a:spcPct val="90000"/>
              </a:lnSpc>
              <a:spcBef>
                <a:spcPts val="1000"/>
              </a:spcBef>
              <a:spcAft>
                <a:spcPts val="0"/>
              </a:spcAft>
              <a:buSzPts val="1600"/>
              <a:buNone/>
            </a:pPr>
            <a:r>
              <a:rPr lang="en" sz="1700" i="1">
                <a:solidFill>
                  <a:schemeClr val="lt1"/>
                </a:solidFill>
              </a:rPr>
              <a:t>Partially compliant	  </a:t>
            </a:r>
            <a:r>
              <a:rPr lang="en" sz="1700">
                <a:solidFill>
                  <a:schemeClr val="lt1"/>
                </a:solidFill>
              </a:rPr>
              <a:t>8 </a:t>
            </a:r>
            <a:endParaRPr sz="1700">
              <a:solidFill>
                <a:schemeClr val="lt1"/>
              </a:solidFill>
            </a:endParaRPr>
          </a:p>
          <a:p>
            <a:pPr marL="0" lvl="0" indent="457200" algn="l" rtl="0">
              <a:lnSpc>
                <a:spcPct val="90000"/>
              </a:lnSpc>
              <a:spcBef>
                <a:spcPts val="1000"/>
              </a:spcBef>
              <a:spcAft>
                <a:spcPts val="0"/>
              </a:spcAft>
              <a:buClr>
                <a:schemeClr val="dk1"/>
              </a:buClr>
              <a:buSzPts val="1500"/>
              <a:buNone/>
            </a:pPr>
            <a:r>
              <a:rPr lang="en" sz="1700" i="1">
                <a:solidFill>
                  <a:schemeClr val="lt1"/>
                </a:solidFill>
              </a:rPr>
              <a:t>Not compliant		</a:t>
            </a:r>
            <a:r>
              <a:rPr lang="en" sz="1800">
                <a:solidFill>
                  <a:schemeClr val="lt1"/>
                </a:solidFill>
              </a:rPr>
              <a:t>18</a:t>
            </a:r>
            <a:endParaRPr sz="1800">
              <a:solidFill>
                <a:schemeClr val="lt1"/>
              </a:solidFill>
            </a:endParaRPr>
          </a:p>
          <a:p>
            <a:pPr marL="0" lvl="0" indent="0" algn="l" rtl="0">
              <a:lnSpc>
                <a:spcPct val="150000"/>
              </a:lnSpc>
              <a:spcBef>
                <a:spcPts val="0"/>
              </a:spcBef>
              <a:spcAft>
                <a:spcPts val="0"/>
              </a:spcAft>
              <a:buSzPts val="1600"/>
              <a:buNone/>
            </a:pPr>
            <a:endParaRPr sz="100" u="sng"/>
          </a:p>
        </p:txBody>
      </p:sp>
      <p:sp>
        <p:nvSpPr>
          <p:cNvPr id="705" name="Google Shape;705;p132"/>
          <p:cNvSpPr txBox="1">
            <a:spLocks noGrp="1"/>
          </p:cNvSpPr>
          <p:nvPr>
            <p:ph type="subTitle" idx="1"/>
          </p:nvPr>
        </p:nvSpPr>
        <p:spPr>
          <a:xfrm>
            <a:off x="359625" y="4226849"/>
            <a:ext cx="4045200" cy="1235100"/>
          </a:xfrm>
          <a:prstGeom prst="rect">
            <a:avLst/>
          </a:prstGeom>
          <a:noFill/>
          <a:ln>
            <a:noFill/>
          </a:ln>
        </p:spPr>
        <p:txBody>
          <a:bodyPr spcFirstLastPara="1" wrap="square" lIns="91400" tIns="91400" rIns="91400" bIns="91400" anchor="t" anchorCtr="0">
            <a:noAutofit/>
          </a:bodyPr>
          <a:lstStyle/>
          <a:p>
            <a:pPr marL="0" lvl="0" indent="0" algn="ctr" rtl="0">
              <a:lnSpc>
                <a:spcPct val="100000"/>
              </a:lnSpc>
              <a:spcBef>
                <a:spcPts val="0"/>
              </a:spcBef>
              <a:spcAft>
                <a:spcPts val="0"/>
              </a:spcAft>
              <a:buSzPts val="2800"/>
              <a:buNone/>
            </a:pPr>
            <a:r>
              <a:rPr lang="en">
                <a:solidFill>
                  <a:schemeClr val="accent3"/>
                </a:solidFill>
              </a:rPr>
              <a:t>For studies submitted </a:t>
            </a:r>
            <a:endParaRPr>
              <a:solidFill>
                <a:schemeClr val="accent3"/>
              </a:solidFill>
            </a:endParaRPr>
          </a:p>
          <a:p>
            <a:pPr marL="0" lvl="0" indent="0" algn="ctr" rtl="0">
              <a:lnSpc>
                <a:spcPct val="100000"/>
              </a:lnSpc>
              <a:spcBef>
                <a:spcPts val="0"/>
              </a:spcBef>
              <a:spcAft>
                <a:spcPts val="0"/>
              </a:spcAft>
              <a:buSzPts val="2800"/>
              <a:buNone/>
            </a:pPr>
            <a:r>
              <a:rPr lang="en">
                <a:solidFill>
                  <a:schemeClr val="accent3"/>
                </a:solidFill>
              </a:rPr>
              <a:t>to Zipline </a:t>
            </a:r>
            <a:endParaRPr>
              <a:solidFill>
                <a:schemeClr val="accent3"/>
              </a:solidFill>
            </a:endParaRPr>
          </a:p>
          <a:p>
            <a:pPr marL="0" lvl="0" indent="0" algn="ctr" rtl="0">
              <a:lnSpc>
                <a:spcPct val="100000"/>
              </a:lnSpc>
              <a:spcBef>
                <a:spcPts val="0"/>
              </a:spcBef>
              <a:spcAft>
                <a:spcPts val="0"/>
              </a:spcAft>
              <a:buSzPts val="2800"/>
              <a:buNone/>
            </a:pPr>
            <a:r>
              <a:rPr lang="en">
                <a:solidFill>
                  <a:schemeClr val="accent3"/>
                </a:solidFill>
              </a:rPr>
              <a:t>1/1/21-12/31/21</a:t>
            </a:r>
            <a:endParaRPr>
              <a:solidFill>
                <a:schemeClr val="accent3"/>
              </a:solidFill>
            </a:endParaRPr>
          </a:p>
          <a:p>
            <a:pPr marL="0" lvl="0" indent="0" algn="ctr" rtl="0">
              <a:lnSpc>
                <a:spcPct val="100000"/>
              </a:lnSpc>
              <a:spcBef>
                <a:spcPts val="0"/>
              </a:spcBef>
              <a:spcAft>
                <a:spcPts val="0"/>
              </a:spcAft>
              <a:buSzPts val="2800"/>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GO AWAY BLUE LIN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DADE7"/>
      </a:hlink>
      <a:folHlink>
        <a:srgbClr val="6DAD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UW - YPDS">
  <a:themeElements>
    <a:clrScheme name="Simple Light">
      <a:dk1>
        <a:srgbClr val="000000"/>
      </a:dk1>
      <a:lt1>
        <a:srgbClr val="FFFFFF"/>
      </a:lt1>
      <a:dk2>
        <a:srgbClr val="434343"/>
      </a:dk2>
      <a:lt2>
        <a:srgbClr val="B7B7B7"/>
      </a:lt2>
      <a:accent1>
        <a:srgbClr val="4B2E83"/>
      </a:accent1>
      <a:accent2>
        <a:srgbClr val="B7A57A"/>
      </a:accent2>
      <a:accent3>
        <a:srgbClr val="85754D"/>
      </a:accent3>
      <a:accent4>
        <a:srgbClr val="434343"/>
      </a:accent4>
      <a:accent5>
        <a:srgbClr val="B7B7B7"/>
      </a:accent5>
      <a:accent6>
        <a:srgbClr val="EFEFEF"/>
      </a:accent6>
      <a:hlink>
        <a:srgbClr val="4B2E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thics Training 5-8-09">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5061</Words>
  <Application>Microsoft Office PowerPoint</Application>
  <PresentationFormat>On-screen Show (4:3)</PresentationFormat>
  <Paragraphs>619</Paragraphs>
  <Slides>65</Slides>
  <Notes>65</Notes>
  <HiddenSlides>0</HiddenSlides>
  <MMClips>0</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65</vt:i4>
      </vt:variant>
    </vt:vector>
  </HeadingPairs>
  <TitlesOfParts>
    <vt:vector size="96" baseType="lpstr">
      <vt:lpstr>Georgia</vt:lpstr>
      <vt:lpstr>Open Sans ExtraBold</vt:lpstr>
      <vt:lpstr>Nunito Sans Light</vt:lpstr>
      <vt:lpstr>Open Sans</vt:lpstr>
      <vt:lpstr>Arial</vt:lpstr>
      <vt:lpstr>Encode Sans</vt:lpstr>
      <vt:lpstr>Noto Sans Symbols</vt:lpstr>
      <vt:lpstr>Nunito Light</vt:lpstr>
      <vt:lpstr>Courier New</vt:lpstr>
      <vt:lpstr>Nunito Sans</vt:lpstr>
      <vt:lpstr>Open Sans Light</vt:lpstr>
      <vt:lpstr>Merriweather Sans</vt:lpstr>
      <vt:lpstr>Calibri</vt:lpstr>
      <vt:lpstr>Nunito ExtraLight</vt:lpstr>
      <vt:lpstr>Encode Sans Black</vt:lpstr>
      <vt:lpstr>Cambria</vt:lpstr>
      <vt:lpstr>Simple Light</vt:lpstr>
      <vt:lpstr>Office Theme</vt:lpstr>
      <vt:lpstr>Office Theme</vt:lpstr>
      <vt:lpstr>Ethics Training 5-8-09</vt:lpstr>
      <vt:lpstr>Custom Design</vt:lpstr>
      <vt:lpstr>1_Custom Design</vt:lpstr>
      <vt:lpstr>1_Custom Design</vt:lpstr>
      <vt:lpstr>Custom Design</vt:lpstr>
      <vt:lpstr>Custom Design</vt:lpstr>
      <vt:lpstr>1_Custom Design</vt:lpstr>
      <vt:lpstr>Custom Design</vt:lpstr>
      <vt:lpstr>2_Custom Design</vt:lpstr>
      <vt:lpstr>1_Custom Design</vt:lpstr>
      <vt:lpstr>Office Theme</vt:lpstr>
      <vt:lpstr>UW - YPDS</vt:lpstr>
      <vt:lpstr>PowerPoint Presentation</vt:lpstr>
      <vt:lpstr>PowerPoint Presentation</vt:lpstr>
      <vt:lpstr>Research Compliance &amp; Operations Update</vt:lpstr>
      <vt:lpstr>UPDATE ON  ADMINISTRATIVE  POLICY STATEMENT 10.13  REQUIREMENTS FOR UNIVERSITY  &amp; THIRD PARTY LED YOUTH PROGRAMS AND RESEARCH  January 13, 2022</vt:lpstr>
      <vt:lpstr>Office Operations</vt:lpstr>
      <vt:lpstr>APS 10.13</vt:lpstr>
      <vt:lpstr>APS 10.13 Requirements </vt:lpstr>
      <vt:lpstr>PowerPoint Presentation</vt:lpstr>
      <vt:lpstr>Registration and compliance trends</vt:lpstr>
      <vt:lpstr>Compliance challenges and OYPC response</vt:lpstr>
      <vt:lpstr>Compliance challenges and OYPC response</vt:lpstr>
      <vt:lpstr>Other challenges and OYPC response</vt:lpstr>
      <vt:lpstr>Contact information</vt:lpstr>
      <vt:lpstr>WA State Ethics Act Outside Work RCW 42.52</vt:lpstr>
      <vt:lpstr>RCW 42.52 – Ethics In Public Service</vt:lpstr>
      <vt:lpstr>Conflicts of Interest</vt:lpstr>
      <vt:lpstr>Use of Resources</vt:lpstr>
      <vt:lpstr>Use of Resources</vt:lpstr>
      <vt:lpstr>Outside Work</vt:lpstr>
      <vt:lpstr>Outside Work</vt:lpstr>
      <vt:lpstr>Outside Work</vt:lpstr>
      <vt:lpstr>Outside Work</vt:lpstr>
      <vt:lpstr>Outside Work</vt:lpstr>
      <vt:lpstr>Outside Work</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GCA Closeout Policies</vt:lpstr>
      <vt:lpstr>Topics</vt:lpstr>
      <vt:lpstr>NRSA Training Grants</vt:lpstr>
      <vt:lpstr>NRSA Training Grants</vt:lpstr>
      <vt:lpstr>Call to Action for Campus</vt:lpstr>
      <vt:lpstr>Late Charges</vt:lpstr>
      <vt:lpstr>Late Charges</vt:lpstr>
      <vt:lpstr>Call to Action for Campus</vt:lpstr>
      <vt:lpstr>Expired Sub Budgets</vt:lpstr>
      <vt:lpstr>Resources</vt:lpstr>
      <vt:lpstr>Questions</vt:lpstr>
      <vt:lpstr>PowerPoint Presentation</vt:lpstr>
      <vt:lpstr>PowerPoint Presentation</vt:lpstr>
      <vt:lpstr>Dept. of Energy (DOE): Foreign Government-Sponsored Talent Recruitment Programs (FGTRP) </vt:lpstr>
      <vt:lpstr>What Does This Mean?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 Wilbanks</dc:creator>
  <cp:lastModifiedBy>Susan S. Wilbanks</cp:lastModifiedBy>
  <cp:revision>1</cp:revision>
  <dcterms:modified xsi:type="dcterms:W3CDTF">2022-01-20T21:07:05Z</dcterms:modified>
</cp:coreProperties>
</file>