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9296400" cy="7010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127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4028440" cy="350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265809" y="0"/>
            <a:ext cx="4028440" cy="350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895600" y="525463"/>
            <a:ext cx="3505200" cy="262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658664"/>
            <a:ext cx="4028440" cy="350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0:notes"/>
          <p:cNvSpPr txBox="1">
            <a:spLocks noGrp="1"/>
          </p:cNvSpPr>
          <p:nvPr>
            <p:ph type="body" idx="1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1:notes"/>
          <p:cNvSpPr txBox="1">
            <a:spLocks noGrp="1"/>
          </p:cNvSpPr>
          <p:nvPr>
            <p:ph type="body" idx="1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12:notes"/>
          <p:cNvSpPr txBox="1">
            <a:spLocks noGrp="1"/>
          </p:cNvSpPr>
          <p:nvPr>
            <p:ph type="body" idx="1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6" name="Google Shape;31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:notes"/>
          <p:cNvSpPr txBox="1">
            <a:spLocks noGrp="1"/>
          </p:cNvSpPr>
          <p:nvPr>
            <p:ph type="body" idx="1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:notes"/>
          <p:cNvSpPr txBox="1">
            <a:spLocks noGrp="1"/>
          </p:cNvSpPr>
          <p:nvPr>
            <p:ph type="body" idx="1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6:notes"/>
          <p:cNvSpPr txBox="1">
            <a:spLocks noGrp="1"/>
          </p:cNvSpPr>
          <p:nvPr>
            <p:ph type="body" idx="1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7:notes"/>
          <p:cNvSpPr txBox="1">
            <a:spLocks noGrp="1"/>
          </p:cNvSpPr>
          <p:nvPr>
            <p:ph type="body" idx="1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8:notes"/>
          <p:cNvSpPr txBox="1">
            <a:spLocks noGrp="1"/>
          </p:cNvSpPr>
          <p:nvPr>
            <p:ph type="body" idx="1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9:notes"/>
          <p:cNvSpPr txBox="1">
            <a:spLocks noGrp="1"/>
          </p:cNvSpPr>
          <p:nvPr>
            <p:ph type="body" idx="1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8.png"/><Relationship Id="rId4" Type="http://schemas.openxmlformats.org/officeDocument/2006/relationships/hyperlink" Target="http://f2.washington.edu/audi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3"/>
          <p:cNvPicPr preferRelativeResize="0"/>
          <p:nvPr/>
        </p:nvPicPr>
        <p:blipFill rotWithShape="1">
          <a:blip r:embed="rId3">
            <a:alphaModFix/>
          </a:blip>
          <a:srcRect t="5555" b="21111"/>
          <a:stretch/>
        </p:blipFill>
        <p:spPr>
          <a:xfrm>
            <a:off x="1219200" y="533400"/>
            <a:ext cx="6711102" cy="4762718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2676539" y="4962832"/>
            <a:ext cx="4114800" cy="15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</a:pPr>
            <a:endParaRPr sz="2800" b="1">
              <a:solidFill>
                <a:srgbClr val="3F315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January 13, 2022</a:t>
            </a:r>
            <a:endParaRPr/>
          </a:p>
          <a:p>
            <a:pPr marL="0" lvl="0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Richard Cordova</a:t>
            </a:r>
            <a:endParaRPr/>
          </a:p>
          <a:p>
            <a:pPr marL="0" lvl="0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Internal Audit</a:t>
            </a:r>
            <a:endParaRPr/>
          </a:p>
        </p:txBody>
      </p:sp>
      <p:pic>
        <p:nvPicPr>
          <p:cNvPr id="90" name="Google Shape;90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96279" y="6172200"/>
            <a:ext cx="1047721" cy="70546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057400" y="990600"/>
            <a:ext cx="5105400" cy="2784406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3"/>
          <p:cNvSpPr/>
          <p:nvPr/>
        </p:nvSpPr>
        <p:spPr>
          <a:xfrm>
            <a:off x="2046448" y="985684"/>
            <a:ext cx="5116352" cy="2789322"/>
          </a:xfrm>
          <a:prstGeom prst="rect">
            <a:avLst/>
          </a:prstGeom>
          <a:solidFill>
            <a:srgbClr val="D9D1CF">
              <a:alpha val="81960"/>
            </a:srgbClr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3"/>
          <p:cNvSpPr txBox="1">
            <a:spLocks noGrp="1"/>
          </p:cNvSpPr>
          <p:nvPr>
            <p:ph type="ctrTitle"/>
          </p:nvPr>
        </p:nvSpPr>
        <p:spPr>
          <a:xfrm>
            <a:off x="642198" y="17526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latin typeface="Georgia"/>
                <a:ea typeface="Georgia"/>
                <a:cs typeface="Georgia"/>
                <a:sym typeface="Georgia"/>
              </a:rPr>
              <a:t>WA State Ethics Act</a:t>
            </a:r>
            <a:br>
              <a:rPr lang="en-US" sz="4000" b="1">
                <a:latin typeface="Georgia"/>
                <a:ea typeface="Georgia"/>
                <a:cs typeface="Georgia"/>
                <a:sym typeface="Georgia"/>
              </a:rPr>
            </a:br>
            <a:r>
              <a:rPr lang="en-US" sz="4000" b="1">
                <a:latin typeface="Georgia"/>
                <a:ea typeface="Georgia"/>
                <a:cs typeface="Georgia"/>
                <a:sym typeface="Georgia"/>
              </a:rPr>
              <a:t>Outside Work</a:t>
            </a:r>
            <a:br>
              <a:rPr lang="en-US" sz="4000" b="1">
                <a:latin typeface="Georgia"/>
                <a:ea typeface="Georgia"/>
                <a:cs typeface="Georgia"/>
                <a:sym typeface="Georgia"/>
              </a:rPr>
            </a:br>
            <a:r>
              <a:rPr lang="en-US" sz="3200" b="1">
                <a:latin typeface="Georgia"/>
                <a:ea typeface="Georgia"/>
                <a:cs typeface="Georgia"/>
                <a:sym typeface="Georgia"/>
              </a:rPr>
              <a:t>RCW 42.52</a:t>
            </a:r>
            <a:endParaRPr sz="4000" b="1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2"/>
          <p:cNvSpPr/>
          <p:nvPr/>
        </p:nvSpPr>
        <p:spPr>
          <a:xfrm>
            <a:off x="0" y="1143000"/>
            <a:ext cx="9144000" cy="5007106"/>
          </a:xfrm>
          <a:prstGeom prst="rect">
            <a:avLst/>
          </a:prstGeom>
          <a:solidFill>
            <a:srgbClr val="F1F5E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22"/>
          <p:cNvSpPr txBox="1">
            <a:spLocks noGrp="1"/>
          </p:cNvSpPr>
          <p:nvPr>
            <p:ph type="title"/>
          </p:nvPr>
        </p:nvSpPr>
        <p:spPr>
          <a:xfrm>
            <a:off x="152400" y="76200"/>
            <a:ext cx="8229600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Georgia"/>
                <a:ea typeface="Georgia"/>
                <a:cs typeface="Georgia"/>
                <a:sym typeface="Georgia"/>
              </a:rPr>
              <a:t>Outside Work</a:t>
            </a:r>
            <a:endParaRPr/>
          </a:p>
        </p:txBody>
      </p:sp>
      <p:sp>
        <p:nvSpPr>
          <p:cNvPr id="260" name="Google Shape;260;p22"/>
          <p:cNvSpPr/>
          <p:nvPr/>
        </p:nvSpPr>
        <p:spPr>
          <a:xfrm>
            <a:off x="1295400" y="2057400"/>
            <a:ext cx="7000570" cy="5969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rgbClr val="4F612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22"/>
          <p:cNvSpPr/>
          <p:nvPr/>
        </p:nvSpPr>
        <p:spPr>
          <a:xfrm>
            <a:off x="1295400" y="1219200"/>
            <a:ext cx="6980905" cy="5969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rgbClr val="4F612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22"/>
          <p:cNvSpPr/>
          <p:nvPr/>
        </p:nvSpPr>
        <p:spPr>
          <a:xfrm>
            <a:off x="1289033" y="2895600"/>
            <a:ext cx="7009979" cy="5969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rgbClr val="4F612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Google Shape;263;p22"/>
          <p:cNvSpPr/>
          <p:nvPr/>
        </p:nvSpPr>
        <p:spPr>
          <a:xfrm>
            <a:off x="1295401" y="3657600"/>
            <a:ext cx="7000568" cy="584394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rgbClr val="4F612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22"/>
          <p:cNvSpPr/>
          <p:nvPr/>
        </p:nvSpPr>
        <p:spPr>
          <a:xfrm>
            <a:off x="1295401" y="4419600"/>
            <a:ext cx="7012858" cy="661047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rgbClr val="4F612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22"/>
          <p:cNvSpPr txBox="1"/>
          <p:nvPr/>
        </p:nvSpPr>
        <p:spPr>
          <a:xfrm>
            <a:off x="1289034" y="2057400"/>
            <a:ext cx="7006935" cy="5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Does not affect job performance</a:t>
            </a:r>
            <a:endParaRPr/>
          </a:p>
        </p:txBody>
      </p:sp>
      <p:sp>
        <p:nvSpPr>
          <p:cNvPr id="266" name="Google Shape;266;p22"/>
          <p:cNvSpPr txBox="1"/>
          <p:nvPr/>
        </p:nvSpPr>
        <p:spPr>
          <a:xfrm>
            <a:off x="1253614" y="2667000"/>
            <a:ext cx="7433186" cy="616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Not in conflict with discharge of employee’s official duties </a:t>
            </a:r>
            <a:endParaRPr/>
          </a:p>
        </p:txBody>
      </p:sp>
      <p:sp>
        <p:nvSpPr>
          <p:cNvPr id="267" name="Google Shape;267;p22"/>
          <p:cNvSpPr txBox="1"/>
          <p:nvPr/>
        </p:nvSpPr>
        <p:spPr>
          <a:xfrm>
            <a:off x="1315065" y="3657600"/>
            <a:ext cx="6993194" cy="585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Done outside employee’s normal work schedule (or vacation taken)</a:t>
            </a:r>
            <a:endParaRPr/>
          </a:p>
        </p:txBody>
      </p:sp>
      <p:sp>
        <p:nvSpPr>
          <p:cNvPr id="268" name="Google Shape;268;p22"/>
          <p:cNvSpPr txBox="1"/>
          <p:nvPr/>
        </p:nvSpPr>
        <p:spPr>
          <a:xfrm>
            <a:off x="1295401" y="4343400"/>
            <a:ext cx="6751718" cy="839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Must clearly identify that employee is not a representative of the University</a:t>
            </a:r>
            <a:endParaRPr/>
          </a:p>
        </p:txBody>
      </p:sp>
      <p:sp>
        <p:nvSpPr>
          <p:cNvPr id="269" name="Google Shape;269;p22"/>
          <p:cNvSpPr txBox="1"/>
          <p:nvPr/>
        </p:nvSpPr>
        <p:spPr>
          <a:xfrm>
            <a:off x="1315065" y="1219200"/>
            <a:ext cx="5916560" cy="5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Is not a detriment to University obligations </a:t>
            </a:r>
            <a:endParaRPr/>
          </a:p>
        </p:txBody>
      </p:sp>
      <p:sp>
        <p:nvSpPr>
          <p:cNvPr id="270" name="Google Shape;270;p22"/>
          <p:cNvSpPr txBox="1"/>
          <p:nvPr/>
        </p:nvSpPr>
        <p:spPr>
          <a:xfrm>
            <a:off x="190277" y="676587"/>
            <a:ext cx="7006935" cy="5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Conditions for approval </a:t>
            </a:r>
            <a:endParaRPr/>
          </a:p>
        </p:txBody>
      </p:sp>
      <p:pic>
        <p:nvPicPr>
          <p:cNvPr id="271" name="Google Shape;271;p22" descr="Check Icon 24225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7650" y="1295400"/>
            <a:ext cx="444345" cy="444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22" descr="Check Icon 24225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7650" y="2057400"/>
            <a:ext cx="444345" cy="444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p22" descr="Check Icon 24225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7650" y="2895600"/>
            <a:ext cx="444345" cy="444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p22" descr="Check Icon 24225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6421" y="3657600"/>
            <a:ext cx="444345" cy="444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p22" descr="Check Icon 24225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7649" y="4495800"/>
            <a:ext cx="444345" cy="44434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76" name="Google Shape;276;p22"/>
          <p:cNvGrpSpPr/>
          <p:nvPr/>
        </p:nvGrpSpPr>
        <p:grpSpPr>
          <a:xfrm>
            <a:off x="112431" y="6428938"/>
            <a:ext cx="8024700" cy="278339"/>
            <a:chOff x="112431" y="6428938"/>
            <a:chExt cx="8024700" cy="278339"/>
          </a:xfrm>
        </p:grpSpPr>
        <p:sp>
          <p:nvSpPr>
            <p:cNvPr id="277" name="Google Shape;277;p22"/>
            <p:cNvSpPr/>
            <p:nvPr/>
          </p:nvSpPr>
          <p:spPr>
            <a:xfrm>
              <a:off x="152400" y="6459927"/>
              <a:ext cx="2080108" cy="225256"/>
            </a:xfrm>
            <a:prstGeom prst="homePlate">
              <a:avLst>
                <a:gd name="adj" fmla="val 50000"/>
              </a:avLst>
            </a:prstGeom>
            <a:solidFill>
              <a:srgbClr val="DDD9C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78" name="Google Shape;278;p22"/>
            <p:cNvGrpSpPr/>
            <p:nvPr/>
          </p:nvGrpSpPr>
          <p:grpSpPr>
            <a:xfrm>
              <a:off x="112431" y="6428938"/>
              <a:ext cx="8024700" cy="278339"/>
              <a:chOff x="112431" y="6428938"/>
              <a:chExt cx="8024700" cy="278339"/>
            </a:xfrm>
          </p:grpSpPr>
          <p:sp>
            <p:nvSpPr>
              <p:cNvPr id="279" name="Google Shape;279;p22"/>
              <p:cNvSpPr/>
              <p:nvPr/>
            </p:nvSpPr>
            <p:spPr>
              <a:xfrm>
                <a:off x="2176616" y="6459927"/>
                <a:ext cx="1946114" cy="225256"/>
              </a:xfrm>
              <a:prstGeom prst="chevron">
                <a:avLst>
                  <a:gd name="adj" fmla="val 50000"/>
                </a:avLst>
              </a:prstGeom>
              <a:solidFill>
                <a:srgbClr val="DDD9C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0" name="Google Shape;280;p22"/>
              <p:cNvSpPr/>
              <p:nvPr/>
            </p:nvSpPr>
            <p:spPr>
              <a:xfrm>
                <a:off x="4071402" y="6451082"/>
                <a:ext cx="1958722" cy="234101"/>
              </a:xfrm>
              <a:prstGeom prst="chevron">
                <a:avLst>
                  <a:gd name="adj" fmla="val 50000"/>
                </a:avLst>
              </a:prstGeom>
              <a:solidFill>
                <a:srgbClr val="DDD9C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1" name="Google Shape;281;p22"/>
              <p:cNvSpPr txBox="1"/>
              <p:nvPr/>
            </p:nvSpPr>
            <p:spPr>
              <a:xfrm>
                <a:off x="112431" y="6428938"/>
                <a:ext cx="2117782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lt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CONFLICTS OF INTEREST</a:t>
                </a:r>
                <a:endParaRPr/>
              </a:p>
            </p:txBody>
          </p:sp>
          <p:sp>
            <p:nvSpPr>
              <p:cNvPr id="282" name="Google Shape;282;p22"/>
              <p:cNvSpPr txBox="1"/>
              <p:nvPr/>
            </p:nvSpPr>
            <p:spPr>
              <a:xfrm>
                <a:off x="2779882" y="6430278"/>
                <a:ext cx="630301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lt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GIFTS</a:t>
                </a:r>
                <a:endParaRPr/>
              </a:p>
            </p:txBody>
          </p:sp>
          <p:sp>
            <p:nvSpPr>
              <p:cNvPr id="283" name="Google Shape;283;p22"/>
              <p:cNvSpPr txBox="1"/>
              <p:nvPr/>
            </p:nvSpPr>
            <p:spPr>
              <a:xfrm>
                <a:off x="4246604" y="6428938"/>
                <a:ext cx="1689886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lt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USE OF RESOURCES</a:t>
                </a:r>
                <a:endParaRPr/>
              </a:p>
            </p:txBody>
          </p:sp>
          <p:sp>
            <p:nvSpPr>
              <p:cNvPr id="284" name="Google Shape;284;p22"/>
              <p:cNvSpPr/>
              <p:nvPr/>
            </p:nvSpPr>
            <p:spPr>
              <a:xfrm>
                <a:off x="5955068" y="6451081"/>
                <a:ext cx="2182063" cy="234102"/>
              </a:xfrm>
              <a:prstGeom prst="chevron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5" name="Google Shape;285;p22"/>
              <p:cNvSpPr txBox="1"/>
              <p:nvPr/>
            </p:nvSpPr>
            <p:spPr>
              <a:xfrm>
                <a:off x="6060363" y="6428939"/>
                <a:ext cx="2005677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lt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OUTSIDE EMPLOYMENT</a:t>
                </a:r>
                <a:endParaRPr/>
              </a:p>
            </p:txBody>
          </p:sp>
        </p:grpSp>
      </p:grpSp>
      <p:pic>
        <p:nvPicPr>
          <p:cNvPr id="286" name="Google Shape;286;p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96279" y="6172200"/>
            <a:ext cx="1047721" cy="7054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p22" descr="Check Icon 24225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5257800"/>
            <a:ext cx="444345" cy="444345"/>
          </a:xfrm>
          <a:prstGeom prst="rect">
            <a:avLst/>
          </a:prstGeom>
          <a:noFill/>
          <a:ln>
            <a:noFill/>
          </a:ln>
        </p:spPr>
      </p:pic>
      <p:sp>
        <p:nvSpPr>
          <p:cNvPr id="288" name="Google Shape;288;p22"/>
          <p:cNvSpPr/>
          <p:nvPr/>
        </p:nvSpPr>
        <p:spPr>
          <a:xfrm>
            <a:off x="1292942" y="5282553"/>
            <a:ext cx="7012858" cy="661047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rgbClr val="4F612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22"/>
          <p:cNvSpPr txBox="1"/>
          <p:nvPr/>
        </p:nvSpPr>
        <p:spPr>
          <a:xfrm>
            <a:off x="1295400" y="5181600"/>
            <a:ext cx="6751718" cy="839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Outside work should not be intended to be provided “back” to the University or to University employees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23"/>
          <p:cNvSpPr/>
          <p:nvPr/>
        </p:nvSpPr>
        <p:spPr>
          <a:xfrm>
            <a:off x="852948" y="1219200"/>
            <a:ext cx="7605252" cy="1391364"/>
          </a:xfrm>
          <a:prstGeom prst="rect">
            <a:avLst/>
          </a:prstGeom>
          <a:solidFill>
            <a:srgbClr val="40315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23"/>
          <p:cNvSpPr/>
          <p:nvPr/>
        </p:nvSpPr>
        <p:spPr>
          <a:xfrm>
            <a:off x="4723171" y="3353516"/>
            <a:ext cx="4191000" cy="1828083"/>
          </a:xfrm>
          <a:prstGeom prst="rect">
            <a:avLst/>
          </a:prstGeom>
          <a:solidFill>
            <a:srgbClr val="917B4C"/>
          </a:solidFill>
          <a:ln w="25400" cap="flat" cmpd="sng">
            <a:solidFill>
              <a:srgbClr val="917B4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23"/>
          <p:cNvSpPr/>
          <p:nvPr/>
        </p:nvSpPr>
        <p:spPr>
          <a:xfrm>
            <a:off x="326925" y="3352800"/>
            <a:ext cx="4191000" cy="1828800"/>
          </a:xfrm>
          <a:prstGeom prst="rect">
            <a:avLst/>
          </a:prstGeom>
          <a:solidFill>
            <a:srgbClr val="917B4C"/>
          </a:solidFill>
          <a:ln w="25400" cap="flat" cmpd="sng">
            <a:solidFill>
              <a:srgbClr val="917B4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23"/>
          <p:cNvSpPr txBox="1">
            <a:spLocks noGrp="1"/>
          </p:cNvSpPr>
          <p:nvPr>
            <p:ph type="title"/>
          </p:nvPr>
        </p:nvSpPr>
        <p:spPr>
          <a:xfrm>
            <a:off x="152400" y="76200"/>
            <a:ext cx="8229600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Georgia"/>
                <a:ea typeface="Georgia"/>
                <a:cs typeface="Georgia"/>
                <a:sym typeface="Georgia"/>
              </a:rPr>
              <a:t>Outside Work</a:t>
            </a:r>
            <a:endParaRPr/>
          </a:p>
        </p:txBody>
      </p:sp>
      <p:sp>
        <p:nvSpPr>
          <p:cNvPr id="298" name="Google Shape;298;p23"/>
          <p:cNvSpPr txBox="1"/>
          <p:nvPr/>
        </p:nvSpPr>
        <p:spPr>
          <a:xfrm>
            <a:off x="1306562" y="1518835"/>
            <a:ext cx="7136892" cy="1016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</a:pPr>
            <a:r>
              <a:rPr lang="en-US" sz="22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If the outside work is for </a:t>
            </a:r>
            <a:r>
              <a:rPr lang="en-US" sz="2200" u="sng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another</a:t>
            </a:r>
            <a:r>
              <a:rPr lang="en-US" sz="22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 State agency, </a:t>
            </a:r>
            <a:r>
              <a:rPr lang="en-US" sz="2200" u="sng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all</a:t>
            </a:r>
            <a:r>
              <a:rPr lang="en-US" sz="22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 the “Outside Work for Pay” rules apply, </a:t>
            </a:r>
            <a:r>
              <a:rPr lang="en-US" sz="2200" u="sng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plus</a:t>
            </a:r>
            <a:r>
              <a:rPr lang="en-US" sz="22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:</a:t>
            </a:r>
            <a:endParaRPr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>
              <a:solidFill>
                <a:srgbClr val="3F315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9" name="Google Shape;299;p23"/>
          <p:cNvSpPr txBox="1"/>
          <p:nvPr/>
        </p:nvSpPr>
        <p:spPr>
          <a:xfrm>
            <a:off x="569042" y="3939688"/>
            <a:ext cx="4399936" cy="1621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It must result from an open competition </a:t>
            </a:r>
            <a:r>
              <a:rPr lang="en-US" sz="2000" u="sng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or</a:t>
            </a:r>
            <a:r>
              <a:rPr lang="en-US" sz="20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 receive advance approval from the Ethics Board</a:t>
            </a:r>
            <a:endParaRPr/>
          </a:p>
          <a:p>
            <a:pPr marL="457200" marR="0" lvl="0" indent="-4572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sz="3000">
              <a:solidFill>
                <a:srgbClr val="3F315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>
              <a:solidFill>
                <a:srgbClr val="3F315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p23"/>
          <p:cNvSpPr txBox="1"/>
          <p:nvPr/>
        </p:nvSpPr>
        <p:spPr>
          <a:xfrm>
            <a:off x="5068527" y="3935823"/>
            <a:ext cx="4038600" cy="1535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A copy of the contract is to be filed with the Ethics Board</a:t>
            </a:r>
            <a:endParaRPr/>
          </a:p>
          <a:p>
            <a:pPr marL="457200" marR="0" lvl="0" indent="-4572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sz="3000">
              <a:solidFill>
                <a:srgbClr val="3F315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>
              <a:solidFill>
                <a:srgbClr val="3F315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1" name="Google Shape;301;p23"/>
          <p:cNvSpPr/>
          <p:nvPr/>
        </p:nvSpPr>
        <p:spPr>
          <a:xfrm rot="5400000">
            <a:off x="1562100" y="2857500"/>
            <a:ext cx="1447800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23"/>
          <p:cNvSpPr/>
          <p:nvPr/>
        </p:nvSpPr>
        <p:spPr>
          <a:xfrm rot="5400000">
            <a:off x="6094771" y="2857500"/>
            <a:ext cx="1447800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03" name="Google Shape;303;p23"/>
          <p:cNvGrpSpPr/>
          <p:nvPr/>
        </p:nvGrpSpPr>
        <p:grpSpPr>
          <a:xfrm>
            <a:off x="112431" y="6428938"/>
            <a:ext cx="8024700" cy="278339"/>
            <a:chOff x="112431" y="6428938"/>
            <a:chExt cx="8024700" cy="278339"/>
          </a:xfrm>
        </p:grpSpPr>
        <p:sp>
          <p:nvSpPr>
            <p:cNvPr id="304" name="Google Shape;304;p23"/>
            <p:cNvSpPr/>
            <p:nvPr/>
          </p:nvSpPr>
          <p:spPr>
            <a:xfrm>
              <a:off x="152400" y="6459927"/>
              <a:ext cx="2080108" cy="225256"/>
            </a:xfrm>
            <a:prstGeom prst="homePlate">
              <a:avLst>
                <a:gd name="adj" fmla="val 50000"/>
              </a:avLst>
            </a:prstGeom>
            <a:solidFill>
              <a:srgbClr val="DDD9C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05" name="Google Shape;305;p23"/>
            <p:cNvGrpSpPr/>
            <p:nvPr/>
          </p:nvGrpSpPr>
          <p:grpSpPr>
            <a:xfrm>
              <a:off x="112431" y="6428938"/>
              <a:ext cx="8024700" cy="278339"/>
              <a:chOff x="112431" y="6428938"/>
              <a:chExt cx="8024700" cy="278339"/>
            </a:xfrm>
          </p:grpSpPr>
          <p:sp>
            <p:nvSpPr>
              <p:cNvPr id="306" name="Google Shape;306;p23"/>
              <p:cNvSpPr/>
              <p:nvPr/>
            </p:nvSpPr>
            <p:spPr>
              <a:xfrm>
                <a:off x="2176616" y="6459927"/>
                <a:ext cx="1946114" cy="225256"/>
              </a:xfrm>
              <a:prstGeom prst="chevron">
                <a:avLst>
                  <a:gd name="adj" fmla="val 50000"/>
                </a:avLst>
              </a:prstGeom>
              <a:solidFill>
                <a:srgbClr val="DDD9C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7" name="Google Shape;307;p23"/>
              <p:cNvSpPr/>
              <p:nvPr/>
            </p:nvSpPr>
            <p:spPr>
              <a:xfrm>
                <a:off x="4071402" y="6451082"/>
                <a:ext cx="1958722" cy="234101"/>
              </a:xfrm>
              <a:prstGeom prst="chevron">
                <a:avLst>
                  <a:gd name="adj" fmla="val 50000"/>
                </a:avLst>
              </a:prstGeom>
              <a:solidFill>
                <a:srgbClr val="DDD9C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8" name="Google Shape;308;p23"/>
              <p:cNvSpPr txBox="1"/>
              <p:nvPr/>
            </p:nvSpPr>
            <p:spPr>
              <a:xfrm>
                <a:off x="112431" y="6428938"/>
                <a:ext cx="2117782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lt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CONFLICTS OF INTEREST</a:t>
                </a:r>
                <a:endParaRPr/>
              </a:p>
            </p:txBody>
          </p:sp>
          <p:sp>
            <p:nvSpPr>
              <p:cNvPr id="309" name="Google Shape;309;p23"/>
              <p:cNvSpPr txBox="1"/>
              <p:nvPr/>
            </p:nvSpPr>
            <p:spPr>
              <a:xfrm>
                <a:off x="2779882" y="6430278"/>
                <a:ext cx="630301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lt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GIFTS</a:t>
                </a:r>
                <a:endParaRPr/>
              </a:p>
            </p:txBody>
          </p:sp>
          <p:sp>
            <p:nvSpPr>
              <p:cNvPr id="310" name="Google Shape;310;p23"/>
              <p:cNvSpPr txBox="1"/>
              <p:nvPr/>
            </p:nvSpPr>
            <p:spPr>
              <a:xfrm>
                <a:off x="4246604" y="6428938"/>
                <a:ext cx="1689886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lt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USE OF RESOURCES</a:t>
                </a:r>
                <a:endParaRPr/>
              </a:p>
            </p:txBody>
          </p:sp>
          <p:sp>
            <p:nvSpPr>
              <p:cNvPr id="311" name="Google Shape;311;p23"/>
              <p:cNvSpPr/>
              <p:nvPr/>
            </p:nvSpPr>
            <p:spPr>
              <a:xfrm>
                <a:off x="5955068" y="6451081"/>
                <a:ext cx="2182063" cy="234102"/>
              </a:xfrm>
              <a:prstGeom prst="chevron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2" name="Google Shape;312;p23"/>
              <p:cNvSpPr txBox="1"/>
              <p:nvPr/>
            </p:nvSpPr>
            <p:spPr>
              <a:xfrm>
                <a:off x="6060363" y="6428939"/>
                <a:ext cx="2005677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lt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OUTSIDE EMPLOYMENT</a:t>
                </a:r>
                <a:endParaRPr/>
              </a:p>
            </p:txBody>
          </p:sp>
        </p:grpSp>
      </p:grpSp>
      <p:pic>
        <p:nvPicPr>
          <p:cNvPr id="313" name="Google Shape;313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96279" y="6172200"/>
            <a:ext cx="1047721" cy="7054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8" name="Google Shape;318;p24"/>
          <p:cNvPicPr preferRelativeResize="0"/>
          <p:nvPr/>
        </p:nvPicPr>
        <p:blipFill rotWithShape="1">
          <a:blip r:embed="rId3">
            <a:alphaModFix/>
          </a:blip>
          <a:srcRect t="5555" b="21111"/>
          <a:stretch/>
        </p:blipFill>
        <p:spPr>
          <a:xfrm>
            <a:off x="1451322" y="1943532"/>
            <a:ext cx="6131385" cy="4351306"/>
          </a:xfrm>
          <a:prstGeom prst="rect">
            <a:avLst/>
          </a:prstGeom>
          <a:noFill/>
          <a:ln>
            <a:noFill/>
          </a:ln>
        </p:spPr>
      </p:pic>
      <p:sp>
        <p:nvSpPr>
          <p:cNvPr id="319" name="Google Shape;319;p24"/>
          <p:cNvSpPr/>
          <p:nvPr/>
        </p:nvSpPr>
        <p:spPr>
          <a:xfrm>
            <a:off x="1954001" y="2260062"/>
            <a:ext cx="4963900" cy="2743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p24"/>
          <p:cNvSpPr txBox="1">
            <a:spLocks noGrp="1"/>
          </p:cNvSpPr>
          <p:nvPr>
            <p:ph type="title"/>
          </p:nvPr>
        </p:nvSpPr>
        <p:spPr>
          <a:xfrm>
            <a:off x="152400" y="76200"/>
            <a:ext cx="8229600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Georgia"/>
                <a:ea typeface="Georgia"/>
                <a:cs typeface="Georgia"/>
                <a:sym typeface="Georgia"/>
              </a:rPr>
              <a:t>Resources</a:t>
            </a:r>
            <a:endParaRPr/>
          </a:p>
        </p:txBody>
      </p:sp>
      <p:sp>
        <p:nvSpPr>
          <p:cNvPr id="321" name="Google Shape;321;p24"/>
          <p:cNvSpPr txBox="1"/>
          <p:nvPr/>
        </p:nvSpPr>
        <p:spPr>
          <a:xfrm>
            <a:off x="172065" y="1024257"/>
            <a:ext cx="8229600" cy="987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If you have a question on </a:t>
            </a:r>
            <a:r>
              <a:rPr lang="en-US" sz="2200" u="sng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WA Ethics Act</a:t>
            </a:r>
            <a:r>
              <a:rPr lang="en-US" sz="2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, call Internal Audit – we are a resource to be used by all. </a:t>
            </a:r>
            <a:endParaRPr/>
          </a:p>
        </p:txBody>
      </p:sp>
      <p:sp>
        <p:nvSpPr>
          <p:cNvPr id="322" name="Google Shape;322;p24"/>
          <p:cNvSpPr txBox="1"/>
          <p:nvPr/>
        </p:nvSpPr>
        <p:spPr>
          <a:xfrm>
            <a:off x="1436574" y="2389318"/>
            <a:ext cx="5661252" cy="1702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UW Internal Audit</a:t>
            </a:r>
            <a:endParaRPr/>
          </a:p>
          <a:p>
            <a:pPr marL="457200" marR="0" lvl="1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(206) 543-4028 </a:t>
            </a:r>
            <a:endParaRPr/>
          </a:p>
          <a:p>
            <a:pPr marL="457200" marR="0" lvl="1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sng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http://f2.washington.edu/audit</a:t>
            </a:r>
            <a:r>
              <a:rPr lang="en-US" sz="20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/>
          </a:p>
        </p:txBody>
      </p:sp>
      <p:pic>
        <p:nvPicPr>
          <p:cNvPr id="323" name="Google Shape;323;p24" descr="confuse Icon 340163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44978" y="4036636"/>
            <a:ext cx="1046935" cy="1046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p2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096279" y="6172200"/>
            <a:ext cx="1047721" cy="7054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99" name="Google Shape;99;p14"/>
          <p:cNvSpPr txBox="1">
            <a:spLocks noGrp="1"/>
          </p:cNvSpPr>
          <p:nvPr>
            <p:ph type="title"/>
          </p:nvPr>
        </p:nvSpPr>
        <p:spPr>
          <a:xfrm>
            <a:off x="-76200" y="65702"/>
            <a:ext cx="8229600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Georgia"/>
                <a:ea typeface="Georgia"/>
                <a:cs typeface="Georgia"/>
                <a:sym typeface="Georgia"/>
              </a:rPr>
              <a:t>RCW 42.52 – Ethics In Public Service</a:t>
            </a:r>
            <a:endParaRPr/>
          </a:p>
        </p:txBody>
      </p:sp>
      <p:sp>
        <p:nvSpPr>
          <p:cNvPr id="100" name="Google Shape;100;p14"/>
          <p:cNvSpPr txBox="1"/>
          <p:nvPr/>
        </p:nvSpPr>
        <p:spPr>
          <a:xfrm>
            <a:off x="403120" y="1166901"/>
            <a:ext cx="6150080" cy="495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Sections: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429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.020   </a:t>
            </a:r>
            <a:r>
              <a:rPr lang="en-US"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Activities Incompatible w/ public duties (Conflict of Interest)</a:t>
            </a:r>
            <a:endParaRPr/>
          </a:p>
          <a:p>
            <a:pPr marL="3429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.030   </a:t>
            </a:r>
            <a:r>
              <a:rPr lang="en-US"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Financial interests in transactions</a:t>
            </a:r>
            <a:endParaRPr/>
          </a:p>
          <a:p>
            <a:pPr marL="3429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.040   </a:t>
            </a:r>
            <a:r>
              <a:rPr lang="en-US"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Assisting in transactions</a:t>
            </a:r>
            <a:endParaRPr/>
          </a:p>
          <a:p>
            <a:pPr marL="3429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.050   </a:t>
            </a:r>
            <a:r>
              <a:rPr lang="en-US"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Confidential information</a:t>
            </a:r>
            <a:endParaRPr/>
          </a:p>
          <a:p>
            <a:pPr marL="3429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.070   </a:t>
            </a:r>
            <a:r>
              <a:rPr lang="en-US"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Special privileges</a:t>
            </a:r>
            <a:endParaRPr/>
          </a:p>
          <a:p>
            <a:pPr marL="3429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.080   </a:t>
            </a:r>
            <a:r>
              <a:rPr lang="en-US"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Employment after public service</a:t>
            </a:r>
            <a:endParaRPr/>
          </a:p>
          <a:p>
            <a:pPr marL="3429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.110   </a:t>
            </a:r>
            <a:r>
              <a:rPr lang="en-US"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Compensation for official duties or nonperformance</a:t>
            </a:r>
            <a:endParaRPr/>
          </a:p>
          <a:p>
            <a:pPr marL="3429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.120   </a:t>
            </a:r>
            <a:r>
              <a:rPr lang="en-US"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Compensation for outside duties</a:t>
            </a:r>
            <a:endParaRPr/>
          </a:p>
          <a:p>
            <a:pPr marL="3429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.140   </a:t>
            </a:r>
            <a:r>
              <a:rPr lang="en-US"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Gifts</a:t>
            </a:r>
            <a:endParaRPr/>
          </a:p>
          <a:p>
            <a:pPr marL="3429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.160   </a:t>
            </a:r>
            <a:r>
              <a:rPr lang="en-US"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Use of State resources</a:t>
            </a:r>
            <a:endParaRPr/>
          </a:p>
          <a:p>
            <a:pPr marL="3429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.180</a:t>
            </a:r>
            <a:r>
              <a:rPr lang="en-US"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  Use of State resources for political campaigns</a:t>
            </a:r>
            <a:endParaRPr/>
          </a:p>
          <a:p>
            <a:pPr marL="3429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.220</a:t>
            </a:r>
            <a:r>
              <a:rPr lang="en-US"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  Universities – Administrative Processes</a:t>
            </a:r>
            <a:endParaRPr/>
          </a:p>
        </p:txBody>
      </p:sp>
      <p:sp>
        <p:nvSpPr>
          <p:cNvPr id="101" name="Google Shape;101;p14"/>
          <p:cNvSpPr/>
          <p:nvPr/>
        </p:nvSpPr>
        <p:spPr>
          <a:xfrm>
            <a:off x="6096000" y="1650665"/>
            <a:ext cx="528484" cy="1801825"/>
          </a:xfrm>
          <a:prstGeom prst="rightBrace">
            <a:avLst>
              <a:gd name="adj1" fmla="val 8333"/>
              <a:gd name="adj2" fmla="val 50000"/>
            </a:avLst>
          </a:prstGeom>
          <a:noFill/>
          <a:ln w="19050" cap="flat" cmpd="sng">
            <a:solidFill>
              <a:srgbClr val="4031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4"/>
          <p:cNvSpPr txBox="1"/>
          <p:nvPr/>
        </p:nvSpPr>
        <p:spPr>
          <a:xfrm>
            <a:off x="6629400" y="2228411"/>
            <a:ext cx="213359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All of these are re: Conflict of Interest</a:t>
            </a:r>
            <a:endParaRPr/>
          </a:p>
        </p:txBody>
      </p:sp>
      <p:sp>
        <p:nvSpPr>
          <p:cNvPr id="103" name="Google Shape;103;p14"/>
          <p:cNvSpPr/>
          <p:nvPr/>
        </p:nvSpPr>
        <p:spPr>
          <a:xfrm>
            <a:off x="6629400" y="2022306"/>
            <a:ext cx="2057400" cy="990600"/>
          </a:xfrm>
          <a:prstGeom prst="rect">
            <a:avLst/>
          </a:prstGeom>
          <a:noFill/>
          <a:ln w="25400" cap="flat" cmpd="sng">
            <a:solidFill>
              <a:srgbClr val="E8D3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4" name="Google Shape;104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96279" y="6172200"/>
            <a:ext cx="1047721" cy="705465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4"/>
          <p:cNvSpPr/>
          <p:nvPr/>
        </p:nvSpPr>
        <p:spPr>
          <a:xfrm>
            <a:off x="5872316" y="1650665"/>
            <a:ext cx="528484" cy="4292935"/>
          </a:xfrm>
          <a:prstGeom prst="rightBrace">
            <a:avLst>
              <a:gd name="adj1" fmla="val 8333"/>
              <a:gd name="adj2" fmla="val 50000"/>
            </a:avLst>
          </a:prstGeom>
          <a:noFill/>
          <a:ln w="19050" cap="flat" cmpd="sng">
            <a:solidFill>
              <a:srgbClr val="4031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4"/>
          <p:cNvSpPr/>
          <p:nvPr/>
        </p:nvSpPr>
        <p:spPr>
          <a:xfrm>
            <a:off x="6629400" y="3352800"/>
            <a:ext cx="2057400" cy="990600"/>
          </a:xfrm>
          <a:prstGeom prst="rect">
            <a:avLst/>
          </a:prstGeom>
          <a:noFill/>
          <a:ln w="25400" cap="flat" cmpd="sng">
            <a:solidFill>
              <a:srgbClr val="E8D3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6705601" y="3505200"/>
            <a:ext cx="213359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All of these can relate to O/S Work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5"/>
          <p:cNvSpPr/>
          <p:nvPr/>
        </p:nvSpPr>
        <p:spPr>
          <a:xfrm>
            <a:off x="4100972" y="4456320"/>
            <a:ext cx="4191615" cy="1205826"/>
          </a:xfrm>
          <a:prstGeom prst="foldedCorner">
            <a:avLst>
              <a:gd name="adj" fmla="val 32160"/>
            </a:avLst>
          </a:prstGeom>
          <a:solidFill>
            <a:srgbClr val="56426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5"/>
          <p:cNvSpPr/>
          <p:nvPr/>
        </p:nvSpPr>
        <p:spPr>
          <a:xfrm>
            <a:off x="4113262" y="2725453"/>
            <a:ext cx="4191615" cy="1205826"/>
          </a:xfrm>
          <a:prstGeom prst="foldedCorner">
            <a:avLst>
              <a:gd name="adj" fmla="val 32160"/>
            </a:avLst>
          </a:prstGeom>
          <a:solidFill>
            <a:srgbClr val="56426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5"/>
          <p:cNvSpPr/>
          <p:nvPr/>
        </p:nvSpPr>
        <p:spPr>
          <a:xfrm>
            <a:off x="4135385" y="1051952"/>
            <a:ext cx="4191615" cy="1205826"/>
          </a:xfrm>
          <a:prstGeom prst="foldedCorner">
            <a:avLst>
              <a:gd name="adj" fmla="val 32160"/>
            </a:avLst>
          </a:prstGeom>
          <a:solidFill>
            <a:srgbClr val="56426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5"/>
          <p:cNvSpPr/>
          <p:nvPr/>
        </p:nvSpPr>
        <p:spPr>
          <a:xfrm rot="5400000">
            <a:off x="-1669794" y="1669794"/>
            <a:ext cx="6858000" cy="3518411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5"/>
          <p:cNvSpPr txBox="1">
            <a:spLocks noGrp="1"/>
          </p:cNvSpPr>
          <p:nvPr>
            <p:ph type="title"/>
          </p:nvPr>
        </p:nvSpPr>
        <p:spPr>
          <a:xfrm>
            <a:off x="138572" y="2655255"/>
            <a:ext cx="4038600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latin typeface="Georgia"/>
                <a:ea typeface="Georgia"/>
                <a:cs typeface="Georgia"/>
                <a:sym typeface="Georgia"/>
              </a:rPr>
              <a:t>Conflicts of Interest</a:t>
            </a:r>
            <a:endParaRPr/>
          </a:p>
        </p:txBody>
      </p:sp>
      <p:sp>
        <p:nvSpPr>
          <p:cNvPr id="117" name="Google Shape;117;p15"/>
          <p:cNvSpPr txBox="1"/>
          <p:nvPr/>
        </p:nvSpPr>
        <p:spPr>
          <a:xfrm>
            <a:off x="138572" y="3733652"/>
            <a:ext cx="337983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Conflict of Interest involves the concepts of </a:t>
            </a:r>
            <a:r>
              <a:rPr lang="en-US" sz="18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benefit</a:t>
            </a:r>
            <a:r>
              <a:rPr lang="en-US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and </a:t>
            </a:r>
            <a:r>
              <a:rPr lang="en-US" sz="18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bias</a:t>
            </a:r>
            <a:endParaRPr/>
          </a:p>
        </p:txBody>
      </p:sp>
      <p:sp>
        <p:nvSpPr>
          <p:cNvPr id="118" name="Google Shape;118;p15"/>
          <p:cNvSpPr txBox="1"/>
          <p:nvPr/>
        </p:nvSpPr>
        <p:spPr>
          <a:xfrm>
            <a:off x="4135385" y="3006759"/>
            <a:ext cx="40386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You cannot get “extra” or outside compensation for your official duties</a:t>
            </a:r>
            <a:endParaRPr/>
          </a:p>
        </p:txBody>
      </p:sp>
      <p:sp>
        <p:nvSpPr>
          <p:cNvPr id="119" name="Google Shape;119;p15"/>
          <p:cNvSpPr txBox="1"/>
          <p:nvPr/>
        </p:nvSpPr>
        <p:spPr>
          <a:xfrm>
            <a:off x="4135385" y="4577412"/>
            <a:ext cx="414737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Post-State employment restrictions are designed to ensure former employees do not obtain an advantage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5"/>
          <p:cNvSpPr txBox="1"/>
          <p:nvPr/>
        </p:nvSpPr>
        <p:spPr>
          <a:xfrm>
            <a:off x="4174714" y="1215262"/>
            <a:ext cx="4117873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A State employee may not use their position to secure special privileges or exemptions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1" name="Google Shape;121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96279" y="6172200"/>
            <a:ext cx="1047721" cy="7054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6"/>
          <p:cNvSpPr/>
          <p:nvPr/>
        </p:nvSpPr>
        <p:spPr>
          <a:xfrm>
            <a:off x="3990022" y="2608840"/>
            <a:ext cx="4191615" cy="1205826"/>
          </a:xfrm>
          <a:prstGeom prst="foldedCorner">
            <a:avLst>
              <a:gd name="adj" fmla="val 32160"/>
            </a:avLst>
          </a:prstGeom>
          <a:solidFill>
            <a:srgbClr val="56426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6"/>
          <p:cNvSpPr/>
          <p:nvPr/>
        </p:nvSpPr>
        <p:spPr>
          <a:xfrm>
            <a:off x="4012510" y="844368"/>
            <a:ext cx="4191615" cy="1205826"/>
          </a:xfrm>
          <a:prstGeom prst="foldedCorner">
            <a:avLst>
              <a:gd name="adj" fmla="val 32160"/>
            </a:avLst>
          </a:prstGeom>
          <a:solidFill>
            <a:srgbClr val="56426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6"/>
          <p:cNvSpPr/>
          <p:nvPr/>
        </p:nvSpPr>
        <p:spPr>
          <a:xfrm rot="5400000">
            <a:off x="-1669794" y="1669794"/>
            <a:ext cx="6858000" cy="3518411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6"/>
          <p:cNvSpPr txBox="1">
            <a:spLocks noGrp="1"/>
          </p:cNvSpPr>
          <p:nvPr>
            <p:ph type="title"/>
          </p:nvPr>
        </p:nvSpPr>
        <p:spPr>
          <a:xfrm>
            <a:off x="161031" y="2809384"/>
            <a:ext cx="4038600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latin typeface="Georgia"/>
                <a:ea typeface="Georgia"/>
                <a:cs typeface="Georgia"/>
                <a:sym typeface="Georgia"/>
              </a:rPr>
              <a:t>Use of Resources</a:t>
            </a:r>
            <a:endParaRPr/>
          </a:p>
        </p:txBody>
      </p:sp>
      <p:sp>
        <p:nvSpPr>
          <p:cNvPr id="130" name="Google Shape;130;p16"/>
          <p:cNvSpPr txBox="1"/>
          <p:nvPr/>
        </p:nvSpPr>
        <p:spPr>
          <a:xfrm>
            <a:off x="4066558" y="915214"/>
            <a:ext cx="4038600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Some limited personal use is allowed if brief and no cost to the agency… </a:t>
            </a:r>
            <a:r>
              <a:rPr lang="en-US" sz="1800" i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De minimis</a:t>
            </a:r>
            <a:endParaRPr/>
          </a:p>
        </p:txBody>
      </p:sp>
      <p:sp>
        <p:nvSpPr>
          <p:cNvPr id="131" name="Google Shape;131;p16"/>
          <p:cNvSpPr txBox="1"/>
          <p:nvPr/>
        </p:nvSpPr>
        <p:spPr>
          <a:xfrm>
            <a:off x="4056727" y="2754416"/>
            <a:ext cx="414737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Zero Tolerance </a:t>
            </a:r>
            <a:r>
              <a:rPr lang="en-US" sz="1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for use of State resources benefitting an o/s business or when used for </a:t>
            </a:r>
            <a:r>
              <a:rPr lang="en-US" sz="18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campaigning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6"/>
          <p:cNvSpPr txBox="1"/>
          <p:nvPr/>
        </p:nvSpPr>
        <p:spPr>
          <a:xfrm>
            <a:off x="151199" y="3853859"/>
            <a:ext cx="3231406" cy="147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Generally, State resources are to be used only for State purposes, not private benefit or gain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6"/>
          <p:cNvSpPr/>
          <p:nvPr/>
        </p:nvSpPr>
        <p:spPr>
          <a:xfrm>
            <a:off x="3990022" y="4369686"/>
            <a:ext cx="4191615" cy="1205826"/>
          </a:xfrm>
          <a:prstGeom prst="foldedCorner">
            <a:avLst>
              <a:gd name="adj" fmla="val 32160"/>
            </a:avLst>
          </a:prstGeom>
          <a:solidFill>
            <a:srgbClr val="56426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6"/>
          <p:cNvSpPr txBox="1"/>
          <p:nvPr/>
        </p:nvSpPr>
        <p:spPr>
          <a:xfrm>
            <a:off x="4034267" y="4390072"/>
            <a:ext cx="4147370" cy="147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One exception</a:t>
            </a:r>
            <a:r>
              <a:rPr lang="en-US" sz="1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: research employees can make minimal use of University resources in support of commercialization of UW IP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5" name="Google Shape;135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96279" y="6172200"/>
            <a:ext cx="1047721" cy="7054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7"/>
          <p:cNvSpPr/>
          <p:nvPr/>
        </p:nvSpPr>
        <p:spPr>
          <a:xfrm>
            <a:off x="-273153" y="1139646"/>
            <a:ext cx="2057400" cy="2057400"/>
          </a:xfrm>
          <a:prstGeom prst="ellipse">
            <a:avLst/>
          </a:prstGeom>
          <a:solidFill>
            <a:srgbClr val="DDD9C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7"/>
          <p:cNvSpPr/>
          <p:nvPr/>
        </p:nvSpPr>
        <p:spPr>
          <a:xfrm>
            <a:off x="1600815" y="1661214"/>
            <a:ext cx="6345493" cy="950374"/>
          </a:xfrm>
          <a:prstGeom prst="rect">
            <a:avLst/>
          </a:prstGeom>
          <a:solidFill>
            <a:srgbClr val="917B4C"/>
          </a:solidFill>
          <a:ln w="25400" cap="flat" cmpd="sng">
            <a:solidFill>
              <a:srgbClr val="917B4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7"/>
          <p:cNvSpPr txBox="1">
            <a:spLocks noGrp="1"/>
          </p:cNvSpPr>
          <p:nvPr>
            <p:ph type="title"/>
          </p:nvPr>
        </p:nvSpPr>
        <p:spPr>
          <a:xfrm>
            <a:off x="152400" y="76200"/>
            <a:ext cx="8229600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Georgia"/>
                <a:ea typeface="Georgia"/>
                <a:cs typeface="Georgia"/>
                <a:sym typeface="Georgia"/>
              </a:rPr>
              <a:t>Use of Resources</a:t>
            </a:r>
            <a:endParaRPr/>
          </a:p>
        </p:txBody>
      </p:sp>
      <p:sp>
        <p:nvSpPr>
          <p:cNvPr id="143" name="Google Shape;143;p17"/>
          <p:cNvSpPr txBox="1"/>
          <p:nvPr/>
        </p:nvSpPr>
        <p:spPr>
          <a:xfrm>
            <a:off x="1968295" y="1679420"/>
            <a:ext cx="5610531" cy="874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Research Employees Exception</a:t>
            </a:r>
            <a:endParaRPr/>
          </a:p>
        </p:txBody>
      </p:sp>
      <p:sp>
        <p:nvSpPr>
          <p:cNvPr id="144" name="Google Shape;144;p17"/>
          <p:cNvSpPr txBox="1"/>
          <p:nvPr/>
        </p:nvSpPr>
        <p:spPr>
          <a:xfrm>
            <a:off x="1968294" y="2395716"/>
            <a:ext cx="5978011" cy="31899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May use their personally assigned University resources (office, telephone and computers) and e-mail to conduct outside work activities related to their research and technology transfer activities.</a:t>
            </a:r>
            <a:endParaRPr/>
          </a:p>
        </p:txBody>
      </p:sp>
      <p:pic>
        <p:nvPicPr>
          <p:cNvPr id="145" name="Google Shape;145;p17" descr="exception Icon 353575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73072" y="1479819"/>
            <a:ext cx="1313164" cy="1313164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17"/>
          <p:cNvSpPr/>
          <p:nvPr/>
        </p:nvSpPr>
        <p:spPr>
          <a:xfrm>
            <a:off x="1600200" y="2590800"/>
            <a:ext cx="6346108" cy="2994819"/>
          </a:xfrm>
          <a:prstGeom prst="rect">
            <a:avLst/>
          </a:prstGeom>
          <a:noFill/>
          <a:ln w="25400" cap="flat" cmpd="sng">
            <a:solidFill>
              <a:srgbClr val="917B4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7" name="Google Shape;147;p17"/>
          <p:cNvGrpSpPr/>
          <p:nvPr/>
        </p:nvGrpSpPr>
        <p:grpSpPr>
          <a:xfrm>
            <a:off x="112431" y="6428938"/>
            <a:ext cx="8024700" cy="278339"/>
            <a:chOff x="112431" y="6428938"/>
            <a:chExt cx="8024700" cy="278339"/>
          </a:xfrm>
        </p:grpSpPr>
        <p:sp>
          <p:nvSpPr>
            <p:cNvPr id="148" name="Google Shape;148;p17"/>
            <p:cNvSpPr/>
            <p:nvPr/>
          </p:nvSpPr>
          <p:spPr>
            <a:xfrm>
              <a:off x="152400" y="6459927"/>
              <a:ext cx="2080108" cy="225256"/>
            </a:xfrm>
            <a:prstGeom prst="homePlate">
              <a:avLst>
                <a:gd name="adj" fmla="val 50000"/>
              </a:avLst>
            </a:prstGeom>
            <a:solidFill>
              <a:srgbClr val="DDD9C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49" name="Google Shape;149;p17"/>
            <p:cNvGrpSpPr/>
            <p:nvPr/>
          </p:nvGrpSpPr>
          <p:grpSpPr>
            <a:xfrm>
              <a:off x="112431" y="6428938"/>
              <a:ext cx="8024700" cy="278339"/>
              <a:chOff x="112431" y="6428938"/>
              <a:chExt cx="8024700" cy="278339"/>
            </a:xfrm>
          </p:grpSpPr>
          <p:sp>
            <p:nvSpPr>
              <p:cNvPr id="150" name="Google Shape;150;p17"/>
              <p:cNvSpPr/>
              <p:nvPr/>
            </p:nvSpPr>
            <p:spPr>
              <a:xfrm>
                <a:off x="2176616" y="6459927"/>
                <a:ext cx="1946114" cy="225256"/>
              </a:xfrm>
              <a:prstGeom prst="chevron">
                <a:avLst>
                  <a:gd name="adj" fmla="val 50000"/>
                </a:avLst>
              </a:prstGeom>
              <a:solidFill>
                <a:srgbClr val="DDD9C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1" name="Google Shape;151;p17"/>
              <p:cNvSpPr/>
              <p:nvPr/>
            </p:nvSpPr>
            <p:spPr>
              <a:xfrm>
                <a:off x="4071402" y="6451082"/>
                <a:ext cx="1958722" cy="234101"/>
              </a:xfrm>
              <a:prstGeom prst="chevron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" name="Google Shape;152;p17"/>
              <p:cNvSpPr txBox="1"/>
              <p:nvPr/>
            </p:nvSpPr>
            <p:spPr>
              <a:xfrm>
                <a:off x="112431" y="6428938"/>
                <a:ext cx="2117782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lt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CONFLICTS OF INTEREST</a:t>
                </a:r>
                <a:endParaRPr/>
              </a:p>
            </p:txBody>
          </p:sp>
          <p:sp>
            <p:nvSpPr>
              <p:cNvPr id="153" name="Google Shape;153;p17"/>
              <p:cNvSpPr txBox="1"/>
              <p:nvPr/>
            </p:nvSpPr>
            <p:spPr>
              <a:xfrm>
                <a:off x="2779882" y="6430278"/>
                <a:ext cx="630301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lt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GIFTS</a:t>
                </a:r>
                <a:endParaRPr/>
              </a:p>
            </p:txBody>
          </p:sp>
          <p:sp>
            <p:nvSpPr>
              <p:cNvPr id="154" name="Google Shape;154;p17"/>
              <p:cNvSpPr txBox="1"/>
              <p:nvPr/>
            </p:nvSpPr>
            <p:spPr>
              <a:xfrm>
                <a:off x="4246604" y="6428938"/>
                <a:ext cx="1689886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lt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USE OF RESOURCES</a:t>
                </a:r>
                <a:endParaRPr/>
              </a:p>
            </p:txBody>
          </p:sp>
          <p:sp>
            <p:nvSpPr>
              <p:cNvPr id="155" name="Google Shape;155;p17"/>
              <p:cNvSpPr/>
              <p:nvPr/>
            </p:nvSpPr>
            <p:spPr>
              <a:xfrm>
                <a:off x="5955068" y="6451081"/>
                <a:ext cx="2182063" cy="234102"/>
              </a:xfrm>
              <a:prstGeom prst="chevron">
                <a:avLst>
                  <a:gd name="adj" fmla="val 50000"/>
                </a:avLst>
              </a:prstGeom>
              <a:solidFill>
                <a:srgbClr val="DDD9C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6" name="Google Shape;156;p17"/>
              <p:cNvSpPr txBox="1"/>
              <p:nvPr/>
            </p:nvSpPr>
            <p:spPr>
              <a:xfrm>
                <a:off x="6060363" y="6428939"/>
                <a:ext cx="2005677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lt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OUTSIDE EMPLOYMENT</a:t>
                </a:r>
                <a:endParaRPr/>
              </a:p>
            </p:txBody>
          </p:sp>
        </p:grpSp>
      </p:grpSp>
      <p:pic>
        <p:nvPicPr>
          <p:cNvPr id="157" name="Google Shape;157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96279" y="6172200"/>
            <a:ext cx="1047721" cy="7054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8"/>
          <p:cNvSpPr/>
          <p:nvPr/>
        </p:nvSpPr>
        <p:spPr>
          <a:xfrm>
            <a:off x="4003907" y="3115397"/>
            <a:ext cx="4191615" cy="1205826"/>
          </a:xfrm>
          <a:prstGeom prst="foldedCorner">
            <a:avLst>
              <a:gd name="adj" fmla="val 32160"/>
            </a:avLst>
          </a:prstGeom>
          <a:solidFill>
            <a:srgbClr val="56426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8"/>
          <p:cNvSpPr/>
          <p:nvPr/>
        </p:nvSpPr>
        <p:spPr>
          <a:xfrm>
            <a:off x="4012510" y="457200"/>
            <a:ext cx="4191615" cy="2438400"/>
          </a:xfrm>
          <a:prstGeom prst="foldedCorner">
            <a:avLst>
              <a:gd name="adj" fmla="val 21338"/>
            </a:avLst>
          </a:prstGeom>
          <a:solidFill>
            <a:srgbClr val="56426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8"/>
          <p:cNvSpPr/>
          <p:nvPr/>
        </p:nvSpPr>
        <p:spPr>
          <a:xfrm rot="5400000">
            <a:off x="-1669794" y="1669794"/>
            <a:ext cx="6858000" cy="3518411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18"/>
          <p:cNvSpPr txBox="1">
            <a:spLocks noGrp="1"/>
          </p:cNvSpPr>
          <p:nvPr>
            <p:ph type="title"/>
          </p:nvPr>
        </p:nvSpPr>
        <p:spPr>
          <a:xfrm>
            <a:off x="161031" y="2809384"/>
            <a:ext cx="4038600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latin typeface="Georgia"/>
                <a:ea typeface="Georgia"/>
                <a:cs typeface="Georgia"/>
                <a:sym typeface="Georgia"/>
              </a:rPr>
              <a:t>Outside Work</a:t>
            </a:r>
            <a:endParaRPr/>
          </a:p>
        </p:txBody>
      </p:sp>
      <p:sp>
        <p:nvSpPr>
          <p:cNvPr id="166" name="Google Shape;166;p18"/>
          <p:cNvSpPr txBox="1"/>
          <p:nvPr/>
        </p:nvSpPr>
        <p:spPr>
          <a:xfrm>
            <a:off x="4069016" y="507648"/>
            <a:ext cx="3931984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Employees may engage in outside work or part-time employment provided that it does not conflict with or negatively impact employees' ability to fulfill their University employment obligations, and that it does not otherwise negatively impact the University. </a:t>
            </a:r>
            <a:endParaRPr/>
          </a:p>
        </p:txBody>
      </p:sp>
      <p:sp>
        <p:nvSpPr>
          <p:cNvPr id="167" name="Google Shape;167;p18"/>
          <p:cNvSpPr txBox="1"/>
          <p:nvPr/>
        </p:nvSpPr>
        <p:spPr>
          <a:xfrm>
            <a:off x="4056755" y="3383779"/>
            <a:ext cx="4147370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Must be pre-approved whether or not work is for compensation.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18"/>
          <p:cNvSpPr/>
          <p:nvPr/>
        </p:nvSpPr>
        <p:spPr>
          <a:xfrm>
            <a:off x="3990022" y="4575955"/>
            <a:ext cx="4191615" cy="1205826"/>
          </a:xfrm>
          <a:prstGeom prst="foldedCorner">
            <a:avLst>
              <a:gd name="adj" fmla="val 32160"/>
            </a:avLst>
          </a:prstGeom>
          <a:solidFill>
            <a:srgbClr val="56426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18"/>
          <p:cNvSpPr txBox="1"/>
          <p:nvPr/>
        </p:nvSpPr>
        <p:spPr>
          <a:xfrm>
            <a:off x="4069016" y="4822247"/>
            <a:ext cx="4147370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You may receive pay, honoraria or expense reimbursement.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0" name="Google Shape;170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96279" y="6172200"/>
            <a:ext cx="1047721" cy="7054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9"/>
          <p:cNvSpPr/>
          <p:nvPr/>
        </p:nvSpPr>
        <p:spPr>
          <a:xfrm>
            <a:off x="0" y="1075416"/>
            <a:ext cx="9144000" cy="4868184"/>
          </a:xfrm>
          <a:prstGeom prst="rect">
            <a:avLst/>
          </a:prstGeom>
          <a:solidFill>
            <a:srgbClr val="ECE8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85750" marR="0" lvl="0" indent="-17145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19"/>
          <p:cNvSpPr txBox="1">
            <a:spLocks noGrp="1"/>
          </p:cNvSpPr>
          <p:nvPr>
            <p:ph type="title"/>
          </p:nvPr>
        </p:nvSpPr>
        <p:spPr>
          <a:xfrm>
            <a:off x="152400" y="76200"/>
            <a:ext cx="8229600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Georgia"/>
                <a:ea typeface="Georgia"/>
                <a:cs typeface="Georgia"/>
                <a:sym typeface="Georgia"/>
              </a:rPr>
              <a:t>Outside Work</a:t>
            </a:r>
            <a:endParaRPr/>
          </a:p>
        </p:txBody>
      </p:sp>
      <p:sp>
        <p:nvSpPr>
          <p:cNvPr id="177" name="Google Shape;177;p19"/>
          <p:cNvSpPr/>
          <p:nvPr/>
        </p:nvSpPr>
        <p:spPr>
          <a:xfrm>
            <a:off x="1295400" y="2199173"/>
            <a:ext cx="7000570" cy="5969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rgbClr val="4031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19"/>
          <p:cNvSpPr/>
          <p:nvPr/>
        </p:nvSpPr>
        <p:spPr>
          <a:xfrm>
            <a:off x="1295400" y="1396321"/>
            <a:ext cx="6980905" cy="5969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rgbClr val="4031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19"/>
          <p:cNvSpPr/>
          <p:nvPr/>
        </p:nvSpPr>
        <p:spPr>
          <a:xfrm>
            <a:off x="1289033" y="3103295"/>
            <a:ext cx="7009979" cy="5969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rgbClr val="4031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19"/>
          <p:cNvSpPr/>
          <p:nvPr/>
        </p:nvSpPr>
        <p:spPr>
          <a:xfrm>
            <a:off x="1295401" y="4031171"/>
            <a:ext cx="7000568" cy="691642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rgbClr val="4031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19"/>
          <p:cNvSpPr/>
          <p:nvPr/>
        </p:nvSpPr>
        <p:spPr>
          <a:xfrm>
            <a:off x="1295401" y="4901552"/>
            <a:ext cx="7012858" cy="661047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rgbClr val="4031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19"/>
          <p:cNvSpPr txBox="1"/>
          <p:nvPr/>
        </p:nvSpPr>
        <p:spPr>
          <a:xfrm>
            <a:off x="1289034" y="2226219"/>
            <a:ext cx="7019225" cy="5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Not part of your regular University work, or under your supervision</a:t>
            </a:r>
            <a:endParaRPr/>
          </a:p>
        </p:txBody>
      </p:sp>
      <p:sp>
        <p:nvSpPr>
          <p:cNvPr id="183" name="Google Shape;183;p19"/>
          <p:cNvSpPr txBox="1"/>
          <p:nvPr/>
        </p:nvSpPr>
        <p:spPr>
          <a:xfrm>
            <a:off x="1253614" y="2924856"/>
            <a:ext cx="7433186" cy="636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Cannot assist others with University transactions under your control</a:t>
            </a:r>
            <a:endParaRPr/>
          </a:p>
        </p:txBody>
      </p:sp>
      <p:sp>
        <p:nvSpPr>
          <p:cNvPr id="184" name="Google Shape;184;p19"/>
          <p:cNvSpPr txBox="1"/>
          <p:nvPr/>
        </p:nvSpPr>
        <p:spPr>
          <a:xfrm>
            <a:off x="1371601" y="4031170"/>
            <a:ext cx="6724678" cy="74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Not for an organization or person from whom the law prohibits receipt of gifts</a:t>
            </a:r>
            <a:endParaRPr/>
          </a:p>
        </p:txBody>
      </p:sp>
      <p:sp>
        <p:nvSpPr>
          <p:cNvPr id="185" name="Google Shape;185;p19"/>
          <p:cNvSpPr txBox="1"/>
          <p:nvPr/>
        </p:nvSpPr>
        <p:spPr>
          <a:xfrm>
            <a:off x="1295401" y="4821589"/>
            <a:ext cx="6751718" cy="839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Does not result in the unauthorized disclosure of confidential information</a:t>
            </a:r>
            <a:endParaRPr/>
          </a:p>
        </p:txBody>
      </p:sp>
      <p:sp>
        <p:nvSpPr>
          <p:cNvPr id="186" name="Google Shape;186;p19"/>
          <p:cNvSpPr txBox="1"/>
          <p:nvPr/>
        </p:nvSpPr>
        <p:spPr>
          <a:xfrm>
            <a:off x="1315065" y="1403236"/>
            <a:ext cx="5916560" cy="5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Legitimate and actually performed </a:t>
            </a:r>
            <a:endParaRPr/>
          </a:p>
        </p:txBody>
      </p:sp>
      <p:grpSp>
        <p:nvGrpSpPr>
          <p:cNvPr id="187" name="Google Shape;187;p19"/>
          <p:cNvGrpSpPr/>
          <p:nvPr/>
        </p:nvGrpSpPr>
        <p:grpSpPr>
          <a:xfrm>
            <a:off x="112431" y="6428938"/>
            <a:ext cx="8024700" cy="278339"/>
            <a:chOff x="112431" y="6428938"/>
            <a:chExt cx="8024700" cy="278339"/>
          </a:xfrm>
        </p:grpSpPr>
        <p:sp>
          <p:nvSpPr>
            <p:cNvPr id="188" name="Google Shape;188;p19"/>
            <p:cNvSpPr/>
            <p:nvPr/>
          </p:nvSpPr>
          <p:spPr>
            <a:xfrm>
              <a:off x="152400" y="6459927"/>
              <a:ext cx="2080108" cy="225256"/>
            </a:xfrm>
            <a:prstGeom prst="homePlate">
              <a:avLst>
                <a:gd name="adj" fmla="val 50000"/>
              </a:avLst>
            </a:prstGeom>
            <a:solidFill>
              <a:srgbClr val="DDD9C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89" name="Google Shape;189;p19"/>
            <p:cNvGrpSpPr/>
            <p:nvPr/>
          </p:nvGrpSpPr>
          <p:grpSpPr>
            <a:xfrm>
              <a:off x="112431" y="6428938"/>
              <a:ext cx="8024700" cy="278339"/>
              <a:chOff x="112431" y="6428938"/>
              <a:chExt cx="8024700" cy="278339"/>
            </a:xfrm>
          </p:grpSpPr>
          <p:sp>
            <p:nvSpPr>
              <p:cNvPr id="190" name="Google Shape;190;p19"/>
              <p:cNvSpPr/>
              <p:nvPr/>
            </p:nvSpPr>
            <p:spPr>
              <a:xfrm>
                <a:off x="2176616" y="6459927"/>
                <a:ext cx="1946114" cy="225256"/>
              </a:xfrm>
              <a:prstGeom prst="chevron">
                <a:avLst>
                  <a:gd name="adj" fmla="val 50000"/>
                </a:avLst>
              </a:prstGeom>
              <a:solidFill>
                <a:srgbClr val="DDD9C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1" name="Google Shape;191;p19"/>
              <p:cNvSpPr/>
              <p:nvPr/>
            </p:nvSpPr>
            <p:spPr>
              <a:xfrm>
                <a:off x="4071402" y="6451082"/>
                <a:ext cx="1958722" cy="234101"/>
              </a:xfrm>
              <a:prstGeom prst="chevron">
                <a:avLst>
                  <a:gd name="adj" fmla="val 50000"/>
                </a:avLst>
              </a:prstGeom>
              <a:solidFill>
                <a:srgbClr val="DDD9C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2" name="Google Shape;192;p19"/>
              <p:cNvSpPr txBox="1"/>
              <p:nvPr/>
            </p:nvSpPr>
            <p:spPr>
              <a:xfrm>
                <a:off x="112431" y="6428938"/>
                <a:ext cx="2117782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lt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CONFLICTS OF INTEREST</a:t>
                </a:r>
                <a:endParaRPr/>
              </a:p>
            </p:txBody>
          </p:sp>
          <p:sp>
            <p:nvSpPr>
              <p:cNvPr id="193" name="Google Shape;193;p19"/>
              <p:cNvSpPr txBox="1"/>
              <p:nvPr/>
            </p:nvSpPr>
            <p:spPr>
              <a:xfrm>
                <a:off x="2779882" y="6430278"/>
                <a:ext cx="630301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lt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GIFTS</a:t>
                </a:r>
                <a:endParaRPr/>
              </a:p>
            </p:txBody>
          </p:sp>
          <p:sp>
            <p:nvSpPr>
              <p:cNvPr id="194" name="Google Shape;194;p19"/>
              <p:cNvSpPr txBox="1"/>
              <p:nvPr/>
            </p:nvSpPr>
            <p:spPr>
              <a:xfrm>
                <a:off x="4246604" y="6428938"/>
                <a:ext cx="1689886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lt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USE OF RESOURCES</a:t>
                </a:r>
                <a:endParaRPr/>
              </a:p>
            </p:txBody>
          </p:sp>
          <p:sp>
            <p:nvSpPr>
              <p:cNvPr id="195" name="Google Shape;195;p19"/>
              <p:cNvSpPr/>
              <p:nvPr/>
            </p:nvSpPr>
            <p:spPr>
              <a:xfrm>
                <a:off x="5955068" y="6451081"/>
                <a:ext cx="2182063" cy="234102"/>
              </a:xfrm>
              <a:prstGeom prst="chevron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6" name="Google Shape;196;p19"/>
              <p:cNvSpPr txBox="1"/>
              <p:nvPr/>
            </p:nvSpPr>
            <p:spPr>
              <a:xfrm>
                <a:off x="6060363" y="6428939"/>
                <a:ext cx="2005677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lt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OUTSIDE EMPLOYMENT</a:t>
                </a:r>
                <a:endParaRPr/>
              </a:p>
            </p:txBody>
          </p:sp>
        </p:grpSp>
      </p:grpSp>
      <p:sp>
        <p:nvSpPr>
          <p:cNvPr id="197" name="Google Shape;197;p19"/>
          <p:cNvSpPr txBox="1"/>
          <p:nvPr/>
        </p:nvSpPr>
        <p:spPr>
          <a:xfrm>
            <a:off x="441000" y="1440243"/>
            <a:ext cx="110121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98" name="Google Shape;198;p19"/>
          <p:cNvSpPr txBox="1"/>
          <p:nvPr/>
        </p:nvSpPr>
        <p:spPr>
          <a:xfrm>
            <a:off x="433626" y="2231444"/>
            <a:ext cx="110121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99" name="Google Shape;199;p19"/>
          <p:cNvSpPr txBox="1"/>
          <p:nvPr/>
        </p:nvSpPr>
        <p:spPr>
          <a:xfrm>
            <a:off x="441000" y="3150840"/>
            <a:ext cx="110121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200" name="Google Shape;200;p19"/>
          <p:cNvSpPr txBox="1"/>
          <p:nvPr/>
        </p:nvSpPr>
        <p:spPr>
          <a:xfrm>
            <a:off x="433626" y="4088660"/>
            <a:ext cx="110121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201" name="Google Shape;201;p19"/>
          <p:cNvSpPr txBox="1"/>
          <p:nvPr/>
        </p:nvSpPr>
        <p:spPr>
          <a:xfrm>
            <a:off x="433626" y="4946541"/>
            <a:ext cx="110121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pic>
        <p:nvPicPr>
          <p:cNvPr id="202" name="Google Shape;202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96279" y="6172200"/>
            <a:ext cx="1047721" cy="7054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0"/>
          <p:cNvSpPr txBox="1">
            <a:spLocks noGrp="1"/>
          </p:cNvSpPr>
          <p:nvPr>
            <p:ph type="title"/>
          </p:nvPr>
        </p:nvSpPr>
        <p:spPr>
          <a:xfrm>
            <a:off x="152400" y="76200"/>
            <a:ext cx="8229600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Georgia"/>
                <a:ea typeface="Georgia"/>
                <a:cs typeface="Georgia"/>
                <a:sym typeface="Georgia"/>
              </a:rPr>
              <a:t>Outside Work</a:t>
            </a:r>
            <a:endParaRPr/>
          </a:p>
        </p:txBody>
      </p:sp>
      <p:sp>
        <p:nvSpPr>
          <p:cNvPr id="208" name="Google Shape;208;p20"/>
          <p:cNvSpPr txBox="1"/>
          <p:nvPr/>
        </p:nvSpPr>
        <p:spPr>
          <a:xfrm>
            <a:off x="304800" y="2303117"/>
            <a:ext cx="3962400" cy="2474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Advance review and approval of outside work or employment is required whenever the activity relates to or could conflict with the employee's University job responsibilities or status as a University employee (when in doubt, disclose)</a:t>
            </a:r>
            <a:endParaRPr/>
          </a:p>
        </p:txBody>
      </p:sp>
      <p:sp>
        <p:nvSpPr>
          <p:cNvPr id="209" name="Google Shape;209;p20"/>
          <p:cNvSpPr/>
          <p:nvPr/>
        </p:nvSpPr>
        <p:spPr>
          <a:xfrm rot="5400000">
            <a:off x="2785735" y="3335168"/>
            <a:ext cx="3478723" cy="378143"/>
          </a:xfrm>
          <a:prstGeom prst="triangle">
            <a:avLst>
              <a:gd name="adj" fmla="val 50000"/>
            </a:avLst>
          </a:prstGeom>
          <a:solidFill>
            <a:srgbClr val="D9D1C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20"/>
          <p:cNvSpPr/>
          <p:nvPr/>
        </p:nvSpPr>
        <p:spPr>
          <a:xfrm>
            <a:off x="154858" y="1816833"/>
            <a:ext cx="4038600" cy="3446768"/>
          </a:xfrm>
          <a:prstGeom prst="rect">
            <a:avLst/>
          </a:prstGeom>
          <a:noFill/>
          <a:ln w="25400" cap="flat" cmpd="sng">
            <a:solidFill>
              <a:srgbClr val="D9D1C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20"/>
          <p:cNvSpPr txBox="1"/>
          <p:nvPr/>
        </p:nvSpPr>
        <p:spPr>
          <a:xfrm>
            <a:off x="4648200" y="1555373"/>
            <a:ext cx="4397476" cy="3821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en-US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Request for Approval of Outside Work – Professional &amp; Classified Staff </a:t>
            </a:r>
            <a:endParaRPr/>
          </a:p>
          <a:p>
            <a:pPr marL="457200" marR="0" lvl="1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Form 1301</a:t>
            </a:r>
            <a:endParaRPr/>
          </a:p>
          <a:p>
            <a:pPr marL="457200" marR="0" lvl="1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800" b="1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en-US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Request for Approval of Outside Work for Compensation – Faculty </a:t>
            </a:r>
            <a:endParaRPr/>
          </a:p>
          <a:p>
            <a:pPr marL="457200" marR="0" lvl="1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Form from Provost Office</a:t>
            </a:r>
            <a:endParaRPr/>
          </a:p>
          <a:p>
            <a:pPr marL="457200" marR="0" lvl="1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800" b="1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en-US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Faculty – Annually must complete </a:t>
            </a:r>
            <a:r>
              <a:rPr lang="en-US" sz="18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Form 1461</a:t>
            </a:r>
            <a:endParaRPr/>
          </a:p>
        </p:txBody>
      </p:sp>
      <p:grpSp>
        <p:nvGrpSpPr>
          <p:cNvPr id="212" name="Google Shape;212;p20"/>
          <p:cNvGrpSpPr/>
          <p:nvPr/>
        </p:nvGrpSpPr>
        <p:grpSpPr>
          <a:xfrm>
            <a:off x="112431" y="6428938"/>
            <a:ext cx="8024700" cy="278339"/>
            <a:chOff x="112431" y="6428938"/>
            <a:chExt cx="8024700" cy="278339"/>
          </a:xfrm>
        </p:grpSpPr>
        <p:sp>
          <p:nvSpPr>
            <p:cNvPr id="213" name="Google Shape;213;p20"/>
            <p:cNvSpPr/>
            <p:nvPr/>
          </p:nvSpPr>
          <p:spPr>
            <a:xfrm>
              <a:off x="152400" y="6459927"/>
              <a:ext cx="2080108" cy="225256"/>
            </a:xfrm>
            <a:prstGeom prst="homePlate">
              <a:avLst>
                <a:gd name="adj" fmla="val 50000"/>
              </a:avLst>
            </a:prstGeom>
            <a:solidFill>
              <a:srgbClr val="DDD9C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14" name="Google Shape;214;p20"/>
            <p:cNvGrpSpPr/>
            <p:nvPr/>
          </p:nvGrpSpPr>
          <p:grpSpPr>
            <a:xfrm>
              <a:off x="112431" y="6428938"/>
              <a:ext cx="8024700" cy="278339"/>
              <a:chOff x="112431" y="6428938"/>
              <a:chExt cx="8024700" cy="278339"/>
            </a:xfrm>
          </p:grpSpPr>
          <p:sp>
            <p:nvSpPr>
              <p:cNvPr id="215" name="Google Shape;215;p20"/>
              <p:cNvSpPr/>
              <p:nvPr/>
            </p:nvSpPr>
            <p:spPr>
              <a:xfrm>
                <a:off x="2176616" y="6459927"/>
                <a:ext cx="1946114" cy="225256"/>
              </a:xfrm>
              <a:prstGeom prst="chevron">
                <a:avLst>
                  <a:gd name="adj" fmla="val 50000"/>
                </a:avLst>
              </a:prstGeom>
              <a:solidFill>
                <a:srgbClr val="DDD9C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6" name="Google Shape;216;p20"/>
              <p:cNvSpPr/>
              <p:nvPr/>
            </p:nvSpPr>
            <p:spPr>
              <a:xfrm>
                <a:off x="4071402" y="6451082"/>
                <a:ext cx="1958722" cy="234101"/>
              </a:xfrm>
              <a:prstGeom prst="chevron">
                <a:avLst>
                  <a:gd name="adj" fmla="val 50000"/>
                </a:avLst>
              </a:prstGeom>
              <a:solidFill>
                <a:srgbClr val="DDD9C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7" name="Google Shape;217;p20"/>
              <p:cNvSpPr txBox="1"/>
              <p:nvPr/>
            </p:nvSpPr>
            <p:spPr>
              <a:xfrm>
                <a:off x="112431" y="6428938"/>
                <a:ext cx="2117782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lt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CONFLICTS OF INTEREST</a:t>
                </a:r>
                <a:endParaRPr/>
              </a:p>
            </p:txBody>
          </p:sp>
          <p:sp>
            <p:nvSpPr>
              <p:cNvPr id="218" name="Google Shape;218;p20"/>
              <p:cNvSpPr txBox="1"/>
              <p:nvPr/>
            </p:nvSpPr>
            <p:spPr>
              <a:xfrm>
                <a:off x="2779882" y="6430278"/>
                <a:ext cx="630301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lt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GIFTS</a:t>
                </a:r>
                <a:endParaRPr/>
              </a:p>
            </p:txBody>
          </p:sp>
          <p:sp>
            <p:nvSpPr>
              <p:cNvPr id="219" name="Google Shape;219;p20"/>
              <p:cNvSpPr txBox="1"/>
              <p:nvPr/>
            </p:nvSpPr>
            <p:spPr>
              <a:xfrm>
                <a:off x="4246604" y="6428938"/>
                <a:ext cx="1689886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lt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USE OF RESOURCES</a:t>
                </a:r>
                <a:endParaRPr/>
              </a:p>
            </p:txBody>
          </p:sp>
          <p:sp>
            <p:nvSpPr>
              <p:cNvPr id="220" name="Google Shape;220;p20"/>
              <p:cNvSpPr/>
              <p:nvPr/>
            </p:nvSpPr>
            <p:spPr>
              <a:xfrm>
                <a:off x="5955068" y="6451081"/>
                <a:ext cx="2182063" cy="234102"/>
              </a:xfrm>
              <a:prstGeom prst="chevron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1" name="Google Shape;221;p20"/>
              <p:cNvSpPr txBox="1"/>
              <p:nvPr/>
            </p:nvSpPr>
            <p:spPr>
              <a:xfrm>
                <a:off x="6060363" y="6428939"/>
                <a:ext cx="2005677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lt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OUTSIDE EMPLOYMENT</a:t>
                </a:r>
                <a:endParaRPr/>
              </a:p>
            </p:txBody>
          </p:sp>
        </p:grpSp>
      </p:grpSp>
      <p:pic>
        <p:nvPicPr>
          <p:cNvPr id="222" name="Google Shape;222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96279" y="6172200"/>
            <a:ext cx="1047721" cy="7054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1"/>
          <p:cNvSpPr txBox="1">
            <a:spLocks noGrp="1"/>
          </p:cNvSpPr>
          <p:nvPr>
            <p:ph type="title"/>
          </p:nvPr>
        </p:nvSpPr>
        <p:spPr>
          <a:xfrm>
            <a:off x="152400" y="76200"/>
            <a:ext cx="8229600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Georgia"/>
                <a:ea typeface="Georgia"/>
                <a:cs typeface="Georgia"/>
                <a:sym typeface="Georgia"/>
              </a:rPr>
              <a:t>Outside Work</a:t>
            </a:r>
            <a:endParaRPr/>
          </a:p>
        </p:txBody>
      </p:sp>
      <p:sp>
        <p:nvSpPr>
          <p:cNvPr id="228" name="Google Shape;228;p21"/>
          <p:cNvSpPr txBox="1"/>
          <p:nvPr/>
        </p:nvSpPr>
        <p:spPr>
          <a:xfrm>
            <a:off x="390383" y="2516583"/>
            <a:ext cx="3952861" cy="2078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Immediate supervisor will review and recommend approval/disapproval to the Administrative Unit Head for final review and approval </a:t>
            </a:r>
            <a:endParaRPr/>
          </a:p>
        </p:txBody>
      </p:sp>
      <p:grpSp>
        <p:nvGrpSpPr>
          <p:cNvPr id="229" name="Google Shape;229;p21"/>
          <p:cNvGrpSpPr/>
          <p:nvPr/>
        </p:nvGrpSpPr>
        <p:grpSpPr>
          <a:xfrm>
            <a:off x="264868" y="1593920"/>
            <a:ext cx="4113963" cy="3354993"/>
            <a:chOff x="393905" y="1923519"/>
            <a:chExt cx="4598877" cy="3963880"/>
          </a:xfrm>
        </p:grpSpPr>
        <p:sp>
          <p:nvSpPr>
            <p:cNvPr id="230" name="Google Shape;230;p21"/>
            <p:cNvSpPr/>
            <p:nvPr/>
          </p:nvSpPr>
          <p:spPr>
            <a:xfrm>
              <a:off x="394520" y="1962994"/>
              <a:ext cx="4558653" cy="780206"/>
            </a:xfrm>
            <a:prstGeom prst="rect">
              <a:avLst/>
            </a:prstGeom>
            <a:solidFill>
              <a:srgbClr val="917B4C"/>
            </a:solidFill>
            <a:ln w="25400" cap="flat" cmpd="sng">
              <a:solidFill>
                <a:srgbClr val="917B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21"/>
            <p:cNvSpPr txBox="1"/>
            <p:nvPr/>
          </p:nvSpPr>
          <p:spPr>
            <a:xfrm>
              <a:off x="962131" y="1923519"/>
              <a:ext cx="4030651" cy="8741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Pro Staff/Classified Staff</a:t>
              </a:r>
              <a:endParaRPr/>
            </a:p>
          </p:txBody>
        </p:sp>
        <p:sp>
          <p:nvSpPr>
            <p:cNvPr id="232" name="Google Shape;232;p21"/>
            <p:cNvSpPr/>
            <p:nvPr/>
          </p:nvSpPr>
          <p:spPr>
            <a:xfrm>
              <a:off x="393905" y="2743200"/>
              <a:ext cx="4559095" cy="3144199"/>
            </a:xfrm>
            <a:prstGeom prst="rect">
              <a:avLst/>
            </a:prstGeom>
            <a:noFill/>
            <a:ln w="25400" cap="flat" cmpd="sng">
              <a:solidFill>
                <a:srgbClr val="917B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3" name="Google Shape;233;p21"/>
          <p:cNvGrpSpPr/>
          <p:nvPr/>
        </p:nvGrpSpPr>
        <p:grpSpPr>
          <a:xfrm>
            <a:off x="4876800" y="1597397"/>
            <a:ext cx="4009544" cy="3351515"/>
            <a:chOff x="393905" y="1916010"/>
            <a:chExt cx="4559268" cy="3971389"/>
          </a:xfrm>
        </p:grpSpPr>
        <p:sp>
          <p:nvSpPr>
            <p:cNvPr id="234" name="Google Shape;234;p21"/>
            <p:cNvSpPr/>
            <p:nvPr/>
          </p:nvSpPr>
          <p:spPr>
            <a:xfrm>
              <a:off x="394520" y="1962994"/>
              <a:ext cx="4558653" cy="780206"/>
            </a:xfrm>
            <a:prstGeom prst="rect">
              <a:avLst/>
            </a:prstGeom>
            <a:solidFill>
              <a:srgbClr val="917B4C"/>
            </a:solidFill>
            <a:ln w="25400" cap="flat" cmpd="sng">
              <a:solidFill>
                <a:srgbClr val="917B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21"/>
            <p:cNvSpPr txBox="1"/>
            <p:nvPr/>
          </p:nvSpPr>
          <p:spPr>
            <a:xfrm>
              <a:off x="658126" y="1916010"/>
              <a:ext cx="4030651" cy="8741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Faculty</a:t>
              </a:r>
              <a:endParaRPr/>
            </a:p>
          </p:txBody>
        </p:sp>
        <p:sp>
          <p:nvSpPr>
            <p:cNvPr id="236" name="Google Shape;236;p21"/>
            <p:cNvSpPr/>
            <p:nvPr/>
          </p:nvSpPr>
          <p:spPr>
            <a:xfrm>
              <a:off x="393905" y="2743200"/>
              <a:ext cx="4559095" cy="3144199"/>
            </a:xfrm>
            <a:prstGeom prst="rect">
              <a:avLst/>
            </a:prstGeom>
            <a:noFill/>
            <a:ln w="25400" cap="flat" cmpd="sng">
              <a:solidFill>
                <a:srgbClr val="917B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7" name="Google Shape;237;p21"/>
          <p:cNvSpPr txBox="1"/>
          <p:nvPr/>
        </p:nvSpPr>
        <p:spPr>
          <a:xfrm>
            <a:off x="5091547" y="2702713"/>
            <a:ext cx="4034837" cy="2078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Dean and Provost must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preapprove</a:t>
            </a:r>
            <a:endParaRPr/>
          </a:p>
          <a:p>
            <a:pPr marL="457200" marR="0" lvl="0" indent="-4572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>
              <a:solidFill>
                <a:srgbClr val="3F315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21"/>
          <p:cNvSpPr/>
          <p:nvPr/>
        </p:nvSpPr>
        <p:spPr>
          <a:xfrm>
            <a:off x="63607" y="1236727"/>
            <a:ext cx="900802" cy="900802"/>
          </a:xfrm>
          <a:prstGeom prst="ellipse">
            <a:avLst/>
          </a:prstGeom>
          <a:solidFill>
            <a:srgbClr val="DDD9C3"/>
          </a:solidFill>
          <a:ln w="25400" cap="flat" cmpd="sng">
            <a:solidFill>
              <a:srgbClr val="917B4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9" name="Google Shape;239;p21" descr="supervision Icon 21535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6886" y="1360805"/>
            <a:ext cx="614244" cy="614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40" name="Google Shape;240;p21"/>
          <p:cNvGrpSpPr/>
          <p:nvPr/>
        </p:nvGrpSpPr>
        <p:grpSpPr>
          <a:xfrm>
            <a:off x="112431" y="6428938"/>
            <a:ext cx="8024700" cy="278339"/>
            <a:chOff x="112431" y="6428938"/>
            <a:chExt cx="8024700" cy="278339"/>
          </a:xfrm>
        </p:grpSpPr>
        <p:sp>
          <p:nvSpPr>
            <p:cNvPr id="241" name="Google Shape;241;p21"/>
            <p:cNvSpPr/>
            <p:nvPr/>
          </p:nvSpPr>
          <p:spPr>
            <a:xfrm>
              <a:off x="152400" y="6459927"/>
              <a:ext cx="2080108" cy="225256"/>
            </a:xfrm>
            <a:prstGeom prst="homePlate">
              <a:avLst>
                <a:gd name="adj" fmla="val 50000"/>
              </a:avLst>
            </a:prstGeom>
            <a:solidFill>
              <a:srgbClr val="DDD9C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42" name="Google Shape;242;p21"/>
            <p:cNvGrpSpPr/>
            <p:nvPr/>
          </p:nvGrpSpPr>
          <p:grpSpPr>
            <a:xfrm>
              <a:off x="112431" y="6428938"/>
              <a:ext cx="8024700" cy="278339"/>
              <a:chOff x="112431" y="6428938"/>
              <a:chExt cx="8024700" cy="278339"/>
            </a:xfrm>
          </p:grpSpPr>
          <p:sp>
            <p:nvSpPr>
              <p:cNvPr id="243" name="Google Shape;243;p21"/>
              <p:cNvSpPr/>
              <p:nvPr/>
            </p:nvSpPr>
            <p:spPr>
              <a:xfrm>
                <a:off x="2176616" y="6459927"/>
                <a:ext cx="1946114" cy="225256"/>
              </a:xfrm>
              <a:prstGeom prst="chevron">
                <a:avLst>
                  <a:gd name="adj" fmla="val 50000"/>
                </a:avLst>
              </a:prstGeom>
              <a:solidFill>
                <a:srgbClr val="DDD9C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4" name="Google Shape;244;p21"/>
              <p:cNvSpPr/>
              <p:nvPr/>
            </p:nvSpPr>
            <p:spPr>
              <a:xfrm>
                <a:off x="4071402" y="6451082"/>
                <a:ext cx="1958722" cy="234101"/>
              </a:xfrm>
              <a:prstGeom prst="chevron">
                <a:avLst>
                  <a:gd name="adj" fmla="val 50000"/>
                </a:avLst>
              </a:prstGeom>
              <a:solidFill>
                <a:srgbClr val="DDD9C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5" name="Google Shape;245;p21"/>
              <p:cNvSpPr txBox="1"/>
              <p:nvPr/>
            </p:nvSpPr>
            <p:spPr>
              <a:xfrm>
                <a:off x="112431" y="6428938"/>
                <a:ext cx="2117782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lt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CONFLICTS OF INTEREST</a:t>
                </a:r>
                <a:endParaRPr/>
              </a:p>
            </p:txBody>
          </p:sp>
          <p:sp>
            <p:nvSpPr>
              <p:cNvPr id="246" name="Google Shape;246;p21"/>
              <p:cNvSpPr txBox="1"/>
              <p:nvPr/>
            </p:nvSpPr>
            <p:spPr>
              <a:xfrm>
                <a:off x="2779882" y="6430278"/>
                <a:ext cx="630301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lt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GIFTS</a:t>
                </a:r>
                <a:endParaRPr/>
              </a:p>
            </p:txBody>
          </p:sp>
          <p:sp>
            <p:nvSpPr>
              <p:cNvPr id="247" name="Google Shape;247;p21"/>
              <p:cNvSpPr txBox="1"/>
              <p:nvPr/>
            </p:nvSpPr>
            <p:spPr>
              <a:xfrm>
                <a:off x="4246604" y="6428938"/>
                <a:ext cx="1689886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lt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USE OF RESOURCES</a:t>
                </a:r>
                <a:endParaRPr/>
              </a:p>
            </p:txBody>
          </p:sp>
          <p:sp>
            <p:nvSpPr>
              <p:cNvPr id="248" name="Google Shape;248;p21"/>
              <p:cNvSpPr/>
              <p:nvPr/>
            </p:nvSpPr>
            <p:spPr>
              <a:xfrm>
                <a:off x="5955068" y="6451081"/>
                <a:ext cx="2182063" cy="234102"/>
              </a:xfrm>
              <a:prstGeom prst="chevron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9" name="Google Shape;249;p21"/>
              <p:cNvSpPr txBox="1"/>
              <p:nvPr/>
            </p:nvSpPr>
            <p:spPr>
              <a:xfrm>
                <a:off x="6060363" y="6428939"/>
                <a:ext cx="2005677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lt1"/>
                    </a:solidFill>
                    <a:latin typeface="Georgia"/>
                    <a:ea typeface="Georgia"/>
                    <a:cs typeface="Georgia"/>
                    <a:sym typeface="Georgia"/>
                  </a:rPr>
                  <a:t>OUTSIDE EMPLOYMENT</a:t>
                </a:r>
                <a:endParaRPr/>
              </a:p>
            </p:txBody>
          </p:sp>
        </p:grpSp>
      </p:grpSp>
      <p:sp>
        <p:nvSpPr>
          <p:cNvPr id="250" name="Google Shape;250;p21"/>
          <p:cNvSpPr txBox="1"/>
          <p:nvPr/>
        </p:nvSpPr>
        <p:spPr>
          <a:xfrm>
            <a:off x="190277" y="676587"/>
            <a:ext cx="7006935" cy="5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Who Approves?</a:t>
            </a:r>
            <a:endParaRPr/>
          </a:p>
        </p:txBody>
      </p:sp>
      <p:sp>
        <p:nvSpPr>
          <p:cNvPr id="251" name="Google Shape;251;p21"/>
          <p:cNvSpPr/>
          <p:nvPr/>
        </p:nvSpPr>
        <p:spPr>
          <a:xfrm>
            <a:off x="4641146" y="1213434"/>
            <a:ext cx="900802" cy="900802"/>
          </a:xfrm>
          <a:prstGeom prst="ellipse">
            <a:avLst/>
          </a:prstGeom>
          <a:solidFill>
            <a:srgbClr val="DDD9C3"/>
          </a:solidFill>
          <a:ln w="25400" cap="flat" cmpd="sng">
            <a:solidFill>
              <a:srgbClr val="917B4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2" name="Google Shape;252;p21" descr="CEO Icon 267460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66707" y="1288553"/>
            <a:ext cx="658951" cy="6589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p2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096279" y="6172200"/>
            <a:ext cx="1047721" cy="7054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thics Training 5-8-09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733</Words>
  <Application>Microsoft Office PowerPoint</Application>
  <PresentationFormat>On-screen Show (4:3)</PresentationFormat>
  <Paragraphs>111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</vt:lpstr>
      <vt:lpstr>Georgia</vt:lpstr>
      <vt:lpstr>Noto Sans Symbols</vt:lpstr>
      <vt:lpstr>Ethics Training 5-8-09</vt:lpstr>
      <vt:lpstr>WA State Ethics Act Outside Work RCW 42.52</vt:lpstr>
      <vt:lpstr>RCW 42.52 – Ethics In Public Service</vt:lpstr>
      <vt:lpstr>Conflicts of Interest</vt:lpstr>
      <vt:lpstr>Use of Resources</vt:lpstr>
      <vt:lpstr>Use of Resources</vt:lpstr>
      <vt:lpstr>Outside Work</vt:lpstr>
      <vt:lpstr>Outside Work</vt:lpstr>
      <vt:lpstr>Outside Work</vt:lpstr>
      <vt:lpstr>Outside Work</vt:lpstr>
      <vt:lpstr>Outside Work</vt:lpstr>
      <vt:lpstr>Outside Work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 State Ethics Act Outside Work RCW 42.52</dc:title>
  <dc:creator>Susan S. Wilbanks</dc:creator>
  <cp:lastModifiedBy>Susan S. Wilbanks</cp:lastModifiedBy>
  <cp:revision>1</cp:revision>
  <dcterms:modified xsi:type="dcterms:W3CDTF">2022-01-20T21:12:12Z</dcterms:modified>
</cp:coreProperties>
</file>