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 id="2147483657"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Encode Sans Black" panose="020B0604020202020204" charset="0"/>
      <p:bold r:id="rId18"/>
    </p:embeddedFont>
    <p:embeddedFont>
      <p:font typeface="Merriweather Sans" pitchFamily="2" charset="0"/>
      <p:regular r:id="rId19"/>
    </p:embeddedFont>
    <p:embeddedFont>
      <p:font typeface="Open Sans" panose="020B0606030504020204" pitchFamily="34" charset="0"/>
      <p:regular r:id="rId20"/>
      <p:bold r:id="rId21"/>
      <p:italic r:id="rId22"/>
      <p:boldItalic r:id="rId23"/>
    </p:embeddedFont>
    <p:embeddedFont>
      <p:font typeface="Open Sans Light" panose="020B0306030504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88">
          <p15:clr>
            <a:srgbClr val="A4A3A4"/>
          </p15:clr>
        </p15:guide>
        <p15:guide id="2" pos="4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272" y="78"/>
      </p:cViewPr>
      <p:guideLst>
        <p:guide orient="horz" pos="2488"/>
        <p:guide pos="4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 name="Google Shape;5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6"/>
        <p:cNvGrpSpPr/>
        <p:nvPr/>
      </p:nvGrpSpPr>
      <p:grpSpPr>
        <a:xfrm>
          <a:off x="0" y="0"/>
          <a:ext cx="0" cy="0"/>
          <a:chOff x="0" y="0"/>
          <a:chExt cx="0" cy="0"/>
        </a:xfrm>
      </p:grpSpPr>
      <p:sp>
        <p:nvSpPr>
          <p:cNvPr id="7" name="Google Shape;7;p2"/>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9" name="Google Shape;9;p2"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10" name="Google Shape;10;p2"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
          <p:cNvSpPr txBox="1">
            <a:spLocks noGrp="1"/>
          </p:cNvSpPr>
          <p:nvPr>
            <p:ph type="body" idx="1"/>
          </p:nvPr>
        </p:nvSpPr>
        <p:spPr>
          <a:xfrm>
            <a:off x="671757" y="1167124"/>
            <a:ext cx="6972300" cy="2641756"/>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3"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14" name="Google Shape;14;p3" descr="Wordmark_center_Purple_HEX.png"/>
          <p:cNvPicPr preferRelativeResize="0"/>
          <p:nvPr/>
        </p:nvPicPr>
        <p:blipFill rotWithShape="1">
          <a:blip r:embed="rId3">
            <a:alphaModFix/>
          </a:blip>
          <a:srcRect/>
          <a:stretch/>
        </p:blipFill>
        <p:spPr>
          <a:xfrm>
            <a:off x="792039" y="6487457"/>
            <a:ext cx="2425295" cy="163374"/>
          </a:xfrm>
          <a:prstGeom prst="rect">
            <a:avLst/>
          </a:prstGeom>
          <a:noFill/>
          <a:ln>
            <a:noFill/>
          </a:ln>
        </p:spPr>
      </p:pic>
      <p:pic>
        <p:nvPicPr>
          <p:cNvPr id="15" name="Google Shape;15;p3"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4"/>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p4"/>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 name="Google Shape;20;p4" descr="Wordmark_center_Purple_HEX.png"/>
          <p:cNvPicPr preferRelativeResize="0"/>
          <p:nvPr/>
        </p:nvPicPr>
        <p:blipFill rotWithShape="1">
          <a:blip r:embed="rId2">
            <a:alphaModFix/>
          </a:blip>
          <a:srcRect/>
          <a:stretch/>
        </p:blipFill>
        <p:spPr>
          <a:xfrm>
            <a:off x="6382155" y="6487457"/>
            <a:ext cx="2425295" cy="163374"/>
          </a:xfrm>
          <a:prstGeom prst="rect">
            <a:avLst/>
          </a:prstGeom>
          <a:noFill/>
          <a:ln>
            <a:noFill/>
          </a:ln>
        </p:spPr>
      </p:pic>
      <p:pic>
        <p:nvPicPr>
          <p:cNvPr id="21" name="Google Shape;21;p4"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2"/>
        <p:cNvGrpSpPr/>
        <p:nvPr/>
      </p:nvGrpSpPr>
      <p:grpSpPr>
        <a:xfrm>
          <a:off x="0" y="0"/>
          <a:ext cx="0" cy="0"/>
          <a:chOff x="0" y="0"/>
          <a:chExt cx="0" cy="0"/>
        </a:xfrm>
      </p:grpSpPr>
      <p:sp>
        <p:nvSpPr>
          <p:cNvPr id="23" name="Google Shape;23;p5"/>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 name="Google Shape;25;p5" descr="Wordmark_center_Purple_HEX.png"/>
          <p:cNvPicPr preferRelativeResize="0"/>
          <p:nvPr/>
        </p:nvPicPr>
        <p:blipFill rotWithShape="1">
          <a:blip r:embed="rId2">
            <a:alphaModFix/>
          </a:blip>
          <a:srcRect/>
          <a:stretch/>
        </p:blipFill>
        <p:spPr>
          <a:xfrm>
            <a:off x="6363105" y="6487457"/>
            <a:ext cx="2425295" cy="163374"/>
          </a:xfrm>
          <a:prstGeom prst="rect">
            <a:avLst/>
          </a:prstGeom>
          <a:noFill/>
          <a:ln>
            <a:noFill/>
          </a:ln>
        </p:spPr>
      </p:pic>
      <p:pic>
        <p:nvPicPr>
          <p:cNvPr id="26" name="Google Shape;26;p5"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28"/>
        <p:cNvGrpSpPr/>
        <p:nvPr/>
      </p:nvGrpSpPr>
      <p:grpSpPr>
        <a:xfrm>
          <a:off x="0" y="0"/>
          <a:ext cx="0" cy="0"/>
          <a:chOff x="0" y="0"/>
          <a:chExt cx="0" cy="0"/>
        </a:xfrm>
      </p:grpSpPr>
      <p:pic>
        <p:nvPicPr>
          <p:cNvPr id="29" name="Google Shape;29;p7"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30" name="Google Shape;30;p7"/>
          <p:cNvPicPr preferRelativeResize="0"/>
          <p:nvPr/>
        </p:nvPicPr>
        <p:blipFill rotWithShape="1">
          <a:blip r:embed="rId3">
            <a:alphaModFix/>
          </a:blip>
          <a:srcRect/>
          <a:stretch/>
        </p:blipFill>
        <p:spPr>
          <a:xfrm>
            <a:off x="677334" y="6354234"/>
            <a:ext cx="2540000" cy="266700"/>
          </a:xfrm>
          <a:prstGeom prst="rect">
            <a:avLst/>
          </a:prstGeom>
          <a:noFill/>
          <a:ln>
            <a:noFill/>
          </a:ln>
        </p:spPr>
      </p:pic>
      <p:sp>
        <p:nvSpPr>
          <p:cNvPr id="31" name="Google Shape;31;p7"/>
          <p:cNvSpPr txBox="1">
            <a:spLocks noGrp="1"/>
          </p:cNvSpPr>
          <p:nvPr>
            <p:ph type="body" idx="1"/>
          </p:nvPr>
        </p:nvSpPr>
        <p:spPr>
          <a:xfrm>
            <a:off x="671757" y="1179824"/>
            <a:ext cx="6972300" cy="2641756"/>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2" name="Google Shape;32;p7"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3"/>
        <p:cNvGrpSpPr/>
        <p:nvPr/>
      </p:nvGrpSpPr>
      <p:grpSpPr>
        <a:xfrm>
          <a:off x="0" y="0"/>
          <a:ext cx="0" cy="0"/>
          <a:chOff x="0" y="0"/>
          <a:chExt cx="0" cy="0"/>
        </a:xfrm>
      </p:grpSpPr>
      <p:sp>
        <p:nvSpPr>
          <p:cNvPr id="34" name="Google Shape;34;p8"/>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5" name="Google Shape;35;p8"/>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6" name="Google Shape;36;p8"/>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7" name="Google Shape;37;p8"/>
          <p:cNvPicPr preferRelativeResize="0"/>
          <p:nvPr/>
        </p:nvPicPr>
        <p:blipFill rotWithShape="1">
          <a:blip r:embed="rId2">
            <a:alphaModFix/>
          </a:blip>
          <a:srcRect/>
          <a:stretch/>
        </p:blipFill>
        <p:spPr>
          <a:xfrm>
            <a:off x="6248401" y="6354234"/>
            <a:ext cx="2540000" cy="266700"/>
          </a:xfrm>
          <a:prstGeom prst="rect">
            <a:avLst/>
          </a:prstGeom>
          <a:noFill/>
          <a:ln>
            <a:noFill/>
          </a:ln>
        </p:spPr>
      </p:pic>
      <p:pic>
        <p:nvPicPr>
          <p:cNvPr id="38" name="Google Shape;38;p8"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39"/>
        <p:cNvGrpSpPr/>
        <p:nvPr/>
      </p:nvGrpSpPr>
      <p:grpSpPr>
        <a:xfrm>
          <a:off x="0" y="0"/>
          <a:ext cx="0" cy="0"/>
          <a:chOff x="0" y="0"/>
          <a:chExt cx="0" cy="0"/>
        </a:xfrm>
      </p:grpSpPr>
      <p:pic>
        <p:nvPicPr>
          <p:cNvPr id="40" name="Google Shape;40;p9"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41" name="Google Shape;41;p9"/>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2" name="Google Shape;42;p9"/>
          <p:cNvSpPr txBox="1">
            <a:spLocks noGrp="1"/>
          </p:cNvSpPr>
          <p:nvPr>
            <p:ph type="body" idx="2"/>
          </p:nvPr>
        </p:nvSpPr>
        <p:spPr>
          <a:xfrm>
            <a:off x="659305" y="1736725"/>
            <a:ext cx="8076956" cy="4015497"/>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43" name="Google Shape;43;p9"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44"/>
        <p:cNvGrpSpPr/>
        <p:nvPr/>
      </p:nvGrpSpPr>
      <p:grpSpPr>
        <a:xfrm>
          <a:off x="0" y="0"/>
          <a:ext cx="0" cy="0"/>
          <a:chOff x="0" y="0"/>
          <a:chExt cx="0" cy="0"/>
        </a:xfrm>
      </p:grpSpPr>
      <p:pic>
        <p:nvPicPr>
          <p:cNvPr id="45" name="Google Shape;45;p10"/>
          <p:cNvPicPr preferRelativeResize="0"/>
          <p:nvPr/>
        </p:nvPicPr>
        <p:blipFill rotWithShape="1">
          <a:blip r:embed="rId2">
            <a:alphaModFix/>
          </a:blip>
          <a:srcRect/>
          <a:stretch/>
        </p:blipFill>
        <p:spPr>
          <a:xfrm>
            <a:off x="6248401" y="6354234"/>
            <a:ext cx="2540000" cy="266700"/>
          </a:xfrm>
          <a:prstGeom prst="rect">
            <a:avLst/>
          </a:prstGeom>
          <a:noFill/>
          <a:ln>
            <a:noFill/>
          </a:ln>
        </p:spPr>
      </p:pic>
      <p:sp>
        <p:nvSpPr>
          <p:cNvPr id="46" name="Google Shape;46;p10"/>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7" name="Google Shape;47;p10"/>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48" name="Google Shape;48;p10"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2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rants.nih.gov/policy/nihgps/index.ht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gcafco@uw.edu"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mailto:mgard4@uw.eud" TargetMode="External"/><Relationship Id="rId4" Type="http://schemas.openxmlformats.org/officeDocument/2006/relationships/hyperlink" Target="https://finance.uw.edu/paf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1"/>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lnSpcReduction="10000"/>
          </a:bodyPr>
          <a:lstStyle/>
          <a:p>
            <a:pPr marL="0" lvl="0" indent="0" algn="l" rtl="0">
              <a:lnSpc>
                <a:spcPct val="90000"/>
              </a:lnSpc>
              <a:spcBef>
                <a:spcPts val="0"/>
              </a:spcBef>
              <a:spcAft>
                <a:spcPts val="0"/>
              </a:spcAft>
              <a:buClr>
                <a:srgbClr val="4B2E83"/>
              </a:buClr>
              <a:buSzPts val="3000"/>
              <a:buNone/>
            </a:pPr>
            <a:r>
              <a:rPr lang="en-US" b="1">
                <a:latin typeface="Arial"/>
                <a:ea typeface="Arial"/>
                <a:cs typeface="Arial"/>
                <a:sym typeface="Arial"/>
              </a:rPr>
              <a:t>Late Breaking News: </a:t>
            </a:r>
            <a:endParaRPr/>
          </a:p>
          <a:p>
            <a:pPr marL="0" lvl="0" indent="0" algn="l" rtl="0">
              <a:lnSpc>
                <a:spcPct val="90000"/>
              </a:lnSpc>
              <a:spcBef>
                <a:spcPts val="600"/>
              </a:spcBef>
              <a:spcAft>
                <a:spcPts val="0"/>
              </a:spcAft>
              <a:buClr>
                <a:srgbClr val="4B2E83"/>
              </a:buClr>
              <a:buSzPts val="3000"/>
              <a:buNone/>
            </a:pPr>
            <a:r>
              <a:rPr lang="en-US">
                <a:latin typeface="Arial"/>
                <a:ea typeface="Arial"/>
                <a:cs typeface="Arial"/>
                <a:sym typeface="Arial"/>
              </a:rPr>
              <a:t>New NIH Grants Policy Statement</a:t>
            </a:r>
            <a:endParaRPr/>
          </a:p>
        </p:txBody>
      </p:sp>
      <p:sp>
        <p:nvSpPr>
          <p:cNvPr id="54" name="Google Shape;54;p11"/>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US">
                <a:latin typeface="Arial"/>
                <a:ea typeface="Arial"/>
                <a:cs typeface="Arial"/>
                <a:sym typeface="Arial"/>
              </a:rPr>
              <a:t>Released last week (1/4/2022)</a:t>
            </a:r>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Applicable to all NIH grants and cooperative agreements beginning on or after October 1, 2021.</a:t>
            </a:r>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The update incorporates notices from the past year into the GPS.</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Ex: Childcare Allowance for NRSA awards</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Link: </a:t>
            </a:r>
            <a:r>
              <a:rPr lang="en-US" u="sng">
                <a:solidFill>
                  <a:schemeClr val="hlink"/>
                </a:solidFill>
                <a:latin typeface="Arial"/>
                <a:ea typeface="Arial"/>
                <a:cs typeface="Arial"/>
                <a:sym typeface="Arial"/>
                <a:hlinkClick r:id="rId3"/>
              </a:rPr>
              <a:t>https://grants.nih.gov/policy/nihgps/index.htm</a:t>
            </a: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55" name="Google Shape;55;p11"/>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4000"/>
              <a:buNone/>
            </a:pPr>
            <a:r>
              <a:rPr lang="en-US" sz="4000">
                <a:latin typeface="Arial"/>
                <a:ea typeface="Arial"/>
                <a:cs typeface="Arial"/>
                <a:sym typeface="Arial"/>
              </a:rPr>
              <a:t>Questions</a:t>
            </a:r>
            <a:endParaRPr/>
          </a:p>
        </p:txBody>
      </p:sp>
      <p:sp>
        <p:nvSpPr>
          <p:cNvPr id="116" name="Google Shape;116;p20"/>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Char char="&gt;"/>
            </a:pPr>
            <a:r>
              <a:rPr lang="en-US">
                <a:latin typeface="Arial"/>
                <a:ea typeface="Arial"/>
                <a:cs typeface="Arial"/>
                <a:sym typeface="Arial"/>
              </a:rPr>
              <a:t>Post Award Fiscal Compliance (PAFC)</a:t>
            </a:r>
            <a:endParaRPr/>
          </a:p>
          <a:p>
            <a:pPr marL="742950" lvl="1" indent="-285750" algn="l" rtl="0">
              <a:spcBef>
                <a:spcPts val="400"/>
              </a:spcBef>
              <a:spcAft>
                <a:spcPts val="0"/>
              </a:spcAft>
              <a:buClr>
                <a:srgbClr val="4B2E83"/>
              </a:buClr>
              <a:buSzPts val="2000"/>
              <a:buChar char="–"/>
            </a:pPr>
            <a:r>
              <a:rPr lang="en-US" u="sng">
                <a:solidFill>
                  <a:schemeClr val="hlink"/>
                </a:solidFill>
                <a:latin typeface="Arial"/>
                <a:ea typeface="Arial"/>
                <a:cs typeface="Arial"/>
                <a:sym typeface="Arial"/>
                <a:hlinkClick r:id="rId3"/>
              </a:rPr>
              <a:t>gcafco@uw.edu</a:t>
            </a: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US" u="sng">
                <a:solidFill>
                  <a:schemeClr val="hlink"/>
                </a:solidFill>
                <a:latin typeface="Arial"/>
                <a:ea typeface="Arial"/>
                <a:cs typeface="Arial"/>
                <a:sym typeface="Arial"/>
                <a:hlinkClick r:id="rId4"/>
              </a:rPr>
              <a:t>https://finance.uw.edu/pafc/</a:t>
            </a:r>
            <a:br>
              <a:rPr lang="en-US">
                <a:latin typeface="Arial"/>
                <a:ea typeface="Arial"/>
                <a:cs typeface="Arial"/>
                <a:sym typeface="Arial"/>
              </a:rPr>
            </a:br>
            <a:endParaRPr>
              <a:latin typeface="Arial"/>
              <a:ea typeface="Arial"/>
              <a:cs typeface="Arial"/>
              <a:sym typeface="Arial"/>
            </a:endParaRPr>
          </a:p>
          <a:p>
            <a:pPr marL="342900" lvl="0" indent="-342900" algn="l" rtl="0">
              <a:spcBef>
                <a:spcPts val="480"/>
              </a:spcBef>
              <a:spcAft>
                <a:spcPts val="0"/>
              </a:spcAft>
              <a:buClr>
                <a:srgbClr val="4B2E83"/>
              </a:buClr>
              <a:buSzPts val="2400"/>
              <a:buChar char="&gt;"/>
            </a:pPr>
            <a:r>
              <a:rPr lang="en-US">
                <a:latin typeface="Arial"/>
                <a:ea typeface="Arial"/>
                <a:cs typeface="Arial"/>
                <a:sym typeface="Arial"/>
              </a:rPr>
              <a:t>Matt Gardner</a:t>
            </a:r>
            <a:endParaRPr/>
          </a:p>
          <a:p>
            <a:pPr marL="742950" lvl="1" indent="-285750" algn="l" rtl="0">
              <a:spcBef>
                <a:spcPts val="400"/>
              </a:spcBef>
              <a:spcAft>
                <a:spcPts val="0"/>
              </a:spcAft>
              <a:buClr>
                <a:srgbClr val="4B2E83"/>
              </a:buClr>
              <a:buSzPts val="2000"/>
              <a:buChar char="–"/>
            </a:pPr>
            <a:r>
              <a:rPr lang="en-US" u="sng">
                <a:solidFill>
                  <a:schemeClr val="hlink"/>
                </a:solidFill>
                <a:latin typeface="Arial"/>
                <a:ea typeface="Arial"/>
                <a:cs typeface="Arial"/>
                <a:sym typeface="Arial"/>
                <a:hlinkClick r:id="rId5"/>
              </a:rPr>
              <a:t>mgard4@uw.edu</a:t>
            </a: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206-543-2610</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Available on both </a:t>
            </a:r>
            <a:r>
              <a:rPr lang="en-US" u="sng">
                <a:latin typeface="Arial"/>
                <a:ea typeface="Arial"/>
                <a:cs typeface="Arial"/>
                <a:sym typeface="Arial"/>
              </a:rPr>
              <a:t>Teams</a:t>
            </a:r>
            <a:r>
              <a:rPr lang="en-US">
                <a:latin typeface="Arial"/>
                <a:ea typeface="Arial"/>
                <a:cs typeface="Arial"/>
                <a:sym typeface="Arial"/>
              </a:rPr>
              <a:t> and </a:t>
            </a:r>
            <a:r>
              <a:rPr lang="en-US" u="sng">
                <a:latin typeface="Arial"/>
                <a:ea typeface="Arial"/>
                <a:cs typeface="Arial"/>
                <a:sym typeface="Arial"/>
              </a:rPr>
              <a:t>Zoom</a:t>
            </a:r>
            <a:endParaRPr/>
          </a:p>
          <a:p>
            <a:pPr marL="742950" lvl="1" indent="-209550" algn="l" rtl="0">
              <a:spcBef>
                <a:spcPts val="240"/>
              </a:spcBef>
              <a:spcAft>
                <a:spcPts val="0"/>
              </a:spcAft>
              <a:buClr>
                <a:srgbClr val="4B2E83"/>
              </a:buClr>
              <a:buSzPts val="1200"/>
              <a:buNone/>
            </a:pPr>
            <a:endParaRPr sz="1200">
              <a:latin typeface="Arial"/>
              <a:ea typeface="Arial"/>
              <a:cs typeface="Arial"/>
              <a:sym typeface="Arial"/>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190500" algn="l" rtl="0">
              <a:spcBef>
                <a:spcPts val="480"/>
              </a:spcBef>
              <a:spcAft>
                <a:spcPts val="0"/>
              </a:spcAft>
              <a:buClr>
                <a:srgbClr val="4B2E83"/>
              </a:buClr>
              <a:buSzPts val="2400"/>
              <a:buNone/>
            </a:pPr>
            <a:endParaRPr>
              <a:latin typeface="Arial"/>
              <a:ea typeface="Arial"/>
              <a:cs typeface="Arial"/>
              <a:sym typeface="Arial"/>
            </a:endParaRPr>
          </a:p>
        </p:txBody>
      </p:sp>
      <p:sp>
        <p:nvSpPr>
          <p:cNvPr id="117" name="Google Shape;117;p20"/>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2"/>
          <p:cNvSpPr txBox="1">
            <a:spLocks noGrp="1"/>
          </p:cNvSpPr>
          <p:nvPr>
            <p:ph type="body" idx="1"/>
          </p:nvPr>
        </p:nvSpPr>
        <p:spPr>
          <a:xfrm>
            <a:off x="692029" y="1088572"/>
            <a:ext cx="6972300" cy="2595154"/>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3"/>
              </a:buClr>
              <a:buSzPts val="4800"/>
              <a:buNone/>
            </a:pPr>
            <a:r>
              <a:rPr lang="en-US" sz="4800">
                <a:latin typeface="Arial"/>
                <a:ea typeface="Arial"/>
                <a:cs typeface="Arial"/>
                <a:sym typeface="Arial"/>
              </a:rPr>
              <a:t>PAFC HOT TOPIC: </a:t>
            </a:r>
            <a:endParaRPr/>
          </a:p>
          <a:p>
            <a:pPr marL="0" lvl="0" indent="0" algn="l" rtl="0">
              <a:lnSpc>
                <a:spcPct val="100000"/>
              </a:lnSpc>
              <a:spcBef>
                <a:spcPts val="960"/>
              </a:spcBef>
              <a:spcAft>
                <a:spcPts val="0"/>
              </a:spcAft>
              <a:buClr>
                <a:schemeClr val="accent3"/>
              </a:buClr>
              <a:buSzPts val="4800"/>
              <a:buNone/>
            </a:pPr>
            <a:r>
              <a:rPr lang="en-US" sz="4800">
                <a:latin typeface="Arial"/>
                <a:ea typeface="Arial"/>
                <a:cs typeface="Arial"/>
                <a:sym typeface="Arial"/>
              </a:rPr>
              <a:t>FEDERAL CLOSEOUT REQUIREMENTS</a:t>
            </a:r>
            <a:endParaRPr/>
          </a:p>
        </p:txBody>
      </p:sp>
      <p:sp>
        <p:nvSpPr>
          <p:cNvPr id="61" name="Google Shape;61;p12"/>
          <p:cNvSpPr txBox="1"/>
          <p:nvPr/>
        </p:nvSpPr>
        <p:spPr>
          <a:xfrm>
            <a:off x="692029" y="4308049"/>
            <a:ext cx="6656731" cy="1812601"/>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US"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US" sz="1600" b="0" i="0" u="none" strike="noStrike" cap="none">
                <a:solidFill>
                  <a:schemeClr val="lt2"/>
                </a:solidFill>
                <a:latin typeface="Arial"/>
                <a:ea typeface="Arial"/>
                <a:cs typeface="Arial"/>
                <a:sym typeface="Arial"/>
              </a:rPr>
              <a:t>January 2022</a:t>
            </a:r>
            <a:endParaRPr/>
          </a:p>
          <a:p>
            <a:pPr marL="0" marR="0" lvl="0" indent="0" algn="l" rtl="0">
              <a:lnSpc>
                <a:spcPct val="150000"/>
              </a:lnSpc>
              <a:spcBef>
                <a:spcPts val="320"/>
              </a:spcBef>
              <a:spcAft>
                <a:spcPts val="0"/>
              </a:spcAft>
              <a:buClr>
                <a:schemeClr val="lt2"/>
              </a:buClr>
              <a:buSzPts val="1600"/>
              <a:buFont typeface="Arial"/>
              <a:buNone/>
            </a:pPr>
            <a:r>
              <a:rPr lang="en-US" sz="1600" b="0" i="0" u="none" strike="noStrike" cap="none">
                <a:solidFill>
                  <a:schemeClr val="lt2"/>
                </a:solidFill>
                <a:latin typeface="Arial"/>
                <a:ea typeface="Arial"/>
                <a:cs typeface="Arial"/>
                <a:sym typeface="Arial"/>
              </a:rPr>
              <a:t>Matt Gardner</a:t>
            </a:r>
            <a:endParaRPr/>
          </a:p>
          <a:p>
            <a:pPr marL="0" marR="0" lvl="0" indent="0" algn="l" rtl="0">
              <a:lnSpc>
                <a:spcPct val="150000"/>
              </a:lnSpc>
              <a:spcBef>
                <a:spcPts val="320"/>
              </a:spcBef>
              <a:spcAft>
                <a:spcPts val="0"/>
              </a:spcAft>
              <a:buClr>
                <a:schemeClr val="lt2"/>
              </a:buClr>
              <a:buSzPts val="1600"/>
              <a:buFont typeface="Arial"/>
              <a:buNone/>
            </a:pPr>
            <a:r>
              <a:rPr lang="en-US" sz="1600" b="0" i="0" u="none" strike="noStrike" cap="none">
                <a:solidFill>
                  <a:schemeClr val="lt2"/>
                </a:solidFill>
                <a:latin typeface="Arial"/>
                <a:ea typeface="Arial"/>
                <a:cs typeface="Arial"/>
                <a:sym typeface="Arial"/>
              </a:rPr>
              <a:t>Post Award Fiscal Compliance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Uniform Guidance Requirements</a:t>
            </a:r>
            <a:endParaRPr/>
          </a:p>
        </p:txBody>
      </p:sp>
      <p:sp>
        <p:nvSpPr>
          <p:cNvPr id="67" name="Google Shape;67;p13"/>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rmAutofit fontScale="92500" lnSpcReduction="10000"/>
          </a:bodyPr>
          <a:lstStyle/>
          <a:p>
            <a:pPr marL="342900" lvl="0" indent="-342931" algn="l" rtl="0">
              <a:spcBef>
                <a:spcPts val="0"/>
              </a:spcBef>
              <a:spcAft>
                <a:spcPts val="0"/>
              </a:spcAft>
              <a:buClr>
                <a:srgbClr val="4B2E83"/>
              </a:buClr>
              <a:buSzPct val="100000"/>
              <a:buFont typeface="Merriweather Sans"/>
              <a:buChar char="&gt;"/>
            </a:pPr>
            <a:r>
              <a:rPr lang="en-US" sz="2500">
                <a:latin typeface="Arial"/>
                <a:ea typeface="Arial"/>
                <a:cs typeface="Arial"/>
                <a:sym typeface="Arial"/>
              </a:rPr>
              <a:t>2 CFR 200.344 Closeout</a:t>
            </a:r>
            <a:endParaRPr/>
          </a:p>
          <a:p>
            <a:pPr marL="342900" lvl="0" indent="-201930" algn="l" rtl="0">
              <a:spcBef>
                <a:spcPts val="444"/>
              </a:spcBef>
              <a:spcAft>
                <a:spcPts val="0"/>
              </a:spcAft>
              <a:buClr>
                <a:srgbClr val="4B2E83"/>
              </a:buClr>
              <a:buSzPct val="100000"/>
              <a:buFont typeface="Merriweather Sans"/>
              <a:buNone/>
            </a:pPr>
            <a:endParaRPr>
              <a:latin typeface="Arial"/>
              <a:ea typeface="Arial"/>
              <a:cs typeface="Arial"/>
              <a:sym typeface="Arial"/>
            </a:endParaRPr>
          </a:p>
          <a:p>
            <a:pPr marL="400050" lvl="1" indent="0" algn="l" rtl="0">
              <a:spcBef>
                <a:spcPts val="370"/>
              </a:spcBef>
              <a:spcAft>
                <a:spcPts val="0"/>
              </a:spcAft>
              <a:buClr>
                <a:srgbClr val="4B2E83"/>
              </a:buClr>
              <a:buSzPct val="100000"/>
              <a:buNone/>
            </a:pPr>
            <a:r>
              <a:rPr lang="en-US">
                <a:latin typeface="Arial"/>
                <a:ea typeface="Arial"/>
                <a:cs typeface="Arial"/>
                <a:sym typeface="Arial"/>
              </a:rPr>
              <a:t>“(a)</a:t>
            </a:r>
            <a:r>
              <a:rPr lang="en-US" b="0">
                <a:latin typeface="Arial"/>
                <a:ea typeface="Arial"/>
                <a:cs typeface="Arial"/>
                <a:sym typeface="Arial"/>
              </a:rPr>
              <a:t> The recipient must submit, </a:t>
            </a:r>
            <a:r>
              <a:rPr lang="en-US">
                <a:latin typeface="Arial"/>
                <a:ea typeface="Arial"/>
                <a:cs typeface="Arial"/>
                <a:sym typeface="Arial"/>
              </a:rPr>
              <a:t>no later than 120 calendar days</a:t>
            </a:r>
            <a:r>
              <a:rPr lang="en-US" b="0">
                <a:latin typeface="Arial"/>
                <a:ea typeface="Arial"/>
                <a:cs typeface="Arial"/>
                <a:sym typeface="Arial"/>
              </a:rPr>
              <a:t> after the end date of the period of performance, </a:t>
            </a:r>
            <a:r>
              <a:rPr lang="en-US">
                <a:latin typeface="Arial"/>
                <a:ea typeface="Arial"/>
                <a:cs typeface="Arial"/>
                <a:sym typeface="Arial"/>
              </a:rPr>
              <a:t>all financial, performance, and other reports as required by the terms and conditions of the Federal award</a:t>
            </a:r>
            <a:r>
              <a:rPr lang="en-US" b="0">
                <a:latin typeface="Arial"/>
                <a:ea typeface="Arial"/>
                <a:cs typeface="Arial"/>
                <a:sym typeface="Arial"/>
              </a:rPr>
              <a:t>…” </a:t>
            </a:r>
            <a:endParaRPr/>
          </a:p>
          <a:p>
            <a:pPr marL="342900" lvl="0" indent="-201930" algn="l" rtl="0">
              <a:spcBef>
                <a:spcPts val="444"/>
              </a:spcBef>
              <a:spcAft>
                <a:spcPts val="0"/>
              </a:spcAft>
              <a:buClr>
                <a:srgbClr val="4B2E83"/>
              </a:buClr>
              <a:buSzPct val="100000"/>
              <a:buFont typeface="Merriweather Sans"/>
              <a:buNone/>
            </a:pPr>
            <a:endParaRPr b="0"/>
          </a:p>
          <a:p>
            <a:pPr marL="400050" lvl="1" indent="0" algn="l" rtl="0">
              <a:spcBef>
                <a:spcPts val="370"/>
              </a:spcBef>
              <a:spcAft>
                <a:spcPts val="0"/>
              </a:spcAft>
              <a:buClr>
                <a:srgbClr val="4B2E83"/>
              </a:buClr>
              <a:buSzPct val="100000"/>
              <a:buNone/>
            </a:pPr>
            <a:r>
              <a:rPr lang="en-US">
                <a:latin typeface="Arial"/>
                <a:ea typeface="Arial"/>
                <a:cs typeface="Arial"/>
                <a:sym typeface="Arial"/>
              </a:rPr>
              <a:t>Reports include:</a:t>
            </a:r>
            <a:endParaRPr/>
          </a:p>
          <a:p>
            <a:pPr marL="742950" lvl="1" indent="-285781" algn="l" rtl="0">
              <a:spcBef>
                <a:spcPts val="388"/>
              </a:spcBef>
              <a:spcAft>
                <a:spcPts val="0"/>
              </a:spcAft>
              <a:buClr>
                <a:srgbClr val="4B2E83"/>
              </a:buClr>
              <a:buSzPct val="100000"/>
              <a:buChar char="–"/>
            </a:pPr>
            <a:r>
              <a:rPr lang="en-US" sz="2100" b="0">
                <a:latin typeface="Arial"/>
                <a:ea typeface="Arial"/>
                <a:cs typeface="Arial"/>
                <a:sym typeface="Arial"/>
              </a:rPr>
              <a:t>SF425 Financial Report</a:t>
            </a:r>
            <a:endParaRPr/>
          </a:p>
          <a:p>
            <a:pPr marL="742950" lvl="1" indent="-285781" algn="l" rtl="0">
              <a:spcBef>
                <a:spcPts val="388"/>
              </a:spcBef>
              <a:spcAft>
                <a:spcPts val="0"/>
              </a:spcAft>
              <a:buClr>
                <a:srgbClr val="4B2E83"/>
              </a:buClr>
              <a:buSzPct val="100000"/>
              <a:buChar char="–"/>
            </a:pPr>
            <a:r>
              <a:rPr lang="en-US" sz="2100" b="0">
                <a:latin typeface="Arial"/>
                <a:ea typeface="Arial"/>
                <a:cs typeface="Arial"/>
                <a:sym typeface="Arial"/>
              </a:rPr>
              <a:t>Progress or technical reports</a:t>
            </a:r>
            <a:endParaRPr/>
          </a:p>
          <a:p>
            <a:pPr marL="742950" lvl="1" indent="-285781" algn="l" rtl="0">
              <a:spcBef>
                <a:spcPts val="388"/>
              </a:spcBef>
              <a:spcAft>
                <a:spcPts val="0"/>
              </a:spcAft>
              <a:buClr>
                <a:srgbClr val="4B2E83"/>
              </a:buClr>
              <a:buSzPct val="100000"/>
              <a:buChar char="–"/>
            </a:pPr>
            <a:r>
              <a:rPr lang="en-US" sz="2100" b="0">
                <a:latin typeface="Arial"/>
                <a:ea typeface="Arial"/>
                <a:cs typeface="Arial"/>
                <a:sym typeface="Arial"/>
              </a:rPr>
              <a:t>Invention statements</a:t>
            </a:r>
            <a:endParaRPr/>
          </a:p>
          <a:p>
            <a:pPr marL="742950" lvl="1" indent="-285781" algn="l" rtl="0">
              <a:spcBef>
                <a:spcPts val="388"/>
              </a:spcBef>
              <a:spcAft>
                <a:spcPts val="0"/>
              </a:spcAft>
              <a:buClr>
                <a:srgbClr val="4B2E83"/>
              </a:buClr>
              <a:buSzPct val="100000"/>
              <a:buChar char="–"/>
            </a:pPr>
            <a:r>
              <a:rPr lang="en-US" sz="2100" b="0">
                <a:latin typeface="Arial"/>
                <a:ea typeface="Arial"/>
                <a:cs typeface="Arial"/>
                <a:sym typeface="Arial"/>
              </a:rPr>
              <a:t>Any other report required by the sponsor</a:t>
            </a:r>
            <a:endParaRPr/>
          </a:p>
          <a:p>
            <a:pPr marL="342900" lvl="0" indent="-201930" algn="l" rtl="0">
              <a:spcBef>
                <a:spcPts val="444"/>
              </a:spcBef>
              <a:spcAft>
                <a:spcPts val="0"/>
              </a:spcAft>
              <a:buClr>
                <a:srgbClr val="4B2E83"/>
              </a:buClr>
              <a:buSzPct val="100000"/>
              <a:buFont typeface="Merriweather Sans"/>
              <a:buNone/>
            </a:pPr>
            <a:endParaRPr>
              <a:latin typeface="Arial"/>
              <a:ea typeface="Arial"/>
              <a:cs typeface="Arial"/>
              <a:sym typeface="Arial"/>
            </a:endParaRPr>
          </a:p>
        </p:txBody>
      </p:sp>
      <p:sp>
        <p:nvSpPr>
          <p:cNvPr id="68" name="Google Shape;68;p13"/>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2 CFR 200.344(a) Closeout</a:t>
            </a:r>
            <a:endParaRPr/>
          </a:p>
        </p:txBody>
      </p:sp>
      <p:sp>
        <p:nvSpPr>
          <p:cNvPr id="74" name="Google Shape;74;p14"/>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4B2E83"/>
              </a:buClr>
              <a:buSzPts val="2300"/>
              <a:buChar char="&gt;"/>
            </a:pPr>
            <a:r>
              <a:rPr lang="en-US" sz="2300">
                <a:latin typeface="Arial"/>
                <a:ea typeface="Arial"/>
                <a:cs typeface="Arial"/>
                <a:sym typeface="Arial"/>
              </a:rPr>
              <a:t>200.344(a) (Continued)</a:t>
            </a:r>
            <a:endParaRPr/>
          </a:p>
          <a:p>
            <a:pPr marL="400050" lvl="1" indent="0" algn="l" rtl="0">
              <a:lnSpc>
                <a:spcPct val="90000"/>
              </a:lnSpc>
              <a:spcBef>
                <a:spcPts val="380"/>
              </a:spcBef>
              <a:spcAft>
                <a:spcPts val="0"/>
              </a:spcAft>
              <a:buClr>
                <a:srgbClr val="4B2E83"/>
              </a:buClr>
              <a:buSzPts val="1900"/>
              <a:buNone/>
            </a:pPr>
            <a:endParaRPr sz="1900" b="0">
              <a:latin typeface="Arial"/>
              <a:ea typeface="Arial"/>
              <a:cs typeface="Arial"/>
              <a:sym typeface="Arial"/>
            </a:endParaRPr>
          </a:p>
          <a:p>
            <a:pPr marL="400050" lvl="1" indent="0" algn="l" rtl="0">
              <a:lnSpc>
                <a:spcPct val="90000"/>
              </a:lnSpc>
              <a:spcBef>
                <a:spcPts val="380"/>
              </a:spcBef>
              <a:spcAft>
                <a:spcPts val="0"/>
              </a:spcAft>
              <a:buClr>
                <a:srgbClr val="4B2E83"/>
              </a:buClr>
              <a:buSzPts val="1900"/>
              <a:buNone/>
            </a:pPr>
            <a:r>
              <a:rPr lang="en-US" sz="1900" b="0">
                <a:latin typeface="Arial"/>
                <a:ea typeface="Arial"/>
                <a:cs typeface="Arial"/>
                <a:sym typeface="Arial"/>
              </a:rPr>
              <a:t>“…A subrecipient must submit to the pass-through entity, </a:t>
            </a:r>
            <a:r>
              <a:rPr lang="en-US" sz="1900">
                <a:latin typeface="Arial"/>
                <a:ea typeface="Arial"/>
                <a:cs typeface="Arial"/>
                <a:sym typeface="Arial"/>
              </a:rPr>
              <a:t>no later than 90 calendar days (or an earlier date as agreed upon by the pass-through entity and subrecipient) </a:t>
            </a:r>
            <a:r>
              <a:rPr lang="en-US" sz="1900" b="0">
                <a:latin typeface="Arial"/>
                <a:ea typeface="Arial"/>
                <a:cs typeface="Arial"/>
                <a:sym typeface="Arial"/>
              </a:rPr>
              <a:t>after the end date of the period of performance, </a:t>
            </a:r>
            <a:r>
              <a:rPr lang="en-US" sz="1900">
                <a:latin typeface="Arial"/>
                <a:ea typeface="Arial"/>
                <a:cs typeface="Arial"/>
                <a:sym typeface="Arial"/>
              </a:rPr>
              <a:t>all financial, performance, and other reports as required by the terms and conditions</a:t>
            </a:r>
            <a:r>
              <a:rPr lang="en-US" sz="1900" b="0">
                <a:latin typeface="Arial"/>
                <a:ea typeface="Arial"/>
                <a:cs typeface="Arial"/>
                <a:sym typeface="Arial"/>
              </a:rPr>
              <a:t> of the Federal award…” </a:t>
            </a:r>
            <a:endParaRPr/>
          </a:p>
          <a:p>
            <a:pPr marL="0" lvl="0" indent="0" algn="l" rtl="0">
              <a:lnSpc>
                <a:spcPct val="90000"/>
              </a:lnSpc>
              <a:spcBef>
                <a:spcPts val="460"/>
              </a:spcBef>
              <a:spcAft>
                <a:spcPts val="0"/>
              </a:spcAft>
              <a:buClr>
                <a:srgbClr val="4B2E83"/>
              </a:buClr>
              <a:buSzPts val="2300"/>
              <a:buNone/>
            </a:pPr>
            <a:endParaRPr sz="2300" b="0">
              <a:latin typeface="Arial"/>
              <a:ea typeface="Arial"/>
              <a:cs typeface="Arial"/>
              <a:sym typeface="Arial"/>
            </a:endParaRPr>
          </a:p>
          <a:p>
            <a:pPr marL="0" lvl="0" indent="0" algn="l" rtl="0">
              <a:lnSpc>
                <a:spcPct val="90000"/>
              </a:lnSpc>
              <a:spcBef>
                <a:spcPts val="460"/>
              </a:spcBef>
              <a:spcAft>
                <a:spcPts val="0"/>
              </a:spcAft>
              <a:buClr>
                <a:srgbClr val="4B2E83"/>
              </a:buClr>
              <a:buSzPts val="2300"/>
              <a:buNone/>
            </a:pPr>
            <a:r>
              <a:rPr lang="en-US" sz="2300">
                <a:latin typeface="Arial"/>
                <a:ea typeface="Arial"/>
                <a:cs typeface="Arial"/>
                <a:sym typeface="Arial"/>
              </a:rPr>
              <a:t>The federal regulations also cover sub closeout.</a:t>
            </a:r>
            <a:endParaRPr/>
          </a:p>
          <a:p>
            <a:pPr marL="0" lvl="0" indent="0" algn="l" rtl="0">
              <a:lnSpc>
                <a:spcPct val="90000"/>
              </a:lnSpc>
              <a:spcBef>
                <a:spcPts val="460"/>
              </a:spcBef>
              <a:spcAft>
                <a:spcPts val="0"/>
              </a:spcAft>
              <a:buClr>
                <a:srgbClr val="4B2E83"/>
              </a:buClr>
              <a:buSzPts val="2300"/>
              <a:buNone/>
            </a:pPr>
            <a:endParaRPr sz="2300">
              <a:latin typeface="Arial"/>
              <a:ea typeface="Arial"/>
              <a:cs typeface="Arial"/>
              <a:sym typeface="Arial"/>
            </a:endParaRPr>
          </a:p>
          <a:p>
            <a:pPr marL="0" lvl="0" indent="0" algn="l" rtl="0">
              <a:lnSpc>
                <a:spcPct val="90000"/>
              </a:lnSpc>
              <a:spcBef>
                <a:spcPts val="460"/>
              </a:spcBef>
              <a:spcAft>
                <a:spcPts val="0"/>
              </a:spcAft>
              <a:buClr>
                <a:srgbClr val="4B2E83"/>
              </a:buClr>
              <a:buSzPts val="2300"/>
              <a:buNone/>
            </a:pPr>
            <a:r>
              <a:rPr lang="en-US" sz="2300">
                <a:latin typeface="Arial"/>
                <a:ea typeface="Arial"/>
                <a:cs typeface="Arial"/>
                <a:sym typeface="Arial"/>
              </a:rPr>
              <a:t>A sub agreement can state a shorter closeout period (e.g. 60 days).</a:t>
            </a:r>
            <a:endParaRPr/>
          </a:p>
        </p:txBody>
      </p:sp>
      <p:sp>
        <p:nvSpPr>
          <p:cNvPr id="75" name="Google Shape;75;p14"/>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2 CFR 200.344(a) Closeout</a:t>
            </a:r>
            <a:endParaRPr/>
          </a:p>
        </p:txBody>
      </p:sp>
      <p:sp>
        <p:nvSpPr>
          <p:cNvPr id="81" name="Google Shape;81;p15"/>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rgbClr val="4B2E83"/>
              </a:buClr>
              <a:buSzPct val="100000"/>
              <a:buFont typeface="Merriweather Sans"/>
              <a:buChar char="&gt;"/>
            </a:pPr>
            <a:r>
              <a:rPr lang="en-US">
                <a:latin typeface="Arial"/>
                <a:ea typeface="Arial"/>
                <a:cs typeface="Arial"/>
                <a:sym typeface="Arial"/>
              </a:rPr>
              <a:t>200.344(a) (Continued)</a:t>
            </a:r>
            <a:endParaRPr/>
          </a:p>
          <a:p>
            <a:pPr marL="0" lvl="0" indent="0" algn="l" rtl="0">
              <a:spcBef>
                <a:spcPts val="333"/>
              </a:spcBef>
              <a:spcAft>
                <a:spcPts val="0"/>
              </a:spcAft>
              <a:buClr>
                <a:srgbClr val="4B2E83"/>
              </a:buClr>
              <a:buSzPct val="100000"/>
              <a:buNone/>
            </a:pPr>
            <a:endParaRPr sz="1800" b="0"/>
          </a:p>
          <a:p>
            <a:pPr marL="400050" lvl="1" indent="0" algn="l" rtl="0">
              <a:lnSpc>
                <a:spcPct val="90000"/>
              </a:lnSpc>
              <a:spcBef>
                <a:spcPts val="351"/>
              </a:spcBef>
              <a:spcAft>
                <a:spcPts val="0"/>
              </a:spcAft>
              <a:buClr>
                <a:srgbClr val="4B2E83"/>
              </a:buClr>
              <a:buSzPct val="100000"/>
              <a:buNone/>
            </a:pPr>
            <a:r>
              <a:rPr lang="en-US" sz="1900" b="0">
                <a:latin typeface="Arial"/>
                <a:ea typeface="Arial"/>
                <a:cs typeface="Arial"/>
                <a:sym typeface="Arial"/>
              </a:rPr>
              <a:t>“…The Federal awarding agency or pass-through entity may approve extensions when requested and justified by the non-Federal entity, as applicable.”</a:t>
            </a:r>
            <a:endParaRPr/>
          </a:p>
          <a:p>
            <a:pPr marL="0" lvl="0" indent="0" algn="l" rtl="0">
              <a:spcBef>
                <a:spcPts val="444"/>
              </a:spcBef>
              <a:spcAft>
                <a:spcPts val="0"/>
              </a:spcAft>
              <a:buClr>
                <a:srgbClr val="4B2E83"/>
              </a:buClr>
              <a:buSzPct val="100000"/>
              <a:buNone/>
            </a:pPr>
            <a:endParaRPr b="0"/>
          </a:p>
          <a:p>
            <a:pPr marL="0" lvl="0" indent="0" algn="l" rtl="0">
              <a:spcBef>
                <a:spcPts val="444"/>
              </a:spcBef>
              <a:spcAft>
                <a:spcPts val="0"/>
              </a:spcAft>
              <a:buClr>
                <a:srgbClr val="4B2E83"/>
              </a:buClr>
              <a:buSzPct val="100000"/>
              <a:buNone/>
            </a:pPr>
            <a:r>
              <a:rPr lang="en-US">
                <a:latin typeface="Arial"/>
                <a:ea typeface="Arial"/>
                <a:cs typeface="Arial"/>
                <a:sym typeface="Arial"/>
              </a:rPr>
              <a:t>The proper way to manage delays in closeout is to request a No-Cost Extension from the sponsor. </a:t>
            </a:r>
            <a:endParaRPr/>
          </a:p>
          <a:p>
            <a:pPr marL="0" lvl="0" indent="0" algn="l" rtl="0">
              <a:spcBef>
                <a:spcPts val="444"/>
              </a:spcBef>
              <a:spcAft>
                <a:spcPts val="0"/>
              </a:spcAft>
              <a:buClr>
                <a:srgbClr val="4B2E83"/>
              </a:buClr>
              <a:buSzPct val="100000"/>
              <a:buNone/>
            </a:pPr>
            <a:endParaRPr>
              <a:latin typeface="Arial"/>
              <a:ea typeface="Arial"/>
              <a:cs typeface="Arial"/>
              <a:sym typeface="Arial"/>
            </a:endParaRPr>
          </a:p>
          <a:p>
            <a:pPr marL="0" lvl="0" indent="0" algn="l" rtl="0">
              <a:spcBef>
                <a:spcPts val="444"/>
              </a:spcBef>
              <a:spcAft>
                <a:spcPts val="0"/>
              </a:spcAft>
              <a:buClr>
                <a:srgbClr val="4B2E83"/>
              </a:buClr>
              <a:buSzPct val="100000"/>
              <a:buNone/>
            </a:pPr>
            <a:r>
              <a:rPr lang="en-US">
                <a:latin typeface="Arial"/>
                <a:ea typeface="Arial"/>
                <a:cs typeface="Arial"/>
                <a:sym typeface="Arial"/>
              </a:rPr>
              <a:t>If a NCE is not available or not approved, it is up to the recipient to close the Award in compliance with the regulations and the sponsor’s terms and conditions.</a:t>
            </a:r>
            <a:endParaRPr/>
          </a:p>
        </p:txBody>
      </p:sp>
      <p:sp>
        <p:nvSpPr>
          <p:cNvPr id="82" name="Google Shape;82;p15"/>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Reminders	</a:t>
            </a:r>
            <a:endParaRPr/>
          </a:p>
        </p:txBody>
      </p:sp>
      <p:sp>
        <p:nvSpPr>
          <p:cNvPr id="88" name="Google Shape;88;p16"/>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4B2E83"/>
              </a:buClr>
              <a:buSzPts val="2400"/>
              <a:buFont typeface="Merriweather Sans"/>
              <a:buChar char="&gt;"/>
            </a:pPr>
            <a:r>
              <a:rPr lang="en-US">
                <a:latin typeface="Arial"/>
                <a:ea typeface="Arial"/>
                <a:cs typeface="Arial"/>
                <a:sym typeface="Arial"/>
              </a:rPr>
              <a:t>A federal agency </a:t>
            </a:r>
            <a:r>
              <a:rPr lang="en-US" u="sng">
                <a:latin typeface="Arial"/>
                <a:ea typeface="Arial"/>
                <a:cs typeface="Arial"/>
                <a:sym typeface="Arial"/>
              </a:rPr>
              <a:t>can</a:t>
            </a:r>
            <a:r>
              <a:rPr lang="en-US">
                <a:latin typeface="Arial"/>
                <a:ea typeface="Arial"/>
                <a:cs typeface="Arial"/>
                <a:sym typeface="Arial"/>
              </a:rPr>
              <a:t> impose stricter closeout conditions than the Uniform Guidance.</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Always read/understand your Notice of Award, along with the applicable agency terms and conditions</a:t>
            </a:r>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All closeout actions must occur for the Award to be considered closed in the eyes of the sponsor.</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Reports (financial or technical)</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Deliverables</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Cost Share</a:t>
            </a:r>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89" name="Google Shape;89;p16"/>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Additional Requirements	</a:t>
            </a:r>
            <a:endParaRPr/>
          </a:p>
        </p:txBody>
      </p:sp>
      <p:sp>
        <p:nvSpPr>
          <p:cNvPr id="95" name="Google Shape;95;p17"/>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4B2E83"/>
              </a:buClr>
              <a:buSzPts val="2400"/>
              <a:buNone/>
            </a:pPr>
            <a:r>
              <a:rPr lang="en-US">
                <a:latin typeface="Arial"/>
                <a:ea typeface="Arial"/>
                <a:cs typeface="Arial"/>
                <a:sym typeface="Arial"/>
              </a:rPr>
              <a:t>200.344(d)</a:t>
            </a:r>
            <a:br>
              <a:rPr lang="en-US" b="0">
                <a:latin typeface="Arial"/>
                <a:ea typeface="Arial"/>
                <a:cs typeface="Arial"/>
                <a:sym typeface="Arial"/>
              </a:rPr>
            </a:br>
            <a:endParaRPr b="0">
              <a:latin typeface="Arial"/>
              <a:ea typeface="Arial"/>
              <a:cs typeface="Arial"/>
              <a:sym typeface="Arial"/>
            </a:endParaRPr>
          </a:p>
          <a:p>
            <a:pPr marL="400050" lvl="1" indent="0" algn="l" rtl="0">
              <a:lnSpc>
                <a:spcPct val="80000"/>
              </a:lnSpc>
              <a:spcBef>
                <a:spcPts val="400"/>
              </a:spcBef>
              <a:spcAft>
                <a:spcPts val="0"/>
              </a:spcAft>
              <a:buClr>
                <a:srgbClr val="4B2E83"/>
              </a:buClr>
              <a:buSzPts val="2000"/>
              <a:buNone/>
            </a:pPr>
            <a:r>
              <a:rPr lang="en-US" b="0">
                <a:latin typeface="Arial"/>
                <a:ea typeface="Arial"/>
                <a:cs typeface="Arial"/>
                <a:sym typeface="Arial"/>
              </a:rPr>
              <a:t>“(d) The non-Federal entity must promptly </a:t>
            </a:r>
            <a:r>
              <a:rPr lang="en-US">
                <a:latin typeface="Arial"/>
                <a:ea typeface="Arial"/>
                <a:cs typeface="Arial"/>
                <a:sym typeface="Arial"/>
              </a:rPr>
              <a:t>refund any balances of unobligated cash that the Federal awarding agency or pass-through entity paid in advance or paid and that are not authorized to be retained by the non-Federal entity for use in other projects</a:t>
            </a:r>
            <a:r>
              <a:rPr lang="en-US" b="0">
                <a:latin typeface="Arial"/>
                <a:ea typeface="Arial"/>
                <a:cs typeface="Arial"/>
                <a:sym typeface="Arial"/>
              </a:rPr>
              <a:t>. See OMB Circular A-129 and see § 200.346, for requirements regarding unreturned amounts that become delinquent debts.”</a:t>
            </a:r>
            <a:endParaRPr/>
          </a:p>
          <a:p>
            <a:pPr marL="0" lvl="0" indent="0" algn="l" rtl="0">
              <a:lnSpc>
                <a:spcPct val="80000"/>
              </a:lnSpc>
              <a:spcBef>
                <a:spcPts val="480"/>
              </a:spcBef>
              <a:spcAft>
                <a:spcPts val="0"/>
              </a:spcAft>
              <a:buClr>
                <a:srgbClr val="4B2E83"/>
              </a:buClr>
              <a:buSzPts val="2400"/>
              <a:buNone/>
            </a:pPr>
            <a:endParaRPr b="0">
              <a:latin typeface="Arial"/>
              <a:ea typeface="Arial"/>
              <a:cs typeface="Arial"/>
              <a:sym typeface="Arial"/>
            </a:endParaRPr>
          </a:p>
          <a:p>
            <a:pPr marL="0" lvl="0" indent="0" algn="l" rtl="0">
              <a:lnSpc>
                <a:spcPct val="80000"/>
              </a:lnSpc>
              <a:spcBef>
                <a:spcPts val="400"/>
              </a:spcBef>
              <a:spcAft>
                <a:spcPts val="0"/>
              </a:spcAft>
              <a:buClr>
                <a:srgbClr val="4B2E83"/>
              </a:buClr>
              <a:buSzPts val="2000"/>
              <a:buNone/>
            </a:pPr>
            <a:r>
              <a:rPr lang="en-US" sz="2000">
                <a:latin typeface="Arial"/>
                <a:ea typeface="Arial"/>
                <a:cs typeface="Arial"/>
                <a:sym typeface="Arial"/>
              </a:rPr>
              <a:t>Notice no </a:t>
            </a:r>
            <a:r>
              <a:rPr lang="en-US" sz="2000" u="sng">
                <a:latin typeface="Arial"/>
                <a:ea typeface="Arial"/>
                <a:cs typeface="Arial"/>
                <a:sym typeface="Arial"/>
              </a:rPr>
              <a:t>time-frame</a:t>
            </a:r>
            <a:r>
              <a:rPr lang="en-US" sz="2000">
                <a:latin typeface="Arial"/>
                <a:ea typeface="Arial"/>
                <a:cs typeface="Arial"/>
                <a:sym typeface="Arial"/>
              </a:rPr>
              <a:t> nor </a:t>
            </a:r>
            <a:r>
              <a:rPr lang="en-US" sz="2000" u="sng">
                <a:latin typeface="Arial"/>
                <a:ea typeface="Arial"/>
                <a:cs typeface="Arial"/>
                <a:sym typeface="Arial"/>
              </a:rPr>
              <a:t>de minimis limits</a:t>
            </a:r>
            <a:r>
              <a:rPr lang="en-US" sz="2000">
                <a:latin typeface="Arial"/>
                <a:ea typeface="Arial"/>
                <a:cs typeface="Arial"/>
                <a:sym typeface="Arial"/>
              </a:rPr>
              <a:t> with respect to refunding credits to the federal government. Any credit must be </a:t>
            </a:r>
            <a:r>
              <a:rPr lang="en-US" sz="1800">
                <a:latin typeface="Arial"/>
                <a:ea typeface="Arial"/>
                <a:cs typeface="Arial"/>
                <a:sym typeface="Arial"/>
              </a:rPr>
              <a:t>promptly</a:t>
            </a:r>
            <a:r>
              <a:rPr lang="en-US" sz="2000">
                <a:latin typeface="Arial"/>
                <a:ea typeface="Arial"/>
                <a:cs typeface="Arial"/>
                <a:sym typeface="Arial"/>
              </a:rPr>
              <a:t> refunded, regardless of elapsed time after the end of the Award or the amount of the credit.</a:t>
            </a:r>
            <a:endParaRPr/>
          </a:p>
          <a:p>
            <a:pPr marL="400050" lvl="1" indent="0" algn="l" rtl="0">
              <a:lnSpc>
                <a:spcPct val="80000"/>
              </a:lnSpc>
              <a:spcBef>
                <a:spcPts val="360"/>
              </a:spcBef>
              <a:spcAft>
                <a:spcPts val="0"/>
              </a:spcAft>
              <a:buClr>
                <a:srgbClr val="4B2E83"/>
              </a:buClr>
              <a:buSzPts val="1800"/>
              <a:buNone/>
            </a:pPr>
            <a:endParaRPr sz="1800" b="0">
              <a:latin typeface="Arial"/>
              <a:ea typeface="Arial"/>
              <a:cs typeface="Arial"/>
              <a:sym typeface="Arial"/>
            </a:endParaRPr>
          </a:p>
          <a:p>
            <a:pPr marL="0" lvl="0" indent="0" algn="l" rtl="0">
              <a:lnSpc>
                <a:spcPct val="80000"/>
              </a:lnSpc>
              <a:spcBef>
                <a:spcPts val="440"/>
              </a:spcBef>
              <a:spcAft>
                <a:spcPts val="0"/>
              </a:spcAft>
              <a:buClr>
                <a:srgbClr val="4B2E83"/>
              </a:buClr>
              <a:buSzPts val="2200"/>
              <a:buNone/>
            </a:pPr>
            <a:endParaRPr sz="2200" b="0">
              <a:latin typeface="Arial"/>
              <a:ea typeface="Arial"/>
              <a:cs typeface="Arial"/>
              <a:sym typeface="Arial"/>
            </a:endParaRPr>
          </a:p>
        </p:txBody>
      </p:sp>
      <p:sp>
        <p:nvSpPr>
          <p:cNvPr id="96" name="Google Shape;96;p17"/>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Consequences of Non-Compliance	</a:t>
            </a:r>
            <a:endParaRPr/>
          </a:p>
        </p:txBody>
      </p:sp>
      <p:sp>
        <p:nvSpPr>
          <p:cNvPr id="102" name="Google Shape;102;p18"/>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4B2E83"/>
              </a:buClr>
              <a:buSzPts val="2800"/>
              <a:buNone/>
            </a:pPr>
            <a:r>
              <a:rPr lang="en-US" sz="2800">
                <a:latin typeface="Arial"/>
                <a:ea typeface="Arial"/>
                <a:cs typeface="Arial"/>
                <a:sym typeface="Arial"/>
              </a:rPr>
              <a:t>200.344(i)</a:t>
            </a:r>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a:p>
            <a:pPr marL="400050" lvl="1" indent="0" algn="l" rtl="0">
              <a:lnSpc>
                <a:spcPct val="90000"/>
              </a:lnSpc>
              <a:spcBef>
                <a:spcPts val="400"/>
              </a:spcBef>
              <a:spcAft>
                <a:spcPts val="0"/>
              </a:spcAft>
              <a:buClr>
                <a:srgbClr val="4B2E83"/>
              </a:buClr>
              <a:buSzPts val="2000"/>
              <a:buNone/>
            </a:pPr>
            <a:r>
              <a:rPr lang="en-US" b="0">
                <a:latin typeface="Arial"/>
                <a:ea typeface="Arial"/>
                <a:cs typeface="Arial"/>
                <a:sym typeface="Arial"/>
              </a:rPr>
              <a:t>“(i) If the non-Federal entity does not submit all reports in accordance with this section within one year of the period of performance end date, the Federal awarding agency </a:t>
            </a:r>
            <a:r>
              <a:rPr lang="en-US">
                <a:latin typeface="Arial"/>
                <a:ea typeface="Arial"/>
                <a:cs typeface="Arial"/>
                <a:sym typeface="Arial"/>
              </a:rPr>
              <a:t>must report the non-Federal entity's material failure to comply with the terms and conditions of the award with the OMB-designated integrity and performance system</a:t>
            </a:r>
            <a:r>
              <a:rPr lang="en-US" b="0">
                <a:latin typeface="Arial"/>
                <a:ea typeface="Arial"/>
                <a:cs typeface="Arial"/>
                <a:sym typeface="Arial"/>
              </a:rPr>
              <a:t> (currently FAPIIS). Federal awarding agencies may also pursue other enforcement actions per § 200.339.”</a:t>
            </a:r>
            <a:endParaRPr/>
          </a:p>
        </p:txBody>
      </p:sp>
      <p:sp>
        <p:nvSpPr>
          <p:cNvPr id="103" name="Google Shape;103;p18"/>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Scenario	</a:t>
            </a:r>
            <a:endParaRPr/>
          </a:p>
        </p:txBody>
      </p:sp>
      <p:sp>
        <p:nvSpPr>
          <p:cNvPr id="109" name="Google Shape;109;p19"/>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rgbClr val="4B2E83"/>
              </a:buClr>
              <a:buSzPct val="100000"/>
              <a:buNone/>
            </a:pPr>
            <a:r>
              <a:rPr lang="en-US" b="0">
                <a:latin typeface="Arial"/>
                <a:ea typeface="Arial"/>
                <a:cs typeface="Arial"/>
                <a:sym typeface="Arial"/>
              </a:rPr>
              <a:t>An Award has an end date of June 30, 2021. At that time, all research is complete and all funds expended. The PI submits the final technical report on July 31, 2021.</a:t>
            </a:r>
            <a:endParaRPr/>
          </a:p>
          <a:p>
            <a:pPr marL="0" lvl="0" indent="0" algn="l" rtl="0">
              <a:spcBef>
                <a:spcPts val="444"/>
              </a:spcBef>
              <a:spcAft>
                <a:spcPts val="0"/>
              </a:spcAft>
              <a:buClr>
                <a:srgbClr val="4B2E83"/>
              </a:buClr>
              <a:buSzPct val="100000"/>
              <a:buNone/>
            </a:pPr>
            <a:endParaRPr b="0">
              <a:latin typeface="Arial"/>
              <a:ea typeface="Arial"/>
              <a:cs typeface="Arial"/>
              <a:sym typeface="Arial"/>
            </a:endParaRPr>
          </a:p>
          <a:p>
            <a:pPr marL="0" lvl="0" indent="0" algn="l" rtl="0">
              <a:spcBef>
                <a:spcPts val="444"/>
              </a:spcBef>
              <a:spcAft>
                <a:spcPts val="0"/>
              </a:spcAft>
              <a:buClr>
                <a:srgbClr val="4B2E83"/>
              </a:buClr>
              <a:buSzPct val="100000"/>
              <a:buNone/>
            </a:pPr>
            <a:r>
              <a:rPr lang="en-US" b="0">
                <a:latin typeface="Arial"/>
                <a:ea typeface="Arial"/>
                <a:cs typeface="Arial"/>
                <a:sym typeface="Arial"/>
              </a:rPr>
              <a:t>The financial report is due September 30, 2021, but the report is late due to unmet cost share in the UW’s cost share system.</a:t>
            </a:r>
            <a:endParaRPr/>
          </a:p>
          <a:p>
            <a:pPr marL="342900" lvl="0" indent="-201930" algn="l" rtl="0">
              <a:spcBef>
                <a:spcPts val="444"/>
              </a:spcBef>
              <a:spcAft>
                <a:spcPts val="0"/>
              </a:spcAft>
              <a:buClr>
                <a:srgbClr val="4B2E83"/>
              </a:buClr>
              <a:buSzPct val="100000"/>
              <a:buFont typeface="Merriweather Sans"/>
              <a:buNone/>
            </a:pPr>
            <a:endParaRPr>
              <a:latin typeface="Arial"/>
              <a:ea typeface="Arial"/>
              <a:cs typeface="Arial"/>
              <a:sym typeface="Arial"/>
            </a:endParaRPr>
          </a:p>
          <a:p>
            <a:pPr marL="0" lvl="0" indent="0" algn="l" rtl="0">
              <a:spcBef>
                <a:spcPts val="444"/>
              </a:spcBef>
              <a:spcAft>
                <a:spcPts val="0"/>
              </a:spcAft>
              <a:buClr>
                <a:srgbClr val="4B2E83"/>
              </a:buClr>
              <a:buSzPct val="100000"/>
              <a:buNone/>
            </a:pPr>
            <a:r>
              <a:rPr lang="en-US">
                <a:latin typeface="Arial"/>
                <a:ea typeface="Arial"/>
                <a:cs typeface="Arial"/>
                <a:sym typeface="Arial"/>
              </a:rPr>
              <a:t>Result: </a:t>
            </a:r>
            <a:r>
              <a:rPr lang="en-US" b="0">
                <a:latin typeface="Arial"/>
                <a:ea typeface="Arial"/>
                <a:cs typeface="Arial"/>
                <a:sym typeface="Arial"/>
              </a:rPr>
              <a:t>This award is not considered closed because the financial report has not been submitted to the sponsor. Additionally, failure to document cost share is a failure to complete a term and condition of the Award. Cost share is not considered met until all contributions are documented in the UW’s cost share system.</a:t>
            </a:r>
            <a:endParaRPr/>
          </a:p>
          <a:p>
            <a:pPr marL="342900" lvl="0" indent="-201930" algn="l" rtl="0">
              <a:spcBef>
                <a:spcPts val="444"/>
              </a:spcBef>
              <a:spcAft>
                <a:spcPts val="0"/>
              </a:spcAft>
              <a:buClr>
                <a:srgbClr val="4B2E83"/>
              </a:buClr>
              <a:buSzPct val="100000"/>
              <a:buFont typeface="Merriweather Sans"/>
              <a:buNone/>
            </a:pPr>
            <a:endParaRPr>
              <a:latin typeface="Arial"/>
              <a:ea typeface="Arial"/>
              <a:cs typeface="Arial"/>
              <a:sym typeface="Arial"/>
            </a:endParaRPr>
          </a:p>
        </p:txBody>
      </p:sp>
      <p:sp>
        <p:nvSpPr>
          <p:cNvPr id="110" name="Google Shape;110;p19"/>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theme/theme1.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812</Words>
  <Application>Microsoft Office PowerPoint</Application>
  <PresentationFormat>On-screen Show (4:3)</PresentationFormat>
  <Paragraphs>83</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Encode Sans Black</vt:lpstr>
      <vt:lpstr>Calibri</vt:lpstr>
      <vt:lpstr>Arial</vt:lpstr>
      <vt:lpstr>Merriweather Sans</vt:lpstr>
      <vt:lpstr>Open Sans</vt:lpstr>
      <vt:lpstr>Open Sans Light</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S. Wilbanks</cp:lastModifiedBy>
  <cp:revision>1</cp:revision>
  <dcterms:modified xsi:type="dcterms:W3CDTF">2022-01-20T21:14:17Z</dcterms:modified>
</cp:coreProperties>
</file>