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Merriweather Sans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90" y="90"/>
      </p:cViewPr>
      <p:guideLst>
        <p:guide orient="horz" pos="1620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a report? Is there something on the training grant webpage?</a:t>
            </a: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“reasonable” refers to Uniform Guidance; “strict” means hard draw deadlines, refusing to pay late invoices</a:t>
            </a: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Helps with move to Workday; the 200 includes grants and gifts; expired before 10/1/2021</a:t>
            </a:r>
            <a:endParaRPr/>
          </a:p>
        </p:txBody>
      </p:sp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107"/>
            <a:ext cx="1812205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3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Google Shape;82;p1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45281" y="381608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35942" y="371511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35942" y="369733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82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45282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536" y="1364404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9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closing-your-award/final-action-d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rants.nih.gov/grants/guide/notice-files/NOT-OD-21-149.html" TargetMode="External"/><Relationship Id="rId4" Type="http://schemas.openxmlformats.org/officeDocument/2006/relationships/hyperlink" Target="https://finance.uw.edu/gca/sites/default/files/Pending%20Transactions%20Detail%2092018.xls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Encode Sans Black"/>
              <a:buNone/>
            </a:pPr>
            <a:r>
              <a:rPr lang="en-US" sz="3600"/>
              <a:t>Upcoming GCA Closeout Policies</a:t>
            </a: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432227" y="3518687"/>
            <a:ext cx="37702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Lily Gebrenegus, Grant &amp; Contract Accounting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 13,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Final Action Date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webpage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Pending Transactions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Form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NIH 120 day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policy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Please contact GCA at gcahelp@uw.edu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NRSA Training Grants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Late Charges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Expired Sub Budgets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Topics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40612" y="1830000"/>
            <a:ext cx="6147836" cy="177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&gt;"/>
            </a:pPr>
            <a:r>
              <a:rPr lang="en-US"/>
              <a:t>Issues with timely corrections for stipend errors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Difficult to anticipate correct fringe benefit expense amount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Causes issues with timely and accurate FFR submission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NRSA Training Grants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40612" y="1830000"/>
            <a:ext cx="6147836" cy="177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Beginning with training grants expiring December 2021, GCA will use lower of two fringe rates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Any resulting over-expenditure will be transferred to continuation or to a nonfederal budget number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GCA mid-year reconciliation process starts in Feb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NRSA Training Grants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Call to Action for Campus</a:t>
            </a:r>
            <a:endParaRPr/>
          </a:p>
        </p:txBody>
      </p:sp>
      <p:grpSp>
        <p:nvGrpSpPr>
          <p:cNvPr id="124" name="Google Shape;124;p24"/>
          <p:cNvGrpSpPr/>
          <p:nvPr/>
        </p:nvGrpSpPr>
        <p:grpSpPr>
          <a:xfrm>
            <a:off x="1356224" y="1877151"/>
            <a:ext cx="4092883" cy="1790907"/>
            <a:chOff x="1020282" y="7935"/>
            <a:chExt cx="4092883" cy="1790907"/>
          </a:xfrm>
        </p:grpSpPr>
        <p:sp>
          <p:nvSpPr>
            <p:cNvPr id="125" name="Google Shape;125;p24"/>
            <p:cNvSpPr/>
            <p:nvPr/>
          </p:nvSpPr>
          <p:spPr>
            <a:xfrm>
              <a:off x="1412545" y="7935"/>
              <a:ext cx="1132312" cy="1132312"/>
            </a:xfrm>
            <a:prstGeom prst="ellipse">
              <a:avLst/>
            </a:prstGeom>
            <a:solidFill>
              <a:srgbClr val="F6E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1653857" y="249248"/>
              <a:ext cx="649687" cy="6496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1020282" y="1058221"/>
              <a:ext cx="18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4"/>
            <p:cNvSpPr txBox="1"/>
            <p:nvPr/>
          </p:nvSpPr>
          <p:spPr>
            <a:xfrm>
              <a:off x="1020282" y="1058221"/>
              <a:ext cx="18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 stipend expenses regularly</a:t>
              </a:r>
              <a:endParaRPr/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3593639" y="7935"/>
              <a:ext cx="1132312" cy="1132312"/>
            </a:xfrm>
            <a:prstGeom prst="ellipse">
              <a:avLst/>
            </a:prstGeom>
            <a:solidFill>
              <a:srgbClr val="F6E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3834951" y="249248"/>
              <a:ext cx="649687" cy="649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3256915" y="1078842"/>
              <a:ext cx="18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4"/>
            <p:cNvSpPr txBox="1"/>
            <p:nvPr/>
          </p:nvSpPr>
          <p:spPr>
            <a:xfrm>
              <a:off x="3256915" y="1078842"/>
              <a:ext cx="185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 with the ISC and payroll departments to correct as soon as possible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&gt;"/>
            </a:pPr>
            <a:r>
              <a:rPr lang="en-US" b="1" i="0"/>
              <a:t>Issues with timely and accurate posting of late charges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 b="1" i="0"/>
              <a:t>Noncompliant for cost reimbursable awards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 b="1" i="0"/>
              <a:t>Causes UW to have cash on hand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 b="1" i="0"/>
              <a:t>Sponsors are </a:t>
            </a:r>
            <a:r>
              <a:rPr lang="en-US"/>
              <a:t>becoming more strict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/>
              <a:t>Common flag for auditors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Received 135 re-open requests in 2021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Late Charges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GCA is working on a policy to enforce timely posting of late charges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Consequences could include refunding cash previously received if issues are not resolved timely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More information coming in the next few months</a:t>
            </a:r>
            <a:endParaRPr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Late Charges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Call to Action for Campus</a:t>
            </a:r>
            <a:endParaRPr/>
          </a:p>
        </p:txBody>
      </p:sp>
      <p:grpSp>
        <p:nvGrpSpPr>
          <p:cNvPr id="152" name="Google Shape;152;p27"/>
          <p:cNvGrpSpPr/>
          <p:nvPr/>
        </p:nvGrpSpPr>
        <p:grpSpPr>
          <a:xfrm>
            <a:off x="908729" y="2087034"/>
            <a:ext cx="5040542" cy="1540894"/>
            <a:chOff x="548977" y="85310"/>
            <a:chExt cx="5040542" cy="1540894"/>
          </a:xfrm>
        </p:grpSpPr>
        <p:sp>
          <p:nvSpPr>
            <p:cNvPr id="153" name="Google Shape;153;p27"/>
            <p:cNvSpPr/>
            <p:nvPr/>
          </p:nvSpPr>
          <p:spPr>
            <a:xfrm>
              <a:off x="1222842" y="85310"/>
              <a:ext cx="1022625" cy="10226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548977" y="906204"/>
              <a:ext cx="227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 txBox="1"/>
            <p:nvPr/>
          </p:nvSpPr>
          <p:spPr>
            <a:xfrm>
              <a:off x="548977" y="906204"/>
              <a:ext cx="227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Communicate unposted charges and credits to GCA </a:t>
              </a:r>
              <a:r>
                <a:rPr lang="en-US" sz="13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before</a:t>
              </a: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Final Action Date</a:t>
              </a: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893029" y="85310"/>
              <a:ext cx="1022625" cy="10226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317019" y="906204"/>
              <a:ext cx="227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 txBox="1"/>
            <p:nvPr/>
          </p:nvSpPr>
          <p:spPr>
            <a:xfrm>
              <a:off x="3317019" y="906204"/>
              <a:ext cx="227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 with vendors or subcontractors to post transactions as soon as possible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Difficulty closing sub budgets that have expired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Almost 200 open sub budgets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Will be providing deadlines to let us know if they need to be extended or closed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/>
              <a:t>Balances will be transferred to parent budgets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/>
              <a:t>Deficits will be reviewed and deadlines provided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Expired Sub Budgets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Custom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Encode Sans Black</vt:lpstr>
      <vt:lpstr>Calibri</vt:lpstr>
      <vt:lpstr>Merriweather Sans</vt:lpstr>
      <vt:lpstr>Arial</vt:lpstr>
      <vt:lpstr>Open Sans Light</vt:lpstr>
      <vt:lpstr>Open Sans</vt:lpstr>
      <vt:lpstr>Custom Design</vt:lpstr>
      <vt:lpstr>1_Custom Design</vt:lpstr>
      <vt:lpstr>2_Custom Design</vt:lpstr>
      <vt:lpstr>Upcoming GCA Closeout Policies</vt:lpstr>
      <vt:lpstr>Topics</vt:lpstr>
      <vt:lpstr>NRSA Training Grants</vt:lpstr>
      <vt:lpstr>NRSA Training Grants</vt:lpstr>
      <vt:lpstr>Call to Action for Campus</vt:lpstr>
      <vt:lpstr>Late Charges</vt:lpstr>
      <vt:lpstr>Late Charges</vt:lpstr>
      <vt:lpstr>Call to Action for Campus</vt:lpstr>
      <vt:lpstr>Expired Sub Budgets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GCA Closeout Policies</dc:title>
  <dc:creator>Susan S. Wilbanks</dc:creator>
  <cp:lastModifiedBy>Susan S. Wilbanks</cp:lastModifiedBy>
  <cp:revision>1</cp:revision>
  <dcterms:modified xsi:type="dcterms:W3CDTF">2022-01-20T21:15:55Z</dcterms:modified>
</cp:coreProperties>
</file>