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" panose="020B0604020202020204" charset="0"/>
      <p:regular r:id="rId17"/>
      <p:bold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bde467ac7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10bde467ac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bde467ac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bde467ac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bde467ac7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bb1ceed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bb1ceed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image of risk rubric is small - 4 types of factors with 4 risk rating levels - review on DARPA site for more information</a:t>
            </a:r>
            <a:endParaRPr sz="1100"/>
          </a:p>
        </p:txBody>
      </p:sp>
      <p:sp>
        <p:nvSpPr>
          <p:cNvPr id="75" name="Google Shape;75;g10bb1ceed2c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d1362df1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d1362df1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84" name="Google Shape;84;g10d1362df1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c2dff819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c2dff819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0c2dff819b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c2dff819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c2dff819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0c2dff819b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bb1ceed2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bb1ceed2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7" name="Google Shape;107;g10bb1ceed2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rectives.doe.gov/directives-documents/400-series/0486.1-BOrder-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sp@uw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rpa.mil/attachments/092021DARPACFIPRubric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rpa.mil/work-with-us/for-universities" TargetMode="External"/><Relationship Id="rId5" Type="http://schemas.openxmlformats.org/officeDocument/2006/relationships/hyperlink" Target="https://www.darpa.mil/attachments/CFIPFAQFinalDistributionA.pdf" TargetMode="External"/><Relationship Id="rId4" Type="http://schemas.openxmlformats.org/officeDocument/2006/relationships/hyperlink" Target="https://www.darpa.mil/attachments/091721DARPACFIPPolicySigned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21-110.html" TargetMode="External"/><Relationship Id="rId3" Type="http://schemas.openxmlformats.org/officeDocument/2006/relationships/hyperlink" Target="https://www.washington.edu/research/myresearch-lifecycle/plan-and-propose/sponsor-requirements/federal/cpos/" TargetMode="External"/><Relationship Id="rId7" Type="http://schemas.openxmlformats.org/officeDocument/2006/relationships/hyperlink" Target="https://era.nih.gov/faqs.htm#I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faqs#/other-support-and-foreign-components.htm" TargetMode="External"/><Relationship Id="rId5" Type="http://schemas.openxmlformats.org/officeDocument/2006/relationships/hyperlink" Target="https://www.washington.edu/research/compliance/foreign-interests-in-sponsored-programs/" TargetMode="External"/><Relationship Id="rId4" Type="http://schemas.openxmlformats.org/officeDocument/2006/relationships/hyperlink" Target="https://www.washington.edu/research/announcements/nih-pdf-guidance-may-2021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Foreign Influence &amp; Related Federal Agency Policy Changes</a:t>
            </a:r>
            <a:endParaRPr sz="4200"/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January, 2022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Dept. of Energy (DOE): </a:t>
            </a:r>
            <a:r>
              <a:rPr lang="en-US" sz="2700" b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Foreign Government-Sponsored Talent Recruitment Programs (FGTRP)</a:t>
            </a: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700"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58401" y="1836732"/>
            <a:ext cx="81972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0"/>
              <a:t>All contractor personnel are </a:t>
            </a:r>
            <a:r>
              <a:rPr lang="en-US"/>
              <a:t>prohibited</a:t>
            </a:r>
            <a:r>
              <a:rPr lang="en-US" b="0"/>
              <a:t> from participating on a Foreign Government-Sponsored Talent Recruitment Programs (FGTRP) </a:t>
            </a:r>
            <a:endParaRPr b="0"/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–"/>
            </a:pPr>
            <a:r>
              <a:rPr lang="en-US" sz="2300" b="0"/>
              <a:t>There are no exceptions to this policy</a:t>
            </a:r>
            <a:endParaRPr sz="2300" b="0"/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0"/>
              <a:t>All contractor personnel are restricted from Other Foreign Government Sponsored or Affiliated Activities of a Foreign Country of Risk</a:t>
            </a:r>
            <a:endParaRPr b="0"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–"/>
            </a:pPr>
            <a:r>
              <a:rPr lang="en-US" b="0"/>
              <a:t>DOE may allow some exemptions - DOE will review requests </a:t>
            </a:r>
            <a:endParaRPr sz="2000">
              <a:solidFill>
                <a:schemeClr val="dk1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</a:rPr>
              <a:t>When award terms include:</a:t>
            </a:r>
            <a:endParaRPr b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100" b="0">
                <a:solidFill>
                  <a:schemeClr val="dk1"/>
                </a:solidFill>
              </a:rPr>
              <a:t>CONTRACTOR REQUIREMENTS DOCUMENT (CRD) “DOE ORDER </a:t>
            </a:r>
            <a:r>
              <a:rPr lang="en-US" sz="2100" b="0" u="sng">
                <a:solidFill>
                  <a:schemeClr val="hlink"/>
                </a:solidFill>
                <a:hlinkClick r:id="rId3"/>
              </a:rPr>
              <a:t>486.1A</a:t>
            </a:r>
            <a:r>
              <a:rPr lang="en-US" sz="2100" b="0">
                <a:solidFill>
                  <a:schemeClr val="dk1"/>
                </a:solidFill>
              </a:rPr>
              <a:t>”, FOREIGN GOVERNMENT SPONSORED OR AFFILIATED ACTIVITIES</a:t>
            </a:r>
            <a:endParaRPr b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0"/>
              <a:t>The PI and all participating personnel need to fill out the UW’s Foreign Government-Sponsored Talent Recruitment Programs (FGTRP) Disclosure Form, sign, and return to OSP via </a:t>
            </a:r>
            <a:r>
              <a:rPr lang="en-US" b="0" u="sng">
                <a:solidFill>
                  <a:schemeClr val="hlink"/>
                </a:solidFill>
                <a:hlinkClick r:id="rId4"/>
              </a:rPr>
              <a:t>osp@uw.edu</a:t>
            </a:r>
            <a:r>
              <a:rPr lang="en-US" b="0"/>
              <a:t> </a:t>
            </a:r>
            <a:endParaRPr sz="2400" b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 b="0"/>
              <a:t>OSP will hold the FA until the forms are returned</a:t>
            </a:r>
            <a:endParaRPr b="0"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What Does This Mean? 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Defense Advanced Research Projects Agency (DARPA) - Foreign Interests Rubric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DARPA has a Risk Rubric they will use to review disclosures from all proposed Senior/Key Personnel. Four criteria factors at four different risk levels from low to very high.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3655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4B2E83"/>
              </a:buClr>
              <a:buSzPts val="1700"/>
              <a:buFont typeface="Arial"/>
              <a:buChar char="&gt;"/>
            </a:pPr>
            <a:r>
              <a:rPr lang="en-US" sz="1700" u="sng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Senior/Key Personnel Foreign Influence Risk Rubric</a:t>
            </a:r>
            <a:endParaRPr sz="1600">
              <a:solidFill>
                <a:srgbClr val="4B2E8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700"/>
              <a:buFont typeface="Arial"/>
              <a:buChar char="&gt;"/>
            </a:pPr>
            <a:r>
              <a:rPr lang="en-US" sz="1700" u="sng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Countering Foreign Influence Program</a:t>
            </a:r>
            <a:r>
              <a:rPr lang="en-US" sz="17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(DARPA Policy)</a:t>
            </a:r>
            <a:endParaRPr sz="1700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700"/>
              <a:buFont typeface="Arial"/>
              <a:buChar char="&gt;"/>
            </a:pPr>
            <a:r>
              <a:rPr lang="en-US" sz="1700" u="sng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Countering Foreign Influence Program (CFIP) Frequently Asked Questions (FAQ)</a:t>
            </a:r>
            <a:endParaRPr sz="1600"/>
          </a:p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800" u="sng"/>
          </a:p>
        </p:txBody>
      </p:sp>
      <p:sp>
        <p:nvSpPr>
          <p:cNvPr id="79" name="Google Shape;79;p14"/>
          <p:cNvSpPr txBox="1"/>
          <p:nvPr/>
        </p:nvSpPr>
        <p:spPr>
          <a:xfrm>
            <a:off x="2865225" y="6256400"/>
            <a:ext cx="450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DARPA for Universities</a:t>
            </a:r>
            <a:endParaRPr/>
          </a:p>
        </p:txBody>
      </p:sp>
      <p:pic>
        <p:nvPicPr>
          <p:cNvPr id="80" name="Google Shape;80;p14" descr="image displays a table with 4 factors and 4 rating levels from low to very high - not meant to show detailed information - information from this table is available from the DARPA guidance on their webpage for universities linked from this slide" title="DARPA Foreign Influence Conflicts of Interests or Conflicts of Commitment Risk Rubric Risk Rubric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8025" y="2590800"/>
            <a:ext cx="717232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/>
              <a:t>Dept. of Defense (DOD) </a:t>
            </a:r>
            <a:endParaRPr sz="2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/>
              <a:t>Cybersecurity Maturity Model Certification (CMMC) 2.0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5878275" y="2959200"/>
            <a:ext cx="3162600" cy="20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Simplifies the CMMC security standards</a:t>
            </a: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 descr="multi colored columns show transition from the previous CMMC 1.0 model with 5 levels to the new proposed CMMC model with 3 levels" title="CMMC 1.0 to 2.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94" y="1363600"/>
            <a:ext cx="5816105" cy="48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71750" y="6319450"/>
            <a:ext cx="47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https://www.acq.osd.mil/cmmc/about-us.html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CMMC, con’td.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/>
              <a:t>Focuses the most advanced cybersecurity standards and third-party assessment requirements on companies.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/>
              <a:t>Allows all entities at Level 1 and a subset of entities at Level 2 to demonstrate compliance through self-assessments (rather than third -party).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CMMC in Solicitations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/>
              <a:t>DoD will pursue rulemaking with the usual public comment period.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&gt;"/>
            </a:pPr>
            <a:r>
              <a:rPr lang="en-US"/>
              <a:t>DoD suspended all CMMC Piloting efforts and will not include CMMC requirements in any DoD solicitation until the rulemaking process is completed. (9-24 months from Nov. 2021)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NIH - Other Support Documentation</a:t>
            </a:r>
            <a:endParaRPr b="1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567800" y="1116450"/>
            <a:ext cx="83199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Updated File Format for the Other Support and Biosketch required for applications on or after 1/25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Flatten these PDFs &amp; retain the signature on file in your department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UW: </a:t>
            </a:r>
            <a:endParaRPr sz="23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Current, Pending, and Other Support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NIH PDF Guidance as of May 2021</a:t>
            </a:r>
            <a:endParaRPr sz="21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Foreign Interests in Sponsored Programs</a:t>
            </a:r>
            <a:endParaRPr sz="21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NIH: </a:t>
            </a:r>
            <a:endParaRPr sz="23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6"/>
              </a:rPr>
              <a:t>Other Support FAQs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Instructions for </a:t>
            </a:r>
            <a:r>
              <a:rPr lang="en-US" sz="2100" u="sng">
                <a:solidFill>
                  <a:schemeClr val="hlink"/>
                </a:solidFill>
                <a:hlinkClick r:id="rId7"/>
              </a:rPr>
              <a:t>How to Flatten a PDF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 u="sng">
                <a:solidFill>
                  <a:schemeClr val="hlink"/>
                </a:solidFill>
                <a:hlinkClick r:id="rId8"/>
              </a:rPr>
              <a:t>NOT-OD-21-110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On-screen Show (4:3)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Sans</vt:lpstr>
      <vt:lpstr>Encode Sans</vt:lpstr>
      <vt:lpstr>Encode Sans Black</vt:lpstr>
      <vt:lpstr>Calibri</vt:lpstr>
      <vt:lpstr>Open Sans</vt:lpstr>
      <vt:lpstr>Open Sans Light</vt:lpstr>
      <vt:lpstr>Arial</vt:lpstr>
      <vt:lpstr>2_Custom Design</vt:lpstr>
      <vt:lpstr>1_Custom Design</vt:lpstr>
      <vt:lpstr>PowerPoint Presentation</vt:lpstr>
      <vt:lpstr>Dept. of Energy (DOE): Foreign Government-Sponsored Talent Recruitment Programs (FGTRP) </vt:lpstr>
      <vt:lpstr>What Does This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2022-01-20T21:18:40Z</dcterms:modified>
</cp:coreProperties>
</file>