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30276A-D7A1-417B-9A88-C94CE45911CF}">
  <a:tblStyle styleId="{5530276A-D7A1-417B-9A88-C94CE45911C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wresearch.gosignmeup.com/public/course/browse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washington.edu/research/required-training/faculty-grants-manageme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wresearch.gosignmeup.com/public/course/browse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washington.edu/research/required-training/faculty-grants-manageme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t="40582" b="40582"/>
          <a:stretch/>
        </p:blipFill>
        <p:spPr>
          <a:xfrm>
            <a:off x="0" y="5562600"/>
            <a:ext cx="9144000" cy="129093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0" y="1066800"/>
            <a:ext cx="9144000" cy="4503487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6968587" y="1143001"/>
            <a:ext cx="2170858" cy="4421236"/>
          </a:xfrm>
          <a:prstGeom prst="rect">
            <a:avLst/>
          </a:prstGeom>
          <a:solidFill>
            <a:srgbClr val="93895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0" y="1"/>
            <a:ext cx="9153525" cy="1143000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191140" y="1127641"/>
            <a:ext cx="684017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2021 Evaluation Results for Zoom courses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44% rate of return, 1075 Zoom attendees)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7190213" y="3036331"/>
            <a:ext cx="187758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CORE Home: </a:t>
            </a:r>
            <a:r>
              <a:rPr lang="en-US" sz="1200" u="sng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https://www.washington.edu/research/required-training/faculty-grants-management/</a:t>
            </a:r>
            <a:endParaRPr sz="1200">
              <a:solidFill>
                <a:srgbClr val="25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52400" y="3555529"/>
            <a:ext cx="7376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1" u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3" descr="C:\Users\hient2\Desktop\Untitled-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3200" y="152400"/>
            <a:ext cx="2768927" cy="100618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7096034" y="1600200"/>
            <a:ext cx="213608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CORE Registration: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https://uwresearch.gosignmeup.com/public/course/browse</a:t>
            </a:r>
            <a:endParaRPr sz="1200" u="sng">
              <a:solidFill>
                <a:srgbClr val="25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2400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17663" y="152400"/>
            <a:ext cx="688620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Updates</a:t>
            </a:r>
            <a:endParaRPr/>
          </a:p>
        </p:txBody>
      </p:sp>
      <p:graphicFrame>
        <p:nvGraphicFramePr>
          <p:cNvPr id="100" name="Google Shape;100;p13"/>
          <p:cNvGraphicFramePr/>
          <p:nvPr/>
        </p:nvGraphicFramePr>
        <p:xfrm>
          <a:off x="17002" y="2112961"/>
          <a:ext cx="6942050" cy="3397949"/>
        </p:xfrm>
        <a:graphic>
          <a:graphicData uri="http://schemas.openxmlformats.org/drawingml/2006/table">
            <a:tbl>
              <a:tblPr firstRow="1" firstCol="1" bandRow="1">
                <a:noFill/>
                <a:tableStyleId>{5530276A-D7A1-417B-9A88-C94CE45911CF}</a:tableStyleId>
              </a:tblPr>
              <a:tblGrid>
                <a:gridCol w="694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27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en-US" sz="1800" u="none" strike="noStrike" cap="none">
                          <a:solidFill>
                            <a:srgbClr val="0F243E"/>
                          </a:solidFill>
                        </a:rPr>
                        <a:t>“I am confident I can apply the knowledge and skills presented in this class to my job.” </a:t>
                      </a:r>
                      <a:endParaRPr/>
                    </a:p>
                    <a:p>
                      <a:pPr marL="742950" marR="0" lvl="1" indent="-2857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US" sz="1800" u="none" strike="noStrike" cap="none">
                          <a:solidFill>
                            <a:srgbClr val="0F243E"/>
                          </a:solidFill>
                        </a:rPr>
                        <a:t>95% Strongly Agree/Agree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rgbClr val="0F243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350" marR="62350" marT="635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1800" u="none" strike="noStrike" cap="none">
                          <a:solidFill>
                            <a:srgbClr val="0F243E"/>
                          </a:solidFill>
                        </a:rPr>
                        <a:t>2.  “Presenter(s) delivered an effective and well-organized presentation.” </a:t>
                      </a:r>
                      <a:endParaRPr/>
                    </a:p>
                    <a:p>
                      <a:pPr marL="742950" marR="0" lvl="1" indent="-2857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US" sz="1800" u="none" strike="noStrike" cap="none">
                          <a:solidFill>
                            <a:srgbClr val="0F243E"/>
                          </a:solidFill>
                        </a:rPr>
                        <a:t>94% Strongly Agree/Agree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F243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350" marR="62350" marT="635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0F243E"/>
                          </a:solidFill>
                        </a:rPr>
                        <a:t>3.  “I received high value for my investment of time in this course.”</a:t>
                      </a:r>
                      <a:endParaRPr/>
                    </a:p>
                    <a:p>
                      <a:pPr marL="742950" marR="0" lvl="1" indent="-2857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US" sz="1800" u="none" strike="noStrike" cap="none">
                          <a:solidFill>
                            <a:srgbClr val="0F243E"/>
                          </a:solidFill>
                        </a:rPr>
                        <a:t>91% Strongly Agree/Agree</a:t>
                      </a:r>
                      <a:endParaRPr/>
                    </a:p>
                    <a:p>
                      <a:pPr marL="457200" marR="0" lvl="1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rgbClr val="0F243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350" marR="62350" marT="635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0F243E"/>
                          </a:solidFill>
                        </a:rPr>
                        <a:t>4.  “Overall, I rate the quality of this course as very high.” </a:t>
                      </a:r>
                      <a:endParaRPr/>
                    </a:p>
                    <a:p>
                      <a:pPr marL="742950" marR="0" lvl="1" indent="-2857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F243E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US" sz="1800" u="none" strike="noStrike" cap="none">
                          <a:solidFill>
                            <a:srgbClr val="0F243E"/>
                          </a:solidFill>
                        </a:rPr>
                        <a:t>93% Strongly Agree/Agree</a:t>
                      </a:r>
                      <a:endParaRPr sz="3200" b="0" i="0" u="none" strike="noStrike" cap="none">
                        <a:solidFill>
                          <a:srgbClr val="0F243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1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Noto Sans Symbols"/>
                        <a:buNone/>
                      </a:pPr>
                      <a:endParaRPr sz="1100" u="none" strike="noStrike" cap="none">
                        <a:solidFill>
                          <a:srgbClr val="0F243E"/>
                        </a:solidFill>
                      </a:endParaRPr>
                    </a:p>
                  </a:txBody>
                  <a:tcPr marL="62350" marR="62350" marT="635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4"/>
          <p:cNvPicPr preferRelativeResize="0"/>
          <p:nvPr/>
        </p:nvPicPr>
        <p:blipFill rotWithShape="1">
          <a:blip r:embed="rId3">
            <a:alphaModFix/>
          </a:blip>
          <a:srcRect t="40582" b="40582"/>
          <a:stretch/>
        </p:blipFill>
        <p:spPr>
          <a:xfrm>
            <a:off x="0" y="5562600"/>
            <a:ext cx="9144000" cy="129093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/>
          <p:nvPr/>
        </p:nvSpPr>
        <p:spPr>
          <a:xfrm>
            <a:off x="0" y="1066800"/>
            <a:ext cx="9144000" cy="4503487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6968587" y="1143001"/>
            <a:ext cx="2170858" cy="4421236"/>
          </a:xfrm>
          <a:prstGeom prst="rect">
            <a:avLst/>
          </a:prstGeom>
          <a:solidFill>
            <a:srgbClr val="93895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0" y="1"/>
            <a:ext cx="9153525" cy="1143000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457200" y="1338858"/>
            <a:ext cx="6840175" cy="467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CORE online courses 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815 completions in 2021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Updates for 2022</a:t>
            </a:r>
            <a:endParaRPr/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Improved accessibility</a:t>
            </a:r>
            <a:endParaRPr/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Evaluation surveys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FT Impacts on CORE curriculum</a:t>
            </a:r>
            <a:endParaRPr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Analysis phase</a:t>
            </a:r>
            <a:endParaRPr/>
          </a:p>
          <a:p>
            <a:pPr marL="914400" marR="0" lvl="1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7190213" y="3036331"/>
            <a:ext cx="187758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CORE Home: </a:t>
            </a:r>
            <a:r>
              <a:rPr lang="en-US" sz="1200" u="sng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https://www.washington.edu/research/required-training/faculty-grants-management/</a:t>
            </a:r>
            <a:endParaRPr sz="1200">
              <a:solidFill>
                <a:srgbClr val="25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152400" y="3555529"/>
            <a:ext cx="7376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4" descr="C:\Users\hient2\Desktop\Untitled-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3200" y="152400"/>
            <a:ext cx="2768927" cy="100618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/>
          <p:nvPr/>
        </p:nvSpPr>
        <p:spPr>
          <a:xfrm>
            <a:off x="7096034" y="1600200"/>
            <a:ext cx="213608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CORE Registration: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https://uwresearch.gosignmeup.com/public/course/browse</a:t>
            </a:r>
            <a:endParaRPr sz="1200" u="sng">
              <a:solidFill>
                <a:srgbClr val="25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2400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/>
          <p:nvPr/>
        </p:nvSpPr>
        <p:spPr>
          <a:xfrm>
            <a:off x="17663" y="152400"/>
            <a:ext cx="688620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Updates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On-screen Show (4:3)</PresentationFormat>
  <Paragraphs>29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Courier New</vt:lpstr>
      <vt:lpstr>Calibri</vt:lpstr>
      <vt:lpstr>Noto Sans Symbols</vt:lpstr>
      <vt:lpstr>Open Sans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2022-01-20T21:19:30Z</dcterms:modified>
</cp:coreProperties>
</file>