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7" r:id="rId2"/>
    <p:sldMasterId id="2147483688" r:id="rId3"/>
    <p:sldMasterId id="2147483689" r:id="rId4"/>
    <p:sldMasterId id="2147483690" r:id="rId5"/>
    <p:sldMasterId id="2147483691" r:id="rId6"/>
  </p:sldMasterIdLst>
  <p:notesMasterIdLst>
    <p:notesMasterId r:id="rId23"/>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Encode Sans Black" panose="020B0604020202020204" charset="0"/>
      <p:bold r:id="rId28"/>
    </p:embeddedFont>
    <p:embeddedFont>
      <p:font typeface="Merriweather Sans" pitchFamily="2" charset="0"/>
      <p:regular r:id="rId29"/>
    </p:embeddedFont>
    <p:embeddedFont>
      <p:font typeface="Open Sans" panose="020B0606030504020204" pitchFamily="34" charset="0"/>
      <p:regular r:id="rId30"/>
      <p:bold r:id="rId31"/>
      <p:italic r:id="rId32"/>
      <p:boldItalic r:id="rId33"/>
    </p:embeddedFont>
    <p:embeddedFont>
      <p:font typeface="Open Sans Light" panose="020B0306030504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59FFBA-DCC6-43AE-A727-8DF30F66F115}">
  <a:tblStyle styleId="{4E59FFBA-DCC6-43AE-A727-8DF30F66F11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27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font" Target="fonts/font11.fntdata"/><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forms.gle/NFVsvQX4J7ysUJrQ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18fcd1acdb_0_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118fcd1acdb_0_80:notes"/>
          <p:cNvSpPr txBox="1">
            <a:spLocks noGrp="1"/>
          </p:cNvSpPr>
          <p:nvPr>
            <p:ph type="body" idx="1"/>
          </p:nvPr>
        </p:nvSpPr>
        <p:spPr>
          <a:xfrm>
            <a:off x="685643" y="4400472"/>
            <a:ext cx="5486700" cy="3600600"/>
          </a:xfrm>
          <a:prstGeom prst="rect">
            <a:avLst/>
          </a:prstGeom>
          <a:noFill/>
          <a:ln>
            <a:noFill/>
          </a:ln>
        </p:spPr>
        <p:txBody>
          <a:bodyPr spcFirstLastPara="1" wrap="square" lIns="89625" tIns="44825" rIns="89625" bIns="44825" anchor="t"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216" name="Google Shape;216;g118fcd1acdb_0_80:notes"/>
          <p:cNvSpPr txBox="1">
            <a:spLocks noGrp="1"/>
          </p:cNvSpPr>
          <p:nvPr>
            <p:ph type="sldNum" idx="12"/>
          </p:nvPr>
        </p:nvSpPr>
        <p:spPr>
          <a:xfrm>
            <a:off x="3885313" y="8685554"/>
            <a:ext cx="2971200" cy="458700"/>
          </a:xfrm>
          <a:prstGeom prst="rect">
            <a:avLst/>
          </a:prstGeom>
          <a:noFill/>
          <a:ln>
            <a:noFill/>
          </a:ln>
        </p:spPr>
        <p:txBody>
          <a:bodyPr spcFirstLastPara="1" wrap="square" lIns="89625" tIns="44825" rIns="89625" bIns="44825" anchor="b" anchorCtr="0">
            <a:noAutofit/>
          </a:bodyPr>
          <a:lstStyle/>
          <a:p>
            <a:pPr marL="0" marR="0" lvl="0" indent="0" algn="r" rtl="0">
              <a:spcBef>
                <a:spcPts val="0"/>
              </a:spcBef>
              <a:spcAft>
                <a:spcPts val="0"/>
              </a:spcAft>
              <a:buNone/>
            </a:pPr>
            <a:fld id="{00000000-1234-1234-1234-123412341234}" type="slidenum">
              <a:rPr lang="en" sz="1100" b="0" i="0" u="none" strike="noStrike" cap="none">
                <a:solidFill>
                  <a:schemeClr val="dk1"/>
                </a:solidFill>
                <a:latin typeface="Calibri"/>
                <a:ea typeface="Calibri"/>
                <a:cs typeface="Calibri"/>
                <a:sym typeface="Calibri"/>
              </a:rPr>
              <a:t>1</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19779795fa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19779795fa_0_2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19779795fa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g119779795fa_0_2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19779795fa_0_3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119779795fa_0_3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119779795fa_0_3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19779795fa_0_3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119779795fa_0_3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119779795fa_0_3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19779795fa_0_4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119779795fa_0_4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119779795fa_0_4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19779795fa_0_50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g119779795fa_0_50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9779795fa_0_5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119779795fa_0_5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Share the survey link </a:t>
            </a:r>
            <a:r>
              <a:rPr lang="en" u="sng">
                <a:solidFill>
                  <a:schemeClr val="hlink"/>
                </a:solidFill>
                <a:hlinkClick r:id="rId3"/>
              </a:rPr>
              <a:t>https://forms.gle/NFVsvQX4J7ysUJrQ6</a:t>
            </a:r>
            <a:r>
              <a:rPr lang="en"/>
              <a:t> </a:t>
            </a:r>
            <a:endParaRPr/>
          </a:p>
        </p:txBody>
      </p:sp>
      <p:sp>
        <p:nvSpPr>
          <p:cNvPr id="322" name="Google Shape;322;g119779795fa_0_5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197797969d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g1197797969d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19779795fa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119779795fa_0_2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19779795fa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119779795fa_0_2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19779795fa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g119779795fa_0_2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19779795fa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g119779795fa_0_2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9779795fa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g119779795fa_0_2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19779795fa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g119779795fa_0_2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19779795fa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119779795fa_0_2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2" name="Google Shape;62;p15"/>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3" name="Google Shape;63;p1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8" name="Google Shape;68;p1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1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4" name="Google Shape;74;p17"/>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5" name="Google Shape;75;p1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0" name="Google Shape;80;p18"/>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7" name="Google Shape;87;p19"/>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19"/>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1" name="Google Shape;91;p1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6" name="Google Shape;96;p2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1" name="Google Shape;101;p21"/>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21"/>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3" name="Google Shape;103;p2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2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8" name="Google Shape;108;p2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0" name="Google Shape;110;p2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5" name="Google Shape;115;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1" name="Google Shape;121;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p2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2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126"/>
        <p:cNvGrpSpPr/>
        <p:nvPr/>
      </p:nvGrpSpPr>
      <p:grpSpPr>
        <a:xfrm>
          <a:off x="0" y="0"/>
          <a:ext cx="0" cy="0"/>
          <a:chOff x="0" y="0"/>
          <a:chExt cx="0" cy="0"/>
        </a:xfrm>
      </p:grpSpPr>
      <p:pic>
        <p:nvPicPr>
          <p:cNvPr id="127" name="Google Shape;127;p26"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128" name="Google Shape;128;p26"/>
          <p:cNvPicPr preferRelativeResize="0"/>
          <p:nvPr/>
        </p:nvPicPr>
        <p:blipFill rotWithShape="1">
          <a:blip r:embed="rId3">
            <a:alphaModFix/>
          </a:blip>
          <a:srcRect/>
          <a:stretch/>
        </p:blipFill>
        <p:spPr>
          <a:xfrm>
            <a:off x="677334" y="6354234"/>
            <a:ext cx="2540002" cy="266700"/>
          </a:xfrm>
          <a:prstGeom prst="rect">
            <a:avLst/>
          </a:prstGeom>
          <a:noFill/>
          <a:ln>
            <a:noFill/>
          </a:ln>
        </p:spPr>
      </p:pic>
      <p:sp>
        <p:nvSpPr>
          <p:cNvPr id="129" name="Google Shape;129;p26"/>
          <p:cNvSpPr txBox="1">
            <a:spLocks noGrp="1"/>
          </p:cNvSpPr>
          <p:nvPr>
            <p:ph type="body" idx="1"/>
          </p:nvPr>
        </p:nvSpPr>
        <p:spPr>
          <a:xfrm>
            <a:off x="671757" y="11798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30" name="Google Shape;130;p26"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31"/>
        <p:cNvGrpSpPr/>
        <p:nvPr/>
      </p:nvGrpSpPr>
      <p:grpSpPr>
        <a:xfrm>
          <a:off x="0" y="0"/>
          <a:ext cx="0" cy="0"/>
          <a:chOff x="0" y="0"/>
          <a:chExt cx="0" cy="0"/>
        </a:xfrm>
      </p:grpSpPr>
      <p:sp>
        <p:nvSpPr>
          <p:cNvPr id="132" name="Google Shape;132;p2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33" name="Google Shape;133;p27"/>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34" name="Google Shape;134;p27"/>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35" name="Google Shape;135;p27"/>
          <p:cNvPicPr preferRelativeResize="0"/>
          <p:nvPr/>
        </p:nvPicPr>
        <p:blipFill rotWithShape="1">
          <a:blip r:embed="rId2">
            <a:alphaModFix/>
          </a:blip>
          <a:srcRect/>
          <a:stretch/>
        </p:blipFill>
        <p:spPr>
          <a:xfrm>
            <a:off x="6248401" y="6354234"/>
            <a:ext cx="2540002" cy="266700"/>
          </a:xfrm>
          <a:prstGeom prst="rect">
            <a:avLst/>
          </a:prstGeom>
          <a:noFill/>
          <a:ln>
            <a:noFill/>
          </a:ln>
        </p:spPr>
      </p:pic>
      <p:pic>
        <p:nvPicPr>
          <p:cNvPr id="136" name="Google Shape;136;p27"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137"/>
        <p:cNvGrpSpPr/>
        <p:nvPr/>
      </p:nvGrpSpPr>
      <p:grpSpPr>
        <a:xfrm>
          <a:off x="0" y="0"/>
          <a:ext cx="0" cy="0"/>
          <a:chOff x="0" y="0"/>
          <a:chExt cx="0" cy="0"/>
        </a:xfrm>
      </p:grpSpPr>
      <p:pic>
        <p:nvPicPr>
          <p:cNvPr id="138" name="Google Shape;138;p28"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139" name="Google Shape;139;p2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40" name="Google Shape;140;p28"/>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41" name="Google Shape;141;p28"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142"/>
        <p:cNvGrpSpPr/>
        <p:nvPr/>
      </p:nvGrpSpPr>
      <p:grpSpPr>
        <a:xfrm>
          <a:off x="0" y="0"/>
          <a:ext cx="0" cy="0"/>
          <a:chOff x="0" y="0"/>
          <a:chExt cx="0" cy="0"/>
        </a:xfrm>
      </p:grpSpPr>
      <p:pic>
        <p:nvPicPr>
          <p:cNvPr id="143" name="Google Shape;143;p29"/>
          <p:cNvPicPr preferRelativeResize="0"/>
          <p:nvPr/>
        </p:nvPicPr>
        <p:blipFill rotWithShape="1">
          <a:blip r:embed="rId2">
            <a:alphaModFix/>
          </a:blip>
          <a:srcRect/>
          <a:stretch/>
        </p:blipFill>
        <p:spPr>
          <a:xfrm>
            <a:off x="6248401" y="6354234"/>
            <a:ext cx="2540002" cy="266700"/>
          </a:xfrm>
          <a:prstGeom prst="rect">
            <a:avLst/>
          </a:prstGeom>
          <a:noFill/>
          <a:ln>
            <a:noFill/>
          </a:ln>
        </p:spPr>
      </p:pic>
      <p:sp>
        <p:nvSpPr>
          <p:cNvPr id="144" name="Google Shape;144;p29"/>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45" name="Google Shape;145;p2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46" name="Google Shape;146;p29"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48"/>
        <p:cNvGrpSpPr/>
        <p:nvPr/>
      </p:nvGrpSpPr>
      <p:grpSpPr>
        <a:xfrm>
          <a:off x="0" y="0"/>
          <a:ext cx="0" cy="0"/>
          <a:chOff x="0" y="0"/>
          <a:chExt cx="0" cy="0"/>
        </a:xfrm>
      </p:grpSpPr>
      <p:sp>
        <p:nvSpPr>
          <p:cNvPr id="149" name="Google Shape;149;p3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0" name="Google Shape;150;p31"/>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51" name="Google Shape;151;p31"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152" name="Google Shape;152;p31"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3"/>
        <p:cNvGrpSpPr/>
        <p:nvPr/>
      </p:nvGrpSpPr>
      <p:grpSpPr>
        <a:xfrm>
          <a:off x="0" y="0"/>
          <a:ext cx="0" cy="0"/>
          <a:chOff x="0" y="0"/>
          <a:chExt cx="0" cy="0"/>
        </a:xfrm>
      </p:grpSpPr>
      <p:sp>
        <p:nvSpPr>
          <p:cNvPr id="154" name="Google Shape;154;p32"/>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55" name="Google Shape;155;p32"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156" name="Google Shape;156;p32"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157" name="Google Shape;157;p32"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58"/>
        <p:cNvGrpSpPr/>
        <p:nvPr/>
      </p:nvGrpSpPr>
      <p:grpSpPr>
        <a:xfrm>
          <a:off x="0" y="0"/>
          <a:ext cx="0" cy="0"/>
          <a:chOff x="0" y="0"/>
          <a:chExt cx="0" cy="0"/>
        </a:xfrm>
      </p:grpSpPr>
      <p:sp>
        <p:nvSpPr>
          <p:cNvPr id="159" name="Google Shape;159;p3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0" name="Google Shape;160;p33"/>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1" name="Google Shape;161;p33"/>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62" name="Google Shape;162;p33"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pic>
        <p:nvPicPr>
          <p:cNvPr id="163" name="Google Shape;163;p33"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64"/>
        <p:cNvGrpSpPr/>
        <p:nvPr/>
      </p:nvGrpSpPr>
      <p:grpSpPr>
        <a:xfrm>
          <a:off x="0" y="0"/>
          <a:ext cx="0" cy="0"/>
          <a:chOff x="0" y="0"/>
          <a:chExt cx="0" cy="0"/>
        </a:xfrm>
      </p:grpSpPr>
      <p:sp>
        <p:nvSpPr>
          <p:cNvPr id="165" name="Google Shape;165;p34"/>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Google Shape;166;p3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67" name="Google Shape;167;p34"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pic>
        <p:nvPicPr>
          <p:cNvPr id="168" name="Google Shape;168;p34"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70"/>
        <p:cNvGrpSpPr/>
        <p:nvPr/>
      </p:nvGrpSpPr>
      <p:grpSpPr>
        <a:xfrm>
          <a:off x="0" y="0"/>
          <a:ext cx="0" cy="0"/>
          <a:chOff x="0" y="0"/>
          <a:chExt cx="0" cy="0"/>
        </a:xfrm>
      </p:grpSpPr>
      <p:sp>
        <p:nvSpPr>
          <p:cNvPr id="171" name="Google Shape;171;p3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2" name="Google Shape;172;p36"/>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73" name="Google Shape;173;p36"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174" name="Google Shape;174;p36"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5"/>
        <p:cNvGrpSpPr/>
        <p:nvPr/>
      </p:nvGrpSpPr>
      <p:grpSpPr>
        <a:xfrm>
          <a:off x="0" y="0"/>
          <a:ext cx="0" cy="0"/>
          <a:chOff x="0" y="0"/>
          <a:chExt cx="0" cy="0"/>
        </a:xfrm>
      </p:grpSpPr>
      <p:sp>
        <p:nvSpPr>
          <p:cNvPr id="176" name="Google Shape;176;p37"/>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77" name="Google Shape;177;p37"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178" name="Google Shape;178;p37"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179" name="Google Shape;179;p37"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80"/>
        <p:cNvGrpSpPr/>
        <p:nvPr/>
      </p:nvGrpSpPr>
      <p:grpSpPr>
        <a:xfrm>
          <a:off x="0" y="0"/>
          <a:ext cx="0" cy="0"/>
          <a:chOff x="0" y="0"/>
          <a:chExt cx="0" cy="0"/>
        </a:xfrm>
      </p:grpSpPr>
      <p:sp>
        <p:nvSpPr>
          <p:cNvPr id="181" name="Google Shape;181;p3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2" name="Google Shape;182;p38"/>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3" name="Google Shape;183;p38"/>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84" name="Google Shape;184;p38"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pic>
        <p:nvPicPr>
          <p:cNvPr id="185" name="Google Shape;185;p38"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86"/>
        <p:cNvGrpSpPr/>
        <p:nvPr/>
      </p:nvGrpSpPr>
      <p:grpSpPr>
        <a:xfrm>
          <a:off x="0" y="0"/>
          <a:ext cx="0" cy="0"/>
          <a:chOff x="0" y="0"/>
          <a:chExt cx="0" cy="0"/>
        </a:xfrm>
      </p:grpSpPr>
      <p:sp>
        <p:nvSpPr>
          <p:cNvPr id="187" name="Google Shape;187;p39"/>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8" name="Google Shape;188;p3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89" name="Google Shape;189;p39"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pic>
        <p:nvPicPr>
          <p:cNvPr id="190" name="Google Shape;190;p39"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92"/>
        <p:cNvGrpSpPr/>
        <p:nvPr/>
      </p:nvGrpSpPr>
      <p:grpSpPr>
        <a:xfrm>
          <a:off x="0" y="0"/>
          <a:ext cx="0" cy="0"/>
          <a:chOff x="0" y="0"/>
          <a:chExt cx="0" cy="0"/>
        </a:xfrm>
      </p:grpSpPr>
      <p:sp>
        <p:nvSpPr>
          <p:cNvPr id="193" name="Google Shape;193;p4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4" name="Google Shape;194;p41"/>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95" name="Google Shape;195;p41"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196" name="Google Shape;196;p41"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7"/>
        <p:cNvGrpSpPr/>
        <p:nvPr/>
      </p:nvGrpSpPr>
      <p:grpSpPr>
        <a:xfrm>
          <a:off x="0" y="0"/>
          <a:ext cx="0" cy="0"/>
          <a:chOff x="0" y="0"/>
          <a:chExt cx="0" cy="0"/>
        </a:xfrm>
      </p:grpSpPr>
      <p:sp>
        <p:nvSpPr>
          <p:cNvPr id="198" name="Google Shape;198;p42"/>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99" name="Google Shape;199;p42"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00" name="Google Shape;200;p42"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201" name="Google Shape;201;p42"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02"/>
        <p:cNvGrpSpPr/>
        <p:nvPr/>
      </p:nvGrpSpPr>
      <p:grpSpPr>
        <a:xfrm>
          <a:off x="0" y="0"/>
          <a:ext cx="0" cy="0"/>
          <a:chOff x="0" y="0"/>
          <a:chExt cx="0" cy="0"/>
        </a:xfrm>
      </p:grpSpPr>
      <p:sp>
        <p:nvSpPr>
          <p:cNvPr id="203" name="Google Shape;203;p4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4" name="Google Shape;204;p43"/>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5" name="Google Shape;205;p43"/>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6" name="Google Shape;206;p43"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pic>
        <p:nvPicPr>
          <p:cNvPr id="207" name="Google Shape;207;p43"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08"/>
        <p:cNvGrpSpPr/>
        <p:nvPr/>
      </p:nvGrpSpPr>
      <p:grpSpPr>
        <a:xfrm>
          <a:off x="0" y="0"/>
          <a:ext cx="0" cy="0"/>
          <a:chOff x="0" y="0"/>
          <a:chExt cx="0" cy="0"/>
        </a:xfrm>
      </p:grpSpPr>
      <p:sp>
        <p:nvSpPr>
          <p:cNvPr id="209" name="Google Shape;209;p44"/>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0" name="Google Shape;210;p4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11" name="Google Shape;211;p44"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pic>
        <p:nvPicPr>
          <p:cNvPr id="212" name="Google Shape;212;p44"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theme" Target="../theme/theme6.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12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ashington.zoom.us/j/346891888"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mailto:klots@uw.edu" TargetMode="External"/><Relationship Id="rId5" Type="http://schemas.openxmlformats.org/officeDocument/2006/relationships/hyperlink" Target="mailto:gcafco@uw.edu" TargetMode="External"/><Relationship Id="rId4" Type="http://schemas.openxmlformats.org/officeDocument/2006/relationships/hyperlink" Target="mailto:kirsten5@uw.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oig.nsf.gov/sites/default/files/reports/2022-01/21-6-003COVID-19CapstoneReportRedacted.pdf" TargetMode="External"/><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hyperlink" Target="https://oig.hhs.gov/oas/reports/region3/32003001.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gcafco@uw.edu" TargetMode="External"/><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hyperlink" Target="mailto:mgard4@uw.eud" TargetMode="External"/><Relationship Id="rId4" Type="http://schemas.openxmlformats.org/officeDocument/2006/relationships/hyperlink" Target="https://finance.uw.edu/pafc/"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hyperlink" Target="https://forms.gle/NFVsvQX4J7ysUJrQ6" TargetMode="External"/><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hyperlink" Target="https://forms.gle/qgLoVDAi5HsTPMjk8"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mramques@uw.edu" TargetMode="External"/><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aphicFrame>
        <p:nvGraphicFramePr>
          <p:cNvPr id="218" name="Google Shape;218;p45"/>
          <p:cNvGraphicFramePr/>
          <p:nvPr/>
        </p:nvGraphicFramePr>
        <p:xfrm>
          <a:off x="99025" y="533400"/>
          <a:ext cx="8801000" cy="5505525"/>
        </p:xfrm>
        <a:graphic>
          <a:graphicData uri="http://schemas.openxmlformats.org/drawingml/2006/table">
            <a:tbl>
              <a:tblPr firstRow="1" firstCol="1" bandRow="1">
                <a:noFill/>
                <a:tableStyleId>{4E59FFBA-DCC6-43AE-A727-8DF30F66F115}</a:tableStyleId>
              </a:tblPr>
              <a:tblGrid>
                <a:gridCol w="3710975">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670425">
                  <a:extLst>
                    <a:ext uri="{9D8B030D-6E8A-4147-A177-3AD203B41FA5}">
                      <a16:colId xmlns:a16="http://schemas.microsoft.com/office/drawing/2014/main" val="20003"/>
                    </a:ext>
                  </a:extLst>
                </a:gridCol>
              </a:tblGrid>
              <a:tr h="567600">
                <a:tc gridSpan="4">
                  <a:txBody>
                    <a:bodyPr/>
                    <a:lstStyle/>
                    <a:p>
                      <a:pPr marL="0" marR="0" lvl="0" indent="0" algn="ctr" rtl="0">
                        <a:lnSpc>
                          <a:spcPct val="100000"/>
                        </a:lnSpc>
                        <a:spcBef>
                          <a:spcPts val="0"/>
                        </a:spcBef>
                        <a:spcAft>
                          <a:spcPts val="0"/>
                        </a:spcAft>
                        <a:buClr>
                          <a:srgbClr val="5F497A"/>
                        </a:buClr>
                        <a:buSzPts val="3000"/>
                        <a:buFont typeface="Calibri"/>
                        <a:buNone/>
                      </a:pPr>
                      <a:r>
                        <a:rPr lang="en" sz="3000" b="0" u="none" strike="noStrike" cap="none">
                          <a:solidFill>
                            <a:srgbClr val="5F497A"/>
                          </a:solidFill>
                          <a:latin typeface="Calibri"/>
                          <a:ea typeface="Calibri"/>
                          <a:cs typeface="Calibri"/>
                          <a:sym typeface="Calibri"/>
                        </a:rPr>
                        <a:t>MRAM </a:t>
                      </a:r>
                      <a:r>
                        <a:rPr lang="en" sz="3000" b="0" u="none" strike="noStrike" cap="none">
                          <a:solidFill>
                            <a:srgbClr val="BFBFBF"/>
                          </a:solidFill>
                          <a:latin typeface="Calibri"/>
                          <a:ea typeface="Calibri"/>
                          <a:cs typeface="Calibri"/>
                          <a:sym typeface="Calibri"/>
                        </a:rPr>
                        <a:t>|</a:t>
                      </a:r>
                      <a:r>
                        <a:rPr lang="en" sz="3000" b="0" u="none" strike="noStrike" cap="none">
                          <a:solidFill>
                            <a:srgbClr val="5F497A"/>
                          </a:solidFill>
                          <a:latin typeface="Calibri"/>
                          <a:ea typeface="Calibri"/>
                          <a:cs typeface="Calibri"/>
                          <a:sym typeface="Calibri"/>
                        </a:rPr>
                        <a:t> Monthly Research Administration Meeting </a:t>
                      </a:r>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5000">
                <a:tc gridSpan="4">
                  <a:txBody>
                    <a:bodyPr/>
                    <a:lstStyle/>
                    <a:p>
                      <a:pPr marL="0" marR="0" lvl="0" indent="0" algn="ctr" rtl="0">
                        <a:lnSpc>
                          <a:spcPct val="100000"/>
                        </a:lnSpc>
                        <a:spcBef>
                          <a:spcPts val="0"/>
                        </a:spcBef>
                        <a:spcAft>
                          <a:spcPts val="0"/>
                        </a:spcAft>
                        <a:buClr>
                          <a:schemeClr val="dk1"/>
                        </a:buClr>
                        <a:buSzPts val="800"/>
                        <a:buFont typeface="Calibri"/>
                        <a:buNone/>
                      </a:pPr>
                      <a:endParaRPr sz="8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lvl="8" indent="0" algn="ctr" rtl="0">
                        <a:spcBef>
                          <a:spcPts val="0"/>
                        </a:spcBef>
                        <a:spcAft>
                          <a:spcPts val="0"/>
                        </a:spcAft>
                        <a:buClr>
                          <a:srgbClr val="5F497A"/>
                        </a:buClr>
                        <a:buSzPts val="1400"/>
                        <a:buFont typeface="Calibri"/>
                        <a:buNone/>
                      </a:pPr>
                      <a:r>
                        <a:rPr lang="en" b="0">
                          <a:solidFill>
                            <a:srgbClr val="5F497A"/>
                          </a:solidFill>
                        </a:rPr>
                        <a:t>March 10, 2022</a:t>
                      </a:r>
                      <a:endParaRPr/>
                    </a:p>
                    <a:p>
                      <a:pPr marL="0" marR="0" lvl="0" indent="0" algn="ctr" rtl="0">
                        <a:lnSpc>
                          <a:spcPct val="100000"/>
                        </a:lnSpc>
                        <a:spcBef>
                          <a:spcPts val="0"/>
                        </a:spcBef>
                        <a:spcAft>
                          <a:spcPts val="0"/>
                        </a:spcAft>
                        <a:buClr>
                          <a:srgbClr val="5F497A"/>
                        </a:buClr>
                        <a:buSzPts val="1400"/>
                        <a:buFont typeface="Calibri"/>
                        <a:buNone/>
                      </a:pPr>
                      <a:r>
                        <a:rPr lang="en" sz="1400" b="0" u="none" strike="noStrike" cap="none">
                          <a:solidFill>
                            <a:srgbClr val="5F497A"/>
                          </a:solidFill>
                          <a:latin typeface="Calibri"/>
                          <a:ea typeface="Calibri"/>
                          <a:cs typeface="Calibri"/>
                          <a:sym typeface="Calibri"/>
                        </a:rPr>
                        <a:t>9:00 </a:t>
                      </a:r>
                      <a:r>
                        <a:rPr lang="en" b="0">
                          <a:solidFill>
                            <a:srgbClr val="5F497A"/>
                          </a:solidFill>
                        </a:rPr>
                        <a:t>AM </a:t>
                      </a:r>
                      <a:r>
                        <a:rPr lang="en" sz="1400" b="0" u="none" strike="noStrike" cap="none">
                          <a:solidFill>
                            <a:srgbClr val="5F497A"/>
                          </a:solidFill>
                          <a:latin typeface="Calibri"/>
                          <a:ea typeface="Calibri"/>
                          <a:cs typeface="Calibri"/>
                          <a:sym typeface="Calibri"/>
                        </a:rPr>
                        <a:t>– 10:00 AM</a:t>
                      </a:r>
                      <a:endParaRPr sz="1400" b="0" u="none" strike="noStrike" cap="none">
                        <a:solidFill>
                          <a:srgbClr val="5F497A"/>
                        </a:solidFill>
                        <a:latin typeface="Calibri"/>
                        <a:ea typeface="Calibri"/>
                        <a:cs typeface="Calibri"/>
                        <a:sym typeface="Calibri"/>
                      </a:endParaRPr>
                    </a:p>
                    <a:p>
                      <a:pPr marL="0" lvl="0" indent="0" algn="ctr" rtl="0">
                        <a:spcBef>
                          <a:spcPts val="0"/>
                        </a:spcBef>
                        <a:spcAft>
                          <a:spcPts val="0"/>
                        </a:spcAft>
                        <a:buClr>
                          <a:srgbClr val="5F497A"/>
                        </a:buClr>
                        <a:buSzPts val="1200"/>
                        <a:buFont typeface="Calibri"/>
                        <a:buNone/>
                      </a:pPr>
                      <a:r>
                        <a:rPr lang="en">
                          <a:solidFill>
                            <a:srgbClr val="5F497A"/>
                          </a:solidFill>
                        </a:rPr>
                        <a:t>HOSTED REMOTELY</a:t>
                      </a:r>
                      <a:endParaRPr>
                        <a:solidFill>
                          <a:srgbClr val="5F497A"/>
                        </a:solidFill>
                      </a:endParaRPr>
                    </a:p>
                    <a:p>
                      <a:pPr marL="0" lvl="0" indent="0" algn="ctr" rtl="0">
                        <a:spcBef>
                          <a:spcPts val="0"/>
                        </a:spcBef>
                        <a:spcAft>
                          <a:spcPts val="0"/>
                        </a:spcAft>
                        <a:buClr>
                          <a:srgbClr val="5F497A"/>
                        </a:buClr>
                        <a:buSzPts val="1400"/>
                        <a:buFont typeface="Calibri"/>
                        <a:buNone/>
                      </a:pPr>
                      <a:r>
                        <a:rPr lang="en" b="0">
                          <a:solidFill>
                            <a:srgbClr val="5F497A"/>
                          </a:solidFill>
                        </a:rPr>
                        <a:t>Join the LIVE Webinar</a:t>
                      </a:r>
                      <a:r>
                        <a:rPr lang="en">
                          <a:solidFill>
                            <a:srgbClr val="5F497A"/>
                          </a:solidFill>
                        </a:rPr>
                        <a:t>: </a:t>
                      </a:r>
                      <a:r>
                        <a:rPr lang="en" u="sng">
                          <a:solidFill>
                            <a:schemeClr val="hlink"/>
                          </a:solidFill>
                          <a:hlinkClick r:id="rId3"/>
                        </a:rPr>
                        <a:t>https://washington.zoom.us/j/346891888</a:t>
                      </a:r>
                      <a:endParaRPr sz="1200" b="0">
                        <a:solidFill>
                          <a:srgbClr val="5F497A"/>
                        </a:solidFill>
                      </a:endParaRPr>
                    </a:p>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1" u="none" strike="noStrike" cap="none">
                        <a:solidFill>
                          <a:schemeClr val="lt1"/>
                        </a:solidFill>
                        <a:latin typeface="Arial"/>
                        <a:ea typeface="Arial"/>
                        <a:cs typeface="Arial"/>
                        <a:sym typeface="Arial"/>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2725">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TOPIC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PRESENTER</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a:solidFill>
                            <a:schemeClr val="lt1"/>
                          </a:solidFill>
                        </a:rPr>
                        <a:t> </a:t>
                      </a:r>
                      <a:r>
                        <a:rPr lang="en" sz="1600" b="0" u="none" strike="noStrike" cap="none">
                          <a:solidFill>
                            <a:schemeClr val="lt1"/>
                          </a:solidFill>
                        </a:rPr>
                        <a:t>EMAIL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MIN</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extLst>
                  <a:ext uri="{0D108BD9-81ED-4DB2-BD59-A6C34878D82A}">
                    <a16:rowId xmlns:a16="http://schemas.microsoft.com/office/drawing/2014/main" val="10002"/>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 sz="1400" b="0" u="none" strike="noStrike" cap="none">
                          <a:solidFill>
                            <a:srgbClr val="3F3F3F"/>
                          </a:solidFill>
                          <a:latin typeface="Calibri"/>
                          <a:ea typeface="Calibri"/>
                          <a:cs typeface="Calibri"/>
                          <a:sym typeface="Calibri"/>
                        </a:rPr>
                        <a:t>Welcome</a:t>
                      </a: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b="1">
                          <a:solidFill>
                            <a:srgbClr val="3F3F3F"/>
                          </a:solidFill>
                        </a:rPr>
                        <a:t>Kirsten DeFries</a:t>
                      </a:r>
                      <a:endParaRPr sz="1000" b="1">
                        <a:solidFill>
                          <a:srgbClr val="3F3F3F"/>
                        </a:solidFill>
                      </a:endParaRPr>
                    </a:p>
                    <a:p>
                      <a:pPr marL="0" lvl="0" indent="0" algn="l" rtl="0">
                        <a:spcBef>
                          <a:spcPts val="0"/>
                        </a:spcBef>
                        <a:spcAft>
                          <a:spcPts val="0"/>
                        </a:spcAft>
                        <a:buNone/>
                      </a:pPr>
                      <a:r>
                        <a:rPr lang="en" sz="1000">
                          <a:solidFill>
                            <a:srgbClr val="3F3F3F"/>
                          </a:solidFill>
                        </a:rPr>
                        <a:t>Research Compliance &amp; Operations</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strike="noStrike" cap="none">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kirsten5@uw.edu</a:t>
                      </a:r>
                      <a:r>
                        <a:rPr lang="en" sz="1000" u="sng">
                          <a:solidFill>
                            <a:srgbClr val="000000"/>
                          </a:solidFill>
                        </a:rPr>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100" u="none" strike="noStrike" cap="none">
                          <a:solidFill>
                            <a:srgbClr val="3F3F3F"/>
                          </a:solidFill>
                          <a:latin typeface="Calibri"/>
                          <a:ea typeface="Calibri"/>
                          <a:cs typeface="Calibri"/>
                          <a:sym typeface="Calibri"/>
                        </a:rPr>
                        <a:t>2</a:t>
                      </a:r>
                      <a:endParaRPr sz="11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78400">
                <a:tc>
                  <a:txBody>
                    <a:bodyPr/>
                    <a:lstStyle/>
                    <a:p>
                      <a:pPr marL="0" marR="0" lvl="0" indent="0" algn="l" rtl="0">
                        <a:lnSpc>
                          <a:spcPct val="100000"/>
                        </a:lnSpc>
                        <a:spcBef>
                          <a:spcPts val="0"/>
                        </a:spcBef>
                        <a:spcAft>
                          <a:spcPts val="0"/>
                        </a:spcAft>
                        <a:buClr>
                          <a:srgbClr val="3F3F3F"/>
                        </a:buClr>
                        <a:buSzPts val="1100"/>
                        <a:buFont typeface="Calibri"/>
                        <a:buNone/>
                      </a:pPr>
                      <a:r>
                        <a:rPr lang="en" b="0">
                          <a:solidFill>
                            <a:srgbClr val="3F3F3F"/>
                          </a:solidFill>
                        </a:rPr>
                        <a:t>PAFC Hot Topic: Federal Audit Trends</a:t>
                      </a:r>
                      <a:endParaRPr sz="1100" b="1"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algn="l" rtl="0">
                        <a:spcBef>
                          <a:spcPts val="0"/>
                        </a:spcBef>
                        <a:spcAft>
                          <a:spcPts val="0"/>
                        </a:spcAft>
                        <a:buSzPts val="1100"/>
                        <a:buNone/>
                      </a:pPr>
                      <a:r>
                        <a:rPr lang="en" sz="1000" b="1">
                          <a:solidFill>
                            <a:srgbClr val="3F3F3F"/>
                          </a:solidFill>
                        </a:rPr>
                        <a:t>Matt Gardner</a:t>
                      </a:r>
                      <a:endParaRPr sz="1000" b="1">
                        <a:solidFill>
                          <a:srgbClr val="3F3F3F"/>
                        </a:solidFill>
                      </a:endParaRPr>
                    </a:p>
                    <a:p>
                      <a:pPr marL="0" lvl="0" indent="0" algn="l" rtl="0">
                        <a:spcBef>
                          <a:spcPts val="0"/>
                        </a:spcBef>
                        <a:spcAft>
                          <a:spcPts val="0"/>
                        </a:spcAft>
                        <a:buSzPts val="1100"/>
                        <a:buNone/>
                      </a:pPr>
                      <a:r>
                        <a:rPr lang="en" sz="1000">
                          <a:solidFill>
                            <a:srgbClr val="3F3F3F"/>
                          </a:solidFill>
                        </a:rPr>
                        <a:t>Post Award Fiscal Compliance</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5"/>
                        </a:rPr>
                        <a:t>gcafco@uw.edu</a:t>
                      </a:r>
                      <a:r>
                        <a:rPr lang="en" sz="1000" u="sng"/>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78400">
                <a:tc>
                  <a:txBody>
                    <a:bodyPr/>
                    <a:lstStyle/>
                    <a:p>
                      <a:pPr marL="0" lvl="0" indent="0" algn="l" rtl="0">
                        <a:spcBef>
                          <a:spcPts val="0"/>
                        </a:spcBef>
                        <a:spcAft>
                          <a:spcPts val="0"/>
                        </a:spcAft>
                        <a:buNone/>
                      </a:pPr>
                      <a:r>
                        <a:rPr lang="en" b="0">
                          <a:solidFill>
                            <a:srgbClr val="3F3F3F"/>
                          </a:solidFill>
                        </a:rPr>
                        <a:t>Personnel Changes in the Office of Research</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b="1">
                          <a:solidFill>
                            <a:srgbClr val="3F3F3F"/>
                          </a:solidFill>
                        </a:rPr>
                        <a:t>Joe Giffels</a:t>
                      </a:r>
                      <a:endParaRPr sz="1000" b="1">
                        <a:solidFill>
                          <a:srgbClr val="3F3F3F"/>
                        </a:solidFill>
                      </a:endParaRPr>
                    </a:p>
                    <a:p>
                      <a:pPr marL="0" lvl="0" indent="0" algn="l" rtl="0">
                        <a:spcBef>
                          <a:spcPts val="0"/>
                        </a:spcBef>
                        <a:spcAft>
                          <a:spcPts val="0"/>
                        </a:spcAft>
                        <a:buNone/>
                      </a:pPr>
                      <a:r>
                        <a:rPr lang="en" sz="1000">
                          <a:solidFill>
                            <a:srgbClr val="3F3F3F"/>
                          </a:solidFill>
                        </a:rPr>
                        <a:t>Office of Research</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l" rtl="0">
                        <a:spcBef>
                          <a:spcPts val="0"/>
                        </a:spcBef>
                        <a:spcAft>
                          <a:spcPts val="0"/>
                        </a:spcAft>
                        <a:buNone/>
                      </a:pPr>
                      <a:r>
                        <a:rPr lang="en" sz="1000"/>
                        <a:t> </a:t>
                      </a:r>
                      <a:r>
                        <a:rPr lang="en" sz="1000" u="sng">
                          <a:solidFill>
                            <a:schemeClr val="hlink"/>
                          </a:solidFill>
                        </a:rPr>
                        <a:t>jgiffels@uw.edu</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rgbClr val="3F3F3F"/>
                          </a:solidFill>
                        </a:rPr>
                        <a:t>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78400">
                <a:tc>
                  <a:txBody>
                    <a:bodyPr/>
                    <a:lstStyle/>
                    <a:p>
                      <a:pPr marL="0" marR="0" lvl="0" indent="0" algn="l" rtl="0">
                        <a:lnSpc>
                          <a:spcPct val="100000"/>
                        </a:lnSpc>
                        <a:spcBef>
                          <a:spcPts val="0"/>
                        </a:spcBef>
                        <a:spcAft>
                          <a:spcPts val="0"/>
                        </a:spcAft>
                        <a:buNone/>
                      </a:pPr>
                      <a:r>
                        <a:rPr lang="en" b="0">
                          <a:solidFill>
                            <a:srgbClr val="3F3F3F"/>
                          </a:solidFill>
                        </a:rPr>
                        <a:t>Mask Mandate and Research</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b="1">
                          <a:solidFill>
                            <a:srgbClr val="3F3F3F"/>
                          </a:solidFill>
                        </a:rPr>
                        <a:t>Joe Giffels</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Office of Research</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a:t> </a:t>
                      </a:r>
                      <a:r>
                        <a:rPr lang="en" sz="1000" u="sng">
                          <a:solidFill>
                            <a:schemeClr val="hlink"/>
                          </a:solidFill>
                        </a:rPr>
                        <a:t>jgiffels@uw.edu</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78400">
                <a:tc>
                  <a:txBody>
                    <a:bodyPr/>
                    <a:lstStyle/>
                    <a:p>
                      <a:pPr marL="0" marR="0" lvl="0" indent="0" algn="l" rtl="0">
                        <a:lnSpc>
                          <a:spcPct val="100000"/>
                        </a:lnSpc>
                        <a:spcBef>
                          <a:spcPts val="0"/>
                        </a:spcBef>
                        <a:spcAft>
                          <a:spcPts val="0"/>
                        </a:spcAft>
                        <a:buNone/>
                      </a:pPr>
                      <a:r>
                        <a:rPr lang="en" b="0">
                          <a:solidFill>
                            <a:srgbClr val="3F3F3F"/>
                          </a:solidFill>
                        </a:rPr>
                        <a:t>SAGE Training Preference Poll</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b="1">
                          <a:solidFill>
                            <a:srgbClr val="3F3F3F"/>
                          </a:solidFill>
                        </a:rPr>
                        <a:t>Anatoliy Klots</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Office of Research Information Services</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6"/>
                        </a:rPr>
                        <a:t>klots@uw.edu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681125">
                <a:tc gridSpan="4">
                  <a:txBody>
                    <a:bodyPr/>
                    <a:lstStyle/>
                    <a:p>
                      <a:pPr marL="0" marR="0" lvl="8" indent="0" algn="ctr"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A5A5A5"/>
                        </a:buClr>
                        <a:buSzPts val="1800"/>
                        <a:buFont typeface="Calibri"/>
                        <a:buNone/>
                      </a:pPr>
                      <a:r>
                        <a:rPr lang="en" sz="1800" b="1" u="none" strike="noStrike" cap="none">
                          <a:solidFill>
                            <a:srgbClr val="A5A5A5"/>
                          </a:solidFill>
                          <a:latin typeface="Calibri"/>
                          <a:ea typeface="Calibri"/>
                          <a:cs typeface="Calibri"/>
                          <a:sym typeface="Calibri"/>
                        </a:rPr>
                        <a:t>NEXT MEETING</a:t>
                      </a:r>
                      <a:endParaRPr sz="1800" b="1" u="none" strike="noStrike" cap="none">
                        <a:solidFill>
                          <a:srgbClr val="A5A5A5"/>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400"/>
                        <a:buFont typeface="Calibri"/>
                        <a:buNone/>
                      </a:pPr>
                      <a:r>
                        <a:rPr lang="en" b="0">
                          <a:solidFill>
                            <a:srgbClr val="5F497A"/>
                          </a:solidFill>
                        </a:rPr>
                        <a:t>April 14, 2022 9:00 AM - 10:00 AM</a:t>
                      </a:r>
                      <a:endParaRPr sz="14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100"/>
                        <a:buFont typeface="Calibri"/>
                        <a:buNone/>
                      </a:pP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References</a:t>
            </a:r>
            <a:endParaRPr/>
          </a:p>
        </p:txBody>
      </p:sp>
      <p:sp>
        <p:nvSpPr>
          <p:cNvPr id="278" name="Google Shape;278;p54"/>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800"/>
              <a:buFont typeface="Merriweather Sans"/>
              <a:buChar char="&gt;"/>
            </a:pPr>
            <a:r>
              <a:rPr lang="en" sz="2800">
                <a:latin typeface="Arial"/>
                <a:ea typeface="Arial"/>
                <a:cs typeface="Arial"/>
                <a:sym typeface="Arial"/>
              </a:rPr>
              <a:t>NSF Audit of Covid-19 Flexibilities</a:t>
            </a:r>
            <a:endParaRPr/>
          </a:p>
          <a:p>
            <a:pPr marL="0" lvl="0" indent="0" algn="l" rtl="0">
              <a:spcBef>
                <a:spcPts val="480"/>
              </a:spcBef>
              <a:spcAft>
                <a:spcPts val="0"/>
              </a:spcAft>
              <a:buClr>
                <a:srgbClr val="4B2E83"/>
              </a:buClr>
              <a:buSzPts val="2400"/>
              <a:buNone/>
            </a:pPr>
            <a:r>
              <a:rPr lang="en" u="sng">
                <a:solidFill>
                  <a:schemeClr val="hlink"/>
                </a:solidFill>
                <a:latin typeface="Arial"/>
                <a:ea typeface="Arial"/>
                <a:cs typeface="Arial"/>
                <a:sym typeface="Arial"/>
                <a:hlinkClick r:id="rId3"/>
              </a:rPr>
              <a:t>https://oig.nsf.gov/sites/default/files/reports/2022-01/21-6-003COVID-19CapstoneReportRedacted.pdf</a:t>
            </a:r>
            <a:endParaRPr>
              <a:latin typeface="Arial"/>
              <a:ea typeface="Arial"/>
              <a:cs typeface="Arial"/>
              <a:sym typeface="Arial"/>
            </a:endParaRPr>
          </a:p>
          <a:p>
            <a:pPr marL="0" lvl="0" indent="0" algn="l" rtl="0">
              <a:spcBef>
                <a:spcPts val="560"/>
              </a:spcBef>
              <a:spcAft>
                <a:spcPts val="0"/>
              </a:spcAft>
              <a:buClr>
                <a:srgbClr val="4B2E83"/>
              </a:buClr>
              <a:buSzPts val="2800"/>
              <a:buNone/>
            </a:pPr>
            <a:endParaRPr sz="2800" i="1">
              <a:latin typeface="Arial"/>
              <a:ea typeface="Arial"/>
              <a:cs typeface="Arial"/>
              <a:sym typeface="Arial"/>
            </a:endParaRPr>
          </a:p>
          <a:p>
            <a:pPr marL="342900" lvl="0" indent="-342900" algn="l" rtl="0">
              <a:spcBef>
                <a:spcPts val="560"/>
              </a:spcBef>
              <a:spcAft>
                <a:spcPts val="0"/>
              </a:spcAft>
              <a:buClr>
                <a:srgbClr val="4B2E83"/>
              </a:buClr>
              <a:buSzPts val="2800"/>
              <a:buFont typeface="Merriweather Sans"/>
              <a:buChar char="&gt;"/>
            </a:pPr>
            <a:r>
              <a:rPr lang="en" sz="2800">
                <a:latin typeface="Arial"/>
                <a:ea typeface="Arial"/>
                <a:cs typeface="Arial"/>
                <a:sym typeface="Arial"/>
              </a:rPr>
              <a:t>OIG Audit of NIH</a:t>
            </a:r>
            <a:endParaRPr/>
          </a:p>
          <a:p>
            <a:pPr marL="0" lvl="0" indent="0" algn="l" rtl="0">
              <a:spcBef>
                <a:spcPts val="480"/>
              </a:spcBef>
              <a:spcAft>
                <a:spcPts val="0"/>
              </a:spcAft>
              <a:buClr>
                <a:srgbClr val="4B2E83"/>
              </a:buClr>
              <a:buSzPts val="2400"/>
              <a:buNone/>
            </a:pPr>
            <a:r>
              <a:rPr lang="en" u="sng">
                <a:solidFill>
                  <a:schemeClr val="hlink"/>
                </a:solidFill>
                <a:latin typeface="Arial"/>
                <a:ea typeface="Arial"/>
                <a:cs typeface="Arial"/>
                <a:sym typeface="Arial"/>
                <a:hlinkClick r:id="rId4"/>
              </a:rPr>
              <a:t>https://oig.hhs.gov/oas/reports/region3/32003001.pdf</a:t>
            </a:r>
            <a:endParaRPr>
              <a:latin typeface="Arial"/>
              <a:ea typeface="Arial"/>
              <a:cs typeface="Arial"/>
              <a:sym typeface="Arial"/>
            </a:endParaRPr>
          </a:p>
          <a:p>
            <a:pPr marL="0" lvl="0" indent="0" algn="l" rtl="0">
              <a:spcBef>
                <a:spcPts val="560"/>
              </a:spcBef>
              <a:spcAft>
                <a:spcPts val="0"/>
              </a:spcAft>
              <a:buClr>
                <a:srgbClr val="4B2E83"/>
              </a:buClr>
              <a:buSzPts val="2800"/>
              <a:buNone/>
            </a:pPr>
            <a:endParaRPr sz="2800">
              <a:latin typeface="Arial"/>
              <a:ea typeface="Arial"/>
              <a:cs typeface="Arial"/>
              <a:sym typeface="Arial"/>
            </a:endParaRPr>
          </a:p>
        </p:txBody>
      </p:sp>
      <p:sp>
        <p:nvSpPr>
          <p:cNvPr id="279" name="Google Shape;279;p54"/>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4000"/>
              <a:buNone/>
            </a:pPr>
            <a:r>
              <a:rPr lang="en" sz="4000">
                <a:latin typeface="Arial"/>
                <a:ea typeface="Arial"/>
                <a:cs typeface="Arial"/>
                <a:sym typeface="Arial"/>
              </a:rPr>
              <a:t>Questions</a:t>
            </a:r>
            <a:endParaRPr/>
          </a:p>
        </p:txBody>
      </p:sp>
      <p:sp>
        <p:nvSpPr>
          <p:cNvPr id="285" name="Google Shape;285;p55"/>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Char char="&gt;"/>
            </a:pPr>
            <a:r>
              <a:rPr lang="en">
                <a:latin typeface="Arial"/>
                <a:ea typeface="Arial"/>
                <a:cs typeface="Arial"/>
                <a:sym typeface="Arial"/>
              </a:rPr>
              <a:t>Post Award Fiscal Compliance (PAFC)</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3"/>
              </a:rPr>
              <a:t>gcafco@uw.edu</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4"/>
              </a:rPr>
              <a:t>https://finance.uw.edu/pafc/</a:t>
            </a:r>
            <a:br>
              <a:rPr lang="en">
                <a:latin typeface="Arial"/>
                <a:ea typeface="Arial"/>
                <a:cs typeface="Arial"/>
                <a:sym typeface="Arial"/>
              </a:rPr>
            </a:br>
            <a:endParaRPr>
              <a:latin typeface="Arial"/>
              <a:ea typeface="Arial"/>
              <a:cs typeface="Arial"/>
              <a:sym typeface="Arial"/>
            </a:endParaRPr>
          </a:p>
          <a:p>
            <a:pPr marL="342900" lvl="0" indent="-342900" algn="l" rtl="0">
              <a:spcBef>
                <a:spcPts val="480"/>
              </a:spcBef>
              <a:spcAft>
                <a:spcPts val="0"/>
              </a:spcAft>
              <a:buClr>
                <a:srgbClr val="4B2E83"/>
              </a:buClr>
              <a:buSzPts val="2400"/>
              <a:buChar char="&gt;"/>
            </a:pPr>
            <a:r>
              <a:rPr lang="en">
                <a:latin typeface="Arial"/>
                <a:ea typeface="Arial"/>
                <a:cs typeface="Arial"/>
                <a:sym typeface="Arial"/>
              </a:rPr>
              <a:t>Matt Gardner</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5"/>
              </a:rPr>
              <a:t>mgard4@uw.edu</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206-543-2610</a:t>
            </a:r>
            <a:endParaRPr/>
          </a:p>
          <a:p>
            <a:pPr marL="742950" lvl="1" indent="-209550" algn="l" rtl="0">
              <a:spcBef>
                <a:spcPts val="240"/>
              </a:spcBef>
              <a:spcAft>
                <a:spcPts val="0"/>
              </a:spcAft>
              <a:buClr>
                <a:srgbClr val="4B2E83"/>
              </a:buClr>
              <a:buSzPts val="1200"/>
              <a:buNone/>
            </a:pPr>
            <a:endParaRPr sz="1200">
              <a:latin typeface="Arial"/>
              <a:ea typeface="Arial"/>
              <a:cs typeface="Arial"/>
              <a:sym typeface="Arial"/>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190500" algn="l" rtl="0">
              <a:spcBef>
                <a:spcPts val="480"/>
              </a:spcBef>
              <a:spcAft>
                <a:spcPts val="0"/>
              </a:spcAft>
              <a:buClr>
                <a:srgbClr val="4B2E83"/>
              </a:buClr>
              <a:buSzPts val="2400"/>
              <a:buNone/>
            </a:pPr>
            <a:endParaRPr>
              <a:latin typeface="Arial"/>
              <a:ea typeface="Arial"/>
              <a:cs typeface="Arial"/>
              <a:sym typeface="Arial"/>
            </a:endParaRPr>
          </a:p>
        </p:txBody>
      </p:sp>
      <p:sp>
        <p:nvSpPr>
          <p:cNvPr id="286" name="Google Shape;286;p55"/>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6"/>
          <p:cNvSpPr txBox="1">
            <a:spLocks noGrp="1"/>
          </p:cNvSpPr>
          <p:nvPr>
            <p:ph type="body" idx="1"/>
          </p:nvPr>
        </p:nvSpPr>
        <p:spPr>
          <a:xfrm>
            <a:off x="692028" y="472440"/>
            <a:ext cx="7527300" cy="27609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3"/>
              </a:buClr>
              <a:buSzPts val="5000"/>
              <a:buNone/>
            </a:pPr>
            <a:r>
              <a:rPr lang="en">
                <a:latin typeface="Arial"/>
                <a:ea typeface="Arial"/>
                <a:cs typeface="Arial"/>
                <a:sym typeface="Arial"/>
              </a:rPr>
              <a:t>Personnel Changes in the Office of Research</a:t>
            </a:r>
            <a:endParaRPr/>
          </a:p>
          <a:p>
            <a:pPr marL="0" lvl="0" indent="0" algn="l" rtl="0">
              <a:lnSpc>
                <a:spcPct val="100000"/>
              </a:lnSpc>
              <a:spcBef>
                <a:spcPts val="640"/>
              </a:spcBef>
              <a:spcAft>
                <a:spcPts val="0"/>
              </a:spcAft>
              <a:buClr>
                <a:schemeClr val="accent3"/>
              </a:buClr>
              <a:buSzPts val="3200"/>
              <a:buNone/>
            </a:pPr>
            <a:r>
              <a:rPr lang="en" sz="3200">
                <a:latin typeface="Arial"/>
                <a:ea typeface="Arial"/>
                <a:cs typeface="Arial"/>
                <a:sym typeface="Arial"/>
              </a:rPr>
              <a:t>Export Controls</a:t>
            </a:r>
            <a:endParaRPr/>
          </a:p>
        </p:txBody>
      </p:sp>
      <p:sp>
        <p:nvSpPr>
          <p:cNvPr id="293" name="Google Shape;293;p56"/>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FFFFFF"/>
              </a:buClr>
              <a:buSzPts val="2000"/>
              <a:buFont typeface="Arial"/>
              <a:buNone/>
            </a:pPr>
            <a:r>
              <a:rPr lang="en" sz="2000" b="0" i="0" u="none" strike="noStrike" cap="none">
                <a:solidFill>
                  <a:srgbClr val="FFFFFF"/>
                </a:solidFill>
                <a:latin typeface="Arial"/>
                <a:ea typeface="Arial"/>
                <a:cs typeface="Arial"/>
                <a:sym typeface="Arial"/>
              </a:rPr>
              <a:t>MRAM</a:t>
            </a:r>
            <a:endParaRPr/>
          </a:p>
          <a:p>
            <a:pPr marL="0" marR="0" lvl="0" indent="0" algn="l" rtl="0">
              <a:lnSpc>
                <a:spcPct val="150000"/>
              </a:lnSpc>
              <a:spcBef>
                <a:spcPts val="320"/>
              </a:spcBef>
              <a:spcAft>
                <a:spcPts val="0"/>
              </a:spcAft>
              <a:buClr>
                <a:srgbClr val="FFFFFF"/>
              </a:buClr>
              <a:buSzPts val="1600"/>
              <a:buFont typeface="Arial"/>
              <a:buNone/>
            </a:pPr>
            <a:r>
              <a:rPr lang="en" sz="1600" b="0" i="0" u="none" strike="noStrike" cap="none">
                <a:solidFill>
                  <a:srgbClr val="FFFFFF"/>
                </a:solidFill>
                <a:latin typeface="Arial"/>
                <a:ea typeface="Arial"/>
                <a:cs typeface="Arial"/>
                <a:sym typeface="Arial"/>
              </a:rPr>
              <a:t>March 2022</a:t>
            </a:r>
            <a:endParaRPr/>
          </a:p>
          <a:p>
            <a:pPr marL="0" marR="0" lvl="0" indent="0" algn="l" rtl="0">
              <a:lnSpc>
                <a:spcPct val="150000"/>
              </a:lnSpc>
              <a:spcBef>
                <a:spcPts val="320"/>
              </a:spcBef>
              <a:spcAft>
                <a:spcPts val="0"/>
              </a:spcAft>
              <a:buClr>
                <a:srgbClr val="FFFFFF"/>
              </a:buClr>
              <a:buSzPts val="1600"/>
              <a:buFont typeface="Arial"/>
              <a:buNone/>
            </a:pPr>
            <a:r>
              <a:rPr lang="en" sz="1600" b="0" i="0" u="none" strike="noStrike" cap="none">
                <a:solidFill>
                  <a:srgbClr val="FFFFFF"/>
                </a:solidFill>
                <a:latin typeface="Arial"/>
                <a:ea typeface="Arial"/>
                <a:cs typeface="Arial"/>
                <a:sym typeface="Arial"/>
              </a:rPr>
              <a:t>Joe Giffels</a:t>
            </a:r>
            <a:endParaRPr/>
          </a:p>
          <a:p>
            <a:pPr marL="0" marR="0" lvl="0" indent="0" algn="l" rtl="0">
              <a:lnSpc>
                <a:spcPct val="150000"/>
              </a:lnSpc>
              <a:spcBef>
                <a:spcPts val="320"/>
              </a:spcBef>
              <a:spcAft>
                <a:spcPts val="0"/>
              </a:spcAft>
              <a:buClr>
                <a:srgbClr val="FFFFFF"/>
              </a:buClr>
              <a:buSzPts val="1600"/>
              <a:buFont typeface="Arial"/>
              <a:buNone/>
            </a:pPr>
            <a:r>
              <a:rPr lang="en" sz="1600" b="0" i="0" u="none" strike="noStrike" cap="none">
                <a:solidFill>
                  <a:srgbClr val="FFFFFF"/>
                </a:solidFill>
                <a:latin typeface="Arial"/>
                <a:ea typeface="Arial"/>
                <a:cs typeface="Arial"/>
                <a:sym typeface="Arial"/>
              </a:rPr>
              <a:t>Office of Research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7"/>
          <p:cNvSpPr txBox="1">
            <a:spLocks noGrp="1"/>
          </p:cNvSpPr>
          <p:nvPr>
            <p:ph type="body" idx="1"/>
          </p:nvPr>
        </p:nvSpPr>
        <p:spPr>
          <a:xfrm>
            <a:off x="671757" y="106681"/>
            <a:ext cx="8184600" cy="1328700"/>
          </a:xfrm>
          <a:prstGeom prst="rect">
            <a:avLst/>
          </a:prstGeom>
          <a:noFill/>
          <a:ln>
            <a:noFill/>
          </a:ln>
        </p:spPr>
        <p:txBody>
          <a:bodyPr spcFirstLastPara="1" wrap="square" lIns="91425" tIns="45700" rIns="91425" bIns="45700" anchor="b" anchorCtr="0">
            <a:normAutofit lnSpcReduction="10000"/>
          </a:bodyPr>
          <a:lstStyle/>
          <a:p>
            <a:pPr marL="0" lvl="0" indent="0" algn="l" rtl="0">
              <a:lnSpc>
                <a:spcPct val="90000"/>
              </a:lnSpc>
              <a:spcBef>
                <a:spcPts val="0"/>
              </a:spcBef>
              <a:spcAft>
                <a:spcPts val="0"/>
              </a:spcAft>
              <a:buClr>
                <a:srgbClr val="4B2E83"/>
              </a:buClr>
              <a:buSzPts val="3200"/>
              <a:buNone/>
            </a:pPr>
            <a:r>
              <a:rPr lang="en" sz="3200">
                <a:latin typeface="Arial"/>
                <a:ea typeface="Arial"/>
                <a:cs typeface="Arial"/>
                <a:sym typeface="Arial"/>
              </a:rPr>
              <a:t>Jasmine Campbell, JD</a:t>
            </a:r>
            <a:endParaRPr/>
          </a:p>
          <a:p>
            <a:pPr marL="0" lvl="0" indent="0" algn="l" rtl="0">
              <a:lnSpc>
                <a:spcPct val="90000"/>
              </a:lnSpc>
              <a:spcBef>
                <a:spcPts val="480"/>
              </a:spcBef>
              <a:spcAft>
                <a:spcPts val="0"/>
              </a:spcAft>
              <a:buClr>
                <a:srgbClr val="4B2E83"/>
              </a:buClr>
              <a:buSzPts val="2400"/>
              <a:buNone/>
            </a:pPr>
            <a:r>
              <a:rPr lang="en" sz="2400">
                <a:latin typeface="Arial"/>
                <a:ea typeface="Arial"/>
                <a:cs typeface="Arial"/>
                <a:sym typeface="Arial"/>
              </a:rPr>
              <a:t>Director, Export Controls</a:t>
            </a:r>
            <a:endParaRPr/>
          </a:p>
          <a:p>
            <a:pPr marL="0" lvl="0" indent="0" algn="l" rtl="0">
              <a:lnSpc>
                <a:spcPct val="90000"/>
              </a:lnSpc>
              <a:spcBef>
                <a:spcPts val="360"/>
              </a:spcBef>
              <a:spcAft>
                <a:spcPts val="0"/>
              </a:spcAft>
              <a:buClr>
                <a:srgbClr val="4B2E83"/>
              </a:buClr>
              <a:buSzPts val="1800"/>
              <a:buNone/>
            </a:pPr>
            <a:r>
              <a:rPr lang="en" sz="1800" u="sng">
                <a:latin typeface="Arial"/>
                <a:ea typeface="Arial"/>
                <a:cs typeface="Arial"/>
                <a:sym typeface="Arial"/>
              </a:rPr>
              <a:t>exports@uw.edu</a:t>
            </a:r>
            <a:endParaRPr/>
          </a:p>
        </p:txBody>
      </p:sp>
      <p:sp>
        <p:nvSpPr>
          <p:cNvPr id="300" name="Google Shape;300;p57"/>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Joe Giffels – Office of Research</a:t>
            </a:r>
            <a:endParaRPr/>
          </a:p>
        </p:txBody>
      </p:sp>
      <p:pic>
        <p:nvPicPr>
          <p:cNvPr id="301" name="Google Shape;301;p57"/>
          <p:cNvPicPr preferRelativeResize="0"/>
          <p:nvPr/>
        </p:nvPicPr>
        <p:blipFill rotWithShape="1">
          <a:blip r:embed="rId3">
            <a:alphaModFix/>
          </a:blip>
          <a:srcRect/>
          <a:stretch/>
        </p:blipFill>
        <p:spPr>
          <a:xfrm>
            <a:off x="671758" y="1685432"/>
            <a:ext cx="3077282" cy="4615923"/>
          </a:xfrm>
          <a:prstGeom prst="rect">
            <a:avLst/>
          </a:prstGeom>
          <a:noFill/>
          <a:ln>
            <a:noFill/>
          </a:ln>
        </p:spPr>
      </p:pic>
      <p:sp>
        <p:nvSpPr>
          <p:cNvPr id="302" name="Google Shape;302;p57"/>
          <p:cNvSpPr txBox="1"/>
          <p:nvPr/>
        </p:nvSpPr>
        <p:spPr>
          <a:xfrm>
            <a:off x="4572000" y="1668821"/>
            <a:ext cx="36051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006F"/>
              </a:buClr>
              <a:buSzPts val="1800"/>
              <a:buFont typeface="Calibri"/>
              <a:buNone/>
            </a:pPr>
            <a:r>
              <a:rPr lang="en" sz="1800" b="0" i="0" u="none" strike="noStrike" cap="none">
                <a:solidFill>
                  <a:srgbClr val="33006F"/>
                </a:solidFill>
                <a:latin typeface="Calibri"/>
                <a:ea typeface="Calibri"/>
                <a:cs typeface="Calibri"/>
                <a:sym typeface="Calibri"/>
              </a:rPr>
              <a:t>Director of Regulatory Guidance</a:t>
            </a:r>
            <a:endParaRPr/>
          </a:p>
          <a:p>
            <a:pPr marL="0" marR="0" lvl="0" indent="0" algn="l" rtl="0">
              <a:lnSpc>
                <a:spcPct val="100000"/>
              </a:lnSpc>
              <a:spcBef>
                <a:spcPts val="0"/>
              </a:spcBef>
              <a:spcAft>
                <a:spcPts val="0"/>
              </a:spcAft>
              <a:buClr>
                <a:srgbClr val="33006F"/>
              </a:buClr>
              <a:buSzPts val="1800"/>
              <a:buFont typeface="Calibri"/>
              <a:buNone/>
            </a:pPr>
            <a:r>
              <a:rPr lang="en" sz="1800" b="0" i="0" u="none" strike="noStrike" cap="none">
                <a:solidFill>
                  <a:srgbClr val="33006F"/>
                </a:solidFill>
                <a:latin typeface="Calibri"/>
                <a:ea typeface="Calibri"/>
                <a:cs typeface="Calibri"/>
                <a:sym typeface="Calibri"/>
              </a:rPr>
              <a:t>School of Medicine</a:t>
            </a:r>
            <a:endParaRPr/>
          </a:p>
          <a:p>
            <a:pPr marL="0" marR="0" lvl="0" indent="0" algn="l" rtl="0">
              <a:lnSpc>
                <a:spcPct val="100000"/>
              </a:lnSpc>
              <a:spcBef>
                <a:spcPts val="0"/>
              </a:spcBef>
              <a:spcAft>
                <a:spcPts val="0"/>
              </a:spcAft>
              <a:buClr>
                <a:srgbClr val="33006F"/>
              </a:buClr>
              <a:buSzPts val="1800"/>
              <a:buFont typeface="Calibri"/>
              <a:buNone/>
            </a:pPr>
            <a:r>
              <a:rPr lang="en" sz="1800" b="0" i="0" u="none" strike="noStrike" cap="none">
                <a:solidFill>
                  <a:srgbClr val="33006F"/>
                </a:solidFill>
                <a:latin typeface="Calibri"/>
                <a:ea typeface="Calibri"/>
                <a:cs typeface="Calibri"/>
                <a:sym typeface="Calibri"/>
              </a:rPr>
              <a:t>2017-2022</a:t>
            </a:r>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33006F"/>
              </a:solidFill>
              <a:latin typeface="Calibri"/>
              <a:ea typeface="Calibri"/>
              <a:cs typeface="Calibri"/>
              <a:sym typeface="Calibri"/>
            </a:endParaRPr>
          </a:p>
          <a:p>
            <a:pPr marL="0" marR="0" lvl="0" indent="0" algn="l" rtl="0">
              <a:lnSpc>
                <a:spcPct val="100000"/>
              </a:lnSpc>
              <a:spcBef>
                <a:spcPts val="0"/>
              </a:spcBef>
              <a:spcAft>
                <a:spcPts val="0"/>
              </a:spcAft>
              <a:buClr>
                <a:srgbClr val="33006F"/>
              </a:buClr>
              <a:buSzPts val="1800"/>
              <a:buFont typeface="Calibri"/>
              <a:buNone/>
            </a:pPr>
            <a:r>
              <a:rPr lang="en" sz="1800" b="0" i="0" u="none" strike="noStrike" cap="none">
                <a:solidFill>
                  <a:srgbClr val="33006F"/>
                </a:solidFill>
                <a:latin typeface="Calibri"/>
                <a:ea typeface="Calibri"/>
                <a:cs typeface="Calibri"/>
                <a:sym typeface="Calibri"/>
              </a:rPr>
              <a:t>Grant and Contract Administrator</a:t>
            </a:r>
            <a:endParaRPr/>
          </a:p>
          <a:p>
            <a:pPr marL="0" marR="0" lvl="0" indent="0" algn="l" rtl="0">
              <a:lnSpc>
                <a:spcPct val="100000"/>
              </a:lnSpc>
              <a:spcBef>
                <a:spcPts val="0"/>
              </a:spcBef>
              <a:spcAft>
                <a:spcPts val="0"/>
              </a:spcAft>
              <a:buClr>
                <a:srgbClr val="33006F"/>
              </a:buClr>
              <a:buSzPts val="1800"/>
              <a:buFont typeface="Calibri"/>
              <a:buNone/>
            </a:pPr>
            <a:r>
              <a:rPr lang="en" sz="1800" b="0" i="0" u="none" strike="noStrike" cap="none">
                <a:solidFill>
                  <a:srgbClr val="33006F"/>
                </a:solidFill>
                <a:latin typeface="Calibri"/>
                <a:ea typeface="Calibri"/>
                <a:cs typeface="Calibri"/>
                <a:sym typeface="Calibri"/>
              </a:rPr>
              <a:t>Office of Sponsored Programs</a:t>
            </a:r>
            <a:endParaRPr/>
          </a:p>
          <a:p>
            <a:pPr marL="0" marR="0" lvl="0" indent="0" algn="l" rtl="0">
              <a:lnSpc>
                <a:spcPct val="100000"/>
              </a:lnSpc>
              <a:spcBef>
                <a:spcPts val="0"/>
              </a:spcBef>
              <a:spcAft>
                <a:spcPts val="0"/>
              </a:spcAft>
              <a:buClr>
                <a:srgbClr val="33006F"/>
              </a:buClr>
              <a:buSzPts val="1800"/>
              <a:buFont typeface="Calibri"/>
              <a:buNone/>
            </a:pPr>
            <a:r>
              <a:rPr lang="en" sz="1800" b="0" i="0" u="none" strike="noStrike" cap="none">
                <a:solidFill>
                  <a:srgbClr val="33006F"/>
                </a:solidFill>
                <a:latin typeface="Calibri"/>
                <a:ea typeface="Calibri"/>
                <a:cs typeface="Calibri"/>
                <a:sym typeface="Calibri"/>
              </a:rPr>
              <a:t>2014-2017</a:t>
            </a:r>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33006F"/>
              </a:solidFill>
              <a:latin typeface="Calibri"/>
              <a:ea typeface="Calibri"/>
              <a:cs typeface="Calibri"/>
              <a:sym typeface="Calibri"/>
            </a:endParaRPr>
          </a:p>
          <a:p>
            <a:pPr marL="0" marR="0" lvl="0" indent="0" algn="l" rtl="0">
              <a:lnSpc>
                <a:spcPct val="100000"/>
              </a:lnSpc>
              <a:spcBef>
                <a:spcPts val="0"/>
              </a:spcBef>
              <a:spcAft>
                <a:spcPts val="0"/>
              </a:spcAft>
              <a:buClr>
                <a:srgbClr val="33006F"/>
              </a:buClr>
              <a:buSzPts val="1800"/>
              <a:buFont typeface="Calibri"/>
              <a:buNone/>
            </a:pPr>
            <a:r>
              <a:rPr lang="en" sz="1800" b="0" i="0" u="none" strike="noStrike" cap="none">
                <a:solidFill>
                  <a:srgbClr val="33006F"/>
                </a:solidFill>
                <a:latin typeface="Calibri"/>
                <a:ea typeface="Calibri"/>
                <a:cs typeface="Calibri"/>
                <a:sym typeface="Calibri"/>
              </a:rPr>
              <a:t>Legal Associate</a:t>
            </a:r>
            <a:endParaRPr/>
          </a:p>
          <a:p>
            <a:pPr marL="0" marR="0" lvl="0" indent="0" algn="l" rtl="0">
              <a:lnSpc>
                <a:spcPct val="100000"/>
              </a:lnSpc>
              <a:spcBef>
                <a:spcPts val="0"/>
              </a:spcBef>
              <a:spcAft>
                <a:spcPts val="0"/>
              </a:spcAft>
              <a:buClr>
                <a:srgbClr val="33006F"/>
              </a:buClr>
              <a:buSzPts val="1800"/>
              <a:buFont typeface="Calibri"/>
              <a:buNone/>
            </a:pPr>
            <a:r>
              <a:rPr lang="en" sz="1800" b="0" i="0" u="none" strike="noStrike" cap="none">
                <a:solidFill>
                  <a:srgbClr val="33006F"/>
                </a:solidFill>
                <a:latin typeface="Calibri"/>
                <a:ea typeface="Calibri"/>
                <a:cs typeface="Calibri"/>
                <a:sym typeface="Calibri"/>
              </a:rPr>
              <a:t>International regulatory compliance,</a:t>
            </a:r>
            <a:endParaRPr/>
          </a:p>
          <a:p>
            <a:pPr marL="0" marR="0" lvl="0" indent="0" algn="l" rtl="0">
              <a:lnSpc>
                <a:spcPct val="100000"/>
              </a:lnSpc>
              <a:spcBef>
                <a:spcPts val="0"/>
              </a:spcBef>
              <a:spcAft>
                <a:spcPts val="0"/>
              </a:spcAft>
              <a:buClr>
                <a:srgbClr val="33006F"/>
              </a:buClr>
              <a:buSzPts val="1800"/>
              <a:buFont typeface="Calibri"/>
              <a:buNone/>
            </a:pPr>
            <a:r>
              <a:rPr lang="en" sz="1800" b="0" i="0" u="none" strike="noStrike" cap="none">
                <a:solidFill>
                  <a:srgbClr val="33006F"/>
                </a:solidFill>
                <a:latin typeface="Calibri"/>
                <a:ea typeface="Calibri"/>
                <a:cs typeface="Calibri"/>
                <a:sym typeface="Calibri"/>
              </a:rPr>
              <a:t> including export controls(!)</a:t>
            </a:r>
            <a:endParaRPr/>
          </a:p>
          <a:p>
            <a:pPr marL="0" marR="0" lvl="0" indent="0" algn="l" rtl="0">
              <a:lnSpc>
                <a:spcPct val="100000"/>
              </a:lnSpc>
              <a:spcBef>
                <a:spcPts val="0"/>
              </a:spcBef>
              <a:spcAft>
                <a:spcPts val="0"/>
              </a:spcAft>
              <a:buClr>
                <a:srgbClr val="33006F"/>
              </a:buClr>
              <a:buSzPts val="1800"/>
              <a:buFont typeface="Calibri"/>
              <a:buNone/>
            </a:pPr>
            <a:r>
              <a:rPr lang="en" sz="1800" b="0" i="0" u="none" strike="noStrike" cap="none">
                <a:solidFill>
                  <a:srgbClr val="33006F"/>
                </a:solidFill>
                <a:latin typeface="Calibri"/>
                <a:ea typeface="Calibri"/>
                <a:cs typeface="Calibri"/>
                <a:sym typeface="Calibri"/>
              </a:rPr>
              <a:t>2009-2014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8"/>
          <p:cNvSpPr txBox="1">
            <a:spLocks noGrp="1"/>
          </p:cNvSpPr>
          <p:nvPr>
            <p:ph type="body" idx="1"/>
          </p:nvPr>
        </p:nvSpPr>
        <p:spPr>
          <a:xfrm>
            <a:off x="692028" y="472440"/>
            <a:ext cx="7527300" cy="27609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3"/>
              </a:buClr>
              <a:buSzPts val="5000"/>
              <a:buNone/>
            </a:pPr>
            <a:r>
              <a:rPr lang="en">
                <a:latin typeface="Arial"/>
                <a:ea typeface="Arial"/>
                <a:cs typeface="Arial"/>
                <a:sym typeface="Arial"/>
              </a:rPr>
              <a:t>Mask Mandate and Research</a:t>
            </a:r>
            <a:endParaRPr/>
          </a:p>
          <a:p>
            <a:pPr marL="0" lvl="0" indent="0" algn="l" rtl="0">
              <a:lnSpc>
                <a:spcPct val="100000"/>
              </a:lnSpc>
              <a:spcBef>
                <a:spcPts val="640"/>
              </a:spcBef>
              <a:spcAft>
                <a:spcPts val="0"/>
              </a:spcAft>
              <a:buClr>
                <a:schemeClr val="accent3"/>
              </a:buClr>
              <a:buSzPts val="3200"/>
              <a:buNone/>
            </a:pPr>
            <a:endParaRPr sz="3200">
              <a:latin typeface="Arial"/>
              <a:ea typeface="Arial"/>
              <a:cs typeface="Arial"/>
              <a:sym typeface="Arial"/>
            </a:endParaRPr>
          </a:p>
        </p:txBody>
      </p:sp>
      <p:sp>
        <p:nvSpPr>
          <p:cNvPr id="309" name="Google Shape;309;p58"/>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March 2022</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Joe Giffels</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Office of Research</a:t>
            </a:r>
            <a:endParaRPr/>
          </a:p>
        </p:txBody>
      </p:sp>
      <p:pic>
        <p:nvPicPr>
          <p:cNvPr id="310" name="Google Shape;310;p58"/>
          <p:cNvPicPr preferRelativeResize="0"/>
          <p:nvPr/>
        </p:nvPicPr>
        <p:blipFill rotWithShape="1">
          <a:blip r:embed="rId3">
            <a:alphaModFix/>
          </a:blip>
          <a:srcRect/>
          <a:stretch/>
        </p:blipFill>
        <p:spPr>
          <a:xfrm>
            <a:off x="4020394" y="2549951"/>
            <a:ext cx="4786563" cy="26911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t>Mask on? Mask off? Indoors? Outdoors?</a:t>
            </a:r>
            <a:endParaRPr/>
          </a:p>
        </p:txBody>
      </p:sp>
      <p:pic>
        <p:nvPicPr>
          <p:cNvPr id="316" name="Google Shape;316;p59"/>
          <p:cNvPicPr preferRelativeResize="0"/>
          <p:nvPr/>
        </p:nvPicPr>
        <p:blipFill rotWithShape="1">
          <a:blip r:embed="rId3">
            <a:alphaModFix/>
          </a:blip>
          <a:srcRect/>
          <a:stretch/>
        </p:blipFill>
        <p:spPr>
          <a:xfrm>
            <a:off x="671757" y="1860382"/>
            <a:ext cx="2294177" cy="3137237"/>
          </a:xfrm>
          <a:prstGeom prst="rect">
            <a:avLst/>
          </a:prstGeom>
          <a:noFill/>
          <a:ln>
            <a:noFill/>
          </a:ln>
        </p:spPr>
      </p:pic>
      <p:sp>
        <p:nvSpPr>
          <p:cNvPr id="317" name="Google Shape;317;p59"/>
          <p:cNvSpPr txBox="1">
            <a:spLocks noGrp="1"/>
          </p:cNvSpPr>
          <p:nvPr>
            <p:ph type="body" idx="2"/>
          </p:nvPr>
        </p:nvSpPr>
        <p:spPr>
          <a:xfrm>
            <a:off x="3402505" y="1880068"/>
            <a:ext cx="5069700" cy="393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a:t>March 28</a:t>
            </a:r>
            <a:endParaRPr/>
          </a:p>
          <a:p>
            <a:pPr marL="0" lvl="0" indent="0" algn="l" rtl="0">
              <a:spcBef>
                <a:spcPts val="480"/>
              </a:spcBef>
              <a:spcAft>
                <a:spcPts val="0"/>
              </a:spcAft>
              <a:buClr>
                <a:srgbClr val="4B2E83"/>
              </a:buClr>
              <a:buSzPts val="2400"/>
              <a:buNone/>
            </a:pPr>
            <a:r>
              <a:rPr lang="en"/>
              <a:t>Masks not mandatory, but encouraged, for at least the next two weeks</a:t>
            </a:r>
            <a:endParaRPr/>
          </a:p>
          <a:p>
            <a:pPr marL="0" lvl="0" indent="0" algn="l" rtl="0">
              <a:spcBef>
                <a:spcPts val="480"/>
              </a:spcBef>
              <a:spcAft>
                <a:spcPts val="0"/>
              </a:spcAft>
              <a:buClr>
                <a:srgbClr val="4B2E83"/>
              </a:buClr>
              <a:buSzPts val="2400"/>
              <a:buNone/>
            </a:pPr>
            <a:r>
              <a:rPr lang="en"/>
              <a:t>Local mask mandates apply</a:t>
            </a:r>
            <a:endParaRPr/>
          </a:p>
          <a:p>
            <a:pPr marL="0" lvl="0" indent="0" algn="l" rtl="0">
              <a:spcBef>
                <a:spcPts val="480"/>
              </a:spcBef>
              <a:spcAft>
                <a:spcPts val="0"/>
              </a:spcAft>
              <a:buClr>
                <a:srgbClr val="4B2E83"/>
              </a:buClr>
              <a:buSzPts val="2400"/>
              <a:buNone/>
            </a:pPr>
            <a:r>
              <a:rPr lang="en"/>
              <a:t>All research may resume/begin</a:t>
            </a:r>
            <a:endParaRPr/>
          </a:p>
          <a:p>
            <a:pPr marL="0" lvl="0" indent="0" algn="l" rtl="0">
              <a:spcBef>
                <a:spcPts val="480"/>
              </a:spcBef>
              <a:spcAft>
                <a:spcPts val="0"/>
              </a:spcAft>
              <a:buClr>
                <a:srgbClr val="4B2E83"/>
              </a:buClr>
              <a:buSzPts val="2400"/>
              <a:buNone/>
            </a:pPr>
            <a:endParaRPr/>
          </a:p>
          <a:p>
            <a:pPr marL="0" lvl="0" indent="0" algn="l" rtl="0">
              <a:spcBef>
                <a:spcPts val="480"/>
              </a:spcBef>
              <a:spcAft>
                <a:spcPts val="0"/>
              </a:spcAft>
              <a:buClr>
                <a:srgbClr val="4B2E83"/>
              </a:buClr>
              <a:buSzPts val="2400"/>
              <a:buNone/>
            </a:pPr>
            <a:r>
              <a:rPr lang="en"/>
              <a:t>Future?</a:t>
            </a:r>
            <a:endParaRPr/>
          </a:p>
        </p:txBody>
      </p:sp>
      <p:sp>
        <p:nvSpPr>
          <p:cNvPr id="318" name="Google Shape;318;p59"/>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Joe Giffels – Office of Research</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0"/>
          <p:cNvSpPr txBox="1">
            <a:spLocks noGrp="1"/>
          </p:cNvSpPr>
          <p:nvPr>
            <p:ph type="body" idx="1"/>
          </p:nvPr>
        </p:nvSpPr>
        <p:spPr>
          <a:xfrm>
            <a:off x="758825" y="371510"/>
            <a:ext cx="8097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600"/>
              <a:buNone/>
            </a:pPr>
            <a:r>
              <a:rPr lang="en" sz="3600">
                <a:latin typeface="Encode Sans Black"/>
                <a:ea typeface="Encode Sans Black"/>
                <a:cs typeface="Encode Sans Black"/>
                <a:sym typeface="Encode Sans Black"/>
              </a:rPr>
              <a:t>SAGE TRAINING </a:t>
            </a:r>
            <a:br>
              <a:rPr lang="en" sz="3600">
                <a:latin typeface="Encode Sans Black"/>
                <a:ea typeface="Encode Sans Black"/>
                <a:cs typeface="Encode Sans Black"/>
                <a:sym typeface="Encode Sans Black"/>
              </a:rPr>
            </a:br>
            <a:r>
              <a:rPr lang="en" sz="3600">
                <a:latin typeface="Encode Sans Black"/>
                <a:ea typeface="Encode Sans Black"/>
                <a:cs typeface="Encode Sans Black"/>
                <a:sym typeface="Encode Sans Black"/>
              </a:rPr>
              <a:t>PREFERENCES SURVEY</a:t>
            </a:r>
            <a:endParaRPr/>
          </a:p>
        </p:txBody>
      </p:sp>
      <p:sp>
        <p:nvSpPr>
          <p:cNvPr id="325" name="Google Shape;325;p60"/>
          <p:cNvSpPr txBox="1">
            <a:spLocks noGrp="1"/>
          </p:cNvSpPr>
          <p:nvPr>
            <p:ph type="body" idx="2"/>
          </p:nvPr>
        </p:nvSpPr>
        <p:spPr>
          <a:xfrm>
            <a:off x="758825" y="1736725"/>
            <a:ext cx="8198400" cy="43383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000"/>
              <a:buFont typeface="Merriweather Sans"/>
              <a:buChar char="&gt;"/>
            </a:pPr>
            <a:r>
              <a:rPr lang="en" sz="2000" b="0">
                <a:latin typeface="Arial"/>
                <a:ea typeface="Arial"/>
                <a:cs typeface="Arial"/>
                <a:sym typeface="Arial"/>
              </a:rPr>
              <a:t>Updates are coming to SAGE training in response to Financial Transformation</a:t>
            </a:r>
            <a:endParaRPr/>
          </a:p>
          <a:p>
            <a:pPr marL="342900" lvl="0" indent="-342900" algn="l" rtl="0">
              <a:spcBef>
                <a:spcPts val="400"/>
              </a:spcBef>
              <a:spcAft>
                <a:spcPts val="0"/>
              </a:spcAft>
              <a:buClr>
                <a:srgbClr val="4B2E83"/>
              </a:buClr>
              <a:buSzPts val="2000"/>
              <a:buFont typeface="Merriweather Sans"/>
              <a:buChar char="&gt;"/>
            </a:pPr>
            <a:r>
              <a:rPr lang="en" sz="2000" b="0">
                <a:latin typeface="Arial"/>
                <a:ea typeface="Arial"/>
                <a:cs typeface="Arial"/>
                <a:sym typeface="Arial"/>
              </a:rPr>
              <a:t>RA-specific SAGE training includes: Award Intake, eGC1s, SAGE Budget, Subawards, NIH Grant Runner</a:t>
            </a:r>
            <a:endParaRPr/>
          </a:p>
          <a:p>
            <a:pPr marL="342900" lvl="0" indent="-342900" algn="l" rtl="0">
              <a:spcBef>
                <a:spcPts val="400"/>
              </a:spcBef>
              <a:spcAft>
                <a:spcPts val="0"/>
              </a:spcAft>
              <a:buClr>
                <a:srgbClr val="4B2E83"/>
              </a:buClr>
              <a:buSzPts val="2000"/>
              <a:buFont typeface="Merriweather Sans"/>
              <a:buChar char="&gt;"/>
            </a:pPr>
            <a:r>
              <a:rPr lang="en" sz="2000" b="0">
                <a:latin typeface="Arial"/>
                <a:ea typeface="Arial"/>
                <a:cs typeface="Arial"/>
                <a:sym typeface="Arial"/>
              </a:rPr>
              <a:t>Help the ORIS team by filling out the </a:t>
            </a:r>
            <a:r>
              <a:rPr lang="en" sz="2000" b="0" u="sng">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short survey</a:t>
            </a:r>
            <a:endParaRPr sz="2000" b="0">
              <a:solidFill>
                <a:srgbClr val="0070C0"/>
              </a:solidFill>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 b="0">
                <a:latin typeface="Arial"/>
                <a:ea typeface="Arial"/>
                <a:cs typeface="Arial"/>
                <a:sym typeface="Arial"/>
              </a:rPr>
              <a:t>Tell us about your training needs</a:t>
            </a:r>
            <a:endParaRPr/>
          </a:p>
          <a:p>
            <a:pPr marL="742950" lvl="1" indent="-285750" algn="l" rtl="0">
              <a:spcBef>
                <a:spcPts val="400"/>
              </a:spcBef>
              <a:spcAft>
                <a:spcPts val="0"/>
              </a:spcAft>
              <a:buClr>
                <a:srgbClr val="4B2E83"/>
              </a:buClr>
              <a:buSzPts val="2000"/>
              <a:buChar char="–"/>
            </a:pPr>
            <a:r>
              <a:rPr lang="en" b="0">
                <a:latin typeface="Arial"/>
                <a:ea typeface="Arial"/>
                <a:cs typeface="Arial"/>
                <a:sym typeface="Arial"/>
              </a:rPr>
              <a:t>Rank your preferred ways of receiving training </a:t>
            </a:r>
            <a:endParaRPr/>
          </a:p>
          <a:p>
            <a:pPr marL="342900" lvl="0" indent="-342900" algn="l" rtl="0">
              <a:spcBef>
                <a:spcPts val="400"/>
              </a:spcBef>
              <a:spcAft>
                <a:spcPts val="0"/>
              </a:spcAft>
              <a:buClr>
                <a:srgbClr val="4B2E83"/>
              </a:buClr>
              <a:buSzPts val="2000"/>
              <a:buFont typeface="Merriweather Sans"/>
              <a:buChar char="&gt;"/>
            </a:pPr>
            <a:r>
              <a:rPr lang="en" sz="2000" b="0">
                <a:latin typeface="Arial"/>
                <a:ea typeface="Arial"/>
                <a:cs typeface="Arial"/>
                <a:sym typeface="Arial"/>
              </a:rPr>
              <a:t>Join the </a:t>
            </a:r>
            <a:r>
              <a:rPr lang="en" sz="2000" b="0" u="sng">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ORIS User Research Group</a:t>
            </a:r>
            <a:r>
              <a:rPr lang="en" sz="2000" b="0">
                <a:solidFill>
                  <a:srgbClr val="0070C0"/>
                </a:solidFill>
                <a:latin typeface="Arial"/>
                <a:ea typeface="Arial"/>
                <a:cs typeface="Arial"/>
                <a:sym typeface="Arial"/>
              </a:rPr>
              <a:t> </a:t>
            </a:r>
            <a:r>
              <a:rPr lang="en" sz="2000" b="0">
                <a:latin typeface="Arial"/>
                <a:ea typeface="Arial"/>
                <a:cs typeface="Arial"/>
                <a:sym typeface="Arial"/>
              </a:rPr>
              <a:t>to share the RA community’s needs and help produce better products and training for SAGE, MyResearch, and the Research Website</a:t>
            </a:r>
            <a:endParaRPr sz="2000" b="0">
              <a:solidFill>
                <a:srgbClr val="0070C0"/>
              </a:solidFill>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326" name="Google Shape;326;p60"/>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Office of Research Information Services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Live Closed Captioning is now available</a:t>
            </a:r>
            <a:endParaRPr/>
          </a:p>
        </p:txBody>
      </p:sp>
      <p:sp>
        <p:nvSpPr>
          <p:cNvPr id="224" name="Google Shape;224;p46"/>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4B2E83"/>
              </a:buClr>
              <a:buSzPts val="2400"/>
              <a:buFont typeface="Merriweather Sans"/>
              <a:buChar char="&gt;"/>
            </a:pPr>
            <a:r>
              <a:rPr lang="en">
                <a:latin typeface="Arial"/>
                <a:ea typeface="Arial"/>
                <a:cs typeface="Arial"/>
                <a:sym typeface="Arial"/>
              </a:rPr>
              <a:t>Live transcription and closed captions are enabled via the “CC/Transcript” button in your Zoom window.</a:t>
            </a:r>
            <a:endParaRPr/>
          </a:p>
          <a:p>
            <a:pPr marL="342900" lvl="0" indent="-190500" algn="l" rtl="0">
              <a:lnSpc>
                <a:spcPct val="100000"/>
              </a:lnSpc>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Recordings of our sessions, with manually edited closed captions, are typically available within a week after the meeting, and a link is emailed with the post-session Q&amp;A.</a:t>
            </a:r>
            <a:endParaRPr/>
          </a:p>
          <a:p>
            <a:pPr marL="0" lvl="0" indent="0" algn="l" rtl="0">
              <a:lnSpc>
                <a:spcPct val="100000"/>
              </a:lnSpc>
              <a:spcBef>
                <a:spcPts val="480"/>
              </a:spcBef>
              <a:spcAft>
                <a:spcPts val="0"/>
              </a:spcAft>
              <a:buClr>
                <a:srgbClr val="4B2E83"/>
              </a:buClr>
              <a:buSzPts val="2400"/>
              <a:buNone/>
            </a:pPr>
            <a:endParaRPr>
              <a:latin typeface="Arial"/>
              <a:ea typeface="Arial"/>
              <a:cs typeface="Arial"/>
              <a:sym typeface="Arial"/>
            </a:endParaRPr>
          </a:p>
          <a:p>
            <a:pPr marL="342900" lvl="0" indent="-342900" algn="l" rtl="0">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If you have any issues or questions, please let us know at </a:t>
            </a:r>
            <a:r>
              <a:rPr lang="en" u="sng">
                <a:solidFill>
                  <a:schemeClr val="hlink"/>
                </a:solidFill>
                <a:latin typeface="Arial"/>
                <a:ea typeface="Arial"/>
                <a:cs typeface="Arial"/>
                <a:sym typeface="Arial"/>
                <a:hlinkClick r:id="rId3"/>
              </a:rPr>
              <a:t>mramques@uw.edu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7"/>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rmAutofit fontScale="77500"/>
          </a:bodyPr>
          <a:lstStyle/>
          <a:p>
            <a:pPr marL="0" lvl="0" indent="0" algn="l" rtl="0">
              <a:lnSpc>
                <a:spcPct val="100000"/>
              </a:lnSpc>
              <a:spcBef>
                <a:spcPts val="0"/>
              </a:spcBef>
              <a:spcAft>
                <a:spcPts val="0"/>
              </a:spcAft>
              <a:buClr>
                <a:schemeClr val="accent3"/>
              </a:buClr>
              <a:buSzPct val="100000"/>
              <a:buNone/>
            </a:pPr>
            <a:r>
              <a:rPr lang="en">
                <a:latin typeface="Arial"/>
                <a:ea typeface="Arial"/>
                <a:cs typeface="Arial"/>
                <a:sym typeface="Arial"/>
              </a:rPr>
              <a:t>COMPLIANCE HOT TOPIC: FEDERAL AUDIT UPDATES</a:t>
            </a:r>
            <a:endParaRPr/>
          </a:p>
        </p:txBody>
      </p:sp>
      <p:sp>
        <p:nvSpPr>
          <p:cNvPr id="230" name="Google Shape;230;p47"/>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March, 2022</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Matt Gardner</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Post Award Fiscal Compliance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NSF Audits on Covid-19 Flexibilities</a:t>
            </a:r>
            <a:endParaRPr/>
          </a:p>
        </p:txBody>
      </p:sp>
      <p:sp>
        <p:nvSpPr>
          <p:cNvPr id="236" name="Google Shape;236;p48"/>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lnSpcReduction="10000"/>
          </a:bodyPr>
          <a:lstStyle/>
          <a:p>
            <a:pPr marL="342900" lvl="0" indent="-354330" algn="l" rtl="0">
              <a:spcBef>
                <a:spcPts val="0"/>
              </a:spcBef>
              <a:spcAft>
                <a:spcPts val="0"/>
              </a:spcAft>
              <a:buClr>
                <a:srgbClr val="4B2E83"/>
              </a:buClr>
              <a:buSzPts val="2400"/>
              <a:buFont typeface="Merriweather Sans"/>
              <a:buChar char="&gt;"/>
            </a:pPr>
            <a:r>
              <a:rPr lang="en">
                <a:latin typeface="Arial"/>
                <a:ea typeface="Arial"/>
                <a:cs typeface="Arial"/>
                <a:sym typeface="Arial"/>
              </a:rPr>
              <a:t>In Spring 2020, in response to the Covid-19 pandemic, OMB issued three memoranda providing temporary administrative flexibilities for federal sponsored awards. </a:t>
            </a:r>
            <a:endParaRPr/>
          </a:p>
          <a:p>
            <a:pPr marL="342900" lvl="0" indent="-201930" algn="l" rtl="0">
              <a:spcBef>
                <a:spcPts val="444"/>
              </a:spcBef>
              <a:spcAft>
                <a:spcPts val="0"/>
              </a:spcAft>
              <a:buClr>
                <a:srgbClr val="4B2E83"/>
              </a:buClr>
              <a:buSzPts val="2400"/>
              <a:buFont typeface="Merriweather Sans"/>
              <a:buNone/>
            </a:pPr>
            <a:endParaRPr>
              <a:latin typeface="Arial"/>
              <a:ea typeface="Arial"/>
              <a:cs typeface="Arial"/>
              <a:sym typeface="Arial"/>
            </a:endParaRPr>
          </a:p>
          <a:p>
            <a:pPr marL="342900" lvl="0" indent="-354330" algn="l" rtl="0">
              <a:spcBef>
                <a:spcPts val="444"/>
              </a:spcBef>
              <a:spcAft>
                <a:spcPts val="0"/>
              </a:spcAft>
              <a:buClr>
                <a:srgbClr val="4B2E83"/>
              </a:buClr>
              <a:buSzPts val="2400"/>
              <a:buFont typeface="Merriweather Sans"/>
              <a:buChar char="&gt;"/>
            </a:pPr>
            <a:r>
              <a:rPr lang="en">
                <a:latin typeface="Arial"/>
                <a:ea typeface="Arial"/>
                <a:cs typeface="Arial"/>
                <a:sym typeface="Arial"/>
              </a:rPr>
              <a:t>During 2021, NSF conducted 10 audits of recipients and their implementations of the OMB flexibilities.</a:t>
            </a:r>
            <a:endParaRPr/>
          </a:p>
          <a:p>
            <a:pPr marL="342900" lvl="0" indent="-201930" algn="l" rtl="0">
              <a:spcBef>
                <a:spcPts val="444"/>
              </a:spcBef>
              <a:spcAft>
                <a:spcPts val="0"/>
              </a:spcAft>
              <a:buClr>
                <a:srgbClr val="4B2E83"/>
              </a:buClr>
              <a:buSzPts val="2400"/>
              <a:buFont typeface="Merriweather Sans"/>
              <a:buNone/>
            </a:pPr>
            <a:endParaRPr>
              <a:latin typeface="Arial"/>
              <a:ea typeface="Arial"/>
              <a:cs typeface="Arial"/>
              <a:sym typeface="Arial"/>
            </a:endParaRPr>
          </a:p>
          <a:p>
            <a:pPr marL="342900" lvl="0" indent="-354330" algn="l" rtl="0">
              <a:spcBef>
                <a:spcPts val="444"/>
              </a:spcBef>
              <a:spcAft>
                <a:spcPts val="0"/>
              </a:spcAft>
              <a:buClr>
                <a:srgbClr val="4B2E83"/>
              </a:buClr>
              <a:buSzPts val="2400"/>
              <a:buFont typeface="Merriweather Sans"/>
              <a:buChar char="&gt;"/>
            </a:pPr>
            <a:r>
              <a:rPr lang="en">
                <a:latin typeface="Arial"/>
                <a:ea typeface="Arial"/>
                <a:cs typeface="Arial"/>
                <a:sym typeface="Arial"/>
              </a:rPr>
              <a:t>The audits tested:</a:t>
            </a:r>
            <a:endParaRPr/>
          </a:p>
          <a:p>
            <a:pPr marL="742950" lvl="1" indent="-295275" algn="l" rtl="0">
              <a:spcBef>
                <a:spcPts val="370"/>
              </a:spcBef>
              <a:spcAft>
                <a:spcPts val="0"/>
              </a:spcAft>
              <a:buClr>
                <a:srgbClr val="4B2E83"/>
              </a:buClr>
              <a:buSzPts val="2000"/>
              <a:buChar char="–"/>
            </a:pPr>
            <a:r>
              <a:rPr lang="en">
                <a:latin typeface="Arial"/>
                <a:ea typeface="Arial"/>
                <a:cs typeface="Arial"/>
                <a:sym typeface="Arial"/>
              </a:rPr>
              <a:t>Whether recipients used the administrative flexibilities, and</a:t>
            </a:r>
            <a:endParaRPr/>
          </a:p>
          <a:p>
            <a:pPr marL="742950" lvl="1" indent="-295275" algn="l" rtl="0">
              <a:spcBef>
                <a:spcPts val="370"/>
              </a:spcBef>
              <a:spcAft>
                <a:spcPts val="0"/>
              </a:spcAft>
              <a:buClr>
                <a:srgbClr val="4B2E83"/>
              </a:buClr>
              <a:buSzPts val="2000"/>
              <a:buChar char="–"/>
            </a:pPr>
            <a:r>
              <a:rPr lang="en">
                <a:latin typeface="Arial"/>
                <a:ea typeface="Arial"/>
                <a:cs typeface="Arial"/>
                <a:sym typeface="Arial"/>
              </a:rPr>
              <a:t>Whether recipients complied with the associated guidance</a:t>
            </a:r>
            <a:endParaRPr/>
          </a:p>
        </p:txBody>
      </p:sp>
      <p:sp>
        <p:nvSpPr>
          <p:cNvPr id="237" name="Google Shape;237;p48"/>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NSF Audits on Covid-19 Flexibilities</a:t>
            </a:r>
            <a:endParaRPr/>
          </a:p>
        </p:txBody>
      </p:sp>
      <p:sp>
        <p:nvSpPr>
          <p:cNvPr id="243" name="Google Shape;243;p49"/>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The most common flexibilities implemented by the audited institutions were:</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Allowability of salaries and other project activities</a:t>
            </a:r>
            <a:endParaRPr/>
          </a:p>
          <a:p>
            <a:pPr marL="742950" lvl="1" indent="-133350" algn="l" rtl="0">
              <a:spcBef>
                <a:spcPts val="480"/>
              </a:spcBef>
              <a:spcAft>
                <a:spcPts val="0"/>
              </a:spcAft>
              <a:buClr>
                <a:srgbClr val="4B2E83"/>
              </a:buClr>
              <a:buSzPts val="2400"/>
              <a:buNone/>
            </a:pPr>
            <a:endParaRPr sz="2400">
              <a:latin typeface="Arial"/>
              <a:ea typeface="Arial"/>
              <a:cs typeface="Arial"/>
              <a:sym typeface="Arial"/>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Allowability of costs not normally chargeable to awards (e.g. costs for cancelled travel)</a:t>
            </a:r>
            <a:endParaRPr/>
          </a:p>
          <a:p>
            <a:pPr marL="742950" lvl="1" indent="-133350" algn="l" rtl="0">
              <a:spcBef>
                <a:spcPts val="480"/>
              </a:spcBef>
              <a:spcAft>
                <a:spcPts val="0"/>
              </a:spcAft>
              <a:buClr>
                <a:srgbClr val="4B2E83"/>
              </a:buClr>
              <a:buSzPts val="2400"/>
              <a:buNone/>
            </a:pPr>
            <a:endParaRPr sz="2400">
              <a:latin typeface="Arial"/>
              <a:ea typeface="Arial"/>
              <a:cs typeface="Arial"/>
              <a:sym typeface="Arial"/>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Extension of financial, performance, and other reporting</a:t>
            </a:r>
            <a:endParaRPr/>
          </a:p>
        </p:txBody>
      </p:sp>
      <p:sp>
        <p:nvSpPr>
          <p:cNvPr id="244" name="Google Shape;244;p49"/>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5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NSF Audits on Covid-19 Flexibilities</a:t>
            </a:r>
            <a:endParaRPr/>
          </a:p>
        </p:txBody>
      </p:sp>
      <p:sp>
        <p:nvSpPr>
          <p:cNvPr id="250" name="Google Shape;250;p50"/>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Three key findings from the audits:</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Recipients were not always able to implement the flexibilities due to lack of time and/or guidance</a:t>
            </a:r>
            <a:endParaRPr/>
          </a:p>
          <a:p>
            <a:pPr marL="742950" lvl="1" indent="-133350" algn="l" rtl="0">
              <a:spcBef>
                <a:spcPts val="480"/>
              </a:spcBef>
              <a:spcAft>
                <a:spcPts val="0"/>
              </a:spcAft>
              <a:buClr>
                <a:srgbClr val="4B2E83"/>
              </a:buClr>
              <a:buSzPts val="2400"/>
              <a:buNone/>
            </a:pPr>
            <a:endParaRPr sz="2400">
              <a:latin typeface="Arial"/>
              <a:ea typeface="Arial"/>
              <a:cs typeface="Arial"/>
              <a:sym typeface="Arial"/>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Recipients were hesitant to use the flexibilities due to lack of guidance</a:t>
            </a:r>
            <a:endParaRPr/>
          </a:p>
          <a:p>
            <a:pPr marL="742950" lvl="1" indent="-133350" algn="l" rtl="0">
              <a:spcBef>
                <a:spcPts val="480"/>
              </a:spcBef>
              <a:spcAft>
                <a:spcPts val="0"/>
              </a:spcAft>
              <a:buClr>
                <a:srgbClr val="4B2E83"/>
              </a:buClr>
              <a:buSzPts val="2400"/>
              <a:buNone/>
            </a:pPr>
            <a:endParaRPr sz="2400">
              <a:latin typeface="Arial"/>
              <a:ea typeface="Arial"/>
              <a:cs typeface="Arial"/>
              <a:sym typeface="Arial"/>
            </a:endParaRPr>
          </a:p>
          <a:p>
            <a:pPr marL="742950" lvl="1" indent="-285750" algn="l" rtl="0">
              <a:spcBef>
                <a:spcPts val="480"/>
              </a:spcBef>
              <a:spcAft>
                <a:spcPts val="0"/>
              </a:spcAft>
              <a:buClr>
                <a:srgbClr val="4B2E83"/>
              </a:buClr>
              <a:buSzPts val="2400"/>
              <a:buChar char="–"/>
            </a:pPr>
            <a:r>
              <a:rPr lang="en" sz="2400" u="sng">
                <a:latin typeface="Arial"/>
                <a:ea typeface="Arial"/>
                <a:cs typeface="Arial"/>
                <a:sym typeface="Arial"/>
              </a:rPr>
              <a:t>Recipients did not consistently track or monitor their use of the flexibilities</a:t>
            </a:r>
            <a:endParaRPr/>
          </a:p>
        </p:txBody>
      </p:sp>
      <p:sp>
        <p:nvSpPr>
          <p:cNvPr id="251" name="Google Shape;251;p50"/>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DHHS Audit of NIH Awards </a:t>
            </a:r>
            <a:endParaRPr/>
          </a:p>
        </p:txBody>
      </p:sp>
      <p:sp>
        <p:nvSpPr>
          <p:cNvPr id="257" name="Google Shape;257;p51"/>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OIG audited NIH’s process for providing oversight and monitoring of grants</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Key finding: Of a 20 grant sample, 12 awards were not closed out within 120 days of the end of the period of performance</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Delayed closeout can be the result of delayed/late financial reports, technical reports, or final requests for payment</a:t>
            </a:r>
            <a:endParaRPr/>
          </a:p>
        </p:txBody>
      </p:sp>
      <p:sp>
        <p:nvSpPr>
          <p:cNvPr id="258" name="Google Shape;258;p51"/>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DHHS Audit of NIH </a:t>
            </a:r>
            <a:endParaRPr/>
          </a:p>
        </p:txBody>
      </p:sp>
      <p:sp>
        <p:nvSpPr>
          <p:cNvPr id="264" name="Google Shape;264;p52"/>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Key language:</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0" lvl="0" indent="0" algn="l" rtl="0">
              <a:spcBef>
                <a:spcPts val="560"/>
              </a:spcBef>
              <a:spcAft>
                <a:spcPts val="0"/>
              </a:spcAft>
              <a:buClr>
                <a:srgbClr val="4B2E83"/>
              </a:buClr>
              <a:buSzPts val="2800"/>
              <a:buNone/>
            </a:pPr>
            <a:r>
              <a:rPr lang="en" sz="2800" i="1"/>
              <a:t>“If grantees submit final reports late, it could indicate an issue with the grantee’s ability to comply with grant requirements, including accounting for grant funds and tracking the progress and outcomes of the grant.” </a:t>
            </a:r>
            <a:endParaRPr sz="2800" i="1">
              <a:latin typeface="Arial"/>
              <a:ea typeface="Arial"/>
              <a:cs typeface="Arial"/>
              <a:sym typeface="Arial"/>
            </a:endParaRPr>
          </a:p>
        </p:txBody>
      </p:sp>
      <p:sp>
        <p:nvSpPr>
          <p:cNvPr id="265" name="Google Shape;265;p52"/>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DHHS Audit of NIH – Key Takeaways</a:t>
            </a:r>
            <a:endParaRPr/>
          </a:p>
        </p:txBody>
      </p:sp>
      <p:sp>
        <p:nvSpPr>
          <p:cNvPr id="271" name="Google Shape;271;p53"/>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All closeout actions must occur for the Award to be considered closed in the eyes of the sponsor.</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Reports (financial or technical)</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Deliverables</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Cost Share</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Final requests for payment</a:t>
            </a:r>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Federal sponsors/auditors are beginning to take a stricter approach with timely closeout</a:t>
            </a:r>
            <a:endParaRPr/>
          </a:p>
          <a:p>
            <a:pPr marL="0" lvl="0" indent="0" algn="l" rtl="0">
              <a:spcBef>
                <a:spcPts val="560"/>
              </a:spcBef>
              <a:spcAft>
                <a:spcPts val="0"/>
              </a:spcAft>
              <a:buClr>
                <a:srgbClr val="4B2E83"/>
              </a:buClr>
              <a:buSzPts val="2800"/>
              <a:buNone/>
            </a:pPr>
            <a:endParaRPr sz="2800" i="1">
              <a:latin typeface="Arial"/>
              <a:ea typeface="Arial"/>
              <a:cs typeface="Arial"/>
              <a:sym typeface="Arial"/>
            </a:endParaRPr>
          </a:p>
          <a:p>
            <a:pPr marL="0" lvl="0" indent="0" algn="l" rtl="0">
              <a:spcBef>
                <a:spcPts val="560"/>
              </a:spcBef>
              <a:spcAft>
                <a:spcPts val="0"/>
              </a:spcAft>
              <a:buClr>
                <a:srgbClr val="4B2E83"/>
              </a:buClr>
              <a:buSzPts val="2800"/>
              <a:buNone/>
            </a:pPr>
            <a:endParaRPr sz="2800" i="1">
              <a:latin typeface="Arial"/>
              <a:ea typeface="Arial"/>
              <a:cs typeface="Arial"/>
              <a:sym typeface="Arial"/>
            </a:endParaRPr>
          </a:p>
        </p:txBody>
      </p:sp>
      <p:sp>
        <p:nvSpPr>
          <p:cNvPr id="272" name="Google Shape;272;p53"/>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914</Words>
  <Application>Microsoft Office PowerPoint</Application>
  <PresentationFormat>On-screen Show (4:3)</PresentationFormat>
  <Paragraphs>164</Paragraphs>
  <Slides>16</Slides>
  <Notes>16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16</vt:i4>
      </vt:variant>
    </vt:vector>
  </HeadingPairs>
  <TitlesOfParts>
    <vt:vector size="28" baseType="lpstr">
      <vt:lpstr>Merriweather Sans</vt:lpstr>
      <vt:lpstr>Calibri</vt:lpstr>
      <vt:lpstr>Open Sans</vt:lpstr>
      <vt:lpstr>Encode Sans Black</vt:lpstr>
      <vt:lpstr>Arial</vt:lpstr>
      <vt:lpstr>Open Sans Light</vt:lpstr>
      <vt:lpstr>Simple Light</vt:lpstr>
      <vt:lpstr>Office Theme</vt:lpstr>
      <vt:lpstr>Custom Design</vt:lpstr>
      <vt:lpstr>1_Custom Design</vt:lpstr>
      <vt:lpstr>1_Custom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S. Wilbanks</cp:lastModifiedBy>
  <cp:revision>1</cp:revision>
  <dcterms:modified xsi:type="dcterms:W3CDTF">2022-03-15T23:34:30Z</dcterms:modified>
</cp:coreProperties>
</file>