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Encode Sans Black" panose="020B0604020202020204" charset="0"/>
      <p:bold r:id="rId17"/>
    </p:embeddedFont>
    <p:embeddedFont>
      <p:font typeface="Merriweather Sans" pitchFamily="2" charset="0"/>
      <p:regular r:id="rId18"/>
    </p:embeddedFont>
    <p:embeddedFont>
      <p:font typeface="Open Sans" panose="020B0606030504020204" pitchFamily="34" charset="0"/>
      <p:regular r:id="rId19"/>
      <p:bold r:id="rId20"/>
      <p:italic r:id="rId21"/>
      <p:boldItalic r:id="rId22"/>
    </p:embeddedFont>
    <p:embeddedFont>
      <p:font typeface="Open Sans Light" panose="020B03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272" y="78"/>
      </p:cViewPr>
      <p:guideLst>
        <p:guide orient="horz" pos="2488"/>
        <p:guide pos="4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 name="Google Shape;5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6"/>
        <p:cNvGrpSpPr/>
        <p:nvPr/>
      </p:nvGrpSpPr>
      <p:grpSpPr>
        <a:xfrm>
          <a:off x="0" y="0"/>
          <a:ext cx="0" cy="0"/>
          <a:chOff x="0" y="0"/>
          <a:chExt cx="0" cy="0"/>
        </a:xfrm>
      </p:grpSpPr>
      <p:pic>
        <p:nvPicPr>
          <p:cNvPr id="7" name="Google Shape;7;p2"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8" name="Google Shape;8;p2"/>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9" name="Google Shape;9;p2"/>
          <p:cNvSpPr txBox="1">
            <a:spLocks noGrp="1"/>
          </p:cNvSpPr>
          <p:nvPr>
            <p:ph type="body" idx="1"/>
          </p:nvPr>
        </p:nvSpPr>
        <p:spPr>
          <a:xfrm>
            <a:off x="671757" y="1179824"/>
            <a:ext cx="6972300" cy="264175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0" name="Google Shape;10;p2"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5" name="Google Shape;15;p3"/>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16" name="Google Shape;16;p3"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7"/>
        <p:cNvGrpSpPr/>
        <p:nvPr/>
      </p:nvGrpSpPr>
      <p:grpSpPr>
        <a:xfrm>
          <a:off x="0" y="0"/>
          <a:ext cx="0" cy="0"/>
          <a:chOff x="0" y="0"/>
          <a:chExt cx="0" cy="0"/>
        </a:xfrm>
      </p:grpSpPr>
      <p:pic>
        <p:nvPicPr>
          <p:cNvPr id="18" name="Google Shape;18;p4"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19" name="Google Shape;19;p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 name="Google Shape;20;p4"/>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1" name="Google Shape;21;p4"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24" name="Google Shape;24;p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 name="Google Shape;25;p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6" name="Google Shape;26;p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8"/>
        <p:cNvGrpSpPr/>
        <p:nvPr/>
      </p:nvGrpSpPr>
      <p:grpSpPr>
        <a:xfrm>
          <a:off x="0" y="0"/>
          <a:ext cx="0" cy="0"/>
          <a:chOff x="0" y="0"/>
          <a:chExt cx="0" cy="0"/>
        </a:xfrm>
      </p:grpSpPr>
      <p:sp>
        <p:nvSpPr>
          <p:cNvPr id="29" name="Google Shape;29;p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7"/>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1" name="Google Shape;31;p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2" name="Google Shape;32;p7"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
        <p:cNvGrpSpPr/>
        <p:nvPr/>
      </p:nvGrpSpPr>
      <p:grpSpPr>
        <a:xfrm>
          <a:off x="0" y="0"/>
          <a:ext cx="0" cy="0"/>
          <a:chOff x="0" y="0"/>
          <a:chExt cx="0" cy="0"/>
        </a:xfrm>
      </p:grpSpPr>
      <p:sp>
        <p:nvSpPr>
          <p:cNvPr id="34" name="Google Shape;34;p8"/>
          <p:cNvSpPr txBox="1">
            <a:spLocks noGrp="1"/>
          </p:cNvSpPr>
          <p:nvPr>
            <p:ph type="body" idx="1"/>
          </p:nvPr>
        </p:nvSpPr>
        <p:spPr>
          <a:xfrm>
            <a:off x="671757" y="1167124"/>
            <a:ext cx="6972300" cy="264175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 name="Google Shape;35;p8"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6" name="Google Shape;36;p8"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37" name="Google Shape;37;p8"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9"/>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9"/>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2" name="Google Shape;42;p9"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43" name="Google Shape;43;p9"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4"/>
        <p:cNvGrpSpPr/>
        <p:nvPr/>
      </p:nvGrpSpPr>
      <p:grpSpPr>
        <a:xfrm>
          <a:off x="0" y="0"/>
          <a:ext cx="0" cy="0"/>
          <a:chOff x="0" y="0"/>
          <a:chExt cx="0" cy="0"/>
        </a:xfrm>
      </p:grpSpPr>
      <p:sp>
        <p:nvSpPr>
          <p:cNvPr id="45" name="Google Shape;45;p10"/>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1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7" name="Google Shape;47;p10"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48" name="Google Shape;48;p1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oig.nsf.gov/sites/default/files/reports/2022-01/21-6-003COVID-19CapstoneReportRedacted.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oig.hhs.gov/oas/reports/region3/32003001.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gcafco@uw.edu"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mailto:mgard4@uw.eud" TargetMode="External"/><Relationship Id="rId4" Type="http://schemas.openxmlformats.org/officeDocument/2006/relationships/hyperlink" Target="https://finance.uw.edu/paf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txBox="1">
            <a:spLocks noGrp="1"/>
          </p:cNvSpPr>
          <p:nvPr>
            <p:ph type="body" idx="1"/>
          </p:nvPr>
        </p:nvSpPr>
        <p:spPr>
          <a:xfrm>
            <a:off x="692029" y="1640263"/>
            <a:ext cx="6972300" cy="1593130"/>
          </a:xfrm>
          <a:prstGeom prst="rect">
            <a:avLst/>
          </a:prstGeom>
          <a:noFill/>
          <a:ln>
            <a:noFill/>
          </a:ln>
        </p:spPr>
        <p:txBody>
          <a:bodyPr spcFirstLastPara="1" wrap="square" lIns="91425" tIns="45700" rIns="91425" bIns="45700" anchor="b" anchorCtr="0">
            <a:normAutofit fontScale="77500" lnSpcReduction="20000"/>
          </a:bodyPr>
          <a:lstStyle/>
          <a:p>
            <a:pPr marL="0" lvl="0" indent="0" algn="l" rtl="0">
              <a:lnSpc>
                <a:spcPct val="100000"/>
              </a:lnSpc>
              <a:spcBef>
                <a:spcPts val="0"/>
              </a:spcBef>
              <a:spcAft>
                <a:spcPts val="0"/>
              </a:spcAft>
              <a:buClr>
                <a:schemeClr val="accent3"/>
              </a:buClr>
              <a:buSzPct val="100000"/>
              <a:buNone/>
            </a:pPr>
            <a:r>
              <a:rPr lang="en-US">
                <a:latin typeface="Arial"/>
                <a:ea typeface="Arial"/>
                <a:cs typeface="Arial"/>
                <a:sym typeface="Arial"/>
              </a:rPr>
              <a:t>COMPLIANCE HOT TOPIC: FEDERAL AUDIT UPDATES</a:t>
            </a:r>
            <a:endParaRPr/>
          </a:p>
        </p:txBody>
      </p:sp>
      <p:sp>
        <p:nvSpPr>
          <p:cNvPr id="54" name="Google Shape;54;p11"/>
          <p:cNvSpPr txBox="1"/>
          <p:nvPr/>
        </p:nvSpPr>
        <p:spPr>
          <a:xfrm>
            <a:off x="692029" y="4308049"/>
            <a:ext cx="6656731" cy="181260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US"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March, 2022</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NSF Audits on Covid-19 Flexibilities</a:t>
            </a:r>
            <a:endParaRPr/>
          </a:p>
        </p:txBody>
      </p:sp>
      <p:sp>
        <p:nvSpPr>
          <p:cNvPr id="60" name="Google Shape;60;p12"/>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rgbClr val="4B2E83"/>
              </a:buClr>
              <a:buSzPct val="100000"/>
              <a:buFont typeface="Merriweather Sans"/>
              <a:buChar char="&gt;"/>
            </a:pPr>
            <a:r>
              <a:rPr lang="en-US">
                <a:latin typeface="Arial"/>
                <a:ea typeface="Arial"/>
                <a:cs typeface="Arial"/>
                <a:sym typeface="Arial"/>
              </a:rPr>
              <a:t>In Spring 2020, in response to the Covid-19 pandemic, OMB issued three memoranda providing temporary administrative flexibilities for federal sponsored awards. </a:t>
            </a:r>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a:p>
            <a:pPr marL="342900" lvl="0" indent="-342900" algn="l" rtl="0">
              <a:spcBef>
                <a:spcPts val="444"/>
              </a:spcBef>
              <a:spcAft>
                <a:spcPts val="0"/>
              </a:spcAft>
              <a:buClr>
                <a:srgbClr val="4B2E83"/>
              </a:buClr>
              <a:buSzPct val="100000"/>
              <a:buFont typeface="Merriweather Sans"/>
              <a:buChar char="&gt;"/>
            </a:pPr>
            <a:r>
              <a:rPr lang="en-US">
                <a:latin typeface="Arial"/>
                <a:ea typeface="Arial"/>
                <a:cs typeface="Arial"/>
                <a:sym typeface="Arial"/>
              </a:rPr>
              <a:t>During 2021, NSF conducted 10 audits of recipients and their implementations of the OMB flexibilities.</a:t>
            </a:r>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a:p>
            <a:pPr marL="342900" lvl="0" indent="-342900" algn="l" rtl="0">
              <a:spcBef>
                <a:spcPts val="444"/>
              </a:spcBef>
              <a:spcAft>
                <a:spcPts val="0"/>
              </a:spcAft>
              <a:buClr>
                <a:srgbClr val="4B2E83"/>
              </a:buClr>
              <a:buSzPct val="100000"/>
              <a:buFont typeface="Merriweather Sans"/>
              <a:buChar char="&gt;"/>
            </a:pPr>
            <a:r>
              <a:rPr lang="en-US">
                <a:latin typeface="Arial"/>
                <a:ea typeface="Arial"/>
                <a:cs typeface="Arial"/>
                <a:sym typeface="Arial"/>
              </a:rPr>
              <a:t>The audits tested:</a:t>
            </a:r>
            <a:endParaRPr/>
          </a:p>
          <a:p>
            <a:pPr marL="742950" lvl="1" indent="-285750" algn="l" rtl="0">
              <a:spcBef>
                <a:spcPts val="370"/>
              </a:spcBef>
              <a:spcAft>
                <a:spcPts val="0"/>
              </a:spcAft>
              <a:buClr>
                <a:srgbClr val="4B2E83"/>
              </a:buClr>
              <a:buSzPct val="100000"/>
              <a:buChar char="–"/>
            </a:pPr>
            <a:r>
              <a:rPr lang="en-US">
                <a:latin typeface="Arial"/>
                <a:ea typeface="Arial"/>
                <a:cs typeface="Arial"/>
                <a:sym typeface="Arial"/>
              </a:rPr>
              <a:t>Whether recipients used the administrative flexibilities, and</a:t>
            </a:r>
            <a:endParaRPr/>
          </a:p>
          <a:p>
            <a:pPr marL="742950" lvl="1" indent="-285750" algn="l" rtl="0">
              <a:spcBef>
                <a:spcPts val="370"/>
              </a:spcBef>
              <a:spcAft>
                <a:spcPts val="0"/>
              </a:spcAft>
              <a:buClr>
                <a:srgbClr val="4B2E83"/>
              </a:buClr>
              <a:buSzPct val="100000"/>
              <a:buChar char="–"/>
            </a:pPr>
            <a:r>
              <a:rPr lang="en-US">
                <a:latin typeface="Arial"/>
                <a:ea typeface="Arial"/>
                <a:cs typeface="Arial"/>
                <a:sym typeface="Arial"/>
              </a:rPr>
              <a:t>Whether recipients complied with the associated guidance</a:t>
            </a:r>
            <a:endParaRPr/>
          </a:p>
        </p:txBody>
      </p:sp>
      <p:sp>
        <p:nvSpPr>
          <p:cNvPr id="61" name="Google Shape;61;p12"/>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NSF Audits on Covid-19 Flexibilities</a:t>
            </a:r>
            <a:endParaRPr/>
          </a:p>
        </p:txBody>
      </p:sp>
      <p:sp>
        <p:nvSpPr>
          <p:cNvPr id="67" name="Google Shape;67;p13"/>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The most common flexibilities implemented by the audited institutions were:</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US" sz="2400">
                <a:latin typeface="Arial"/>
                <a:ea typeface="Arial"/>
                <a:cs typeface="Arial"/>
                <a:sym typeface="Arial"/>
              </a:rPr>
              <a:t>Allowability of salaries and other project activities</a:t>
            </a:r>
            <a:endParaRPr/>
          </a:p>
          <a:p>
            <a:pPr marL="742950" lvl="1" indent="-133350" algn="l" rtl="0">
              <a:spcBef>
                <a:spcPts val="480"/>
              </a:spcBef>
              <a:spcAft>
                <a:spcPts val="0"/>
              </a:spcAft>
              <a:buClr>
                <a:srgbClr val="4B2E83"/>
              </a:buClr>
              <a:buSzPts val="2400"/>
              <a:buNone/>
            </a:pPr>
            <a:endParaRPr sz="2400">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US" sz="2400">
                <a:latin typeface="Arial"/>
                <a:ea typeface="Arial"/>
                <a:cs typeface="Arial"/>
                <a:sym typeface="Arial"/>
              </a:rPr>
              <a:t>Allowability of costs not normally chargeable to awards (e.g. costs for cancelled travel)</a:t>
            </a:r>
            <a:endParaRPr/>
          </a:p>
          <a:p>
            <a:pPr marL="742950" lvl="1" indent="-133350" algn="l" rtl="0">
              <a:spcBef>
                <a:spcPts val="480"/>
              </a:spcBef>
              <a:spcAft>
                <a:spcPts val="0"/>
              </a:spcAft>
              <a:buClr>
                <a:srgbClr val="4B2E83"/>
              </a:buClr>
              <a:buSzPts val="2400"/>
              <a:buNone/>
            </a:pPr>
            <a:endParaRPr sz="2400">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US" sz="2400">
                <a:latin typeface="Arial"/>
                <a:ea typeface="Arial"/>
                <a:cs typeface="Arial"/>
                <a:sym typeface="Arial"/>
              </a:rPr>
              <a:t>Extension of financial, performance, and other reporting</a:t>
            </a:r>
            <a:endParaRPr/>
          </a:p>
        </p:txBody>
      </p:sp>
      <p:sp>
        <p:nvSpPr>
          <p:cNvPr id="68" name="Google Shape;68;p13"/>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NSF Audits on Covid-19 Flexibilities</a:t>
            </a:r>
            <a:endParaRPr/>
          </a:p>
        </p:txBody>
      </p:sp>
      <p:sp>
        <p:nvSpPr>
          <p:cNvPr id="74" name="Google Shape;74;p14"/>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Three key findings from the audits: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US" sz="2400">
                <a:latin typeface="Arial"/>
                <a:ea typeface="Arial"/>
                <a:cs typeface="Arial"/>
                <a:sym typeface="Arial"/>
              </a:rPr>
              <a:t>Recipients were not always able to implement the flexibilities due to lack of time and/or guidance</a:t>
            </a:r>
            <a:endParaRPr/>
          </a:p>
          <a:p>
            <a:pPr marL="742950" lvl="1" indent="-133350" algn="l" rtl="0">
              <a:spcBef>
                <a:spcPts val="480"/>
              </a:spcBef>
              <a:spcAft>
                <a:spcPts val="0"/>
              </a:spcAft>
              <a:buClr>
                <a:srgbClr val="4B2E83"/>
              </a:buClr>
              <a:buSzPts val="2400"/>
              <a:buNone/>
            </a:pPr>
            <a:endParaRPr sz="2400">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US" sz="2400">
                <a:latin typeface="Arial"/>
                <a:ea typeface="Arial"/>
                <a:cs typeface="Arial"/>
                <a:sym typeface="Arial"/>
              </a:rPr>
              <a:t>Recipients were hesitant to use the flexibilities due to lack of guidance</a:t>
            </a:r>
            <a:endParaRPr/>
          </a:p>
          <a:p>
            <a:pPr marL="742950" lvl="1" indent="-133350" algn="l" rtl="0">
              <a:spcBef>
                <a:spcPts val="480"/>
              </a:spcBef>
              <a:spcAft>
                <a:spcPts val="0"/>
              </a:spcAft>
              <a:buClr>
                <a:srgbClr val="4B2E83"/>
              </a:buClr>
              <a:buSzPts val="2400"/>
              <a:buNone/>
            </a:pPr>
            <a:endParaRPr sz="2400">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US" sz="2400" u="sng">
                <a:latin typeface="Arial"/>
                <a:ea typeface="Arial"/>
                <a:cs typeface="Arial"/>
                <a:sym typeface="Arial"/>
              </a:rPr>
              <a:t>Recipients did not consistently track or monitor their use of the flexibilities</a:t>
            </a:r>
            <a:endParaRPr/>
          </a:p>
        </p:txBody>
      </p:sp>
      <p:sp>
        <p:nvSpPr>
          <p:cNvPr id="75" name="Google Shape;75;p14"/>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DHHS Audit of NIH Awards </a:t>
            </a:r>
            <a:endParaRPr/>
          </a:p>
        </p:txBody>
      </p:sp>
      <p:sp>
        <p:nvSpPr>
          <p:cNvPr id="81" name="Google Shape;81;p15"/>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OIG audited NIH’s process for providing oversight and monitoring of grants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Key finding: Of a 20 grant sample, 12 awards were not closed out within 120 days of the end of the period of performance</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Delayed closeout can be the result of delayed/late financial reports, technical reports, or final requests for payment</a:t>
            </a:r>
            <a:endParaRPr/>
          </a:p>
        </p:txBody>
      </p:sp>
      <p:sp>
        <p:nvSpPr>
          <p:cNvPr id="82" name="Google Shape;82;p15"/>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DHHS Audit of NIH </a:t>
            </a:r>
            <a:endParaRPr/>
          </a:p>
        </p:txBody>
      </p:sp>
      <p:sp>
        <p:nvSpPr>
          <p:cNvPr id="88" name="Google Shape;88;p16"/>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Key language:</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0" lvl="0" indent="0" algn="l" rtl="0">
              <a:spcBef>
                <a:spcPts val="560"/>
              </a:spcBef>
              <a:spcAft>
                <a:spcPts val="0"/>
              </a:spcAft>
              <a:buClr>
                <a:srgbClr val="4B2E83"/>
              </a:buClr>
              <a:buSzPts val="2800"/>
              <a:buNone/>
            </a:pPr>
            <a:r>
              <a:rPr lang="en-US" sz="2800" i="1"/>
              <a:t>“If grantees submit final reports late, it could indicate an issue with the grantee’s ability to comply with grant requirements, including accounting for grant funds and tracking the progress and outcomes of the grant.” </a:t>
            </a:r>
            <a:endParaRPr sz="2800" i="1">
              <a:latin typeface="Arial"/>
              <a:ea typeface="Arial"/>
              <a:cs typeface="Arial"/>
              <a:sym typeface="Arial"/>
            </a:endParaRPr>
          </a:p>
        </p:txBody>
      </p:sp>
      <p:sp>
        <p:nvSpPr>
          <p:cNvPr id="89" name="Google Shape;89;p16"/>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DHHS Audit of NIH – Key Takeaways</a:t>
            </a:r>
            <a:endParaRPr/>
          </a:p>
        </p:txBody>
      </p:sp>
      <p:sp>
        <p:nvSpPr>
          <p:cNvPr id="95" name="Google Shape;95;p17"/>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All closeout actions must occur for the Award to be considered closed in the eyes of the sponsor.</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Reports (financial or technical)</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Deliverables</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Cost Share</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Final requests for payment</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Federal sponsors/auditors are beginning to take a stricter approach with timely closeout</a:t>
            </a:r>
            <a:endParaRPr/>
          </a:p>
          <a:p>
            <a:pPr marL="0" lvl="0" indent="0" algn="l" rtl="0">
              <a:spcBef>
                <a:spcPts val="560"/>
              </a:spcBef>
              <a:spcAft>
                <a:spcPts val="0"/>
              </a:spcAft>
              <a:buClr>
                <a:srgbClr val="4B2E83"/>
              </a:buClr>
              <a:buSzPts val="2800"/>
              <a:buNone/>
            </a:pPr>
            <a:endParaRPr sz="2800" i="1">
              <a:latin typeface="Arial"/>
              <a:ea typeface="Arial"/>
              <a:cs typeface="Arial"/>
              <a:sym typeface="Arial"/>
            </a:endParaRPr>
          </a:p>
          <a:p>
            <a:pPr marL="0" lvl="0" indent="0" algn="l" rtl="0">
              <a:spcBef>
                <a:spcPts val="560"/>
              </a:spcBef>
              <a:spcAft>
                <a:spcPts val="0"/>
              </a:spcAft>
              <a:buClr>
                <a:srgbClr val="4B2E83"/>
              </a:buClr>
              <a:buSzPts val="2800"/>
              <a:buNone/>
            </a:pPr>
            <a:endParaRPr sz="2800" i="1">
              <a:latin typeface="Arial"/>
              <a:ea typeface="Arial"/>
              <a:cs typeface="Arial"/>
              <a:sym typeface="Arial"/>
            </a:endParaRPr>
          </a:p>
        </p:txBody>
      </p:sp>
      <p:sp>
        <p:nvSpPr>
          <p:cNvPr id="96" name="Google Shape;96;p17"/>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References</a:t>
            </a:r>
            <a:endParaRPr/>
          </a:p>
        </p:txBody>
      </p:sp>
      <p:sp>
        <p:nvSpPr>
          <p:cNvPr id="102" name="Google Shape;102;p18"/>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800"/>
              <a:buFont typeface="Merriweather Sans"/>
              <a:buChar char="&gt;"/>
            </a:pPr>
            <a:r>
              <a:rPr lang="en-US" sz="2800">
                <a:latin typeface="Arial"/>
                <a:ea typeface="Arial"/>
                <a:cs typeface="Arial"/>
                <a:sym typeface="Arial"/>
              </a:rPr>
              <a:t>NSF Audit of Covid-19 Flexibilities</a:t>
            </a:r>
            <a:endParaRPr/>
          </a:p>
          <a:p>
            <a:pPr marL="0" lvl="0" indent="0" algn="l" rtl="0">
              <a:spcBef>
                <a:spcPts val="480"/>
              </a:spcBef>
              <a:spcAft>
                <a:spcPts val="0"/>
              </a:spcAft>
              <a:buClr>
                <a:srgbClr val="4B2E83"/>
              </a:buClr>
              <a:buSzPts val="2400"/>
              <a:buNone/>
            </a:pPr>
            <a:r>
              <a:rPr lang="en-US" u="sng">
                <a:solidFill>
                  <a:schemeClr val="hlink"/>
                </a:solidFill>
                <a:latin typeface="Arial"/>
                <a:ea typeface="Arial"/>
                <a:cs typeface="Arial"/>
                <a:sym typeface="Arial"/>
                <a:hlinkClick r:id="rId3"/>
              </a:rPr>
              <a:t>https://oig.nsf.gov/sites/default/files/reports/2022-01/21-6-003COVID-19CapstoneReportRedacted.pdf</a:t>
            </a:r>
            <a:endParaRPr>
              <a:latin typeface="Arial"/>
              <a:ea typeface="Arial"/>
              <a:cs typeface="Arial"/>
              <a:sym typeface="Arial"/>
            </a:endParaRPr>
          </a:p>
          <a:p>
            <a:pPr marL="0" lvl="0" indent="0" algn="l" rtl="0">
              <a:spcBef>
                <a:spcPts val="560"/>
              </a:spcBef>
              <a:spcAft>
                <a:spcPts val="0"/>
              </a:spcAft>
              <a:buClr>
                <a:srgbClr val="4B2E83"/>
              </a:buClr>
              <a:buSzPts val="2800"/>
              <a:buNone/>
            </a:pPr>
            <a:endParaRPr sz="2800" i="1">
              <a:latin typeface="Arial"/>
              <a:ea typeface="Arial"/>
              <a:cs typeface="Arial"/>
              <a:sym typeface="Arial"/>
            </a:endParaRPr>
          </a:p>
          <a:p>
            <a:pPr marL="342900" lvl="0" indent="-342900" algn="l" rtl="0">
              <a:spcBef>
                <a:spcPts val="560"/>
              </a:spcBef>
              <a:spcAft>
                <a:spcPts val="0"/>
              </a:spcAft>
              <a:buClr>
                <a:srgbClr val="4B2E83"/>
              </a:buClr>
              <a:buSzPts val="2800"/>
              <a:buFont typeface="Merriweather Sans"/>
              <a:buChar char="&gt;"/>
            </a:pPr>
            <a:r>
              <a:rPr lang="en-US" sz="2800">
                <a:latin typeface="Arial"/>
                <a:ea typeface="Arial"/>
                <a:cs typeface="Arial"/>
                <a:sym typeface="Arial"/>
              </a:rPr>
              <a:t>OIG Audit of NIH</a:t>
            </a:r>
            <a:endParaRPr/>
          </a:p>
          <a:p>
            <a:pPr marL="0" lvl="0" indent="0" algn="l" rtl="0">
              <a:spcBef>
                <a:spcPts val="480"/>
              </a:spcBef>
              <a:spcAft>
                <a:spcPts val="0"/>
              </a:spcAft>
              <a:buClr>
                <a:srgbClr val="4B2E83"/>
              </a:buClr>
              <a:buSzPts val="2400"/>
              <a:buNone/>
            </a:pPr>
            <a:r>
              <a:rPr lang="en-US" u="sng">
                <a:solidFill>
                  <a:schemeClr val="hlink"/>
                </a:solidFill>
                <a:latin typeface="Arial"/>
                <a:ea typeface="Arial"/>
                <a:cs typeface="Arial"/>
                <a:sym typeface="Arial"/>
                <a:hlinkClick r:id="rId4"/>
              </a:rPr>
              <a:t>https://oig.hhs.gov/oas/reports/region3/32003001.pdf</a:t>
            </a:r>
            <a:endParaRPr>
              <a:latin typeface="Arial"/>
              <a:ea typeface="Arial"/>
              <a:cs typeface="Arial"/>
              <a:sym typeface="Arial"/>
            </a:endParaRPr>
          </a:p>
          <a:p>
            <a:pPr marL="0" lvl="0" indent="0" algn="l" rtl="0">
              <a:spcBef>
                <a:spcPts val="560"/>
              </a:spcBef>
              <a:spcAft>
                <a:spcPts val="0"/>
              </a:spcAft>
              <a:buClr>
                <a:srgbClr val="4B2E83"/>
              </a:buClr>
              <a:buSzPts val="2800"/>
              <a:buNone/>
            </a:pPr>
            <a:endParaRPr sz="2800">
              <a:latin typeface="Arial"/>
              <a:ea typeface="Arial"/>
              <a:cs typeface="Arial"/>
              <a:sym typeface="Arial"/>
            </a:endParaRPr>
          </a:p>
        </p:txBody>
      </p:sp>
      <p:sp>
        <p:nvSpPr>
          <p:cNvPr id="103" name="Google Shape;103;p18"/>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4000"/>
              <a:buNone/>
            </a:pPr>
            <a:r>
              <a:rPr lang="en-US" sz="4000">
                <a:latin typeface="Arial"/>
                <a:ea typeface="Arial"/>
                <a:cs typeface="Arial"/>
                <a:sym typeface="Arial"/>
              </a:rPr>
              <a:t>Questions</a:t>
            </a:r>
            <a:endParaRPr/>
          </a:p>
        </p:txBody>
      </p:sp>
      <p:sp>
        <p:nvSpPr>
          <p:cNvPr id="109" name="Google Shape;109;p19"/>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US">
                <a:latin typeface="Arial"/>
                <a:ea typeface="Arial"/>
                <a:cs typeface="Arial"/>
                <a:sym typeface="Arial"/>
              </a:rPr>
              <a:t>Post Award Fiscal Compliance (PAFC)</a:t>
            </a:r>
            <a:endParaRPr/>
          </a:p>
          <a:p>
            <a:pPr marL="742950" lvl="1" indent="-285750" algn="l" rtl="0">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3"/>
              </a:rPr>
              <a:t>gcafco@uw.edu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4"/>
              </a:rPr>
              <a:t>https://finance.uw.edu/pafc/</a:t>
            </a:r>
            <a:br>
              <a:rPr lang="en-US">
                <a:latin typeface="Arial"/>
                <a:ea typeface="Arial"/>
                <a:cs typeface="Arial"/>
                <a:sym typeface="Arial"/>
              </a:rPr>
            </a:br>
            <a:endParaRPr>
              <a:latin typeface="Arial"/>
              <a:ea typeface="Arial"/>
              <a:cs typeface="Arial"/>
              <a:sym typeface="Arial"/>
            </a:endParaRPr>
          </a:p>
          <a:p>
            <a:pPr marL="342900" lvl="0" indent="-342900" algn="l" rtl="0">
              <a:spcBef>
                <a:spcPts val="480"/>
              </a:spcBef>
              <a:spcAft>
                <a:spcPts val="0"/>
              </a:spcAft>
              <a:buClr>
                <a:srgbClr val="4B2E83"/>
              </a:buClr>
              <a:buSzPts val="2400"/>
              <a:buChar char="&gt;"/>
            </a:pPr>
            <a:r>
              <a:rPr lang="en-US">
                <a:latin typeface="Arial"/>
                <a:ea typeface="Arial"/>
                <a:cs typeface="Arial"/>
                <a:sym typeface="Arial"/>
              </a:rPr>
              <a:t>Matt Gardner</a:t>
            </a:r>
            <a:endParaRPr/>
          </a:p>
          <a:p>
            <a:pPr marL="742950" lvl="1" indent="-285750" algn="l" rtl="0">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5"/>
              </a:rPr>
              <a:t>mgard4@uw.edu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206-543-2610</a:t>
            </a:r>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110" name="Google Shape;110;p19"/>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471</Words>
  <Application>Microsoft Office PowerPoint</Application>
  <PresentationFormat>On-screen Show (4:3)</PresentationFormat>
  <Paragraphs>69</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Encode Sans Black</vt:lpstr>
      <vt:lpstr>Open Sans Light</vt:lpstr>
      <vt:lpstr>Open Sans</vt:lpstr>
      <vt:lpstr>Calibri</vt:lpstr>
      <vt:lpstr>Merriweather Sans</vt:lpstr>
      <vt:lpstr>Arial</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2022-03-15T23:35:36Z</dcterms:modified>
</cp:coreProperties>
</file>