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9.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6" r:id="rId1"/>
    <p:sldMasterId id="2147483717" r:id="rId2"/>
    <p:sldMasterId id="2147483718" r:id="rId3"/>
    <p:sldMasterId id="2147483719" r:id="rId4"/>
    <p:sldMasterId id="2147483720" r:id="rId5"/>
    <p:sldMasterId id="2147483721" r:id="rId6"/>
    <p:sldMasterId id="2147483722" r:id="rId7"/>
    <p:sldMasterId id="2147483723" r:id="rId8"/>
    <p:sldMasterId id="2147483724" r:id="rId9"/>
    <p:sldMasterId id="2147483725" r:id="rId10"/>
  </p:sldMasterIdLst>
  <p:notesMasterIdLst>
    <p:notesMasterId r:id="rId78"/>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 id="319" r:id="rId74"/>
    <p:sldId id="320" r:id="rId75"/>
    <p:sldId id="321" r:id="rId76"/>
    <p:sldId id="322" r:id="rId77"/>
  </p:sldIdLst>
  <p:sldSz cx="9144000" cy="6858000" type="screen4x3"/>
  <p:notesSz cx="6858000" cy="9144000"/>
  <p:embeddedFontLst>
    <p:embeddedFont>
      <p:font typeface="Calibri" panose="020F0502020204030204" pitchFamily="34" charset="0"/>
      <p:regular r:id="rId79"/>
      <p:bold r:id="rId80"/>
      <p:italic r:id="rId81"/>
      <p:boldItalic r:id="rId82"/>
    </p:embeddedFont>
    <p:embeddedFont>
      <p:font typeface="Century Gothic" panose="020B0502020202020204" pitchFamily="34" charset="0"/>
      <p:regular r:id="rId83"/>
      <p:bold r:id="rId84"/>
      <p:italic r:id="rId85"/>
      <p:boldItalic r:id="rId86"/>
    </p:embeddedFont>
    <p:embeddedFont>
      <p:font typeface="Encode Sans" panose="020B0604020202020204" charset="0"/>
      <p:regular r:id="rId87"/>
      <p:bold r:id="rId88"/>
    </p:embeddedFont>
    <p:embeddedFont>
      <p:font typeface="Encode Sans Black" panose="020B0604020202020204" charset="0"/>
      <p:bold r:id="rId89"/>
    </p:embeddedFont>
    <p:embeddedFont>
      <p:font typeface="Merriweather Sans" pitchFamily="2" charset="0"/>
      <p:regular r:id="rId90"/>
      <p:bold r:id="rId91"/>
      <p:italic r:id="rId92"/>
      <p:boldItalic r:id="rId93"/>
    </p:embeddedFont>
    <p:embeddedFont>
      <p:font typeface="Open Sans" panose="020B0606030504020204" pitchFamily="34" charset="0"/>
      <p:regular r:id="rId94"/>
      <p:bold r:id="rId95"/>
      <p:italic r:id="rId96"/>
      <p:boldItalic r:id="rId97"/>
    </p:embeddedFont>
    <p:embeddedFont>
      <p:font typeface="Open Sans Light" panose="020B0306030504020204" pitchFamily="34"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1C09C1-E7D1-4F76-B226-56B5E414328E}">
  <a:tblStyle styleId="{921C09C1-E7D1-4F76-B226-56B5E414328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27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font" Target="fonts/font1.fntdata"/><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font" Target="fonts/font12.fntdata"/><Relationship Id="rId95" Type="http://schemas.openxmlformats.org/officeDocument/2006/relationships/font" Target="fonts/font17.fntdata"/><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font" Target="fonts/font2.fntdata"/><Relationship Id="rId85" Type="http://schemas.openxmlformats.org/officeDocument/2006/relationships/font" Target="fonts/font7.fntdata"/><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font" Target="fonts/font21.fntdata"/><Relationship Id="rId101" Type="http://schemas.openxmlformats.org/officeDocument/2006/relationships/font" Target="fonts/font23.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font" Target="fonts/font19.fntdata"/><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font" Target="fonts/font9.fntdata"/><Relationship Id="rId61" Type="http://schemas.openxmlformats.org/officeDocument/2006/relationships/slide" Target="slides/slide51.xml"/><Relationship Id="rId82" Type="http://schemas.openxmlformats.org/officeDocument/2006/relationships/font" Target="fonts/font4.fntdata"/><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font" Target="fonts/font22.fntdata"/><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font" Target="fonts/font15.fntdata"/><Relationship Id="rId98" Type="http://schemas.openxmlformats.org/officeDocument/2006/relationships/font" Target="fonts/font20.fntdata"/><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23b3e23f68_0_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123b3e23f68_0_80:notes"/>
          <p:cNvSpPr txBox="1">
            <a:spLocks noGrp="1"/>
          </p:cNvSpPr>
          <p:nvPr>
            <p:ph type="body" idx="1"/>
          </p:nvPr>
        </p:nvSpPr>
        <p:spPr>
          <a:xfrm>
            <a:off x="685643" y="4400472"/>
            <a:ext cx="5486700" cy="3600600"/>
          </a:xfrm>
          <a:prstGeom prst="rect">
            <a:avLst/>
          </a:prstGeom>
          <a:noFill/>
          <a:ln>
            <a:noFill/>
          </a:ln>
        </p:spPr>
        <p:txBody>
          <a:bodyPr spcFirstLastPara="1" wrap="square" lIns="89625" tIns="44825" rIns="89625" bIns="44825" anchor="t" anchorCtr="0">
            <a:noAutofit/>
          </a:bodyPr>
          <a:lstStyle/>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p:txBody>
      </p:sp>
      <p:sp>
        <p:nvSpPr>
          <p:cNvPr id="393" name="Google Shape;393;g123b3e23f68_0_80:notes"/>
          <p:cNvSpPr txBox="1">
            <a:spLocks noGrp="1"/>
          </p:cNvSpPr>
          <p:nvPr>
            <p:ph type="sldNum" idx="12"/>
          </p:nvPr>
        </p:nvSpPr>
        <p:spPr>
          <a:xfrm>
            <a:off x="3885313" y="8685554"/>
            <a:ext cx="2971200" cy="458700"/>
          </a:xfrm>
          <a:prstGeom prst="rect">
            <a:avLst/>
          </a:prstGeom>
          <a:noFill/>
          <a:ln>
            <a:noFill/>
          </a:ln>
        </p:spPr>
        <p:txBody>
          <a:bodyPr spcFirstLastPara="1" wrap="square" lIns="89625" tIns="44825" rIns="89625" bIns="44825" anchor="b" anchorCtr="0">
            <a:noAutofit/>
          </a:bodyPr>
          <a:lstStyle/>
          <a:p>
            <a:pPr marL="0" marR="0" lvl="0" indent="0" algn="r" rtl="0">
              <a:spcBef>
                <a:spcPts val="0"/>
              </a:spcBef>
              <a:spcAft>
                <a:spcPts val="0"/>
              </a:spcAft>
              <a:buNone/>
            </a:pPr>
            <a:fld id="{00000000-1234-1234-1234-123412341234}" type="slidenum">
              <a:rPr lang="en" sz="1100" b="0" i="0" u="none" strike="noStrike" cap="none">
                <a:solidFill>
                  <a:schemeClr val="dk1"/>
                </a:solidFill>
                <a:latin typeface="Calibri"/>
                <a:ea typeface="Calibri"/>
                <a:cs typeface="Calibri"/>
                <a:sym typeface="Calibri"/>
              </a:rPr>
              <a:t>1</a:t>
            </a:fld>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246701b150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53" name="Google Shape;453;g1246701b150_0_3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246701b150_0_3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246701b150_0_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460" name="Google Shape;460;g1246701b150_0_3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246701b150_0_3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246701b150_0_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467" name="Google Shape;467;g1246701b150_0_3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1246701b150_0_3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1246701b150_0_3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Check often - updated frequently</a:t>
            </a:r>
            <a:endParaRPr/>
          </a:p>
        </p:txBody>
      </p:sp>
      <p:sp>
        <p:nvSpPr>
          <p:cNvPr id="474" name="Google Shape;474;g1246701b150_0_3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246701b150_0_3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246701b150_0_3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Check often - updated frequently</a:t>
            </a:r>
            <a:endParaRPr/>
          </a:p>
        </p:txBody>
      </p:sp>
      <p:sp>
        <p:nvSpPr>
          <p:cNvPr id="484" name="Google Shape;484;g1246701b150_0_3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246701b150_0_3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246701b150_0_3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g1246701b150_0_3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246701b150_0_3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246701b150_0_3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Webpage has a number of links to Research.gov Proposal Submission System, Proposal Preparation Demo Site, Compliance Checks as well as information on proposal preparation, statuses, and FAQs</a:t>
            </a:r>
            <a:endParaRPr/>
          </a:p>
        </p:txBody>
      </p:sp>
      <p:sp>
        <p:nvSpPr>
          <p:cNvPr id="503" name="Google Shape;503;g1246701b150_0_3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246701b150_0_4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10" name="Google Shape;510;g1246701b150_0_4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246701b150_0_5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515" name="Google Shape;515;g1246701b150_0_5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246701b150_0_5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1246701b150_0_5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480"/>
              </a:spcBef>
              <a:spcAft>
                <a:spcPts val="0"/>
              </a:spcAft>
              <a:buNone/>
            </a:pPr>
            <a:endParaRPr/>
          </a:p>
        </p:txBody>
      </p:sp>
      <p:sp>
        <p:nvSpPr>
          <p:cNvPr id="522" name="Google Shape;522;g1246701b150_0_5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246701b150_0_18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g1246701b150_0_18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246701b150_0_5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246701b150_0_5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g1246701b150_0_5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246701b150_0_5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35" name="Google Shape;535;g1246701b150_0_5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246701b150_0_7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g1246701b150_0_7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1246701b150_0_7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g1246701b150_0_7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246701b150_0_7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1246701b150_0_7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246701b150_0_7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g1246701b150_0_7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1246701b150_0_7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g1246701b150_0_7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246701b150_0_7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g1246701b150_0_7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246701b150_0_7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g1246701b150_0_7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246701b150_0_7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9" name="Google Shape;599;g1246701b150_0_7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246701b150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1246701b150_0_1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246701b150_0_7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g1246701b150_0_78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246701b150_0_10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1246701b150_0_10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p>
          <a:p>
            <a:pPr marL="0" lvl="0" indent="0" algn="l" rtl="0">
              <a:spcBef>
                <a:spcPts val="0"/>
              </a:spcBef>
              <a:spcAft>
                <a:spcPts val="0"/>
              </a:spcAft>
              <a:buNone/>
            </a:pPr>
            <a:endParaRPr sz="1400"/>
          </a:p>
        </p:txBody>
      </p:sp>
      <p:sp>
        <p:nvSpPr>
          <p:cNvPr id="615" name="Google Shape;615;g1246701b150_0_10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246701b150_0_10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g1246701b150_0_10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p>
        </p:txBody>
      </p:sp>
      <p:sp>
        <p:nvSpPr>
          <p:cNvPr id="622" name="Google Shape;622;g1246701b150_0_10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246701b150_0_10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g1246701b150_0_10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1400"/>
          </a:p>
        </p:txBody>
      </p:sp>
      <p:sp>
        <p:nvSpPr>
          <p:cNvPr id="631" name="Google Shape;631;g1246701b150_0_10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246701b150_0_10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1246701b150_0_10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9" name="Google Shape;639;g1246701b150_0_10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246701b150_0_10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g1246701b150_0_10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g1246701b150_0_10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246701b150_0_10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g1246701b150_0_10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g1246701b150_0_10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246701b150_0_10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g1246701b150_0_10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g1246701b150_0_10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246701b150_0_10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g1246701b150_0_10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g1246701b150_0_10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246701b150_0_10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1246701b150_0_10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None/>
            </a:pPr>
            <a:endParaRPr/>
          </a:p>
        </p:txBody>
      </p:sp>
      <p:sp>
        <p:nvSpPr>
          <p:cNvPr id="679" name="Google Shape;679;g1246701b150_0_10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246701b150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g1246701b150_0_1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246701b150_0_10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g1246701b150_0_10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g1246701b150_0_10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246701b150_0_10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1246701b150_0_10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g1246701b150_0_10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1246701b150_0_10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g1246701b150_0_10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None/>
            </a:pPr>
            <a:endParaRPr/>
          </a:p>
        </p:txBody>
      </p:sp>
      <p:sp>
        <p:nvSpPr>
          <p:cNvPr id="704" name="Google Shape;704;g1246701b150_0_10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246701b150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1" name="Google Shape;711;g1246701b150_0_11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246701b150_0_149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g1246701b150_0_14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And now for the fun part! Today we are recognizing the fourth group of graduates from the CORE Certificate in Research Administration. CORE launched this certificate in the fall of 2019. Since then 474 people have enrolled in the certificate program and as March 1, 2022, 126 of those enrollees have met all requirements to receive the certificate. We recognize the recipients on a semi-annual basis in the MRAM venue and today we are going to take a moment to recognize the achievements in this last round completers. Not all of them chose to include their names in today’s announcement but you all know who you are! Let’s give a shout out to some of our most recent graduates!</a:t>
            </a:r>
            <a:endParaRPr/>
          </a:p>
        </p:txBody>
      </p:sp>
      <p:sp>
        <p:nvSpPr>
          <p:cNvPr id="718" name="Google Shape;718;g1246701b150_0_14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246701b150_0_15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1246701b150_0_15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Here’s who they are—let’s give them a hand!</a:t>
            </a:r>
            <a:endParaRPr/>
          </a:p>
        </p:txBody>
      </p:sp>
      <p:sp>
        <p:nvSpPr>
          <p:cNvPr id="731" name="Google Shape;731;g1246701b150_0_15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246701b150_0_15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1246701b150_0_15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g1246701b150_0_15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1246701b150_0_15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g1246701b150_0_15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246701b150_0_15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2" name="Google Shape;762;g1246701b150_0_15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1246701b150_0_15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g1246701b150_0_15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246701b150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g1246701b150_0_2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1246701b150_0_15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g1246701b150_0_15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246701b150_0_15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2" name="Google Shape;792;g1246701b150_0_15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246701b150_0_15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2" name="Google Shape;802;g1246701b150_0_15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1246701b150_0_15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2" name="Google Shape;812;g1246701b150_0_15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1246701b150_0_15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2" name="Google Shape;822;g1246701b150_0_15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246701b150_0_16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2" name="Google Shape;832;g1246701b150_0_160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246701b150_0_16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2" name="Google Shape;842;g1246701b150_0_16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1246701b150_0_16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2" name="Google Shape;852;g1246701b150_0_16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246701b150_0_16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2" name="Google Shape;862;g1246701b150_0_16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1246701b150_0_16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2" name="Google Shape;872;g1246701b150_0_16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246701b150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g1246701b150_0_2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1246701b150_0_16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2" name="Google Shape;882;g1246701b150_0_16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1246701b150_0_16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2" name="Google Shape;892;g1246701b150_0_16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1246701b150_0_16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2" name="Google Shape;902;g1246701b150_0_16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246701b150_0_16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2" name="Google Shape;912;g1246701b150_0_16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1246701b150_0_16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2" name="Google Shape;922;g1246701b150_0_16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1246701b150_0_16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2" name="Google Shape;932;g1246701b150_0_16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1246701b150_0_17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2" name="Google Shape;942;g1246701b150_0_17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1246701b150_0_170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2" name="Google Shape;952;g1246701b150_0_17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And a big thank you to all who support the ongoing professional development of our research administration staff!</a:t>
            </a:r>
            <a:endParaRPr/>
          </a:p>
        </p:txBody>
      </p:sp>
      <p:sp>
        <p:nvSpPr>
          <p:cNvPr id="953" name="Google Shape;953;g1246701b150_0_17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246701b150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g1246701b150_0_2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246701b15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g1246701b150_0_2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246701b150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1246701b150_0_2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10.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2" name="Google Shape;62;p15"/>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3" name="Google Shape;63;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8" name="Google Shape;68;p16"/>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4" name="Google Shape;74;p17"/>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0" name="Google Shape;80;p1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89" name="Google Shape;89;p19"/>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9"/>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91" name="Google Shape;91;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2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Google Shape;101;p21"/>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21"/>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03" name="Google Shape;103;p2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2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 name="Google Shape;108;p22"/>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0" name="Google Shape;110;p2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2" name="Google Shape;11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5" name="Google Shape;11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1" name="Google Shape;12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26"/>
        <p:cNvGrpSpPr/>
        <p:nvPr/>
      </p:nvGrpSpPr>
      <p:grpSpPr>
        <a:xfrm>
          <a:off x="0" y="0"/>
          <a:ext cx="0" cy="0"/>
          <a:chOff x="0" y="0"/>
          <a:chExt cx="0" cy="0"/>
        </a:xfrm>
      </p:grpSpPr>
      <p:pic>
        <p:nvPicPr>
          <p:cNvPr id="127" name="Google Shape;127;p26" descr="UW_W Logo_White.png"/>
          <p:cNvPicPr preferRelativeResize="0"/>
          <p:nvPr/>
        </p:nvPicPr>
        <p:blipFill rotWithShape="1">
          <a:blip r:embed="rId2">
            <a:alphaModFix/>
          </a:blip>
          <a:srcRect/>
          <a:stretch/>
        </p:blipFill>
        <p:spPr>
          <a:xfrm>
            <a:off x="7445814" y="5945853"/>
            <a:ext cx="1368169" cy="923452"/>
          </a:xfrm>
          <a:prstGeom prst="rect">
            <a:avLst/>
          </a:prstGeom>
          <a:noFill/>
          <a:ln>
            <a:noFill/>
          </a:ln>
        </p:spPr>
      </p:pic>
      <p:pic>
        <p:nvPicPr>
          <p:cNvPr id="128" name="Google Shape;128;p26"/>
          <p:cNvPicPr preferRelativeResize="0"/>
          <p:nvPr/>
        </p:nvPicPr>
        <p:blipFill rotWithShape="1">
          <a:blip r:embed="rId3">
            <a:alphaModFix/>
          </a:blip>
          <a:srcRect/>
          <a:stretch/>
        </p:blipFill>
        <p:spPr>
          <a:xfrm>
            <a:off x="677333" y="6354232"/>
            <a:ext cx="2540000" cy="266689"/>
          </a:xfrm>
          <a:prstGeom prst="rect">
            <a:avLst/>
          </a:prstGeom>
          <a:noFill/>
          <a:ln>
            <a:noFill/>
          </a:ln>
        </p:spPr>
      </p:pic>
      <p:sp>
        <p:nvSpPr>
          <p:cNvPr id="129" name="Google Shape;129;p26"/>
          <p:cNvSpPr txBox="1">
            <a:spLocks noGrp="1"/>
          </p:cNvSpPr>
          <p:nvPr>
            <p:ph type="body" idx="1"/>
          </p:nvPr>
        </p:nvSpPr>
        <p:spPr>
          <a:xfrm>
            <a:off x="671756" y="11798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chemeClr val="accent3"/>
              </a:buClr>
              <a:buSzPts val="5000"/>
              <a:buFont typeface="Arial"/>
              <a:buChar char="●"/>
              <a:defRPr sz="5000" b="0" i="0" u="none" strike="noStrike" cap="none">
                <a:solidFill>
                  <a:schemeClr val="accent3"/>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30" name="Google Shape;130;p26" descr="Bar_RtAngle_7502_RGB.png"/>
          <p:cNvPicPr preferRelativeResize="0"/>
          <p:nvPr/>
        </p:nvPicPr>
        <p:blipFill rotWithShape="1">
          <a:blip r:embed="rId4">
            <a:alphaModFix/>
          </a:blip>
          <a:srcRect/>
          <a:stretch/>
        </p:blipFill>
        <p:spPr>
          <a:xfrm>
            <a:off x="813587" y="4006085"/>
            <a:ext cx="2264484" cy="11276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33" name="Google Shape;133;p27"/>
          <p:cNvSpPr txBox="1">
            <a:spLocks noGrp="1"/>
          </p:cNvSpPr>
          <p:nvPr>
            <p:ph type="dt" idx="10"/>
          </p:nvPr>
        </p:nvSpPr>
        <p:spPr>
          <a:xfrm>
            <a:off x="4554447" y="6355844"/>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4" name="Google Shape;134;p27"/>
          <p:cNvSpPr txBox="1">
            <a:spLocks noGrp="1"/>
          </p:cNvSpPr>
          <p:nvPr>
            <p:ph type="ftr" idx="11"/>
          </p:nvPr>
        </p:nvSpPr>
        <p:spPr>
          <a:xfrm>
            <a:off x="514350" y="6355845"/>
            <a:ext cx="38208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5" name="Google Shape;135;p27"/>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36"/>
        <p:cNvGrpSpPr/>
        <p:nvPr/>
      </p:nvGrpSpPr>
      <p:grpSpPr>
        <a:xfrm>
          <a:off x="0" y="0"/>
          <a:ext cx="0" cy="0"/>
          <a:chOff x="0" y="0"/>
          <a:chExt cx="0" cy="0"/>
        </a:xfrm>
      </p:grpSpPr>
      <p:sp>
        <p:nvSpPr>
          <p:cNvPr id="137" name="Google Shape;137;p28"/>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8" name="Google Shape;138;p28"/>
          <p:cNvSpPr txBox="1">
            <a:spLocks noGrp="1"/>
          </p:cNvSpPr>
          <p:nvPr>
            <p:ph type="body" idx="2"/>
          </p:nvPr>
        </p:nvSpPr>
        <p:spPr>
          <a:xfrm>
            <a:off x="659304"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9" name="Google Shape;139;p28"/>
          <p:cNvSpPr txBox="1">
            <a:spLocks noGrp="1"/>
          </p:cNvSpPr>
          <p:nvPr>
            <p:ph type="body" idx="3"/>
          </p:nvPr>
        </p:nvSpPr>
        <p:spPr>
          <a:xfrm>
            <a:off x="671756" y="1730666"/>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FFFFFF"/>
              </a:buClr>
              <a:buSzPts val="2400"/>
              <a:buFont typeface="Arial"/>
              <a:buChar char="●"/>
              <a:defRPr sz="2400" b="0" i="0" u="none" strike="noStrike" cap="none">
                <a:solidFill>
                  <a:srgbClr val="FFFFFF"/>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0" name="Google Shape;140;p28"/>
          <p:cNvPicPr preferRelativeResize="0"/>
          <p:nvPr/>
        </p:nvPicPr>
        <p:blipFill rotWithShape="1">
          <a:blip r:embed="rId2">
            <a:alphaModFix/>
          </a:blip>
          <a:srcRect/>
          <a:stretch/>
        </p:blipFill>
        <p:spPr>
          <a:xfrm>
            <a:off x="6248401" y="6354232"/>
            <a:ext cx="2540000" cy="266689"/>
          </a:xfrm>
          <a:prstGeom prst="rect">
            <a:avLst/>
          </a:prstGeom>
          <a:noFill/>
          <a:ln>
            <a:noFill/>
          </a:ln>
        </p:spPr>
      </p:pic>
      <p:pic>
        <p:nvPicPr>
          <p:cNvPr id="141" name="Google Shape;141;p28"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42"/>
        <p:cNvGrpSpPr/>
        <p:nvPr/>
      </p:nvGrpSpPr>
      <p:grpSpPr>
        <a:xfrm>
          <a:off x="0" y="0"/>
          <a:ext cx="0" cy="0"/>
          <a:chOff x="0" y="0"/>
          <a:chExt cx="0" cy="0"/>
        </a:xfrm>
      </p:grpSpPr>
      <p:pic>
        <p:nvPicPr>
          <p:cNvPr id="143" name="Google Shape;143;p29"/>
          <p:cNvPicPr preferRelativeResize="0"/>
          <p:nvPr/>
        </p:nvPicPr>
        <p:blipFill rotWithShape="1">
          <a:blip r:embed="rId2">
            <a:alphaModFix/>
          </a:blip>
          <a:srcRect/>
          <a:stretch/>
        </p:blipFill>
        <p:spPr>
          <a:xfrm>
            <a:off x="6248401" y="6354232"/>
            <a:ext cx="2540000" cy="266689"/>
          </a:xfrm>
          <a:prstGeom prst="rect">
            <a:avLst/>
          </a:prstGeom>
          <a:noFill/>
          <a:ln>
            <a:noFill/>
          </a:ln>
        </p:spPr>
      </p:pic>
      <p:sp>
        <p:nvSpPr>
          <p:cNvPr id="144" name="Google Shape;144;p29"/>
          <p:cNvSpPr>
            <a:spLocks noGrp="1"/>
          </p:cNvSpPr>
          <p:nvPr>
            <p:ph type="chart" idx="2"/>
          </p:nvPr>
        </p:nvSpPr>
        <p:spPr>
          <a:xfrm>
            <a:off x="766762"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FFFFFF"/>
              </a:buClr>
              <a:buSzPts val="1400"/>
              <a:buFont typeface="Arial"/>
              <a:buNone/>
              <a:defRPr sz="2400" b="0" i="1" u="none" strike="noStrike" cap="none">
                <a:solidFill>
                  <a:srgbClr val="FFFFFF"/>
                </a:solidFill>
                <a:latin typeface="Open Sans Light"/>
                <a:ea typeface="Open Sans Light"/>
                <a:cs typeface="Open Sans Light"/>
                <a:sym typeface="Open Sans Light"/>
              </a:defRPr>
            </a:lvl1pPr>
            <a:lvl2pPr marL="990600" marR="0" lvl="1" indent="-762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762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752600" marR="0" lvl="3"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09800" marR="0" lvl="4"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667000" marR="0" lvl="5"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124200" marR="0" lvl="6"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581400" marR="0" lvl="7"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038600" marR="0" lvl="8" indent="-254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5" name="Google Shape;145;p29"/>
          <p:cNvSpPr txBox="1">
            <a:spLocks noGrp="1"/>
          </p:cNvSpPr>
          <p:nvPr>
            <p:ph type="body" idx="1"/>
          </p:nvPr>
        </p:nvSpPr>
        <p:spPr>
          <a:xfrm>
            <a:off x="671756"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FFFFFF"/>
              </a:buClr>
              <a:buSzPts val="3000"/>
              <a:buFont typeface="Arial"/>
              <a:buChar char="●"/>
              <a:defRPr sz="3000" b="0" i="0" u="none" strike="noStrike" cap="none">
                <a:solidFill>
                  <a:srgbClr val="FFFFFF"/>
                </a:solidFill>
                <a:latin typeface="Arial"/>
                <a:ea typeface="Arial"/>
                <a:cs typeface="Arial"/>
                <a:sym typeface="Arial"/>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Arial"/>
                <a:ea typeface="Arial"/>
                <a:cs typeface="Arial"/>
                <a:sym typeface="Arial"/>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Arial"/>
                <a:ea typeface="Arial"/>
                <a:cs typeface="Arial"/>
                <a:sym typeface="Arial"/>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6" name="Google Shape;146;p29" descr="Bar_RtAngle_7502_RGB.png"/>
          <p:cNvPicPr preferRelativeResize="0"/>
          <p:nvPr/>
        </p:nvPicPr>
        <p:blipFill rotWithShape="1">
          <a:blip r:embed="rId3">
            <a:alphaModFix/>
          </a:blip>
          <a:srcRect/>
          <a:stretch/>
        </p:blipFill>
        <p:spPr>
          <a:xfrm>
            <a:off x="784225" y="1437804"/>
            <a:ext cx="1346402" cy="6704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2171700" y="764373"/>
            <a:ext cx="6458100" cy="1293000"/>
          </a:xfrm>
          <a:prstGeom prst="rect">
            <a:avLst/>
          </a:prstGeom>
          <a:noFill/>
          <a:ln>
            <a:noFill/>
          </a:ln>
        </p:spPr>
        <p:txBody>
          <a:bodyPr spcFirstLastPara="1" wrap="square" lIns="91425" tIns="91425" rIns="91425" bIns="91425" anchor="ctr" anchorCtr="0">
            <a:noAutofit/>
          </a:bodyPr>
          <a:lstStyle>
            <a:lvl1pPr marL="0" marR="0" lvl="0" indent="0" algn="r" rtl="0">
              <a:lnSpc>
                <a:spcPct val="90000"/>
              </a:lnSpc>
              <a:spcBef>
                <a:spcPts val="0"/>
              </a:spcBef>
              <a:spcAft>
                <a:spcPts val="0"/>
              </a:spcAft>
              <a:buClr>
                <a:schemeClr val="dk1"/>
              </a:buClr>
              <a:buSzPts val="1400"/>
              <a:buFont typeface="Century Gothic"/>
              <a:buNone/>
              <a:defRPr sz="4000" b="0" i="0" u="none" strike="noStrike" cap="none">
                <a:solidFill>
                  <a:schemeClr val="dk1"/>
                </a:solidFill>
                <a:latin typeface="Century Gothic"/>
                <a:ea typeface="Century Gothic"/>
                <a:cs typeface="Century Gothic"/>
                <a:sym typeface="Century Gothic"/>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49" name="Google Shape;149;p30"/>
          <p:cNvSpPr txBox="1">
            <a:spLocks noGrp="1"/>
          </p:cNvSpPr>
          <p:nvPr>
            <p:ph type="body" idx="1"/>
          </p:nvPr>
        </p:nvSpPr>
        <p:spPr>
          <a:xfrm>
            <a:off x="514350" y="2194560"/>
            <a:ext cx="8115300" cy="40242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rgbClr val="2264C8"/>
              </a:buClr>
              <a:buSzPts val="2000"/>
              <a:buFont typeface="Arial"/>
              <a:buChar char="•"/>
              <a:defRPr sz="2000" b="0" i="0" u="none" strike="noStrike" cap="none">
                <a:solidFill>
                  <a:srgbClr val="2264C8"/>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rgbClr val="5F196F"/>
              </a:buClr>
              <a:buSzPts val="1800"/>
              <a:buFont typeface="Arial"/>
              <a:buChar char="•"/>
              <a:defRPr sz="1800" b="0" i="0" u="none" strike="noStrike" cap="none">
                <a:solidFill>
                  <a:srgbClr val="5F196F"/>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150" name="Google Shape;150;p30"/>
          <p:cNvSpPr txBox="1">
            <a:spLocks noGrp="1"/>
          </p:cNvSpPr>
          <p:nvPr>
            <p:ph type="dt" idx="10"/>
          </p:nvPr>
        </p:nvSpPr>
        <p:spPr>
          <a:xfrm>
            <a:off x="3905386" y="6355845"/>
            <a:ext cx="21831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1" name="Google Shape;151;p30"/>
          <p:cNvSpPr txBox="1">
            <a:spLocks noGrp="1"/>
          </p:cNvSpPr>
          <p:nvPr>
            <p:ph type="ftr" idx="11"/>
          </p:nvPr>
        </p:nvSpPr>
        <p:spPr>
          <a:xfrm>
            <a:off x="514350" y="6355845"/>
            <a:ext cx="33003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888888"/>
              </a:buClr>
              <a:buSzPts val="1400"/>
              <a:buFont typeface="Century Gothic"/>
              <a:buNone/>
              <a:defRPr sz="1050" b="0" i="0" u="none" strike="noStrike" cap="none">
                <a:solidFill>
                  <a:srgbClr val="888888"/>
                </a:solidFill>
                <a:latin typeface="Century Gothic"/>
                <a:ea typeface="Century Gothic"/>
                <a:cs typeface="Century Gothic"/>
                <a:sym typeface="Century Gothic"/>
              </a:defRPr>
            </a:lvl1pPr>
            <a:lvl2pPr marL="457200" marR="0" lvl="1"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2pPr>
            <a:lvl3pPr marL="914400" marR="0" lvl="2"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3pPr>
            <a:lvl4pPr marL="1371600" marR="0" lvl="3"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4pPr>
            <a:lvl5pPr marL="1828800" marR="0" lvl="4"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5pPr>
            <a:lvl6pPr marL="2286000" marR="0" lvl="5"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6pPr>
            <a:lvl7pPr marL="2743200" marR="0" lvl="6"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7pPr>
            <a:lvl8pPr marL="3200400" marR="0" lvl="7"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8pPr>
            <a:lvl9pPr marL="3657600" marR="0" lvl="8" indent="0" algn="l" rtl="0">
              <a:lnSpc>
                <a:spcPct val="100000"/>
              </a:lnSpc>
              <a:spcBef>
                <a:spcPts val="0"/>
              </a:spcBef>
              <a:spcAft>
                <a:spcPts val="0"/>
              </a:spcAft>
              <a:buClr>
                <a:schemeClr val="dk1"/>
              </a:buClr>
              <a:buSzPts val="1400"/>
              <a:buFont typeface="Century Gothic"/>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2" name="Google Shape;152;p30"/>
          <p:cNvSpPr txBox="1">
            <a:spLocks noGrp="1"/>
          </p:cNvSpPr>
          <p:nvPr>
            <p:ph type="sldNum" idx="12"/>
          </p:nvPr>
        </p:nvSpPr>
        <p:spPr>
          <a:xfrm>
            <a:off x="7086600" y="6492875"/>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Clr>
                <a:srgbClr val="888888"/>
              </a:buClr>
              <a:buSzPts val="263"/>
              <a:buFont typeface="Century Gothic"/>
              <a:buNone/>
              <a:defRPr sz="105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4"/>
        <p:cNvGrpSpPr/>
        <p:nvPr/>
      </p:nvGrpSpPr>
      <p:grpSpPr>
        <a:xfrm>
          <a:off x="0" y="0"/>
          <a:ext cx="0" cy="0"/>
          <a:chOff x="0" y="0"/>
          <a:chExt cx="0" cy="0"/>
        </a:xfrm>
      </p:grpSpPr>
      <p:sp>
        <p:nvSpPr>
          <p:cNvPr id="155" name="Google Shape;155;p32"/>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6" name="Google Shape;156;p3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57" name="Google Shape;157;p3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58" name="Google Shape;158;p32"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9"/>
        <p:cNvGrpSpPr/>
        <p:nvPr/>
      </p:nvGrpSpPr>
      <p:grpSpPr>
        <a:xfrm>
          <a:off x="0" y="0"/>
          <a:ext cx="0" cy="0"/>
          <a:chOff x="0" y="0"/>
          <a:chExt cx="0" cy="0"/>
        </a:xfrm>
      </p:grpSpPr>
      <p:sp>
        <p:nvSpPr>
          <p:cNvPr id="160" name="Google Shape;160;p3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1" name="Google Shape;161;p33"/>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62" name="Google Shape;162;p3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63" name="Google Shape;163;p3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64"/>
        <p:cNvGrpSpPr/>
        <p:nvPr/>
      </p:nvGrpSpPr>
      <p:grpSpPr>
        <a:xfrm>
          <a:off x="0" y="0"/>
          <a:ext cx="0" cy="0"/>
          <a:chOff x="0" y="0"/>
          <a:chExt cx="0" cy="0"/>
        </a:xfrm>
      </p:grpSpPr>
      <p:sp>
        <p:nvSpPr>
          <p:cNvPr id="165" name="Google Shape;165;p3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34"/>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7" name="Google Shape;167;p34"/>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68" name="Google Shape;168;p3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169" name="Google Shape;169;p3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170"/>
        <p:cNvGrpSpPr/>
        <p:nvPr/>
      </p:nvGrpSpPr>
      <p:grpSpPr>
        <a:xfrm>
          <a:off x="0" y="0"/>
          <a:ext cx="0" cy="0"/>
          <a:chOff x="0" y="0"/>
          <a:chExt cx="0" cy="0"/>
        </a:xfrm>
      </p:grpSpPr>
      <p:sp>
        <p:nvSpPr>
          <p:cNvPr id="171" name="Google Shape;171;p35"/>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p35"/>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3" name="Google Shape;173;p3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174" name="Google Shape;174;p3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76"/>
        <p:cNvGrpSpPr/>
        <p:nvPr/>
      </p:nvGrpSpPr>
      <p:grpSpPr>
        <a:xfrm>
          <a:off x="0" y="0"/>
          <a:ext cx="0" cy="0"/>
          <a:chOff x="0" y="0"/>
          <a:chExt cx="0" cy="0"/>
        </a:xfrm>
      </p:grpSpPr>
      <p:pic>
        <p:nvPicPr>
          <p:cNvPr id="177" name="Google Shape;177;p37"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178" name="Google Shape;178;p37"/>
          <p:cNvPicPr preferRelativeResize="0"/>
          <p:nvPr/>
        </p:nvPicPr>
        <p:blipFill rotWithShape="1">
          <a:blip r:embed="rId3">
            <a:alphaModFix/>
          </a:blip>
          <a:srcRect/>
          <a:stretch/>
        </p:blipFill>
        <p:spPr>
          <a:xfrm>
            <a:off x="677334" y="6354234"/>
            <a:ext cx="2540000" cy="266700"/>
          </a:xfrm>
          <a:prstGeom prst="rect">
            <a:avLst/>
          </a:prstGeom>
          <a:noFill/>
          <a:ln>
            <a:noFill/>
          </a:ln>
        </p:spPr>
      </p:pic>
      <p:pic>
        <p:nvPicPr>
          <p:cNvPr id="179" name="Google Shape;179;p37"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
        <p:nvSpPr>
          <p:cNvPr id="180" name="Google Shape;180;p37"/>
          <p:cNvSpPr txBox="1">
            <a:spLocks noGrp="1"/>
          </p:cNvSpPr>
          <p:nvPr>
            <p:ph type="title"/>
          </p:nvPr>
        </p:nvSpPr>
        <p:spPr>
          <a:xfrm>
            <a:off x="671757" y="1179824"/>
            <a:ext cx="6972300" cy="2641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5000"/>
              <a:buFont typeface="Encode Sans Black"/>
              <a:buNone/>
              <a:defRPr sz="5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81"/>
        <p:cNvGrpSpPr/>
        <p:nvPr/>
      </p:nvGrpSpPr>
      <p:grpSpPr>
        <a:xfrm>
          <a:off x="0" y="0"/>
          <a:ext cx="0" cy="0"/>
          <a:chOff x="0" y="0"/>
          <a:chExt cx="0" cy="0"/>
        </a:xfrm>
      </p:grpSpPr>
      <p:sp>
        <p:nvSpPr>
          <p:cNvPr id="182" name="Google Shape;182;p38"/>
          <p:cNvSpPr txBox="1">
            <a:spLocks noGrp="1"/>
          </p:cNvSpPr>
          <p:nvPr>
            <p:ph type="body" idx="1"/>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3" name="Google Shape;183;p38"/>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84" name="Google Shape;184;p38"/>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185" name="Google Shape;185;p3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186" name="Google Shape;186;p38"/>
          <p:cNvSpPr txBox="1">
            <a:spLocks noGrp="1"/>
          </p:cNvSpPr>
          <p:nvPr>
            <p:ph type="title"/>
          </p:nvPr>
        </p:nvSpPr>
        <p:spPr>
          <a:xfrm>
            <a:off x="671757" y="365069"/>
            <a:ext cx="8184600" cy="998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187"/>
        <p:cNvGrpSpPr/>
        <p:nvPr/>
      </p:nvGrpSpPr>
      <p:grpSpPr>
        <a:xfrm>
          <a:off x="0" y="0"/>
          <a:ext cx="0" cy="0"/>
          <a:chOff x="0" y="0"/>
          <a:chExt cx="0" cy="0"/>
        </a:xfrm>
      </p:grpSpPr>
      <p:pic>
        <p:nvPicPr>
          <p:cNvPr id="188" name="Google Shape;188;p39"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189" name="Google Shape;189;p39"/>
          <p:cNvSpPr txBox="1">
            <a:spLocks noGrp="1"/>
          </p:cNvSpPr>
          <p:nvPr>
            <p:ph type="body" idx="1"/>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0" name="Google Shape;190;p3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191" name="Google Shape;191;p39"/>
          <p:cNvSpPr txBox="1">
            <a:spLocks noGrp="1"/>
          </p:cNvSpPr>
          <p:nvPr>
            <p:ph type="title"/>
          </p:nvPr>
        </p:nvSpPr>
        <p:spPr>
          <a:xfrm>
            <a:off x="671756" y="371511"/>
            <a:ext cx="80646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192"/>
        <p:cNvGrpSpPr/>
        <p:nvPr/>
      </p:nvGrpSpPr>
      <p:grpSpPr>
        <a:xfrm>
          <a:off x="0" y="0"/>
          <a:ext cx="0" cy="0"/>
          <a:chOff x="0" y="0"/>
          <a:chExt cx="0" cy="0"/>
        </a:xfrm>
      </p:grpSpPr>
      <p:pic>
        <p:nvPicPr>
          <p:cNvPr id="193" name="Google Shape;193;p40"/>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194" name="Google Shape;194;p40"/>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5" name="Google Shape;195;p40"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196" name="Google Shape;196;p40"/>
          <p:cNvSpPr txBox="1">
            <a:spLocks noGrp="1"/>
          </p:cNvSpPr>
          <p:nvPr>
            <p:ph type="title"/>
          </p:nvPr>
        </p:nvSpPr>
        <p:spPr>
          <a:xfrm>
            <a:off x="671756" y="371511"/>
            <a:ext cx="81165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2"/>
              </a:buClr>
              <a:buSzPts val="3000"/>
              <a:buFont typeface="Encode Sans Black"/>
              <a:buNone/>
              <a:defRPr sz="3000" b="1" i="0" u="none" strike="noStrike" cap="none">
                <a:solidFill>
                  <a:schemeClr val="lt2"/>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98"/>
        <p:cNvGrpSpPr/>
        <p:nvPr/>
      </p:nvGrpSpPr>
      <p:grpSpPr>
        <a:xfrm>
          <a:off x="0" y="0"/>
          <a:ext cx="0" cy="0"/>
          <a:chOff x="0" y="0"/>
          <a:chExt cx="0" cy="0"/>
        </a:xfrm>
      </p:grpSpPr>
      <p:sp>
        <p:nvSpPr>
          <p:cNvPr id="199" name="Google Shape;199;p42"/>
          <p:cNvSpPr txBox="1">
            <a:spLocks noGrp="1"/>
          </p:cNvSpPr>
          <p:nvPr>
            <p:ph type="body" idx="1"/>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00" name="Google Shape;200;p42"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01" name="Google Shape;201;p42"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202" name="Google Shape;202;p42"/>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3"/>
        <p:cNvGrpSpPr/>
        <p:nvPr/>
      </p:nvGrpSpPr>
      <p:grpSpPr>
        <a:xfrm>
          <a:off x="0" y="0"/>
          <a:ext cx="0" cy="0"/>
          <a:chOff x="0" y="0"/>
          <a:chExt cx="0" cy="0"/>
        </a:xfrm>
      </p:grpSpPr>
      <p:pic>
        <p:nvPicPr>
          <p:cNvPr id="204" name="Google Shape;204;p43"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05" name="Google Shape;205;p43"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06" name="Google Shape;206;p43"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
        <p:nvSpPr>
          <p:cNvPr id="207" name="Google Shape;207;p43"/>
          <p:cNvSpPr txBox="1">
            <a:spLocks noGrp="1"/>
          </p:cNvSpPr>
          <p:nvPr>
            <p:ph type="title"/>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4B2E83"/>
              </a:buClr>
              <a:buSzPts val="5000"/>
              <a:buFont typeface="Encode Sans Black"/>
              <a:buNone/>
              <a:defRPr sz="5000" b="1" i="0" u="none" strike="noStrike" cap="none">
                <a:solidFill>
                  <a:srgbClr val="4B2E83"/>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8"/>
        <p:cNvGrpSpPr/>
        <p:nvPr/>
      </p:nvGrpSpPr>
      <p:grpSpPr>
        <a:xfrm>
          <a:off x="0" y="0"/>
          <a:ext cx="0" cy="0"/>
          <a:chOff x="0" y="0"/>
          <a:chExt cx="0" cy="0"/>
        </a:xfrm>
      </p:grpSpPr>
      <p:sp>
        <p:nvSpPr>
          <p:cNvPr id="209" name="Google Shape;209;p44"/>
          <p:cNvSpPr txBox="1">
            <a:spLocks noGrp="1"/>
          </p:cNvSpPr>
          <p:nvPr>
            <p:ph type="body" idx="1"/>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Google Shape;210;p44"/>
          <p:cNvSpPr txBox="1">
            <a:spLocks noGrp="1"/>
          </p:cNvSpPr>
          <p:nvPr>
            <p:ph type="body" idx="2"/>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1" name="Google Shape;211;p44"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212" name="Google Shape;212;p44"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213" name="Google Shape;213;p44"/>
          <p:cNvSpPr txBox="1">
            <a:spLocks noGrp="1"/>
          </p:cNvSpPr>
          <p:nvPr>
            <p:ph type="title"/>
          </p:nvPr>
        </p:nvSpPr>
        <p:spPr>
          <a:xfrm>
            <a:off x="671756" y="371511"/>
            <a:ext cx="81846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4B2E83"/>
              </a:buClr>
              <a:buSzPts val="3000"/>
              <a:buFont typeface="Encode Sans Black"/>
              <a:buNone/>
              <a:defRPr sz="3000" b="1" i="0" u="none" strike="noStrike" cap="none">
                <a:solidFill>
                  <a:srgbClr val="4B2E83"/>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14"/>
        <p:cNvGrpSpPr/>
        <p:nvPr/>
      </p:nvGrpSpPr>
      <p:grpSpPr>
        <a:xfrm>
          <a:off x="0" y="0"/>
          <a:ext cx="0" cy="0"/>
          <a:chOff x="0" y="0"/>
          <a:chExt cx="0" cy="0"/>
        </a:xfrm>
      </p:grpSpPr>
      <p:sp>
        <p:nvSpPr>
          <p:cNvPr id="215" name="Google Shape;215;p45"/>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16" name="Google Shape;216;p45"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217" name="Google Shape;217;p4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
        <p:nvSpPr>
          <p:cNvPr id="218" name="Google Shape;218;p45"/>
          <p:cNvSpPr txBox="1">
            <a:spLocks noGrp="1"/>
          </p:cNvSpPr>
          <p:nvPr>
            <p:ph type="title"/>
          </p:nvPr>
        </p:nvSpPr>
        <p:spPr>
          <a:xfrm>
            <a:off x="671756" y="371511"/>
            <a:ext cx="8116500" cy="9921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3000"/>
              <a:buFont typeface="Encode Sans Black"/>
              <a:buNone/>
              <a:defRPr sz="3000" b="1" i="0" u="none" strike="noStrike" cap="none">
                <a:solidFill>
                  <a:schemeClr val="dk1"/>
                </a:solidFill>
                <a:latin typeface="Encode Sans Black"/>
                <a:ea typeface="Encode Sans Black"/>
                <a:cs typeface="Encode Sans Black"/>
                <a:sym typeface="Encode Sans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Header + Content 1">
  <p:cSld name="Header + Content_1">
    <p:spTree>
      <p:nvGrpSpPr>
        <p:cNvPr id="1" name="Shape 219"/>
        <p:cNvGrpSpPr/>
        <p:nvPr/>
      </p:nvGrpSpPr>
      <p:grpSpPr>
        <a:xfrm>
          <a:off x="0" y="0"/>
          <a:ext cx="0" cy="0"/>
          <a:chOff x="0" y="0"/>
          <a:chExt cx="0" cy="0"/>
        </a:xfrm>
      </p:grpSpPr>
      <p:sp>
        <p:nvSpPr>
          <p:cNvPr id="220" name="Google Shape;220;p46"/>
          <p:cNvSpPr txBox="1">
            <a:spLocks noGrp="1"/>
          </p:cNvSpPr>
          <p:nvPr>
            <p:ph type="body" idx="1"/>
          </p:nvPr>
        </p:nvSpPr>
        <p:spPr>
          <a:xfrm>
            <a:off x="469937" y="371510"/>
            <a:ext cx="8386500" cy="992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1" name="Google Shape;221;p46"/>
          <p:cNvSpPr txBox="1">
            <a:spLocks noGrp="1"/>
          </p:cNvSpPr>
          <p:nvPr>
            <p:ph type="body" idx="2"/>
          </p:nvPr>
        </p:nvSpPr>
        <p:spPr>
          <a:xfrm>
            <a:off x="457200" y="1363509"/>
            <a:ext cx="8398200" cy="43887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2" name="Google Shape;222;p46"/>
          <p:cNvPicPr preferRelativeResize="0"/>
          <p:nvPr/>
        </p:nvPicPr>
        <p:blipFill rotWithShape="1">
          <a:blip r:embed="rId2">
            <a:alphaModFix/>
          </a:blip>
          <a:srcRect/>
          <a:stretch/>
        </p:blipFill>
        <p:spPr>
          <a:xfrm>
            <a:off x="572619" y="914400"/>
            <a:ext cx="1103700" cy="96300"/>
          </a:xfrm>
          <a:prstGeom prst="rect">
            <a:avLst/>
          </a:prstGeom>
          <a:noFill/>
          <a:ln>
            <a:noFill/>
          </a:ln>
        </p:spPr>
      </p:pic>
      <p:pic>
        <p:nvPicPr>
          <p:cNvPr id="223" name="Google Shape;223;p46"/>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Header + Content 2">
  <p:cSld name="Header + Content_2">
    <p:spTree>
      <p:nvGrpSpPr>
        <p:cNvPr id="1" name="Shape 224"/>
        <p:cNvGrpSpPr/>
        <p:nvPr/>
      </p:nvGrpSpPr>
      <p:grpSpPr>
        <a:xfrm>
          <a:off x="0" y="0"/>
          <a:ext cx="0" cy="0"/>
          <a:chOff x="0" y="0"/>
          <a:chExt cx="0" cy="0"/>
        </a:xfrm>
      </p:grpSpPr>
      <p:sp>
        <p:nvSpPr>
          <p:cNvPr id="225" name="Google Shape;225;p47"/>
          <p:cNvSpPr txBox="1">
            <a:spLocks noGrp="1"/>
          </p:cNvSpPr>
          <p:nvPr>
            <p:ph type="body" idx="1"/>
          </p:nvPr>
        </p:nvSpPr>
        <p:spPr>
          <a:xfrm>
            <a:off x="469937" y="371510"/>
            <a:ext cx="8386500" cy="992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6" name="Google Shape;226;p47"/>
          <p:cNvSpPr txBox="1">
            <a:spLocks noGrp="1"/>
          </p:cNvSpPr>
          <p:nvPr>
            <p:ph type="body" idx="2"/>
          </p:nvPr>
        </p:nvSpPr>
        <p:spPr>
          <a:xfrm>
            <a:off x="457200" y="1363509"/>
            <a:ext cx="8398200" cy="43887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7" name="Google Shape;227;p47"/>
          <p:cNvPicPr preferRelativeResize="0"/>
          <p:nvPr/>
        </p:nvPicPr>
        <p:blipFill rotWithShape="1">
          <a:blip r:embed="rId2">
            <a:alphaModFix/>
          </a:blip>
          <a:srcRect/>
          <a:stretch/>
        </p:blipFill>
        <p:spPr>
          <a:xfrm>
            <a:off x="572619" y="914400"/>
            <a:ext cx="1103700" cy="96300"/>
          </a:xfrm>
          <a:prstGeom prst="rect">
            <a:avLst/>
          </a:prstGeom>
          <a:noFill/>
          <a:ln>
            <a:noFill/>
          </a:ln>
        </p:spPr>
      </p:pic>
      <p:pic>
        <p:nvPicPr>
          <p:cNvPr id="228" name="Google Shape;228;p47"/>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Header + Content 3">
  <p:cSld name="Header + Content_3">
    <p:spTree>
      <p:nvGrpSpPr>
        <p:cNvPr id="1" name="Shape 229"/>
        <p:cNvGrpSpPr/>
        <p:nvPr/>
      </p:nvGrpSpPr>
      <p:grpSpPr>
        <a:xfrm>
          <a:off x="0" y="0"/>
          <a:ext cx="0" cy="0"/>
          <a:chOff x="0" y="0"/>
          <a:chExt cx="0" cy="0"/>
        </a:xfrm>
      </p:grpSpPr>
      <p:sp>
        <p:nvSpPr>
          <p:cNvPr id="230" name="Google Shape;230;p48"/>
          <p:cNvSpPr txBox="1">
            <a:spLocks noGrp="1"/>
          </p:cNvSpPr>
          <p:nvPr>
            <p:ph type="body" idx="1"/>
          </p:nvPr>
        </p:nvSpPr>
        <p:spPr>
          <a:xfrm>
            <a:off x="469937" y="371510"/>
            <a:ext cx="8386500" cy="992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Google Shape;231;p48"/>
          <p:cNvSpPr txBox="1">
            <a:spLocks noGrp="1"/>
          </p:cNvSpPr>
          <p:nvPr>
            <p:ph type="body" idx="2"/>
          </p:nvPr>
        </p:nvSpPr>
        <p:spPr>
          <a:xfrm>
            <a:off x="457200" y="1363509"/>
            <a:ext cx="8398200" cy="43887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2" name="Google Shape;232;p48"/>
          <p:cNvPicPr preferRelativeResize="0"/>
          <p:nvPr/>
        </p:nvPicPr>
        <p:blipFill rotWithShape="1">
          <a:blip r:embed="rId2">
            <a:alphaModFix/>
          </a:blip>
          <a:srcRect/>
          <a:stretch/>
        </p:blipFill>
        <p:spPr>
          <a:xfrm>
            <a:off x="572619" y="914400"/>
            <a:ext cx="1103700" cy="96300"/>
          </a:xfrm>
          <a:prstGeom prst="rect">
            <a:avLst/>
          </a:prstGeom>
          <a:noFill/>
          <a:ln>
            <a:noFill/>
          </a:ln>
        </p:spPr>
      </p:pic>
      <p:pic>
        <p:nvPicPr>
          <p:cNvPr id="233" name="Google Shape;233;p48"/>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Header + Content 4">
  <p:cSld name="Header + Content_4">
    <p:spTree>
      <p:nvGrpSpPr>
        <p:cNvPr id="1" name="Shape 234"/>
        <p:cNvGrpSpPr/>
        <p:nvPr/>
      </p:nvGrpSpPr>
      <p:grpSpPr>
        <a:xfrm>
          <a:off x="0" y="0"/>
          <a:ext cx="0" cy="0"/>
          <a:chOff x="0" y="0"/>
          <a:chExt cx="0" cy="0"/>
        </a:xfrm>
      </p:grpSpPr>
      <p:sp>
        <p:nvSpPr>
          <p:cNvPr id="235" name="Google Shape;235;p49"/>
          <p:cNvSpPr txBox="1">
            <a:spLocks noGrp="1"/>
          </p:cNvSpPr>
          <p:nvPr>
            <p:ph type="body" idx="1"/>
          </p:nvPr>
        </p:nvSpPr>
        <p:spPr>
          <a:xfrm>
            <a:off x="469937" y="371510"/>
            <a:ext cx="8386500" cy="992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Google Shape;236;p49"/>
          <p:cNvSpPr txBox="1">
            <a:spLocks noGrp="1"/>
          </p:cNvSpPr>
          <p:nvPr>
            <p:ph type="body" idx="2"/>
          </p:nvPr>
        </p:nvSpPr>
        <p:spPr>
          <a:xfrm>
            <a:off x="457200" y="1363509"/>
            <a:ext cx="8398200" cy="43887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7" name="Google Shape;237;p49"/>
          <p:cNvPicPr preferRelativeResize="0"/>
          <p:nvPr/>
        </p:nvPicPr>
        <p:blipFill rotWithShape="1">
          <a:blip r:embed="rId2">
            <a:alphaModFix/>
          </a:blip>
          <a:srcRect/>
          <a:stretch/>
        </p:blipFill>
        <p:spPr>
          <a:xfrm>
            <a:off x="572619" y="914400"/>
            <a:ext cx="1103700" cy="96300"/>
          </a:xfrm>
          <a:prstGeom prst="rect">
            <a:avLst/>
          </a:prstGeom>
          <a:noFill/>
          <a:ln>
            <a:noFill/>
          </a:ln>
        </p:spPr>
      </p:pic>
      <p:pic>
        <p:nvPicPr>
          <p:cNvPr id="238" name="Google Shape;238;p49"/>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Header + Content 5">
  <p:cSld name="Header + Content_5">
    <p:spTree>
      <p:nvGrpSpPr>
        <p:cNvPr id="1" name="Shape 239"/>
        <p:cNvGrpSpPr/>
        <p:nvPr/>
      </p:nvGrpSpPr>
      <p:grpSpPr>
        <a:xfrm>
          <a:off x="0" y="0"/>
          <a:ext cx="0" cy="0"/>
          <a:chOff x="0" y="0"/>
          <a:chExt cx="0" cy="0"/>
        </a:xfrm>
      </p:grpSpPr>
      <p:sp>
        <p:nvSpPr>
          <p:cNvPr id="240" name="Google Shape;240;p50"/>
          <p:cNvSpPr txBox="1">
            <a:spLocks noGrp="1"/>
          </p:cNvSpPr>
          <p:nvPr>
            <p:ph type="body" idx="1"/>
          </p:nvPr>
        </p:nvSpPr>
        <p:spPr>
          <a:xfrm>
            <a:off x="469937" y="371510"/>
            <a:ext cx="8386500" cy="992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1" name="Google Shape;241;p50"/>
          <p:cNvSpPr txBox="1">
            <a:spLocks noGrp="1"/>
          </p:cNvSpPr>
          <p:nvPr>
            <p:ph type="body" idx="2"/>
          </p:nvPr>
        </p:nvSpPr>
        <p:spPr>
          <a:xfrm>
            <a:off x="457200" y="1363509"/>
            <a:ext cx="8398200" cy="43887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2" name="Google Shape;242;p50"/>
          <p:cNvPicPr preferRelativeResize="0"/>
          <p:nvPr/>
        </p:nvPicPr>
        <p:blipFill rotWithShape="1">
          <a:blip r:embed="rId2">
            <a:alphaModFix/>
          </a:blip>
          <a:srcRect/>
          <a:stretch/>
        </p:blipFill>
        <p:spPr>
          <a:xfrm>
            <a:off x="572619" y="914400"/>
            <a:ext cx="1103700" cy="96300"/>
          </a:xfrm>
          <a:prstGeom prst="rect">
            <a:avLst/>
          </a:prstGeom>
          <a:noFill/>
          <a:ln>
            <a:noFill/>
          </a:ln>
        </p:spPr>
      </p:pic>
      <p:pic>
        <p:nvPicPr>
          <p:cNvPr id="243" name="Google Shape;243;p50"/>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eader + Content 6">
  <p:cSld name="Header + Content_6">
    <p:spTree>
      <p:nvGrpSpPr>
        <p:cNvPr id="1" name="Shape 244"/>
        <p:cNvGrpSpPr/>
        <p:nvPr/>
      </p:nvGrpSpPr>
      <p:grpSpPr>
        <a:xfrm>
          <a:off x="0" y="0"/>
          <a:ext cx="0" cy="0"/>
          <a:chOff x="0" y="0"/>
          <a:chExt cx="0" cy="0"/>
        </a:xfrm>
      </p:grpSpPr>
      <p:sp>
        <p:nvSpPr>
          <p:cNvPr id="245" name="Google Shape;245;p51"/>
          <p:cNvSpPr txBox="1">
            <a:spLocks noGrp="1"/>
          </p:cNvSpPr>
          <p:nvPr>
            <p:ph type="body" idx="1"/>
          </p:nvPr>
        </p:nvSpPr>
        <p:spPr>
          <a:xfrm>
            <a:off x="469937" y="371510"/>
            <a:ext cx="8386500" cy="992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600"/>
              </a:spcBef>
              <a:spcAft>
                <a:spcPts val="0"/>
              </a:spcAft>
              <a:buClr>
                <a:srgbClr val="33006F"/>
              </a:buClr>
              <a:buSzPts val="1400"/>
              <a:buFont typeface="Arial"/>
              <a:buNone/>
              <a:defRPr sz="3000" b="0" i="0" u="none" strike="noStrike" cap="none">
                <a:solidFill>
                  <a:srgbClr val="33006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1400"/>
              <a:buFont typeface="Arial"/>
              <a:buNone/>
              <a:defRPr sz="2800" b="0" i="0" u="none" strike="noStrike" cap="none">
                <a:solidFill>
                  <a:srgbClr val="E8D3A2"/>
                </a:solidFill>
                <a:latin typeface="Arial"/>
                <a:ea typeface="Arial"/>
                <a:cs typeface="Arial"/>
                <a:sym typeface="Arial"/>
              </a:defRPr>
            </a:lvl2pPr>
            <a:lvl3pPr marL="1371600" marR="0" lvl="2" indent="-228600" algn="l" rtl="0">
              <a:lnSpc>
                <a:spcPct val="100000"/>
              </a:lnSpc>
              <a:spcBef>
                <a:spcPts val="480"/>
              </a:spcBef>
              <a:spcAft>
                <a:spcPts val="0"/>
              </a:spcAft>
              <a:buClr>
                <a:srgbClr val="E8D3A2"/>
              </a:buClr>
              <a:buSzPts val="1400"/>
              <a:buFont typeface="Arial"/>
              <a:buNone/>
              <a:defRPr sz="2400" b="0" i="0" u="none" strike="noStrike" cap="none">
                <a:solidFill>
                  <a:srgbClr val="E8D3A2"/>
                </a:solidFill>
                <a:latin typeface="Arial"/>
                <a:ea typeface="Arial"/>
                <a:cs typeface="Arial"/>
                <a:sym typeface="Arial"/>
              </a:defRPr>
            </a:lvl3pPr>
            <a:lvl4pPr marL="1828800" marR="0" lvl="3"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4pPr>
            <a:lvl5pPr marL="2286000" marR="0" lvl="4" indent="-228600" algn="l" rtl="0">
              <a:lnSpc>
                <a:spcPct val="100000"/>
              </a:lnSpc>
              <a:spcBef>
                <a:spcPts val="400"/>
              </a:spcBef>
              <a:spcAft>
                <a:spcPts val="0"/>
              </a:spcAft>
              <a:buClr>
                <a:srgbClr val="E8D3A2"/>
              </a:buClr>
              <a:buSzPts val="1400"/>
              <a:buFont typeface="Arial"/>
              <a:buNone/>
              <a:defRPr sz="2000" b="0" i="0" u="none" strike="noStrike" cap="none">
                <a:solidFill>
                  <a:srgbClr val="E8D3A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6" name="Google Shape;246;p51"/>
          <p:cNvSpPr txBox="1">
            <a:spLocks noGrp="1"/>
          </p:cNvSpPr>
          <p:nvPr>
            <p:ph type="body" idx="2"/>
          </p:nvPr>
        </p:nvSpPr>
        <p:spPr>
          <a:xfrm>
            <a:off x="457200" y="1363509"/>
            <a:ext cx="8398200" cy="43887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151516"/>
              </a:buClr>
              <a:buSzPts val="2400"/>
              <a:buFont typeface="Merriweather Sans"/>
              <a:buChar char="&gt;"/>
              <a:defRPr sz="2400" b="0" i="0" u="none" strike="noStrike" cap="none">
                <a:solidFill>
                  <a:srgbClr val="151516"/>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151516"/>
              </a:buClr>
              <a:buSzPts val="2000"/>
              <a:buFont typeface="Arial"/>
              <a:buChar char="–"/>
              <a:defRPr sz="2000" b="0" i="0" u="none" strike="noStrike" cap="none">
                <a:solidFill>
                  <a:srgbClr val="151516"/>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151516"/>
              </a:buClr>
              <a:buSzPts val="1800"/>
              <a:buFont typeface="Merriweather Sans"/>
              <a:buChar char="&gt;"/>
              <a:defRPr sz="1800" b="0" i="0" u="none" strike="noStrike" cap="none">
                <a:solidFill>
                  <a:srgbClr val="151516"/>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151516"/>
              </a:buClr>
              <a:buSzPts val="1600"/>
              <a:buFont typeface="Arial"/>
              <a:buChar char="–"/>
              <a:defRPr sz="1600" b="0" i="0" u="none" strike="noStrike" cap="none">
                <a:solidFill>
                  <a:srgbClr val="151516"/>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151516"/>
              </a:buClr>
              <a:buSzPts val="1400"/>
              <a:buFont typeface="Merriweather Sans"/>
              <a:buChar char="&gt;"/>
              <a:defRPr sz="1400" b="0" i="0" u="none" strike="noStrike" cap="none">
                <a:solidFill>
                  <a:srgbClr val="151516"/>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7" name="Google Shape;247;p51"/>
          <p:cNvPicPr preferRelativeResize="0"/>
          <p:nvPr/>
        </p:nvPicPr>
        <p:blipFill rotWithShape="1">
          <a:blip r:embed="rId2">
            <a:alphaModFix/>
          </a:blip>
          <a:srcRect/>
          <a:stretch/>
        </p:blipFill>
        <p:spPr>
          <a:xfrm>
            <a:off x="572619" y="914400"/>
            <a:ext cx="1103700" cy="96300"/>
          </a:xfrm>
          <a:prstGeom prst="rect">
            <a:avLst/>
          </a:prstGeom>
          <a:noFill/>
          <a:ln>
            <a:noFill/>
          </a:ln>
        </p:spPr>
      </p:pic>
      <p:pic>
        <p:nvPicPr>
          <p:cNvPr id="248" name="Google Shape;248;p51"/>
          <p:cNvPicPr preferRelativeResize="0"/>
          <p:nvPr/>
        </p:nvPicPr>
        <p:blipFill rotWithShape="1">
          <a:blip r:embed="rId3">
            <a:alphaModFix/>
          </a:blip>
          <a:srcRect/>
          <a:stretch/>
        </p:blipFill>
        <p:spPr>
          <a:xfrm>
            <a:off x="7483915" y="5945854"/>
            <a:ext cx="1371599" cy="9270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250"/>
        <p:cNvGrpSpPr/>
        <p:nvPr/>
      </p:nvGrpSpPr>
      <p:grpSpPr>
        <a:xfrm>
          <a:off x="0" y="0"/>
          <a:ext cx="0" cy="0"/>
          <a:chOff x="0" y="0"/>
          <a:chExt cx="0" cy="0"/>
        </a:xfrm>
      </p:grpSpPr>
      <p:sp>
        <p:nvSpPr>
          <p:cNvPr id="251" name="Google Shape;251;p5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2" name="Google Shape;252;p5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3" name="Google Shape;253;p53"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54" name="Google Shape;254;p53"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5"/>
        <p:cNvGrpSpPr/>
        <p:nvPr/>
      </p:nvGrpSpPr>
      <p:grpSpPr>
        <a:xfrm>
          <a:off x="0" y="0"/>
          <a:ext cx="0" cy="0"/>
          <a:chOff x="0" y="0"/>
          <a:chExt cx="0" cy="0"/>
        </a:xfrm>
      </p:grpSpPr>
      <p:sp>
        <p:nvSpPr>
          <p:cNvPr id="256" name="Google Shape;256;p54"/>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57" name="Google Shape;257;p54"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258" name="Google Shape;258;p54"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259" name="Google Shape;259;p54"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60"/>
        <p:cNvGrpSpPr/>
        <p:nvPr/>
      </p:nvGrpSpPr>
      <p:grpSpPr>
        <a:xfrm>
          <a:off x="0" y="0"/>
          <a:ext cx="0" cy="0"/>
          <a:chOff x="0" y="0"/>
          <a:chExt cx="0" cy="0"/>
        </a:xfrm>
      </p:grpSpPr>
      <p:sp>
        <p:nvSpPr>
          <p:cNvPr id="261" name="Google Shape;261;p5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Google Shape;262;p55"/>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Google Shape;263;p55"/>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4" name="Google Shape;264;p55"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265" name="Google Shape;265;p5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6"/>
        <p:cNvGrpSpPr/>
        <p:nvPr/>
      </p:nvGrpSpPr>
      <p:grpSpPr>
        <a:xfrm>
          <a:off x="0" y="0"/>
          <a:ext cx="0" cy="0"/>
          <a:chOff x="0" y="0"/>
          <a:chExt cx="0" cy="0"/>
        </a:xfrm>
      </p:grpSpPr>
      <p:sp>
        <p:nvSpPr>
          <p:cNvPr id="267" name="Google Shape;267;p56"/>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8" name="Google Shape;268;p5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69" name="Google Shape;269;p56"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270" name="Google Shape;270;p56"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272"/>
        <p:cNvGrpSpPr/>
        <p:nvPr/>
      </p:nvGrpSpPr>
      <p:grpSpPr>
        <a:xfrm>
          <a:off x="0" y="0"/>
          <a:ext cx="0" cy="0"/>
          <a:chOff x="0" y="0"/>
          <a:chExt cx="0" cy="0"/>
        </a:xfrm>
      </p:grpSpPr>
      <p:pic>
        <p:nvPicPr>
          <p:cNvPr id="273" name="Google Shape;273;p58"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274" name="Google Shape;274;p58"/>
          <p:cNvPicPr preferRelativeResize="0"/>
          <p:nvPr/>
        </p:nvPicPr>
        <p:blipFill rotWithShape="1">
          <a:blip r:embed="rId3">
            <a:alphaModFix/>
          </a:blip>
          <a:srcRect/>
          <a:stretch/>
        </p:blipFill>
        <p:spPr>
          <a:xfrm>
            <a:off x="677334" y="6354234"/>
            <a:ext cx="2540002" cy="266700"/>
          </a:xfrm>
          <a:prstGeom prst="rect">
            <a:avLst/>
          </a:prstGeom>
          <a:noFill/>
          <a:ln>
            <a:noFill/>
          </a:ln>
        </p:spPr>
      </p:pic>
      <p:sp>
        <p:nvSpPr>
          <p:cNvPr id="275" name="Google Shape;275;p58"/>
          <p:cNvSpPr txBox="1">
            <a:spLocks noGrp="1"/>
          </p:cNvSpPr>
          <p:nvPr>
            <p:ph type="body" idx="1"/>
          </p:nvPr>
        </p:nvSpPr>
        <p:spPr>
          <a:xfrm>
            <a:off x="671757" y="11798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76" name="Google Shape;276;p58"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77"/>
        <p:cNvGrpSpPr/>
        <p:nvPr/>
      </p:nvGrpSpPr>
      <p:grpSpPr>
        <a:xfrm>
          <a:off x="0" y="0"/>
          <a:ext cx="0" cy="0"/>
          <a:chOff x="0" y="0"/>
          <a:chExt cx="0" cy="0"/>
        </a:xfrm>
      </p:grpSpPr>
      <p:sp>
        <p:nvSpPr>
          <p:cNvPr id="278" name="Google Shape;278;p5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79" name="Google Shape;279;p59"/>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80" name="Google Shape;280;p59"/>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81" name="Google Shape;281;p59"/>
          <p:cNvPicPr preferRelativeResize="0"/>
          <p:nvPr/>
        </p:nvPicPr>
        <p:blipFill rotWithShape="1">
          <a:blip r:embed="rId2">
            <a:alphaModFix/>
          </a:blip>
          <a:srcRect/>
          <a:stretch/>
        </p:blipFill>
        <p:spPr>
          <a:xfrm>
            <a:off x="6248401" y="6354234"/>
            <a:ext cx="2540002" cy="266700"/>
          </a:xfrm>
          <a:prstGeom prst="rect">
            <a:avLst/>
          </a:prstGeom>
          <a:noFill/>
          <a:ln>
            <a:noFill/>
          </a:ln>
        </p:spPr>
      </p:pic>
      <p:pic>
        <p:nvPicPr>
          <p:cNvPr id="282" name="Google Shape;282;p59"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83"/>
        <p:cNvGrpSpPr/>
        <p:nvPr/>
      </p:nvGrpSpPr>
      <p:grpSpPr>
        <a:xfrm>
          <a:off x="0" y="0"/>
          <a:ext cx="0" cy="0"/>
          <a:chOff x="0" y="0"/>
          <a:chExt cx="0" cy="0"/>
        </a:xfrm>
      </p:grpSpPr>
      <p:pic>
        <p:nvPicPr>
          <p:cNvPr id="284" name="Google Shape;284;p60"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285" name="Google Shape;285;p6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86" name="Google Shape;286;p60"/>
          <p:cNvSpPr txBox="1">
            <a:spLocks noGrp="1"/>
          </p:cNvSpPr>
          <p:nvPr>
            <p:ph type="body" idx="2"/>
          </p:nvPr>
        </p:nvSpPr>
        <p:spPr>
          <a:xfrm>
            <a:off x="659305" y="1736725"/>
            <a:ext cx="8076900" cy="40155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87" name="Google Shape;287;p60"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88"/>
        <p:cNvGrpSpPr/>
        <p:nvPr/>
      </p:nvGrpSpPr>
      <p:grpSpPr>
        <a:xfrm>
          <a:off x="0" y="0"/>
          <a:ext cx="0" cy="0"/>
          <a:chOff x="0" y="0"/>
          <a:chExt cx="0" cy="0"/>
        </a:xfrm>
      </p:grpSpPr>
      <p:pic>
        <p:nvPicPr>
          <p:cNvPr id="289" name="Google Shape;289;p61"/>
          <p:cNvPicPr preferRelativeResize="0"/>
          <p:nvPr/>
        </p:nvPicPr>
        <p:blipFill rotWithShape="1">
          <a:blip r:embed="rId2">
            <a:alphaModFix/>
          </a:blip>
          <a:srcRect/>
          <a:stretch/>
        </p:blipFill>
        <p:spPr>
          <a:xfrm>
            <a:off x="6248401" y="6354234"/>
            <a:ext cx="2540002" cy="266700"/>
          </a:xfrm>
          <a:prstGeom prst="rect">
            <a:avLst/>
          </a:prstGeom>
          <a:noFill/>
          <a:ln>
            <a:noFill/>
          </a:ln>
        </p:spPr>
      </p:pic>
      <p:sp>
        <p:nvSpPr>
          <p:cNvPr id="290" name="Google Shape;290;p61"/>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91" name="Google Shape;291;p6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92" name="Google Shape;292;p61"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9"/>
        <p:cNvGrpSpPr/>
        <p:nvPr/>
      </p:nvGrpSpPr>
      <p:grpSpPr>
        <a:xfrm>
          <a:off x="0" y="0"/>
          <a:ext cx="0" cy="0"/>
          <a:chOff x="0" y="0"/>
          <a:chExt cx="0" cy="0"/>
        </a:xfrm>
      </p:grpSpPr>
      <p:sp>
        <p:nvSpPr>
          <p:cNvPr id="300" name="Google Shape;300;p63"/>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1" name="Google Shape;301;p63"/>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02" name="Google Shape;302;p6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3" name="Google Shape;303;p6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p6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5"/>
        <p:cNvGrpSpPr/>
        <p:nvPr/>
      </p:nvGrpSpPr>
      <p:grpSpPr>
        <a:xfrm>
          <a:off x="0" y="0"/>
          <a:ext cx="0" cy="0"/>
          <a:chOff x="0" y="0"/>
          <a:chExt cx="0" cy="0"/>
        </a:xfrm>
      </p:grpSpPr>
      <p:sp>
        <p:nvSpPr>
          <p:cNvPr id="306" name="Google Shape;306;p6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7" name="Google Shape;307;p6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8" name="Google Shape;308;p6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9" name="Google Shape;309;p6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0" name="Google Shape;310;p6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1"/>
        <p:cNvGrpSpPr/>
        <p:nvPr/>
      </p:nvGrpSpPr>
      <p:grpSpPr>
        <a:xfrm>
          <a:off x="0" y="0"/>
          <a:ext cx="0" cy="0"/>
          <a:chOff x="0" y="0"/>
          <a:chExt cx="0" cy="0"/>
        </a:xfrm>
      </p:grpSpPr>
      <p:sp>
        <p:nvSpPr>
          <p:cNvPr id="312" name="Google Shape;312;p65"/>
          <p:cNvSpPr txBox="1">
            <a:spLocks noGrp="1"/>
          </p:cNvSpPr>
          <p:nvPr>
            <p:ph type="title"/>
          </p:nvPr>
        </p:nvSpPr>
        <p:spPr>
          <a:xfrm>
            <a:off x="623888" y="1709739"/>
            <a:ext cx="78867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3" name="Google Shape;313;p65"/>
          <p:cNvSpPr txBox="1">
            <a:spLocks noGrp="1"/>
          </p:cNvSpPr>
          <p:nvPr>
            <p:ph type="body" idx="1"/>
          </p:nvPr>
        </p:nvSpPr>
        <p:spPr>
          <a:xfrm>
            <a:off x="623888" y="4589464"/>
            <a:ext cx="78867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4" name="Google Shape;314;p6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5" name="Google Shape;315;p6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6" name="Google Shape;316;p6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7"/>
        <p:cNvGrpSpPr/>
        <p:nvPr/>
      </p:nvGrpSpPr>
      <p:grpSpPr>
        <a:xfrm>
          <a:off x="0" y="0"/>
          <a:ext cx="0" cy="0"/>
          <a:chOff x="0" y="0"/>
          <a:chExt cx="0" cy="0"/>
        </a:xfrm>
      </p:grpSpPr>
      <p:sp>
        <p:nvSpPr>
          <p:cNvPr id="318" name="Google Shape;318;p6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9" name="Google Shape;319;p66"/>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0" name="Google Shape;320;p66"/>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1" name="Google Shape;321;p6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2" name="Google Shape;322;p6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p6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4"/>
        <p:cNvGrpSpPr/>
        <p:nvPr/>
      </p:nvGrpSpPr>
      <p:grpSpPr>
        <a:xfrm>
          <a:off x="0" y="0"/>
          <a:ext cx="0" cy="0"/>
          <a:chOff x="0" y="0"/>
          <a:chExt cx="0" cy="0"/>
        </a:xfrm>
      </p:grpSpPr>
      <p:sp>
        <p:nvSpPr>
          <p:cNvPr id="325" name="Google Shape;325;p67"/>
          <p:cNvSpPr txBox="1">
            <a:spLocks noGrp="1"/>
          </p:cNvSpPr>
          <p:nvPr>
            <p:ph type="title"/>
          </p:nvPr>
        </p:nvSpPr>
        <p:spPr>
          <a:xfrm>
            <a:off x="629841"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6" name="Google Shape;326;p67"/>
          <p:cNvSpPr txBox="1">
            <a:spLocks noGrp="1"/>
          </p:cNvSpPr>
          <p:nvPr>
            <p:ph type="body" idx="1"/>
          </p:nvPr>
        </p:nvSpPr>
        <p:spPr>
          <a:xfrm>
            <a:off x="629842" y="1681163"/>
            <a:ext cx="38682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27" name="Google Shape;327;p67"/>
          <p:cNvSpPr txBox="1">
            <a:spLocks noGrp="1"/>
          </p:cNvSpPr>
          <p:nvPr>
            <p:ph type="body" idx="2"/>
          </p:nvPr>
        </p:nvSpPr>
        <p:spPr>
          <a:xfrm>
            <a:off x="629842" y="2505075"/>
            <a:ext cx="38682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8" name="Google Shape;328;p67"/>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29" name="Google Shape;329;p67"/>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0" name="Google Shape;330;p6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1" name="Google Shape;331;p67"/>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2" name="Google Shape;332;p6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3"/>
        <p:cNvGrpSpPr/>
        <p:nvPr/>
      </p:nvGrpSpPr>
      <p:grpSpPr>
        <a:xfrm>
          <a:off x="0" y="0"/>
          <a:ext cx="0" cy="0"/>
          <a:chOff x="0" y="0"/>
          <a:chExt cx="0" cy="0"/>
        </a:xfrm>
      </p:grpSpPr>
      <p:sp>
        <p:nvSpPr>
          <p:cNvPr id="334" name="Google Shape;334;p68"/>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5" name="Google Shape;335;p6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68"/>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7" name="Google Shape;337;p6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8"/>
        <p:cNvGrpSpPr/>
        <p:nvPr/>
      </p:nvGrpSpPr>
      <p:grpSpPr>
        <a:xfrm>
          <a:off x="0" y="0"/>
          <a:ext cx="0" cy="0"/>
          <a:chOff x="0" y="0"/>
          <a:chExt cx="0" cy="0"/>
        </a:xfrm>
      </p:grpSpPr>
      <p:sp>
        <p:nvSpPr>
          <p:cNvPr id="339" name="Google Shape;339;p6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p6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1" name="Google Shape;341;p6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70"/>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70"/>
          <p:cNvSpPr txBox="1">
            <a:spLocks noGrp="1"/>
          </p:cNvSpPr>
          <p:nvPr>
            <p:ph type="body" idx="1"/>
          </p:nvPr>
        </p:nvSpPr>
        <p:spPr>
          <a:xfrm>
            <a:off x="3887391" y="987426"/>
            <a:ext cx="46293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45" name="Google Shape;345;p70"/>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46" name="Google Shape;346;p7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7" name="Google Shape;347;p70"/>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8" name="Google Shape;348;p7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71"/>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1" name="Google Shape;351;p71"/>
          <p:cNvSpPr>
            <a:spLocks noGrp="1"/>
          </p:cNvSpPr>
          <p:nvPr>
            <p:ph type="pic" idx="2"/>
          </p:nvPr>
        </p:nvSpPr>
        <p:spPr>
          <a:xfrm>
            <a:off x="3887391" y="987426"/>
            <a:ext cx="4629300" cy="4873500"/>
          </a:xfrm>
          <a:prstGeom prst="rect">
            <a:avLst/>
          </a:prstGeom>
          <a:noFill/>
          <a:ln>
            <a:noFill/>
          </a:ln>
        </p:spPr>
      </p:sp>
      <p:sp>
        <p:nvSpPr>
          <p:cNvPr id="352" name="Google Shape;352;p71"/>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53" name="Google Shape;353;p7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4" name="Google Shape;354;p7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5" name="Google Shape;355;p7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7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8" name="Google Shape;358;p72"/>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9" name="Google Shape;359;p7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0" name="Google Shape;360;p7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1" name="Google Shape;361;p7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73"/>
          <p:cNvSpPr txBox="1">
            <a:spLocks noGrp="1"/>
          </p:cNvSpPr>
          <p:nvPr>
            <p:ph type="title"/>
          </p:nvPr>
        </p:nvSpPr>
        <p:spPr>
          <a:xfrm rot="5400000">
            <a:off x="4623599"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4" name="Google Shape;364;p73"/>
          <p:cNvSpPr txBox="1">
            <a:spLocks noGrp="1"/>
          </p:cNvSpPr>
          <p:nvPr>
            <p:ph type="body" idx="1"/>
          </p:nvPr>
        </p:nvSpPr>
        <p:spPr>
          <a:xfrm rot="5400000">
            <a:off x="623025" y="370674"/>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5" name="Google Shape;365;p7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6" name="Google Shape;366;p7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7" name="Google Shape;367;p7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69"/>
        <p:cNvGrpSpPr/>
        <p:nvPr/>
      </p:nvGrpSpPr>
      <p:grpSpPr>
        <a:xfrm>
          <a:off x="0" y="0"/>
          <a:ext cx="0" cy="0"/>
          <a:chOff x="0" y="0"/>
          <a:chExt cx="0" cy="0"/>
        </a:xfrm>
      </p:grpSpPr>
      <p:sp>
        <p:nvSpPr>
          <p:cNvPr id="370" name="Google Shape;370;p7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1" name="Google Shape;371;p7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2" name="Google Shape;372;p75"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73" name="Google Shape;373;p75"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4"/>
        <p:cNvGrpSpPr/>
        <p:nvPr/>
      </p:nvGrpSpPr>
      <p:grpSpPr>
        <a:xfrm>
          <a:off x="0" y="0"/>
          <a:ext cx="0" cy="0"/>
          <a:chOff x="0" y="0"/>
          <a:chExt cx="0" cy="0"/>
        </a:xfrm>
      </p:grpSpPr>
      <p:sp>
        <p:nvSpPr>
          <p:cNvPr id="375" name="Google Shape;375;p76"/>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76" name="Google Shape;376;p76"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77" name="Google Shape;377;p76" descr="Wordmark_center_Purple_HEX.png"/>
          <p:cNvPicPr preferRelativeResize="0"/>
          <p:nvPr/>
        </p:nvPicPr>
        <p:blipFill rotWithShape="1">
          <a:blip r:embed="rId3">
            <a:alphaModFix/>
          </a:blip>
          <a:srcRect/>
          <a:stretch/>
        </p:blipFill>
        <p:spPr>
          <a:xfrm>
            <a:off x="792039" y="6487457"/>
            <a:ext cx="2425296" cy="163374"/>
          </a:xfrm>
          <a:prstGeom prst="rect">
            <a:avLst/>
          </a:prstGeom>
          <a:noFill/>
          <a:ln>
            <a:noFill/>
          </a:ln>
        </p:spPr>
      </p:pic>
      <p:pic>
        <p:nvPicPr>
          <p:cNvPr id="378" name="Google Shape;378;p76" descr="Bar_RtAngle_7502_RGB.png"/>
          <p:cNvPicPr preferRelativeResize="0"/>
          <p:nvPr/>
        </p:nvPicPr>
        <p:blipFill rotWithShape="1">
          <a:blip r:embed="rId4">
            <a:alphaModFix/>
          </a:blip>
          <a:srcRect/>
          <a:stretch/>
        </p:blipFill>
        <p:spPr>
          <a:xfrm>
            <a:off x="813587" y="4006085"/>
            <a:ext cx="2284305" cy="11277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379"/>
        <p:cNvGrpSpPr/>
        <p:nvPr/>
      </p:nvGrpSpPr>
      <p:grpSpPr>
        <a:xfrm>
          <a:off x="0" y="0"/>
          <a:ext cx="0" cy="0"/>
          <a:chOff x="0" y="0"/>
          <a:chExt cx="0" cy="0"/>
        </a:xfrm>
      </p:grpSpPr>
      <p:sp>
        <p:nvSpPr>
          <p:cNvPr id="380" name="Google Shape;380;p7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1" name="Google Shape;381;p77"/>
          <p:cNvSpPr txBox="1">
            <a:spLocks noGrp="1"/>
          </p:cNvSpPr>
          <p:nvPr>
            <p:ph type="body" idx="2"/>
          </p:nvPr>
        </p:nvSpPr>
        <p:spPr>
          <a:xfrm>
            <a:off x="659305" y="2320239"/>
            <a:ext cx="8197200" cy="3810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2" name="Google Shape;382;p77"/>
          <p:cNvSpPr txBox="1">
            <a:spLocks noGrp="1"/>
          </p:cNvSpPr>
          <p:nvPr>
            <p:ph type="body" idx="3"/>
          </p:nvPr>
        </p:nvSpPr>
        <p:spPr>
          <a:xfrm>
            <a:off x="671757" y="1730667"/>
            <a:ext cx="8184600" cy="411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3" name="Google Shape;383;p77" descr="Wordmark_center_Purple_HEX.png"/>
          <p:cNvPicPr preferRelativeResize="0"/>
          <p:nvPr/>
        </p:nvPicPr>
        <p:blipFill rotWithShape="1">
          <a:blip r:embed="rId2">
            <a:alphaModFix/>
          </a:blip>
          <a:srcRect/>
          <a:stretch/>
        </p:blipFill>
        <p:spPr>
          <a:xfrm>
            <a:off x="6382155" y="6487457"/>
            <a:ext cx="2425296" cy="163374"/>
          </a:xfrm>
          <a:prstGeom prst="rect">
            <a:avLst/>
          </a:prstGeom>
          <a:noFill/>
          <a:ln>
            <a:noFill/>
          </a:ln>
        </p:spPr>
      </p:pic>
      <p:pic>
        <p:nvPicPr>
          <p:cNvPr id="384" name="Google Shape;384;p77"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385"/>
        <p:cNvGrpSpPr/>
        <p:nvPr/>
      </p:nvGrpSpPr>
      <p:grpSpPr>
        <a:xfrm>
          <a:off x="0" y="0"/>
          <a:ext cx="0" cy="0"/>
          <a:chOff x="0" y="0"/>
          <a:chExt cx="0" cy="0"/>
        </a:xfrm>
      </p:grpSpPr>
      <p:sp>
        <p:nvSpPr>
          <p:cNvPr id="386" name="Google Shape;386;p78"/>
          <p:cNvSpPr>
            <a:spLocks noGrp="1"/>
          </p:cNvSpPr>
          <p:nvPr>
            <p:ph type="chart" idx="2"/>
          </p:nvPr>
        </p:nvSpPr>
        <p:spPr>
          <a:xfrm>
            <a:off x="766763" y="1736725"/>
            <a:ext cx="8021700" cy="4432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7" name="Google Shape;387;p7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8" name="Google Shape;388;p78" descr="Wordmark_center_Purple_HEX.png"/>
          <p:cNvPicPr preferRelativeResize="0"/>
          <p:nvPr/>
        </p:nvPicPr>
        <p:blipFill rotWithShape="1">
          <a:blip r:embed="rId2">
            <a:alphaModFix/>
          </a:blip>
          <a:srcRect/>
          <a:stretch/>
        </p:blipFill>
        <p:spPr>
          <a:xfrm>
            <a:off x="6363105" y="6487457"/>
            <a:ext cx="2425296" cy="163374"/>
          </a:xfrm>
          <a:prstGeom prst="rect">
            <a:avLst/>
          </a:prstGeom>
          <a:noFill/>
          <a:ln>
            <a:noFill/>
          </a:ln>
        </p:spPr>
      </p:pic>
      <p:pic>
        <p:nvPicPr>
          <p:cNvPr id="389" name="Google Shape;389;p78" descr="Bar_RtAngle_7502_RGB.png"/>
          <p:cNvPicPr preferRelativeResize="0"/>
          <p:nvPr/>
        </p:nvPicPr>
        <p:blipFill rotWithShape="1">
          <a:blip r:embed="rId3">
            <a:alphaModFix/>
          </a:blip>
          <a:srcRect/>
          <a:stretch/>
        </p:blipFill>
        <p:spPr>
          <a:xfrm>
            <a:off x="784225" y="1437805"/>
            <a:ext cx="1358183" cy="670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theme" Target="../theme/theme10.xml"/><Relationship Id="rId4"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7.xml"/><Relationship Id="rId4"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8.xml"/><Relationship Id="rId4"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9.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2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27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6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5" name="Google Shape;295;p6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6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7" name="Google Shape;297;p6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8" name="Google Shape;298;p6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emilye22@uw.edu" TargetMode="External"/><Relationship Id="rId3" Type="http://schemas.openxmlformats.org/officeDocument/2006/relationships/hyperlink" Target="https://washington.zoom.us/j/346891888" TargetMode="External"/><Relationship Id="rId7" Type="http://schemas.openxmlformats.org/officeDocument/2006/relationships/hyperlink" Target="mailto:bohyune@uw.edu" TargetMode="External"/><Relationship Id="rId12" Type="http://schemas.openxmlformats.org/officeDocument/2006/relationships/hyperlink" Target="mailto:corehelp@uw.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tmhyre@uw.edu" TargetMode="External"/><Relationship Id="rId11" Type="http://schemas.openxmlformats.org/officeDocument/2006/relationships/hyperlink" Target="mailto:lmagill@uw.edu" TargetMode="External"/><Relationship Id="rId5" Type="http://schemas.openxmlformats.org/officeDocument/2006/relationships/hyperlink" Target="mailto:gcafco@uw.edu" TargetMode="External"/><Relationship Id="rId10" Type="http://schemas.openxmlformats.org/officeDocument/2006/relationships/hyperlink" Target="mailto:rayhsu@uw.edu" TargetMode="External"/><Relationship Id="rId4" Type="http://schemas.openxmlformats.org/officeDocument/2006/relationships/hyperlink" Target="mailto:carhodes@uw.edu" TargetMode="External"/><Relationship Id="rId9" Type="http://schemas.openxmlformats.org/officeDocument/2006/relationships/hyperlink" Target="mailto:luetjen@uw.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hyperlink" Target="https://www.nsf.gov/pubs/issuances/in147.jsp" TargetMode="External"/><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shington.edu/research/policies/gim-19-internal-deadlines-for-proposals-to-external-entities/"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hyperlink" Target="mailto:osp@uw.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ov/common/attachment/Desktop/PD_RGOV.pdf"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nsf.gov/bfa/dias/policy/autocompliance.jsp"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hyperlink" Target="https://www.research.gov/research-web/content/aboutps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esearch.gov/research-web/content/aboutpsm"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mailto:mramques@uw.edu" TargetMode="External"/><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hyperlink" Target="https://sam.gov" TargetMode="External"/><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hyperlink" Target="mailto:ospsubs@uw.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emilye22@uw.edu" TargetMode="External"/><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hyperlink" Target="https://www.washington.edu/research/uwft-for-the-research-communit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32.xml"/><Relationship Id="rId4" Type="http://schemas.openxmlformats.org/officeDocument/2006/relationships/hyperlink" Target="https://forms.gle/XYwkHk6BbhZ9Ncj6A"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hyperlink" Target="https://www.washington.edu/research/or/bridge-funding-program/" TargetMode="External"/><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hyperlink" Target="https://www.washington.edu/research/or/bridge-funding-program/" TargetMode="External"/><Relationship Id="rId2" Type="http://schemas.openxmlformats.org/officeDocument/2006/relationships/notesSlide" Target="../notesSlides/notesSlide42.xml"/><Relationship Id="rId1" Type="http://schemas.openxmlformats.org/officeDocument/2006/relationships/slideLayout" Target="../slideLayouts/slideLayout46.xml"/><Relationship Id="rId4" Type="http://schemas.openxmlformats.org/officeDocument/2006/relationships/hyperlink" Target="mailto:luetjen@uw.edu"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54.xml"/><Relationship Id="rId5" Type="http://schemas.openxmlformats.org/officeDocument/2006/relationships/image" Target="../media/image1.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5.xml"/><Relationship Id="rId1" Type="http://schemas.openxmlformats.org/officeDocument/2006/relationships/slideLayout" Target="../slideLayouts/slideLayout54.xml"/><Relationship Id="rId5" Type="http://schemas.openxmlformats.org/officeDocument/2006/relationships/image" Target="../media/image31.png"/><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6.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7.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8.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9.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2.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3.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4.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5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5.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5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6.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7.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5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8.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5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9.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0.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6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1.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6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2.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3.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6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4.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6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5.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6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6.xml"/><Relationship Id="rId1" Type="http://schemas.openxmlformats.org/officeDocument/2006/relationships/slideLayout" Target="../slideLayouts/slideLayout54.xml"/><Relationship Id="rId4" Type="http://schemas.openxmlformats.org/officeDocument/2006/relationships/image" Target="../media/image30.jpg"/></Relationships>
</file>

<file path=ppt/slides/_rels/slide6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7.xml"/><Relationship Id="rId1" Type="http://schemas.openxmlformats.org/officeDocument/2006/relationships/slideLayout" Target="../slideLayouts/slideLayout54.xml"/><Relationship Id="rId5" Type="http://schemas.openxmlformats.org/officeDocument/2006/relationships/image" Target="../media/image1.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hyperlink" Target="https://finance.uw.edu/gca/cost-share" TargetMode="Externa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hyperlink" Target="mailto:mgard4@uw.eud" TargetMode="External"/><Relationship Id="rId4" Type="http://schemas.openxmlformats.org/officeDocument/2006/relationships/hyperlink" Target="https://finance.uw.edu/paf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graphicFrame>
        <p:nvGraphicFramePr>
          <p:cNvPr id="395" name="Google Shape;395;p79"/>
          <p:cNvGraphicFramePr/>
          <p:nvPr/>
        </p:nvGraphicFramePr>
        <p:xfrm>
          <a:off x="171500" y="97813"/>
          <a:ext cx="8801000" cy="6689045"/>
        </p:xfrm>
        <a:graphic>
          <a:graphicData uri="http://schemas.openxmlformats.org/drawingml/2006/table">
            <a:tbl>
              <a:tblPr firstRow="1" firstCol="1" bandRow="1">
                <a:noFill/>
                <a:tableStyleId>{921C09C1-E7D1-4F76-B226-56B5E414328E}</a:tableStyleId>
              </a:tblPr>
              <a:tblGrid>
                <a:gridCol w="3710975">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670425">
                  <a:extLst>
                    <a:ext uri="{9D8B030D-6E8A-4147-A177-3AD203B41FA5}">
                      <a16:colId xmlns:a16="http://schemas.microsoft.com/office/drawing/2014/main" val="20003"/>
                    </a:ext>
                  </a:extLst>
                </a:gridCol>
              </a:tblGrid>
              <a:tr h="567600">
                <a:tc gridSpan="4">
                  <a:txBody>
                    <a:bodyPr/>
                    <a:lstStyle/>
                    <a:p>
                      <a:pPr marL="0" marR="0" lvl="0" indent="0" algn="ctr" rtl="0">
                        <a:lnSpc>
                          <a:spcPct val="100000"/>
                        </a:lnSpc>
                        <a:spcBef>
                          <a:spcPts val="0"/>
                        </a:spcBef>
                        <a:spcAft>
                          <a:spcPts val="0"/>
                        </a:spcAft>
                        <a:buClr>
                          <a:srgbClr val="5F497A"/>
                        </a:buClr>
                        <a:buSzPts val="3000"/>
                        <a:buFont typeface="Calibri"/>
                        <a:buNone/>
                      </a:pPr>
                      <a:r>
                        <a:rPr lang="en" sz="3000" b="0" u="none" strike="noStrike" cap="none">
                          <a:solidFill>
                            <a:srgbClr val="5F497A"/>
                          </a:solidFill>
                          <a:latin typeface="Calibri"/>
                          <a:ea typeface="Calibri"/>
                          <a:cs typeface="Calibri"/>
                          <a:sym typeface="Calibri"/>
                        </a:rPr>
                        <a:t>MRAM </a:t>
                      </a:r>
                      <a:r>
                        <a:rPr lang="en" sz="3000" b="0" u="none" strike="noStrike" cap="none">
                          <a:solidFill>
                            <a:srgbClr val="BFBFBF"/>
                          </a:solidFill>
                          <a:latin typeface="Calibri"/>
                          <a:ea typeface="Calibri"/>
                          <a:cs typeface="Calibri"/>
                          <a:sym typeface="Calibri"/>
                        </a:rPr>
                        <a:t>|</a:t>
                      </a:r>
                      <a:r>
                        <a:rPr lang="en" sz="3000" b="0" u="none" strike="noStrike" cap="none">
                          <a:solidFill>
                            <a:srgbClr val="5F497A"/>
                          </a:solidFill>
                          <a:latin typeface="Calibri"/>
                          <a:ea typeface="Calibri"/>
                          <a:cs typeface="Calibri"/>
                          <a:sym typeface="Calibri"/>
                        </a:rPr>
                        <a:t> Monthly Research Administration Meeting </a:t>
                      </a:r>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5000">
                <a:tc gridSpan="4">
                  <a:txBody>
                    <a:bodyPr/>
                    <a:lstStyle/>
                    <a:p>
                      <a:pPr marL="0" marR="0" lvl="0" indent="0" algn="ctr" rtl="0">
                        <a:lnSpc>
                          <a:spcPct val="100000"/>
                        </a:lnSpc>
                        <a:spcBef>
                          <a:spcPts val="0"/>
                        </a:spcBef>
                        <a:spcAft>
                          <a:spcPts val="0"/>
                        </a:spcAft>
                        <a:buClr>
                          <a:schemeClr val="dk1"/>
                        </a:buClr>
                        <a:buSzPts val="800"/>
                        <a:buFont typeface="Calibri"/>
                        <a:buNone/>
                      </a:pPr>
                      <a:endParaRPr sz="800" b="0" u="none" strike="noStrike" cap="none">
                        <a:solidFill>
                          <a:srgbClr val="5F497A"/>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lvl="8" indent="0" algn="ctr" rtl="0">
                        <a:spcBef>
                          <a:spcPts val="0"/>
                        </a:spcBef>
                        <a:spcAft>
                          <a:spcPts val="0"/>
                        </a:spcAft>
                        <a:buClr>
                          <a:srgbClr val="5F497A"/>
                        </a:buClr>
                        <a:buSzPts val="1400"/>
                        <a:buFont typeface="Calibri"/>
                        <a:buNone/>
                      </a:pPr>
                      <a:r>
                        <a:rPr lang="en" b="0">
                          <a:solidFill>
                            <a:srgbClr val="5F497A"/>
                          </a:solidFill>
                        </a:rPr>
                        <a:t>April 14, 2022</a:t>
                      </a:r>
                      <a:endParaRPr/>
                    </a:p>
                    <a:p>
                      <a:pPr marL="0" marR="0" lvl="0" indent="0" algn="ctr" rtl="0">
                        <a:lnSpc>
                          <a:spcPct val="100000"/>
                        </a:lnSpc>
                        <a:spcBef>
                          <a:spcPts val="0"/>
                        </a:spcBef>
                        <a:spcAft>
                          <a:spcPts val="0"/>
                        </a:spcAft>
                        <a:buClr>
                          <a:srgbClr val="5F497A"/>
                        </a:buClr>
                        <a:buSzPts val="1400"/>
                        <a:buFont typeface="Calibri"/>
                        <a:buNone/>
                      </a:pPr>
                      <a:r>
                        <a:rPr lang="en" sz="1400" b="0" u="none" strike="noStrike" cap="none">
                          <a:solidFill>
                            <a:srgbClr val="5F497A"/>
                          </a:solidFill>
                          <a:latin typeface="Calibri"/>
                          <a:ea typeface="Calibri"/>
                          <a:cs typeface="Calibri"/>
                          <a:sym typeface="Calibri"/>
                        </a:rPr>
                        <a:t>9:00 </a:t>
                      </a:r>
                      <a:r>
                        <a:rPr lang="en" b="0">
                          <a:solidFill>
                            <a:srgbClr val="5F497A"/>
                          </a:solidFill>
                        </a:rPr>
                        <a:t>AM </a:t>
                      </a:r>
                      <a:r>
                        <a:rPr lang="en" sz="1400" b="0" u="none" strike="noStrike" cap="none">
                          <a:solidFill>
                            <a:srgbClr val="5F497A"/>
                          </a:solidFill>
                          <a:latin typeface="Calibri"/>
                          <a:ea typeface="Calibri"/>
                          <a:cs typeface="Calibri"/>
                          <a:sym typeface="Calibri"/>
                        </a:rPr>
                        <a:t>– 10:00 AM</a:t>
                      </a:r>
                      <a:endParaRPr sz="1400" b="0" u="none" strike="noStrike" cap="none">
                        <a:solidFill>
                          <a:srgbClr val="5F497A"/>
                        </a:solidFill>
                        <a:latin typeface="Calibri"/>
                        <a:ea typeface="Calibri"/>
                        <a:cs typeface="Calibri"/>
                        <a:sym typeface="Calibri"/>
                      </a:endParaRPr>
                    </a:p>
                    <a:p>
                      <a:pPr marL="0" lvl="0" indent="0" algn="ctr" rtl="0">
                        <a:spcBef>
                          <a:spcPts val="0"/>
                        </a:spcBef>
                        <a:spcAft>
                          <a:spcPts val="0"/>
                        </a:spcAft>
                        <a:buClr>
                          <a:srgbClr val="5F497A"/>
                        </a:buClr>
                        <a:buSzPts val="1200"/>
                        <a:buFont typeface="Calibri"/>
                        <a:buNone/>
                      </a:pPr>
                      <a:r>
                        <a:rPr lang="en">
                          <a:solidFill>
                            <a:srgbClr val="5F497A"/>
                          </a:solidFill>
                        </a:rPr>
                        <a:t>HOSTED REMOTELY</a:t>
                      </a:r>
                      <a:endParaRPr>
                        <a:solidFill>
                          <a:srgbClr val="5F497A"/>
                        </a:solidFill>
                      </a:endParaRPr>
                    </a:p>
                    <a:p>
                      <a:pPr marL="0" lvl="0" indent="0" algn="ctr" rtl="0">
                        <a:spcBef>
                          <a:spcPts val="0"/>
                        </a:spcBef>
                        <a:spcAft>
                          <a:spcPts val="0"/>
                        </a:spcAft>
                        <a:buClr>
                          <a:srgbClr val="5F497A"/>
                        </a:buClr>
                        <a:buSzPts val="1400"/>
                        <a:buFont typeface="Calibri"/>
                        <a:buNone/>
                      </a:pPr>
                      <a:r>
                        <a:rPr lang="en" b="0">
                          <a:solidFill>
                            <a:srgbClr val="5F497A"/>
                          </a:solidFill>
                        </a:rPr>
                        <a:t>Join the LIVE Webinar</a:t>
                      </a:r>
                      <a:r>
                        <a:rPr lang="en">
                          <a:solidFill>
                            <a:srgbClr val="5F497A"/>
                          </a:solidFill>
                        </a:rPr>
                        <a:t>: </a:t>
                      </a:r>
                      <a:r>
                        <a:rPr lang="en" u="sng">
                          <a:solidFill>
                            <a:schemeClr val="hlink"/>
                          </a:solidFill>
                          <a:hlinkClick r:id="rId3"/>
                        </a:rPr>
                        <a:t>https://washington.zoom.us/j/346891888</a:t>
                      </a:r>
                      <a:endParaRPr sz="1200" b="0">
                        <a:solidFill>
                          <a:srgbClr val="5F497A"/>
                        </a:solidFill>
                      </a:endParaRPr>
                    </a:p>
                    <a:p>
                      <a:pPr marL="0" marR="0" lvl="0" indent="0" algn="ctr" rtl="0">
                        <a:lnSpc>
                          <a:spcPct val="100000"/>
                        </a:lnSpc>
                        <a:spcBef>
                          <a:spcPts val="0"/>
                        </a:spcBef>
                        <a:spcAft>
                          <a:spcPts val="0"/>
                        </a:spcAft>
                        <a:buClr>
                          <a:schemeClr val="dk1"/>
                        </a:buClr>
                        <a:buSzPts val="1600"/>
                        <a:buFont typeface="Calibri"/>
                        <a:buNone/>
                      </a:pPr>
                      <a:endParaRPr sz="1600" b="0" u="none" strike="noStrike" cap="none">
                        <a:solidFill>
                          <a:srgbClr val="5F497A"/>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1" u="none" strike="noStrike" cap="none">
                        <a:solidFill>
                          <a:schemeClr val="lt1"/>
                        </a:solidFill>
                        <a:latin typeface="Arial"/>
                        <a:ea typeface="Arial"/>
                        <a:cs typeface="Arial"/>
                        <a:sym typeface="Arial"/>
                      </a:endParaRPr>
                    </a:p>
                  </a:txBody>
                  <a:tcPr marL="68575" marR="68575" marT="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2725">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TOPIC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PRESENTER</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l" rtl="0">
                        <a:lnSpc>
                          <a:spcPct val="100000"/>
                        </a:lnSpc>
                        <a:spcBef>
                          <a:spcPts val="0"/>
                        </a:spcBef>
                        <a:spcAft>
                          <a:spcPts val="0"/>
                        </a:spcAft>
                        <a:buClr>
                          <a:schemeClr val="lt1"/>
                        </a:buClr>
                        <a:buSzPts val="1600"/>
                        <a:buFont typeface="Calibri"/>
                        <a:buNone/>
                      </a:pPr>
                      <a:r>
                        <a:rPr lang="en" sz="1600">
                          <a:solidFill>
                            <a:schemeClr val="lt1"/>
                          </a:solidFill>
                        </a:rPr>
                        <a:t> </a:t>
                      </a:r>
                      <a:r>
                        <a:rPr lang="en" sz="1600" b="0" u="none" strike="noStrike" cap="none">
                          <a:solidFill>
                            <a:schemeClr val="lt1"/>
                          </a:solidFill>
                        </a:rPr>
                        <a:t>EMAIL </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tc>
                  <a:txBody>
                    <a:bodyPr/>
                    <a:lstStyle/>
                    <a:p>
                      <a:pPr marL="0" marR="0" lvl="0" indent="0" algn="ctr" rtl="0">
                        <a:lnSpc>
                          <a:spcPct val="100000"/>
                        </a:lnSpc>
                        <a:spcBef>
                          <a:spcPts val="0"/>
                        </a:spcBef>
                        <a:spcAft>
                          <a:spcPts val="0"/>
                        </a:spcAft>
                        <a:buClr>
                          <a:schemeClr val="lt1"/>
                        </a:buClr>
                        <a:buSzPts val="1600"/>
                        <a:buFont typeface="Calibri"/>
                        <a:buNone/>
                      </a:pPr>
                      <a:r>
                        <a:rPr lang="en" sz="1600" b="0" u="none" strike="noStrike" cap="none">
                          <a:solidFill>
                            <a:schemeClr val="lt1"/>
                          </a:solidFill>
                        </a:rPr>
                        <a:t>MIN</a:t>
                      </a:r>
                      <a:endParaRPr sz="1600" b="0" u="none" strike="noStrike" cap="none">
                        <a:solidFill>
                          <a:schemeClr val="lt1"/>
                        </a:solidFill>
                        <a:latin typeface="Arial"/>
                        <a:ea typeface="Arial"/>
                        <a:cs typeface="Arial"/>
                        <a:sym typeface="Aria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F497A"/>
                    </a:solidFill>
                  </a:tcPr>
                </a:tc>
                <a:extLst>
                  <a:ext uri="{0D108BD9-81ED-4DB2-BD59-A6C34878D82A}">
                    <a16:rowId xmlns:a16="http://schemas.microsoft.com/office/drawing/2014/main" val="10002"/>
                  </a:ext>
                </a:extLst>
              </a:tr>
              <a:tr h="378400">
                <a:tc>
                  <a:txBody>
                    <a:bodyPr/>
                    <a:lstStyle/>
                    <a:p>
                      <a:pPr marL="0" marR="0" lvl="0" indent="0" algn="l" rtl="0">
                        <a:lnSpc>
                          <a:spcPct val="100000"/>
                        </a:lnSpc>
                        <a:spcBef>
                          <a:spcPts val="0"/>
                        </a:spcBef>
                        <a:spcAft>
                          <a:spcPts val="0"/>
                        </a:spcAft>
                        <a:buClr>
                          <a:srgbClr val="3F3F3F"/>
                        </a:buClr>
                        <a:buSzPts val="1400"/>
                        <a:buFont typeface="Calibri"/>
                        <a:buNone/>
                      </a:pPr>
                      <a:r>
                        <a:rPr lang="en" sz="1400" b="0" u="none" strike="noStrike" cap="none">
                          <a:solidFill>
                            <a:srgbClr val="3F3F3F"/>
                          </a:solidFill>
                          <a:latin typeface="Calibri"/>
                          <a:ea typeface="Calibri"/>
                          <a:cs typeface="Calibri"/>
                          <a:sym typeface="Calibri"/>
                        </a:rPr>
                        <a:t>Welcome</a:t>
                      </a: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3F3F3F"/>
                          </a:solidFill>
                        </a:rPr>
                        <a:t>Carol Rhodes</a:t>
                      </a:r>
                      <a:endParaRPr sz="1000" b="1">
                        <a:solidFill>
                          <a:srgbClr val="3F3F3F"/>
                        </a:solidFill>
                      </a:endParaRPr>
                    </a:p>
                    <a:p>
                      <a:pPr marL="0" lvl="0" indent="0" algn="l" rtl="0">
                        <a:spcBef>
                          <a:spcPts val="0"/>
                        </a:spcBef>
                        <a:spcAft>
                          <a:spcPts val="0"/>
                        </a:spcAft>
                        <a:buNone/>
                      </a:pPr>
                      <a:r>
                        <a:rPr lang="en" sz="1000">
                          <a:solidFill>
                            <a:srgbClr val="3F3F3F"/>
                          </a:solidFill>
                        </a:rPr>
                        <a:t>Office of Sponsored Programs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4"/>
                        </a:rPr>
                        <a:t>carhodes@uw.edu</a:t>
                      </a:r>
                      <a:r>
                        <a:rPr lang="en" sz="1000" u="sng">
                          <a:solidFill>
                            <a:srgbClr val="000000"/>
                          </a:solidFill>
                        </a:rPr>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100" u="none" strike="noStrike" cap="none">
                          <a:solidFill>
                            <a:srgbClr val="3F3F3F"/>
                          </a:solidFill>
                          <a:latin typeface="Calibri"/>
                          <a:ea typeface="Calibri"/>
                          <a:cs typeface="Calibri"/>
                          <a:sym typeface="Calibri"/>
                        </a:rPr>
                        <a:t>2</a:t>
                      </a:r>
                      <a:endParaRPr sz="11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78400">
                <a:tc>
                  <a:txBody>
                    <a:bodyPr/>
                    <a:lstStyle/>
                    <a:p>
                      <a:pPr marL="0" marR="0" lvl="0" indent="0" algn="l" rtl="0">
                        <a:lnSpc>
                          <a:spcPct val="100000"/>
                        </a:lnSpc>
                        <a:spcBef>
                          <a:spcPts val="0"/>
                        </a:spcBef>
                        <a:spcAft>
                          <a:spcPts val="0"/>
                        </a:spcAft>
                        <a:buClr>
                          <a:srgbClr val="3F3F3F"/>
                        </a:buClr>
                        <a:buSzPts val="1100"/>
                        <a:buFont typeface="Calibri"/>
                        <a:buNone/>
                      </a:pPr>
                      <a:r>
                        <a:rPr lang="en" b="0">
                          <a:solidFill>
                            <a:srgbClr val="3F3F3F"/>
                          </a:solidFill>
                        </a:rPr>
                        <a:t>PAFC: Hot Topic</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lvl="0" indent="0" algn="l" rtl="0">
                        <a:spcBef>
                          <a:spcPts val="0"/>
                        </a:spcBef>
                        <a:spcAft>
                          <a:spcPts val="0"/>
                        </a:spcAft>
                        <a:buSzPts val="1100"/>
                        <a:buNone/>
                      </a:pPr>
                      <a:r>
                        <a:rPr lang="en" sz="1000" b="1">
                          <a:solidFill>
                            <a:srgbClr val="3F3F3F"/>
                          </a:solidFill>
                        </a:rPr>
                        <a:t>Matt Gardner</a:t>
                      </a:r>
                      <a:endParaRPr sz="1000" b="1">
                        <a:solidFill>
                          <a:srgbClr val="3F3F3F"/>
                        </a:solidFill>
                      </a:endParaRPr>
                    </a:p>
                    <a:p>
                      <a:pPr marL="0" lvl="0" indent="0" algn="l" rtl="0">
                        <a:spcBef>
                          <a:spcPts val="0"/>
                        </a:spcBef>
                        <a:spcAft>
                          <a:spcPts val="0"/>
                        </a:spcAft>
                        <a:buSzPts val="1100"/>
                        <a:buNone/>
                      </a:pPr>
                      <a:r>
                        <a:rPr lang="en" sz="1000">
                          <a:solidFill>
                            <a:srgbClr val="3F3F3F"/>
                          </a:solidFill>
                        </a:rPr>
                        <a:t>Post Award Fiscal Compliance</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5"/>
                        </a:rPr>
                        <a:t>gcafco@uw.edu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78400">
                <a:tc>
                  <a:txBody>
                    <a:bodyPr/>
                    <a:lstStyle/>
                    <a:p>
                      <a:pPr marL="0" lvl="0" indent="0" algn="l" rtl="0">
                        <a:spcBef>
                          <a:spcPts val="0"/>
                        </a:spcBef>
                        <a:spcAft>
                          <a:spcPts val="0"/>
                        </a:spcAft>
                        <a:buNone/>
                      </a:pPr>
                      <a:r>
                        <a:rPr lang="en" b="0">
                          <a:solidFill>
                            <a:srgbClr val="3F3F3F"/>
                          </a:solidFill>
                        </a:rPr>
                        <a:t>NSF &amp; Research.gov</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3F3F3F"/>
                          </a:solidFill>
                        </a:rPr>
                        <a:t>Tim Mhyre</a:t>
                      </a:r>
                      <a:endParaRPr sz="1000" b="1">
                        <a:solidFill>
                          <a:srgbClr val="3F3F3F"/>
                        </a:solidFill>
                      </a:endParaRPr>
                    </a:p>
                    <a:p>
                      <a:pPr marL="0" lvl="0" indent="0" algn="l" rtl="0">
                        <a:spcBef>
                          <a:spcPts val="0"/>
                        </a:spcBef>
                        <a:spcAft>
                          <a:spcPts val="0"/>
                        </a:spcAft>
                        <a:buNone/>
                      </a:pPr>
                      <a:r>
                        <a:rPr lang="en" sz="1000">
                          <a:solidFill>
                            <a:srgbClr val="3F3F3F"/>
                          </a:solidFill>
                        </a:rPr>
                        <a:t>Office of Sponsored Programs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 sz="1000" u="sng">
                          <a:solidFill>
                            <a:schemeClr val="hlink"/>
                          </a:solidFill>
                          <a:hlinkClick r:id="rId6"/>
                        </a:rPr>
                        <a:t>tmhyre@uw.edu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78400">
                <a:tc>
                  <a:txBody>
                    <a:bodyPr/>
                    <a:lstStyle/>
                    <a:p>
                      <a:pPr marL="0" lvl="0" indent="0" algn="l" rtl="0">
                        <a:spcBef>
                          <a:spcPts val="0"/>
                        </a:spcBef>
                        <a:spcAft>
                          <a:spcPts val="0"/>
                        </a:spcAft>
                        <a:buNone/>
                      </a:pPr>
                      <a:r>
                        <a:rPr lang="en" b="0">
                          <a:solidFill>
                            <a:srgbClr val="3F3F3F"/>
                          </a:solidFill>
                        </a:rPr>
                        <a:t>Subrecipients and the new UEI</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1000" b="1">
                          <a:solidFill>
                            <a:srgbClr val="3F3F3F"/>
                          </a:solidFill>
                        </a:rPr>
                        <a:t>Bo Park</a:t>
                      </a:r>
                      <a:endParaRPr sz="1000" b="1">
                        <a:solidFill>
                          <a:srgbClr val="3F3F3F"/>
                        </a:solidFill>
                      </a:endParaRPr>
                    </a:p>
                    <a:p>
                      <a:pPr marL="0" lvl="0" indent="0" algn="l" rtl="0">
                        <a:spcBef>
                          <a:spcPts val="0"/>
                        </a:spcBef>
                        <a:spcAft>
                          <a:spcPts val="0"/>
                        </a:spcAft>
                        <a:buNone/>
                      </a:pPr>
                      <a:r>
                        <a:rPr lang="en" sz="1000">
                          <a:solidFill>
                            <a:srgbClr val="3F3F3F"/>
                          </a:solidFill>
                        </a:rPr>
                        <a:t>Office of Sponsored Programs</a:t>
                      </a:r>
                      <a:endParaRPr sz="1000" b="1">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 sz="1000" u="sng">
                          <a:solidFill>
                            <a:schemeClr val="hlink"/>
                          </a:solidFill>
                          <a:hlinkClick r:id="rId7"/>
                        </a:rPr>
                        <a:t>bohyune@uw.edu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78400">
                <a:tc>
                  <a:txBody>
                    <a:bodyPr/>
                    <a:lstStyle/>
                    <a:p>
                      <a:pPr marL="0" marR="0" lvl="0" indent="0" algn="l" rtl="0">
                        <a:lnSpc>
                          <a:spcPct val="100000"/>
                        </a:lnSpc>
                        <a:spcBef>
                          <a:spcPts val="0"/>
                        </a:spcBef>
                        <a:spcAft>
                          <a:spcPts val="0"/>
                        </a:spcAft>
                        <a:buNone/>
                      </a:pPr>
                      <a:r>
                        <a:rPr lang="en" b="0">
                          <a:solidFill>
                            <a:srgbClr val="3F3F3F"/>
                          </a:solidFill>
                        </a:rPr>
                        <a:t>UWFT Research Administration Webpage</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Emily Elliott</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Research Information Services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8"/>
                        </a:rPr>
                        <a:t>emilye22@uw.edu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78400">
                <a:tc>
                  <a:txBody>
                    <a:bodyPr/>
                    <a:lstStyle/>
                    <a:p>
                      <a:pPr marL="0" marR="0" lvl="0" indent="0" algn="l" rtl="0">
                        <a:lnSpc>
                          <a:spcPct val="100000"/>
                        </a:lnSpc>
                        <a:spcBef>
                          <a:spcPts val="0"/>
                        </a:spcBef>
                        <a:spcAft>
                          <a:spcPts val="0"/>
                        </a:spcAft>
                        <a:buNone/>
                      </a:pPr>
                      <a:r>
                        <a:rPr lang="en" b="0">
                          <a:solidFill>
                            <a:srgbClr val="3F3F3F"/>
                          </a:solidFill>
                        </a:rPr>
                        <a:t>Bridge Funding Program</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sz="1000" b="1">
                          <a:solidFill>
                            <a:srgbClr val="3F3F3F"/>
                          </a:solidFill>
                        </a:rPr>
                        <a:t>Karen Luetjen</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Office of Research</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marR="0" lvl="0" indent="0" algn="l" rtl="0">
                        <a:lnSpc>
                          <a:spcPct val="100000"/>
                        </a:lnSpc>
                        <a:spcBef>
                          <a:spcPts val="0"/>
                        </a:spcBef>
                        <a:spcAft>
                          <a:spcPts val="0"/>
                        </a:spcAft>
                        <a:buNone/>
                      </a:pPr>
                      <a:r>
                        <a:rPr lang="en" sz="1000" u="sng">
                          <a:solidFill>
                            <a:schemeClr val="hlink"/>
                          </a:solidFill>
                          <a:hlinkClick r:id="rId9"/>
                        </a:rPr>
                        <a:t>luetjen@uw.edu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5</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78400">
                <a:tc>
                  <a:txBody>
                    <a:bodyPr/>
                    <a:lstStyle/>
                    <a:p>
                      <a:pPr marL="0" lvl="0" indent="0" algn="l" rtl="0">
                        <a:spcBef>
                          <a:spcPts val="0"/>
                        </a:spcBef>
                        <a:spcAft>
                          <a:spcPts val="0"/>
                        </a:spcAft>
                        <a:buNone/>
                      </a:pPr>
                      <a:r>
                        <a:rPr lang="en" b="0">
                          <a:solidFill>
                            <a:srgbClr val="3F3F3F"/>
                          </a:solidFill>
                        </a:rPr>
                        <a:t>Crowdsourcing Services</a:t>
                      </a:r>
                      <a:endParaRPr b="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Ray Hsu, Lynn Magill</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Procurement Services</a:t>
                      </a:r>
                      <a:endParaRPr sz="1000">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None/>
                      </a:pPr>
                      <a:r>
                        <a:rPr lang="en" sz="1000" u="sng">
                          <a:solidFill>
                            <a:schemeClr val="hlink"/>
                          </a:solidFill>
                          <a:hlinkClick r:id="rId10"/>
                        </a:rPr>
                        <a:t>rayhsu@uw.edu</a:t>
                      </a:r>
                      <a:endParaRPr sz="1000"/>
                    </a:p>
                    <a:p>
                      <a:pPr marL="114300" lvl="0" indent="0" algn="l" rtl="0">
                        <a:spcBef>
                          <a:spcPts val="0"/>
                        </a:spcBef>
                        <a:spcAft>
                          <a:spcPts val="0"/>
                        </a:spcAft>
                        <a:buNone/>
                      </a:pPr>
                      <a:r>
                        <a:rPr lang="en" sz="1000" u="sng">
                          <a:solidFill>
                            <a:schemeClr val="hlink"/>
                          </a:solidFill>
                          <a:hlinkClick r:id="rId11"/>
                        </a:rPr>
                        <a:t>lmagill@uw.edu</a:t>
                      </a:r>
                      <a:r>
                        <a:rPr lang="en" sz="1000"/>
                        <a:t> </a:t>
                      </a:r>
                      <a:endParaRPr sz="1000"/>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a:solidFill>
                          <a:srgbClr val="3F3F3F"/>
                        </a:solidFill>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378400">
                <a:tc>
                  <a:txBody>
                    <a:bodyPr/>
                    <a:lstStyle/>
                    <a:p>
                      <a:pPr marL="0" lvl="0" indent="0" algn="l" rtl="0">
                        <a:spcBef>
                          <a:spcPts val="0"/>
                        </a:spcBef>
                        <a:spcAft>
                          <a:spcPts val="0"/>
                        </a:spcAft>
                        <a:buClr>
                          <a:srgbClr val="3F3F3F"/>
                        </a:buClr>
                        <a:buSzPts val="1100"/>
                        <a:buFont typeface="Calibri"/>
                        <a:buNone/>
                      </a:pPr>
                      <a:r>
                        <a:rPr lang="en" b="0">
                          <a:solidFill>
                            <a:srgbClr val="3F3F3F"/>
                          </a:solidFill>
                        </a:rPr>
                        <a:t>Recognition for CORE Research Administration Certificate Recipients</a:t>
                      </a:r>
                      <a:endParaRPr sz="1100" b="1"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 sz="1000" b="1">
                          <a:solidFill>
                            <a:srgbClr val="3F3F3F"/>
                          </a:solidFill>
                        </a:rPr>
                        <a:t>Laurie Stephan</a:t>
                      </a:r>
                      <a:endParaRPr sz="1000" b="1">
                        <a:solidFill>
                          <a:srgbClr val="3F3F3F"/>
                        </a:solidFill>
                      </a:endParaRPr>
                    </a:p>
                    <a:p>
                      <a:pPr marL="0" marR="0" lvl="0" indent="0" algn="l" rtl="0">
                        <a:lnSpc>
                          <a:spcPct val="100000"/>
                        </a:lnSpc>
                        <a:spcBef>
                          <a:spcPts val="0"/>
                        </a:spcBef>
                        <a:spcAft>
                          <a:spcPts val="0"/>
                        </a:spcAft>
                        <a:buNone/>
                      </a:pPr>
                      <a:r>
                        <a:rPr lang="en" sz="1000">
                          <a:solidFill>
                            <a:srgbClr val="3F3F3F"/>
                          </a:solidFill>
                        </a:rPr>
                        <a:t>Collaborative On Research Education (CORE)</a:t>
                      </a:r>
                      <a:endParaRPr sz="1000" u="none" strike="noStrike" cap="none">
                        <a:solidFill>
                          <a:srgbClr val="3F3F3F"/>
                        </a:solidFill>
                      </a:endParaRPr>
                    </a:p>
                  </a:txBody>
                  <a:tcPr marL="11430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114300" lvl="0" indent="0" algn="l" rtl="0">
                        <a:spcBef>
                          <a:spcPts val="0"/>
                        </a:spcBef>
                        <a:spcAft>
                          <a:spcPts val="0"/>
                        </a:spcAft>
                        <a:buClr>
                          <a:schemeClr val="dk1"/>
                        </a:buClr>
                        <a:buFont typeface="Arial"/>
                        <a:buNone/>
                      </a:pPr>
                      <a:r>
                        <a:rPr lang="en" sz="1000" u="sng">
                          <a:solidFill>
                            <a:schemeClr val="hlink"/>
                          </a:solidFill>
                          <a:hlinkClick r:id="rId12"/>
                        </a:rPr>
                        <a:t>corehelp@uw.edu</a:t>
                      </a:r>
                      <a:r>
                        <a:rPr lang="en" sz="1000" u="sng"/>
                        <a:t> </a:t>
                      </a:r>
                      <a:endParaRPr sz="1000" u="sng" strike="noStrike" cap="none">
                        <a:solidFill>
                          <a:srgbClr val="000000"/>
                        </a:solidFill>
                        <a:latin typeface="Calibri"/>
                        <a:ea typeface="Calibri"/>
                        <a:cs typeface="Calibri"/>
                        <a:sym typeface="Calibri"/>
                      </a:endParaRPr>
                    </a:p>
                  </a:txBody>
                  <a:tcPr marL="0" marR="11430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None/>
                      </a:pPr>
                      <a:r>
                        <a:rPr lang="en" sz="1000">
                          <a:solidFill>
                            <a:srgbClr val="3F3F3F"/>
                          </a:solidFill>
                        </a:rPr>
                        <a:t>10</a:t>
                      </a:r>
                      <a:endParaRPr sz="1000" u="none" strike="noStrike" cap="none">
                        <a:solidFill>
                          <a:srgbClr val="3F3F3F"/>
                        </a:solidFill>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681125">
                <a:tc gridSpan="4">
                  <a:txBody>
                    <a:bodyPr/>
                    <a:lstStyle/>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chemeClr val="dk1"/>
                        </a:buClr>
                        <a:buSzPts val="1200"/>
                        <a:buFont typeface="Calibri"/>
                        <a:buNone/>
                      </a:pPr>
                      <a:endParaRPr sz="12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A5A5A5"/>
                        </a:buClr>
                        <a:buSzPts val="1800"/>
                        <a:buFont typeface="Calibri"/>
                        <a:buNone/>
                      </a:pPr>
                      <a:r>
                        <a:rPr lang="en" sz="1800" b="1" u="none" strike="noStrike" cap="none">
                          <a:solidFill>
                            <a:srgbClr val="A5A5A5"/>
                          </a:solidFill>
                          <a:latin typeface="Calibri"/>
                          <a:ea typeface="Calibri"/>
                          <a:cs typeface="Calibri"/>
                          <a:sym typeface="Calibri"/>
                        </a:rPr>
                        <a:t>NEXT MEETING</a:t>
                      </a:r>
                      <a:endParaRPr sz="1800" b="1" u="none" strike="noStrike" cap="none">
                        <a:solidFill>
                          <a:srgbClr val="A5A5A5"/>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400"/>
                        <a:buFont typeface="Calibri"/>
                        <a:buNone/>
                      </a:pPr>
                      <a:r>
                        <a:rPr lang="en" b="0">
                          <a:solidFill>
                            <a:srgbClr val="5F497A"/>
                          </a:solidFill>
                        </a:rPr>
                        <a:t>May 12, 2022 9:00 AM - 10:00 AM</a:t>
                      </a:r>
                      <a:endParaRPr sz="1400" b="0" u="none" strike="noStrike" cap="none">
                        <a:solidFill>
                          <a:srgbClr val="5F497A"/>
                        </a:solidFill>
                        <a:latin typeface="Calibri"/>
                        <a:ea typeface="Calibri"/>
                        <a:cs typeface="Calibri"/>
                        <a:sym typeface="Calibri"/>
                      </a:endParaRPr>
                    </a:p>
                    <a:p>
                      <a:pPr marL="0" marR="0" lvl="8" indent="0" algn="ctr" rtl="0">
                        <a:lnSpc>
                          <a:spcPct val="100000"/>
                        </a:lnSpc>
                        <a:spcBef>
                          <a:spcPts val="0"/>
                        </a:spcBef>
                        <a:spcAft>
                          <a:spcPts val="0"/>
                        </a:spcAft>
                        <a:buClr>
                          <a:srgbClr val="5F497A"/>
                        </a:buClr>
                        <a:buSzPts val="1100"/>
                        <a:buFont typeface="Calibri"/>
                        <a:buNone/>
                      </a:pPr>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88"/>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 sz="4200"/>
              <a:t>NSF &amp; Research.gov</a:t>
            </a:r>
            <a:endParaRPr sz="4200"/>
          </a:p>
        </p:txBody>
      </p:sp>
      <p:sp>
        <p:nvSpPr>
          <p:cNvPr id="456" name="Google Shape;456;p88"/>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April, 2022 </a:t>
            </a:r>
            <a:r>
              <a:rPr lang="en"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Tim Mhyre</a:t>
            </a:r>
            <a:endParaRPr/>
          </a:p>
          <a:p>
            <a:pPr marL="0" marR="0" lvl="0" indent="0" algn="l" rtl="0">
              <a:lnSpc>
                <a:spcPct val="150000"/>
              </a:lnSpc>
              <a:spcBef>
                <a:spcPts val="320"/>
              </a:spcBef>
              <a:spcAft>
                <a:spcPts val="0"/>
              </a:spcAft>
              <a:buClr>
                <a:srgbClr val="33006F"/>
              </a:buClr>
              <a:buSzPts val="400"/>
              <a:buFont typeface="Arial"/>
              <a:buNone/>
            </a:pPr>
            <a:r>
              <a:rPr lang="en"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Research.gov Replacing FastLane</a:t>
            </a:r>
            <a:endParaRPr/>
          </a:p>
        </p:txBody>
      </p:sp>
      <p:sp>
        <p:nvSpPr>
          <p:cNvPr id="463" name="Google Shape;463;p89"/>
          <p:cNvSpPr txBox="1">
            <a:spLocks noGrp="1"/>
          </p:cNvSpPr>
          <p:nvPr>
            <p:ph type="body" idx="2"/>
          </p:nvPr>
        </p:nvSpPr>
        <p:spPr>
          <a:xfrm>
            <a:off x="665905" y="1504150"/>
            <a:ext cx="8196300" cy="401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a:t>NSF is starting to require Research.gov for preparation and submission of proposals</a:t>
            </a:r>
            <a:endParaRPr/>
          </a:p>
          <a:p>
            <a:pPr marL="0" lvl="0" indent="0" algn="l" rtl="0">
              <a:spcBef>
                <a:spcPts val="480"/>
              </a:spcBef>
              <a:spcAft>
                <a:spcPts val="0"/>
              </a:spcAft>
              <a:buNone/>
            </a:pPr>
            <a:endParaRPr/>
          </a:p>
          <a:p>
            <a:pPr marL="0" lvl="0" indent="0" algn="l" rtl="0">
              <a:spcBef>
                <a:spcPts val="480"/>
              </a:spcBef>
              <a:spcAft>
                <a:spcPts val="0"/>
              </a:spcAft>
              <a:buNone/>
            </a:pPr>
            <a:r>
              <a:rPr lang="en"/>
              <a:t>Many National Science Foundation (NSF) program solicitations now require the use of Research.gov for proposals</a:t>
            </a: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r>
              <a:rPr lang="en"/>
              <a:t>FastLane will no longer be a submission option in January 2023 when the new PAPPG goes into effect</a:t>
            </a: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r>
              <a:rPr lang="en"/>
              <a:t>NSF </a:t>
            </a:r>
            <a:r>
              <a:rPr lang="en" u="sng">
                <a:solidFill>
                  <a:schemeClr val="hlink"/>
                </a:solidFill>
                <a:hlinkClick r:id="rId3"/>
              </a:rPr>
              <a:t>Important Notice No. 147</a:t>
            </a: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9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Preparing NSF Proposals until Jan 2023</a:t>
            </a:r>
            <a:endParaRPr/>
          </a:p>
        </p:txBody>
      </p:sp>
      <p:sp>
        <p:nvSpPr>
          <p:cNvPr id="470" name="Google Shape;470;p90"/>
          <p:cNvSpPr txBox="1">
            <a:spLocks noGrp="1"/>
          </p:cNvSpPr>
          <p:nvPr>
            <p:ph type="body" idx="2"/>
          </p:nvPr>
        </p:nvSpPr>
        <p:spPr>
          <a:xfrm>
            <a:off x="665905" y="1580350"/>
            <a:ext cx="8196300" cy="4015500"/>
          </a:xfrm>
          <a:prstGeom prst="rect">
            <a:avLst/>
          </a:prstGeom>
        </p:spPr>
        <p:txBody>
          <a:bodyPr spcFirstLastPara="1" wrap="square" lIns="91425" tIns="91425" rIns="91425" bIns="91425" anchor="t" anchorCtr="0">
            <a:noAutofit/>
          </a:bodyPr>
          <a:lstStyle/>
          <a:p>
            <a:pPr marL="0" marR="0" lvl="0" indent="0" algn="l" rtl="0">
              <a:lnSpc>
                <a:spcPct val="100000"/>
              </a:lnSpc>
              <a:spcBef>
                <a:spcPts val="480"/>
              </a:spcBef>
              <a:spcAft>
                <a:spcPts val="0"/>
              </a:spcAft>
              <a:buNone/>
            </a:pPr>
            <a:r>
              <a:rPr lang="en"/>
              <a:t>Use Research.gov </a:t>
            </a:r>
            <a:r>
              <a:rPr lang="en" b="1"/>
              <a:t>or</a:t>
            </a:r>
            <a:r>
              <a:rPr lang="en"/>
              <a:t> if you must, and still allowed, FastLane for NSF proposal submission</a:t>
            </a:r>
            <a:endParaRPr/>
          </a:p>
          <a:p>
            <a:pPr marL="0" marR="0" lvl="0" indent="0" algn="l" rtl="0">
              <a:lnSpc>
                <a:spcPct val="100000"/>
              </a:lnSpc>
              <a:spcBef>
                <a:spcPts val="480"/>
              </a:spcBef>
              <a:spcAft>
                <a:spcPts val="0"/>
              </a:spcAft>
              <a:buNone/>
            </a:pPr>
            <a:endParaRPr/>
          </a:p>
          <a:p>
            <a:pPr marL="0" lvl="0" indent="0" algn="l" rtl="0">
              <a:spcBef>
                <a:spcPts val="480"/>
              </a:spcBef>
              <a:spcAft>
                <a:spcPts val="0"/>
              </a:spcAft>
              <a:buNone/>
            </a:pPr>
            <a:r>
              <a:rPr lang="en"/>
              <a:t>OSP </a:t>
            </a:r>
            <a:r>
              <a:rPr lang="en" b="1"/>
              <a:t>strongly</a:t>
            </a:r>
            <a:r>
              <a:rPr lang="en"/>
              <a:t> discourages Grants.gov for NSF proposal submission</a:t>
            </a: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r>
              <a:rPr lang="en"/>
              <a:t>Prepare proposals to NSF within Research.gov/FastLane (</a:t>
            </a:r>
            <a:r>
              <a:rPr lang="en" u="sng">
                <a:solidFill>
                  <a:schemeClr val="hlink"/>
                </a:solidFill>
                <a:hlinkClick r:id="rId3"/>
              </a:rPr>
              <a:t>GIM 19</a:t>
            </a:r>
            <a:r>
              <a:rPr lang="en"/>
              <a:t>)</a:t>
            </a:r>
            <a:endParaRPr/>
          </a:p>
          <a:p>
            <a:pPr marL="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r>
              <a:rPr lang="en"/>
              <a:t>Need access to Research.gov? Contact </a:t>
            </a:r>
            <a:r>
              <a:rPr lang="en" u="sng">
                <a:solidFill>
                  <a:schemeClr val="hlink"/>
                </a:solidFill>
                <a:hlinkClick r:id="rId4"/>
              </a:rPr>
              <a:t>osp@uw.edu</a:t>
            </a:r>
            <a:endParaRPr/>
          </a:p>
          <a:p>
            <a:pPr marL="0" marR="0" lvl="0" indent="0" algn="l" rtl="0">
              <a:lnSpc>
                <a:spcPct val="100000"/>
              </a:lnSpc>
              <a:spcBef>
                <a:spcPts val="480"/>
              </a:spcBef>
              <a:spcAft>
                <a:spcPts val="0"/>
              </a:spcAft>
              <a:buNone/>
            </a:pPr>
            <a:endParaRPr/>
          </a:p>
          <a:p>
            <a:pPr marL="457200" marR="0" lvl="0" indent="0" algn="l" rtl="0">
              <a:lnSpc>
                <a:spcPct val="100000"/>
              </a:lnSpc>
              <a:spcBef>
                <a:spcPts val="480"/>
              </a:spcBef>
              <a:spcAft>
                <a:spcPts val="0"/>
              </a:spcAft>
              <a:buNone/>
            </a:pPr>
            <a:endParaRPr/>
          </a:p>
          <a:p>
            <a:pPr marL="0" marR="0" lvl="0" indent="0" algn="l" rtl="0">
              <a:lnSpc>
                <a:spcPct val="100000"/>
              </a:lnSpc>
              <a:spcBef>
                <a:spcPts val="48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9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How can I tell if Research.gov is required? </a:t>
            </a:r>
            <a:endParaRPr/>
          </a:p>
        </p:txBody>
      </p:sp>
      <p:pic>
        <p:nvPicPr>
          <p:cNvPr id="477" name="Google Shape;477;p91" descr="(Research Security Training for the United States (U.S.) Research Community (nsf22576) | NSF - National Science Foundation):&#10;&#10;IMPORTANT INFORMATION AND REVISION NOTES&#10;&#10;Innovating and migrating proposal preparation and submission capabilities from FastLane to Research.gov is part of the ongoing NSF information technology modernization efforts, as described in Important Notice No. 147. In support of these efforts, research proposals submitted in response to this program solicitation must be prepared and submitted via Research.gov or via Grants.gov, and may not be prepared or submitted via FastLane." title="program solicitation requiring Research.gov instead of FastLane"/>
          <p:cNvPicPr preferRelativeResize="0"/>
          <p:nvPr/>
        </p:nvPicPr>
        <p:blipFill rotWithShape="1">
          <a:blip r:embed="rId3">
            <a:alphaModFix/>
          </a:blip>
          <a:srcRect b="38366"/>
          <a:stretch/>
        </p:blipFill>
        <p:spPr>
          <a:xfrm>
            <a:off x="313150" y="2276225"/>
            <a:ext cx="8898751" cy="1276675"/>
          </a:xfrm>
          <a:prstGeom prst="rect">
            <a:avLst/>
          </a:prstGeom>
          <a:noFill/>
          <a:ln>
            <a:noFill/>
          </a:ln>
        </p:spPr>
      </p:pic>
      <p:sp>
        <p:nvSpPr>
          <p:cNvPr id="478" name="Google Shape;478;p91"/>
          <p:cNvSpPr/>
          <p:nvPr/>
        </p:nvSpPr>
        <p:spPr>
          <a:xfrm rot="-5400000">
            <a:off x="602225" y="4234200"/>
            <a:ext cx="1411200" cy="404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1"/>
          <p:cNvSpPr txBox="1"/>
          <p:nvPr/>
        </p:nvSpPr>
        <p:spPr>
          <a:xfrm>
            <a:off x="1511750" y="4066350"/>
            <a:ext cx="81846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solidFill>
                  <a:schemeClr val="accent1"/>
                </a:solidFill>
                <a:latin typeface="Open Sans"/>
                <a:ea typeface="Open Sans"/>
                <a:cs typeface="Open Sans"/>
                <a:sym typeface="Open Sans"/>
              </a:rPr>
              <a:t>Solicitation indicates Research.gov is required </a:t>
            </a:r>
            <a:endParaRPr sz="2300">
              <a:solidFill>
                <a:schemeClr val="accent1"/>
              </a:solidFill>
              <a:latin typeface="Open Sans"/>
              <a:ea typeface="Open Sans"/>
              <a:cs typeface="Open Sans"/>
              <a:sym typeface="Open Sans"/>
            </a:endParaRPr>
          </a:p>
        </p:txBody>
      </p:sp>
      <p:sp>
        <p:nvSpPr>
          <p:cNvPr id="480" name="Google Shape;480;p91"/>
          <p:cNvSpPr/>
          <p:nvPr/>
        </p:nvSpPr>
        <p:spPr>
          <a:xfrm>
            <a:off x="313150" y="3251675"/>
            <a:ext cx="6086700" cy="241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highlight>
                <a:schemeClr val="dk2"/>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9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What if FastLane is still an option? </a:t>
            </a:r>
            <a:endParaRPr/>
          </a:p>
        </p:txBody>
      </p:sp>
      <p:sp>
        <p:nvSpPr>
          <p:cNvPr id="487" name="Google Shape;487;p92"/>
          <p:cNvSpPr txBox="1"/>
          <p:nvPr/>
        </p:nvSpPr>
        <p:spPr>
          <a:xfrm>
            <a:off x="4956250" y="3364650"/>
            <a:ext cx="3589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accent1"/>
                </a:solidFill>
              </a:rPr>
              <a:t>PD 98-5750 </a:t>
            </a:r>
            <a:r>
              <a:rPr lang="en" sz="1800">
                <a:solidFill>
                  <a:schemeClr val="accent1"/>
                </a:solidFill>
              </a:rPr>
              <a:t>will be required to use Research.gov for proposal submission on June 15, 2022</a:t>
            </a:r>
            <a:endParaRPr sz="1800">
              <a:solidFill>
                <a:schemeClr val="accent1"/>
              </a:solidFill>
            </a:endParaRPr>
          </a:p>
        </p:txBody>
      </p:sp>
      <p:sp>
        <p:nvSpPr>
          <p:cNvPr id="488" name="Google Shape;488;p92"/>
          <p:cNvSpPr txBox="1"/>
          <p:nvPr/>
        </p:nvSpPr>
        <p:spPr>
          <a:xfrm>
            <a:off x="1435725" y="6106225"/>
            <a:ext cx="568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Program Descriptions that Require Proposal Preparation and Submission in Research.gov or Grants.gov</a:t>
            </a:r>
            <a:endParaRPr/>
          </a:p>
        </p:txBody>
      </p:sp>
      <p:pic>
        <p:nvPicPr>
          <p:cNvPr id="489" name="Google Shape;489;p92" descr="Program Guidelines&#10;Apply to PD 98-5750 as follows: &#10;&#10;Full proposals submitted via FastLane or Research.gov: NSF Proposal &amp; Award Policies &amp; Procedures Guide proposal preparation guidelines apply.&#10;Full proposals submitted via Grants.gov: NSF Grants.gov Application Guide: A Guide for the Preparation and Submission of NSF Applications via Grants.gov guidelines apply.&#10;" title="program description indicates Research.gov will be required in June but FastLane is still an option"/>
          <p:cNvPicPr preferRelativeResize="0"/>
          <p:nvPr/>
        </p:nvPicPr>
        <p:blipFill>
          <a:blip r:embed="rId4">
            <a:alphaModFix/>
          </a:blip>
          <a:stretch>
            <a:fillRect/>
          </a:stretch>
        </p:blipFill>
        <p:spPr>
          <a:xfrm>
            <a:off x="806750" y="1794200"/>
            <a:ext cx="2792250" cy="4173875"/>
          </a:xfrm>
          <a:prstGeom prst="rect">
            <a:avLst/>
          </a:prstGeom>
          <a:noFill/>
          <a:ln>
            <a:noFill/>
          </a:ln>
        </p:spPr>
      </p:pic>
      <p:sp>
        <p:nvSpPr>
          <p:cNvPr id="490" name="Google Shape;490;p92"/>
          <p:cNvSpPr/>
          <p:nvPr/>
        </p:nvSpPr>
        <p:spPr>
          <a:xfrm>
            <a:off x="3680625" y="3670200"/>
            <a:ext cx="1194000" cy="4047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2"/>
          <p:cNvSpPr/>
          <p:nvPr/>
        </p:nvSpPr>
        <p:spPr>
          <a:xfrm>
            <a:off x="959900" y="2851750"/>
            <a:ext cx="2328900" cy="592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9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Why Prepare Proposals in Research.gov?</a:t>
            </a:r>
            <a:endParaRPr/>
          </a:p>
        </p:txBody>
      </p:sp>
      <p:sp>
        <p:nvSpPr>
          <p:cNvPr id="498" name="Google Shape;498;p93"/>
          <p:cNvSpPr txBox="1">
            <a:spLocks noGrp="1"/>
          </p:cNvSpPr>
          <p:nvPr>
            <p:ph type="body" idx="2"/>
          </p:nvPr>
        </p:nvSpPr>
        <p:spPr>
          <a:xfrm>
            <a:off x="720200" y="1649850"/>
            <a:ext cx="8087700" cy="4015500"/>
          </a:xfrm>
          <a:prstGeom prst="rect">
            <a:avLst/>
          </a:prstGeom>
        </p:spPr>
        <p:txBody>
          <a:bodyPr spcFirstLastPara="1" wrap="square" lIns="91425" tIns="91425" rIns="91425" bIns="91425" anchor="t" anchorCtr="0">
            <a:noAutofit/>
          </a:bodyPr>
          <a:lstStyle/>
          <a:p>
            <a:pPr marL="457200" lvl="0" indent="-361950" algn="l" rtl="0">
              <a:lnSpc>
                <a:spcPct val="115000"/>
              </a:lnSpc>
              <a:spcBef>
                <a:spcPts val="0"/>
              </a:spcBef>
              <a:spcAft>
                <a:spcPts val="0"/>
              </a:spcAft>
              <a:buSzPts val="2100"/>
              <a:buChar char="&gt;"/>
            </a:pPr>
            <a:r>
              <a:rPr lang="en" sz="2100"/>
              <a:t>Proposal Setup Wizard</a:t>
            </a:r>
            <a:endParaRPr sz="2100"/>
          </a:p>
          <a:p>
            <a:pPr marL="457200" lvl="0" indent="-361950" algn="l" rtl="0">
              <a:lnSpc>
                <a:spcPct val="115000"/>
              </a:lnSpc>
              <a:spcBef>
                <a:spcPts val="0"/>
              </a:spcBef>
              <a:spcAft>
                <a:spcPts val="0"/>
              </a:spcAft>
              <a:buSzPts val="2100"/>
              <a:buChar char="&gt;"/>
            </a:pPr>
            <a:r>
              <a:rPr lang="en" sz="2100"/>
              <a:t>Find funding opportunities &amp; give access to admin staff</a:t>
            </a:r>
            <a:endParaRPr sz="2100"/>
          </a:p>
          <a:p>
            <a:pPr marL="457200" lvl="0" indent="-361950" algn="l" rtl="0">
              <a:lnSpc>
                <a:spcPct val="115000"/>
              </a:lnSpc>
              <a:spcBef>
                <a:spcPts val="0"/>
              </a:spcBef>
              <a:spcAft>
                <a:spcPts val="0"/>
              </a:spcAft>
              <a:buSzPts val="2100"/>
              <a:buChar char="&gt;"/>
            </a:pPr>
            <a:r>
              <a:rPr lang="en" sz="2100"/>
              <a:t>Immediate &amp; expanded </a:t>
            </a:r>
            <a:r>
              <a:rPr lang="en" sz="2100" u="sng">
                <a:solidFill>
                  <a:schemeClr val="hlink"/>
                </a:solidFill>
                <a:hlinkClick r:id="rId3"/>
              </a:rPr>
              <a:t>Compliance checking</a:t>
            </a:r>
            <a:endParaRPr sz="2100"/>
          </a:p>
          <a:p>
            <a:pPr marL="457200" lvl="0" indent="-361950" algn="l" rtl="0">
              <a:lnSpc>
                <a:spcPct val="115000"/>
              </a:lnSpc>
              <a:spcBef>
                <a:spcPts val="0"/>
              </a:spcBef>
              <a:spcAft>
                <a:spcPts val="0"/>
              </a:spcAft>
              <a:buSzPts val="2100"/>
              <a:buChar char="&gt;"/>
            </a:pPr>
            <a:r>
              <a:rPr lang="en" sz="2100"/>
              <a:t>PDFs are not altered</a:t>
            </a:r>
            <a:endParaRPr sz="2100"/>
          </a:p>
          <a:p>
            <a:pPr marL="457200" lvl="0" indent="-361950" algn="l" rtl="0">
              <a:lnSpc>
                <a:spcPct val="115000"/>
              </a:lnSpc>
              <a:spcBef>
                <a:spcPts val="0"/>
              </a:spcBef>
              <a:spcAft>
                <a:spcPts val="0"/>
              </a:spcAft>
              <a:buSzPts val="2100"/>
              <a:buChar char="&gt;"/>
            </a:pPr>
            <a:r>
              <a:rPr lang="en" sz="2100"/>
              <a:t>Minimize formatting issues that lead NSF to Return without Review</a:t>
            </a:r>
            <a:endParaRPr sz="2100"/>
          </a:p>
          <a:p>
            <a:pPr marL="457200" lvl="0" indent="-361950" algn="l" rtl="0">
              <a:lnSpc>
                <a:spcPct val="115000"/>
              </a:lnSpc>
              <a:spcBef>
                <a:spcPts val="0"/>
              </a:spcBef>
              <a:spcAft>
                <a:spcPts val="0"/>
              </a:spcAft>
              <a:buSzPts val="2100"/>
              <a:buChar char="&gt;"/>
            </a:pPr>
            <a:r>
              <a:rPr lang="en" sz="2100"/>
              <a:t>On-screen references to relevant sections of PAPPG</a:t>
            </a:r>
            <a:endParaRPr sz="2100"/>
          </a:p>
          <a:p>
            <a:pPr marL="457200" lvl="0" indent="-361950" algn="l" rtl="0">
              <a:lnSpc>
                <a:spcPct val="115000"/>
              </a:lnSpc>
              <a:spcBef>
                <a:spcPts val="0"/>
              </a:spcBef>
              <a:spcAft>
                <a:spcPts val="0"/>
              </a:spcAft>
              <a:buSzPts val="2100"/>
              <a:buChar char="&gt;"/>
            </a:pPr>
            <a:r>
              <a:rPr lang="en" sz="2100"/>
              <a:t>Better management of personnel &amp; subawards</a:t>
            </a:r>
            <a:endParaRPr sz="2100"/>
          </a:p>
          <a:p>
            <a:pPr marL="457200" lvl="0" indent="-361950" algn="l" rtl="0">
              <a:lnSpc>
                <a:spcPct val="115000"/>
              </a:lnSpc>
              <a:spcBef>
                <a:spcPts val="0"/>
              </a:spcBef>
              <a:spcAft>
                <a:spcPts val="0"/>
              </a:spcAft>
              <a:buSzPts val="2100"/>
              <a:buChar char="&gt;"/>
            </a:pPr>
            <a:r>
              <a:rPr lang="en" sz="2100"/>
              <a:t>Improved performance &amp; less system downtime</a:t>
            </a:r>
            <a:endParaRPr sz="2500"/>
          </a:p>
          <a:p>
            <a:pPr marL="0" lvl="0" indent="0" algn="l" rtl="0">
              <a:lnSpc>
                <a:spcPct val="115000"/>
              </a:lnSpc>
              <a:spcBef>
                <a:spcPts val="480"/>
              </a:spcBef>
              <a:spcAft>
                <a:spcPts val="0"/>
              </a:spcAft>
              <a:buNone/>
            </a:pPr>
            <a:endParaRPr sz="2500"/>
          </a:p>
        </p:txBody>
      </p:sp>
      <p:sp>
        <p:nvSpPr>
          <p:cNvPr id="499" name="Google Shape;499;p93"/>
          <p:cNvSpPr txBox="1"/>
          <p:nvPr/>
        </p:nvSpPr>
        <p:spPr>
          <a:xfrm>
            <a:off x="306725" y="6162225"/>
            <a:ext cx="568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hlink"/>
                </a:solidFill>
                <a:hlinkClick r:id="rId4"/>
              </a:rPr>
              <a:t>Proposal Preparation &amp; Submission</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9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t>When to use Research.gov</a:t>
            </a:r>
            <a:endParaRPr/>
          </a:p>
        </p:txBody>
      </p:sp>
      <p:sp>
        <p:nvSpPr>
          <p:cNvPr id="506" name="Google Shape;506;p94"/>
          <p:cNvSpPr txBox="1">
            <a:spLocks noGrp="1"/>
          </p:cNvSpPr>
          <p:nvPr>
            <p:ph type="body" idx="2"/>
          </p:nvPr>
        </p:nvSpPr>
        <p:spPr>
          <a:xfrm>
            <a:off x="720200" y="1764925"/>
            <a:ext cx="8087700" cy="4015500"/>
          </a:xfrm>
          <a:prstGeom prst="rect">
            <a:avLst/>
          </a:prstGeom>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SzPts val="1900"/>
              <a:buChar char="&gt;"/>
            </a:pPr>
            <a:r>
              <a:rPr lang="en" sz="1900"/>
              <a:t>Proposals in response to a Program Description</a:t>
            </a:r>
            <a:endParaRPr sz="1900"/>
          </a:p>
          <a:p>
            <a:pPr marL="457200" lvl="0" indent="-349250" algn="l" rtl="0">
              <a:lnSpc>
                <a:spcPct val="115000"/>
              </a:lnSpc>
              <a:spcBef>
                <a:spcPts val="0"/>
              </a:spcBef>
              <a:spcAft>
                <a:spcPts val="0"/>
              </a:spcAft>
              <a:buSzPts val="1900"/>
              <a:buChar char="&gt;"/>
            </a:pPr>
            <a:r>
              <a:rPr lang="en" sz="1900"/>
              <a:t>Program Solicitation specifies Research.gov is available or required or requires a Letter of Intent or Preliminary Proposal</a:t>
            </a:r>
            <a:endParaRPr sz="1900"/>
          </a:p>
          <a:p>
            <a:pPr marL="457200" lvl="0" indent="-349250" algn="l" rtl="0">
              <a:lnSpc>
                <a:spcPct val="115000"/>
              </a:lnSpc>
              <a:spcBef>
                <a:spcPts val="0"/>
              </a:spcBef>
              <a:spcAft>
                <a:spcPts val="0"/>
              </a:spcAft>
              <a:buSzPts val="1900"/>
              <a:buChar char="&gt;"/>
            </a:pPr>
            <a:r>
              <a:rPr lang="en" sz="1900" b="1"/>
              <a:t>Full proposal, renewal, or accomplishment-based renewal, OR</a:t>
            </a:r>
            <a:endParaRPr sz="1900"/>
          </a:p>
          <a:p>
            <a:pPr marL="457200" lvl="0" indent="-349250" algn="l" rtl="0">
              <a:lnSpc>
                <a:spcPct val="115000"/>
              </a:lnSpc>
              <a:spcBef>
                <a:spcPts val="0"/>
              </a:spcBef>
              <a:spcAft>
                <a:spcPts val="0"/>
              </a:spcAft>
              <a:buSzPts val="1900"/>
              <a:buChar char="&gt;"/>
            </a:pPr>
            <a:r>
              <a:rPr lang="en" sz="1900"/>
              <a:t>These proposal types:</a:t>
            </a:r>
            <a:endParaRPr sz="1900"/>
          </a:p>
          <a:p>
            <a:pPr marL="914400" lvl="0" indent="0" algn="l" rtl="0">
              <a:lnSpc>
                <a:spcPct val="115000"/>
              </a:lnSpc>
              <a:spcBef>
                <a:spcPts val="0"/>
              </a:spcBef>
              <a:spcAft>
                <a:spcPts val="0"/>
              </a:spcAft>
              <a:buNone/>
            </a:pPr>
            <a:r>
              <a:rPr lang="en" sz="1900" b="1"/>
              <a:t>Research</a:t>
            </a:r>
            <a:r>
              <a:rPr lang="en" sz="1900"/>
              <a:t>, </a:t>
            </a:r>
            <a:r>
              <a:rPr lang="en" sz="1900" b="1"/>
              <a:t>Planning (Research.gov submission required)</a:t>
            </a:r>
            <a:r>
              <a:rPr lang="en" sz="1900"/>
              <a:t>, </a:t>
            </a:r>
            <a:r>
              <a:rPr lang="en" sz="1900" b="1"/>
              <a:t>RAPID</a:t>
            </a:r>
            <a:r>
              <a:rPr lang="en" sz="1900"/>
              <a:t>, </a:t>
            </a:r>
            <a:r>
              <a:rPr lang="en" sz="1900" b="1"/>
              <a:t>EAGER</a:t>
            </a:r>
            <a:r>
              <a:rPr lang="en" sz="1900"/>
              <a:t>, </a:t>
            </a:r>
            <a:r>
              <a:rPr lang="en" sz="1900" b="1"/>
              <a:t>RAISE</a:t>
            </a:r>
            <a:r>
              <a:rPr lang="en" sz="1900"/>
              <a:t>, </a:t>
            </a:r>
            <a:r>
              <a:rPr lang="en" sz="1900" b="1"/>
              <a:t>GOALI</a:t>
            </a:r>
            <a:r>
              <a:rPr lang="en" sz="1900"/>
              <a:t>, </a:t>
            </a:r>
            <a:r>
              <a:rPr lang="en" sz="1900" b="1"/>
              <a:t>Ideas Lab</a:t>
            </a:r>
            <a:r>
              <a:rPr lang="en" sz="1900"/>
              <a:t>, </a:t>
            </a:r>
            <a:r>
              <a:rPr lang="en" sz="1900" b="1"/>
              <a:t>FASED</a:t>
            </a:r>
            <a:r>
              <a:rPr lang="en" sz="1900"/>
              <a:t>, </a:t>
            </a:r>
            <a:r>
              <a:rPr lang="en" sz="1900" b="1"/>
              <a:t>Conference</a:t>
            </a:r>
            <a:r>
              <a:rPr lang="en" sz="1900"/>
              <a:t>, </a:t>
            </a:r>
            <a:r>
              <a:rPr lang="en" sz="1900" b="1"/>
              <a:t>Equipment</a:t>
            </a:r>
            <a:r>
              <a:rPr lang="en" sz="1900"/>
              <a:t>, </a:t>
            </a:r>
            <a:r>
              <a:rPr lang="en" sz="1900" b="1"/>
              <a:t>Travel</a:t>
            </a:r>
            <a:r>
              <a:rPr lang="en" sz="1900"/>
              <a:t>, </a:t>
            </a:r>
            <a:r>
              <a:rPr lang="en" sz="1900" b="1"/>
              <a:t>Center</a:t>
            </a:r>
            <a:r>
              <a:rPr lang="en" sz="1900"/>
              <a:t>, </a:t>
            </a:r>
            <a:r>
              <a:rPr lang="en" sz="1900" b="1"/>
              <a:t>Research Infrastructure</a:t>
            </a:r>
            <a:endParaRPr sz="1900"/>
          </a:p>
          <a:p>
            <a:pPr marL="0" lvl="0" indent="0" algn="l" rtl="0">
              <a:lnSpc>
                <a:spcPct val="115000"/>
              </a:lnSpc>
              <a:spcBef>
                <a:spcPts val="0"/>
              </a:spcBef>
              <a:spcAft>
                <a:spcPts val="0"/>
              </a:spcAft>
              <a:buNone/>
            </a:pPr>
            <a:endParaRPr sz="1900"/>
          </a:p>
          <a:p>
            <a:pPr marL="0" lvl="0" indent="0" algn="l" rtl="0">
              <a:lnSpc>
                <a:spcPct val="115000"/>
              </a:lnSpc>
              <a:spcBef>
                <a:spcPts val="0"/>
              </a:spcBef>
              <a:spcAft>
                <a:spcPts val="0"/>
              </a:spcAft>
              <a:buNone/>
            </a:pPr>
            <a:r>
              <a:rPr lang="en" sz="1900"/>
              <a:t>Both single submission &amp; collaborative proposals are supported</a:t>
            </a:r>
            <a:endParaRPr sz="1900"/>
          </a:p>
        </p:txBody>
      </p:sp>
      <p:sp>
        <p:nvSpPr>
          <p:cNvPr id="507" name="Google Shape;507;p94"/>
          <p:cNvSpPr txBox="1"/>
          <p:nvPr/>
        </p:nvSpPr>
        <p:spPr>
          <a:xfrm>
            <a:off x="115450" y="6312500"/>
            <a:ext cx="5683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solidFill>
                  <a:schemeClr val="hlink"/>
                </a:solidFill>
                <a:hlinkClick r:id="rId3"/>
              </a:rPr>
              <a:t>Proposal Preparation &amp; Submission</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9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96"/>
          <p:cNvSpPr txBox="1">
            <a:spLocks noGrp="1"/>
          </p:cNvSpPr>
          <p:nvPr>
            <p:ph type="body" idx="1"/>
          </p:nvPr>
        </p:nvSpPr>
        <p:spPr>
          <a:xfrm>
            <a:off x="692029" y="1640263"/>
            <a:ext cx="6972300" cy="15930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1063"/>
              <a:buFont typeface="Arial"/>
              <a:buNone/>
            </a:pPr>
            <a:r>
              <a:rPr lang="en" sz="4250">
                <a:latin typeface="Open Sans"/>
                <a:ea typeface="Open Sans"/>
                <a:cs typeface="Open Sans"/>
                <a:sym typeface="Open Sans"/>
              </a:rPr>
              <a:t>Subrecipients &amp; the New Unique Entity Identifier (UEI)</a:t>
            </a:r>
            <a:endParaRPr/>
          </a:p>
        </p:txBody>
      </p:sp>
      <p:sp>
        <p:nvSpPr>
          <p:cNvPr id="518" name="Google Shape;518;p96"/>
          <p:cNvSpPr txBox="1"/>
          <p:nvPr/>
        </p:nvSpPr>
        <p:spPr>
          <a:xfrm>
            <a:off x="692029" y="4308048"/>
            <a:ext cx="6656700" cy="18126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April, 2022 </a:t>
            </a:r>
            <a:r>
              <a:rPr lang="en" sz="2000" b="0" i="0" u="none" strike="noStrike" cap="none">
                <a:solidFill>
                  <a:srgbClr val="FFFFFF"/>
                </a:solidFill>
                <a:latin typeface="Open Sans"/>
                <a:ea typeface="Open Sans"/>
                <a:cs typeface="Open Sans"/>
                <a:sym typeface="Open Sans"/>
              </a:rPr>
              <a:t>MRAM</a:t>
            </a:r>
            <a:endParaRPr/>
          </a:p>
          <a:p>
            <a:pPr marL="0" marR="0" lvl="0" indent="0" algn="l" rtl="0">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Bo Park</a:t>
            </a:r>
            <a:endParaRPr/>
          </a:p>
          <a:p>
            <a:pPr marL="0" marR="0" lvl="0" indent="0" algn="l" rtl="0">
              <a:spcBef>
                <a:spcPts val="320"/>
              </a:spcBef>
              <a:spcAft>
                <a:spcPts val="0"/>
              </a:spcAft>
              <a:buClr>
                <a:srgbClr val="FFFFFF"/>
              </a:buClr>
              <a:buSzPts val="500"/>
              <a:buFont typeface="Arial"/>
              <a:buNone/>
            </a:pPr>
            <a:r>
              <a:rPr lang="en" sz="2000" b="0" i="0" u="none" strike="noStrike" cap="none">
                <a:solidFill>
                  <a:srgbClr val="FFFFFF"/>
                </a:solidFill>
                <a:latin typeface="Open Sans"/>
                <a:ea typeface="Open Sans"/>
                <a:cs typeface="Open Sans"/>
                <a:sym typeface="Open Sans"/>
              </a:rPr>
              <a:t>Office of Sponsored Programs</a:t>
            </a:r>
            <a:endParaRPr/>
          </a:p>
          <a:p>
            <a:pPr marL="0" marR="0" lvl="0" indent="0" algn="l" rtl="0">
              <a:spcBef>
                <a:spcPts val="320"/>
              </a:spcBef>
              <a:spcAft>
                <a:spcPts val="0"/>
              </a:spcAft>
              <a:buClr>
                <a:srgbClr val="FFFFFF"/>
              </a:buClr>
              <a:buSzPts val="3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9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a:solidFill>
                  <a:srgbClr val="4B2E83"/>
                </a:solidFill>
              </a:rPr>
              <a:t>Subrecipient UEI required for federal funding</a:t>
            </a:r>
            <a:endParaRPr>
              <a:solidFill>
                <a:srgbClr val="4B2E83"/>
              </a:solidFill>
            </a:endParaRPr>
          </a:p>
          <a:p>
            <a:pPr marL="0" lvl="0" indent="0" algn="l" rtl="0">
              <a:lnSpc>
                <a:spcPct val="115000"/>
              </a:lnSpc>
              <a:spcBef>
                <a:spcPts val="0"/>
              </a:spcBef>
              <a:spcAft>
                <a:spcPts val="0"/>
              </a:spcAft>
              <a:buNone/>
            </a:pPr>
            <a:r>
              <a:rPr lang="en" sz="2100"/>
              <a:t>Effective April 4, UEI replaced DUNS</a:t>
            </a:r>
            <a:endParaRPr sz="2800"/>
          </a:p>
        </p:txBody>
      </p:sp>
      <p:sp>
        <p:nvSpPr>
          <p:cNvPr id="525" name="Google Shape;525;p97"/>
          <p:cNvSpPr txBox="1">
            <a:spLocks noGrp="1"/>
          </p:cNvSpPr>
          <p:nvPr>
            <p:ph type="body" idx="2"/>
          </p:nvPr>
        </p:nvSpPr>
        <p:spPr>
          <a:xfrm>
            <a:off x="665905" y="1580350"/>
            <a:ext cx="8196300" cy="40155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0"/>
              </a:spcBef>
              <a:spcAft>
                <a:spcPts val="0"/>
              </a:spcAft>
              <a:buSzPts val="2300"/>
              <a:buChar char="&gt;"/>
            </a:pPr>
            <a:r>
              <a:rPr lang="en" sz="2300"/>
              <a:t>Uniform Guidance requires</a:t>
            </a:r>
            <a:r>
              <a:rPr lang="en" sz="2300">
                <a:solidFill>
                  <a:srgbClr val="4B2E83"/>
                </a:solidFill>
              </a:rPr>
              <a:t> subrecipient UEI obtained prior to subaward issuance</a:t>
            </a:r>
            <a:endParaRPr sz="2300"/>
          </a:p>
          <a:p>
            <a:pPr marL="914400" lvl="1" indent="-361950" algn="l" rtl="0">
              <a:lnSpc>
                <a:spcPct val="115000"/>
              </a:lnSpc>
              <a:spcBef>
                <a:spcPts val="0"/>
              </a:spcBef>
              <a:spcAft>
                <a:spcPts val="0"/>
              </a:spcAft>
              <a:buSzPts val="2100"/>
              <a:buChar char="–"/>
            </a:pPr>
            <a:r>
              <a:rPr lang="en" sz="2100"/>
              <a:t>OSP Subawards team confirms subrecipient UEI at subaward stage</a:t>
            </a:r>
            <a:endParaRPr sz="1900"/>
          </a:p>
          <a:p>
            <a:pPr marL="0" lvl="0" indent="0" algn="l" rtl="0">
              <a:lnSpc>
                <a:spcPct val="115000"/>
              </a:lnSpc>
              <a:spcBef>
                <a:spcPts val="0"/>
              </a:spcBef>
              <a:spcAft>
                <a:spcPts val="0"/>
              </a:spcAft>
              <a:buNone/>
            </a:pPr>
            <a:endParaRPr sz="1900">
              <a:solidFill>
                <a:srgbClr val="4B2E83"/>
              </a:solidFill>
            </a:endParaRPr>
          </a:p>
          <a:p>
            <a:pPr marL="457200" lvl="0" indent="-374650" algn="l" rtl="0">
              <a:lnSpc>
                <a:spcPct val="115000"/>
              </a:lnSpc>
              <a:spcBef>
                <a:spcPts val="0"/>
              </a:spcBef>
              <a:spcAft>
                <a:spcPts val="0"/>
              </a:spcAft>
              <a:buClr>
                <a:srgbClr val="4B2E83"/>
              </a:buClr>
              <a:buSzPts val="2300"/>
              <a:buChar char="&gt;"/>
            </a:pPr>
            <a:r>
              <a:rPr lang="en" sz="2300">
                <a:solidFill>
                  <a:srgbClr val="4B2E83"/>
                </a:solidFill>
              </a:rPr>
              <a:t>Subrecipients already registered in SAM.gov </a:t>
            </a:r>
            <a:r>
              <a:rPr lang="en" sz="2300"/>
              <a:t>had</a:t>
            </a:r>
            <a:r>
              <a:rPr lang="en" sz="2300">
                <a:solidFill>
                  <a:srgbClr val="4B2E83"/>
                </a:solidFill>
              </a:rPr>
              <a:t> UEI assigned automatically</a:t>
            </a:r>
            <a:endParaRPr sz="2300"/>
          </a:p>
          <a:p>
            <a:pPr marL="914400" lvl="1" indent="-387350" algn="l" rtl="0">
              <a:lnSpc>
                <a:spcPct val="115000"/>
              </a:lnSpc>
              <a:spcBef>
                <a:spcPts val="0"/>
              </a:spcBef>
              <a:spcAft>
                <a:spcPts val="0"/>
              </a:spcAft>
              <a:buClr>
                <a:srgbClr val="4B2E83"/>
              </a:buClr>
              <a:buSzPts val="2500"/>
              <a:buChar char="–"/>
            </a:pPr>
            <a:r>
              <a:rPr lang="en" sz="2100">
                <a:solidFill>
                  <a:srgbClr val="4B2E83"/>
                </a:solidFill>
              </a:rPr>
              <a:t>Active and/or Inactive registration status</a:t>
            </a:r>
            <a:endParaRPr sz="2100">
              <a:solidFill>
                <a:srgbClr val="4B2E83"/>
              </a:solidFill>
            </a:endParaRPr>
          </a:p>
          <a:p>
            <a:pPr marL="914400" lvl="0" indent="0" algn="l" rtl="0">
              <a:lnSpc>
                <a:spcPct val="115000"/>
              </a:lnSpc>
              <a:spcBef>
                <a:spcPts val="0"/>
              </a:spcBef>
              <a:spcAft>
                <a:spcPts val="0"/>
              </a:spcAft>
              <a:buNone/>
            </a:pPr>
            <a:endParaRPr sz="1900"/>
          </a:p>
          <a:p>
            <a:pPr marL="0" lvl="0" indent="0" algn="l" rtl="0">
              <a:lnSpc>
                <a:spcPct val="115000"/>
              </a:lnSpc>
              <a:spcBef>
                <a:spcPts val="0"/>
              </a:spcBef>
              <a:spcAft>
                <a:spcPts val="0"/>
              </a:spcAft>
              <a:buNone/>
            </a:pPr>
            <a:r>
              <a:rPr lang="en" sz="2300" b="1"/>
              <a:t>TIP</a:t>
            </a:r>
            <a:r>
              <a:rPr lang="en" sz="2300"/>
              <a:t>: Obtain subrecipient UEIs at proposal stage</a:t>
            </a:r>
            <a:endParaRPr sz="2300"/>
          </a:p>
          <a:p>
            <a:pPr marL="914400" lvl="0" indent="-361950" algn="l" rtl="0">
              <a:lnSpc>
                <a:spcPct val="115000"/>
              </a:lnSpc>
              <a:spcBef>
                <a:spcPts val="0"/>
              </a:spcBef>
              <a:spcAft>
                <a:spcPts val="0"/>
              </a:spcAft>
              <a:buSzPts val="2100"/>
              <a:buChar char="&gt;"/>
            </a:pPr>
            <a:r>
              <a:rPr lang="en" sz="2100"/>
              <a:t>Check sponsor requirements</a:t>
            </a:r>
            <a:endParaRPr sz="2100"/>
          </a:p>
          <a:p>
            <a:pPr marL="914400" lvl="0" indent="-361950" algn="l" rtl="0">
              <a:lnSpc>
                <a:spcPct val="115000"/>
              </a:lnSpc>
              <a:spcBef>
                <a:spcPts val="0"/>
              </a:spcBef>
              <a:spcAft>
                <a:spcPts val="0"/>
              </a:spcAft>
              <a:buSzPts val="2100"/>
              <a:buChar char="&gt;"/>
            </a:pPr>
            <a:r>
              <a:rPr lang="en" sz="2100"/>
              <a:t>Delays result if subrecipients don’t have a UEI</a:t>
            </a:r>
            <a:endParaRPr sz="2100"/>
          </a:p>
          <a:p>
            <a:pPr marL="0" lvl="0" indent="0" algn="l" rtl="0">
              <a:spcBef>
                <a:spcPts val="480"/>
              </a:spcBef>
              <a:spcAft>
                <a:spcPts val="0"/>
              </a:spcAft>
              <a:buNone/>
            </a:pPr>
            <a:endParaRPr sz="2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8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b="1">
                <a:latin typeface="Arial"/>
                <a:ea typeface="Arial"/>
                <a:cs typeface="Arial"/>
                <a:sym typeface="Arial"/>
              </a:rPr>
              <a:t>Live Closed Captioning is now available</a:t>
            </a:r>
            <a:endParaRPr/>
          </a:p>
        </p:txBody>
      </p:sp>
      <p:sp>
        <p:nvSpPr>
          <p:cNvPr id="401" name="Google Shape;401;p8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4B2E83"/>
              </a:buClr>
              <a:buSzPts val="2400"/>
              <a:buFont typeface="Merriweather Sans"/>
              <a:buChar char="&gt;"/>
            </a:pPr>
            <a:r>
              <a:rPr lang="en">
                <a:latin typeface="Arial"/>
                <a:ea typeface="Arial"/>
                <a:cs typeface="Arial"/>
                <a:sym typeface="Arial"/>
              </a:rPr>
              <a:t>Live transcription and closed captions are enabled via the “CC/Transcript” button in your Zoom window.</a:t>
            </a:r>
            <a:endParaRPr/>
          </a:p>
          <a:p>
            <a:pPr marL="342900" lvl="0" indent="-190500" algn="l" rtl="0">
              <a:lnSpc>
                <a:spcPct val="100000"/>
              </a:lnSpc>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Recordings of our sessions, with manually edited closed captions, are typically available within a week after the meeting, and a link is emailed with the post-session Q&amp;A.</a:t>
            </a:r>
            <a:endParaRPr/>
          </a:p>
          <a:p>
            <a:pPr marL="0" lvl="0" indent="0" algn="l" rtl="0">
              <a:lnSpc>
                <a:spcPct val="100000"/>
              </a:lnSpc>
              <a:spcBef>
                <a:spcPts val="480"/>
              </a:spcBef>
              <a:spcAft>
                <a:spcPts val="0"/>
              </a:spcAft>
              <a:buClr>
                <a:srgbClr val="4B2E83"/>
              </a:buClr>
              <a:buSzPts val="2400"/>
              <a:buNone/>
            </a:pPr>
            <a:endParaRPr>
              <a:latin typeface="Arial"/>
              <a:ea typeface="Arial"/>
              <a:cs typeface="Arial"/>
              <a:sym typeface="Arial"/>
            </a:endParaRPr>
          </a:p>
          <a:p>
            <a:pPr marL="342900" lvl="0" indent="-342900" algn="l" rtl="0">
              <a:lnSpc>
                <a:spcPct val="100000"/>
              </a:lnSpc>
              <a:spcBef>
                <a:spcPts val="480"/>
              </a:spcBef>
              <a:spcAft>
                <a:spcPts val="0"/>
              </a:spcAft>
              <a:buClr>
                <a:srgbClr val="4B2E83"/>
              </a:buClr>
              <a:buSzPts val="2400"/>
              <a:buFont typeface="Merriweather Sans"/>
              <a:buChar char="&gt;"/>
            </a:pPr>
            <a:r>
              <a:rPr lang="en">
                <a:latin typeface="Arial"/>
                <a:ea typeface="Arial"/>
                <a:cs typeface="Arial"/>
                <a:sym typeface="Arial"/>
              </a:rPr>
              <a:t>If you have any issues or questions, please let us know at </a:t>
            </a:r>
            <a:r>
              <a:rPr lang="en" u="sng">
                <a:solidFill>
                  <a:schemeClr val="hlink"/>
                </a:solidFill>
                <a:latin typeface="Arial"/>
                <a:ea typeface="Arial"/>
                <a:cs typeface="Arial"/>
                <a:sym typeface="Arial"/>
                <a:hlinkClick r:id="rId3"/>
              </a:rPr>
              <a:t>mramques@uw.edu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9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38100" lvl="0" indent="0" algn="l" rtl="0">
              <a:spcBef>
                <a:spcPts val="600"/>
              </a:spcBef>
              <a:spcAft>
                <a:spcPts val="0"/>
              </a:spcAft>
              <a:buNone/>
            </a:pPr>
            <a:r>
              <a:rPr lang="en">
                <a:solidFill>
                  <a:srgbClr val="4B2E83"/>
                </a:solidFill>
              </a:rPr>
              <a:t>Obtaining UEI from SAM.gov</a:t>
            </a:r>
            <a:endParaRPr/>
          </a:p>
        </p:txBody>
      </p:sp>
      <p:sp>
        <p:nvSpPr>
          <p:cNvPr id="532" name="Google Shape;532;p98"/>
          <p:cNvSpPr txBox="1">
            <a:spLocks noGrp="1"/>
          </p:cNvSpPr>
          <p:nvPr>
            <p:ph type="body" idx="2"/>
          </p:nvPr>
        </p:nvSpPr>
        <p:spPr>
          <a:xfrm>
            <a:off x="659305" y="1965325"/>
            <a:ext cx="8196300" cy="40155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4B2E83"/>
              </a:buClr>
              <a:buSzPts val="2400"/>
              <a:buChar char="&gt;"/>
            </a:pPr>
            <a:r>
              <a:rPr lang="en">
                <a:solidFill>
                  <a:srgbClr val="4B2E83"/>
                </a:solidFill>
              </a:rPr>
              <a:t>Option: ‘Full Registration’ or ‘Get UEI’ </a:t>
            </a:r>
            <a:endParaRPr>
              <a:solidFill>
                <a:srgbClr val="4B2E83"/>
              </a:solidFill>
            </a:endParaRPr>
          </a:p>
          <a:p>
            <a:pPr marL="914400" lvl="1" indent="-355600" algn="l" rtl="0">
              <a:lnSpc>
                <a:spcPct val="115000"/>
              </a:lnSpc>
              <a:spcBef>
                <a:spcPts val="0"/>
              </a:spcBef>
              <a:spcAft>
                <a:spcPts val="0"/>
              </a:spcAft>
              <a:buClr>
                <a:srgbClr val="4B2E83"/>
              </a:buClr>
              <a:buSzPts val="2000"/>
              <a:buChar char="–"/>
            </a:pPr>
            <a:r>
              <a:rPr lang="en" sz="2000">
                <a:solidFill>
                  <a:srgbClr val="4B2E83"/>
                </a:solidFill>
              </a:rPr>
              <a:t>Does subrecipient only receive subawards or also direct funding from federal agencies?</a:t>
            </a:r>
            <a:endParaRPr sz="2000">
              <a:solidFill>
                <a:srgbClr val="4B2E83"/>
              </a:solidFill>
            </a:endParaRPr>
          </a:p>
          <a:p>
            <a:pPr marL="914400" lvl="1" indent="-355600" algn="l" rtl="0">
              <a:lnSpc>
                <a:spcPct val="115000"/>
              </a:lnSpc>
              <a:spcBef>
                <a:spcPts val="0"/>
              </a:spcBef>
              <a:spcAft>
                <a:spcPts val="0"/>
              </a:spcAft>
              <a:buClr>
                <a:srgbClr val="4B2E83"/>
              </a:buClr>
              <a:buSzPts val="2000"/>
              <a:buChar char="–"/>
            </a:pPr>
            <a:r>
              <a:rPr lang="en" sz="2000">
                <a:solidFill>
                  <a:srgbClr val="4B2E83"/>
                </a:solidFill>
              </a:rPr>
              <a:t>Entity must have SAM.gov account</a:t>
            </a:r>
            <a:endParaRPr sz="2000">
              <a:solidFill>
                <a:srgbClr val="4B2E83"/>
              </a:solidFill>
            </a:endParaRPr>
          </a:p>
          <a:p>
            <a:pPr marL="0" lvl="0" indent="0" algn="l" rtl="0">
              <a:lnSpc>
                <a:spcPct val="115000"/>
              </a:lnSpc>
              <a:spcBef>
                <a:spcPts val="0"/>
              </a:spcBef>
              <a:spcAft>
                <a:spcPts val="0"/>
              </a:spcAft>
              <a:buNone/>
            </a:pPr>
            <a:endParaRPr sz="2000">
              <a:solidFill>
                <a:srgbClr val="4B2E83"/>
              </a:solidFill>
            </a:endParaRPr>
          </a:p>
          <a:p>
            <a:pPr marL="457200" lvl="0" indent="-381000" algn="l" rtl="0">
              <a:lnSpc>
                <a:spcPct val="115000"/>
              </a:lnSpc>
              <a:spcBef>
                <a:spcPts val="0"/>
              </a:spcBef>
              <a:spcAft>
                <a:spcPts val="0"/>
              </a:spcAft>
              <a:buClr>
                <a:srgbClr val="4B2E83"/>
              </a:buClr>
              <a:buSzPts val="2400"/>
              <a:buChar char="&gt;"/>
            </a:pPr>
            <a:r>
              <a:rPr lang="en" b="1">
                <a:solidFill>
                  <a:srgbClr val="4B2E83"/>
                </a:solidFill>
              </a:rPr>
              <a:t>No cost</a:t>
            </a:r>
            <a:r>
              <a:rPr lang="en">
                <a:solidFill>
                  <a:srgbClr val="4B2E83"/>
                </a:solidFill>
              </a:rPr>
              <a:t> for registration or getting UEI from SAM.gov</a:t>
            </a:r>
            <a:endParaRPr>
              <a:solidFill>
                <a:srgbClr val="4B2E83"/>
              </a:solidFill>
            </a:endParaRPr>
          </a:p>
          <a:p>
            <a:pPr marL="0" lvl="0" indent="0" algn="l" rtl="0">
              <a:spcBef>
                <a:spcPts val="48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 sz="3000" b="0" i="0" u="none" strike="noStrike" cap="none">
                <a:solidFill>
                  <a:srgbClr val="4B2E83"/>
                </a:solidFill>
                <a:latin typeface="Open Sans"/>
                <a:ea typeface="Open Sans"/>
                <a:cs typeface="Open Sans"/>
                <a:sym typeface="Open Sans"/>
              </a:rPr>
              <a:t>Questions</a:t>
            </a:r>
            <a:endParaRPr/>
          </a:p>
        </p:txBody>
      </p:sp>
      <p:sp>
        <p:nvSpPr>
          <p:cNvPr id="538" name="Google Shape;538;p99"/>
          <p:cNvSpPr txBox="1"/>
          <p:nvPr/>
        </p:nvSpPr>
        <p:spPr>
          <a:xfrm>
            <a:off x="799275" y="1935700"/>
            <a:ext cx="8057100" cy="167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400">
                <a:solidFill>
                  <a:srgbClr val="4B2E83"/>
                </a:solidFill>
                <a:latin typeface="Merriweather Sans"/>
                <a:ea typeface="Merriweather Sans"/>
                <a:cs typeface="Merriweather Sans"/>
                <a:sym typeface="Merriweather Sans"/>
              </a:rPr>
              <a:t>&gt;</a:t>
            </a:r>
            <a:r>
              <a:rPr lang="en" sz="2400">
                <a:solidFill>
                  <a:srgbClr val="4B2E83"/>
                </a:solidFill>
                <a:latin typeface="Open Sans"/>
                <a:ea typeface="Open Sans"/>
                <a:cs typeface="Open Sans"/>
                <a:sym typeface="Open Sans"/>
              </a:rPr>
              <a:t>Refer to the FAQs and guidance on </a:t>
            </a:r>
            <a:r>
              <a:rPr lang="en" sz="2400" u="sng">
                <a:solidFill>
                  <a:schemeClr val="hlink"/>
                </a:solidFill>
                <a:latin typeface="Open Sans"/>
                <a:ea typeface="Open Sans"/>
                <a:cs typeface="Open Sans"/>
                <a:sym typeface="Open Sans"/>
                <a:hlinkClick r:id="rId3"/>
              </a:rPr>
              <a:t>SAM.gov</a:t>
            </a:r>
            <a:endParaRPr sz="2400">
              <a:solidFill>
                <a:srgbClr val="4B2E83"/>
              </a:solidFill>
              <a:latin typeface="Open Sans"/>
              <a:ea typeface="Open Sans"/>
              <a:cs typeface="Open Sans"/>
              <a:sym typeface="Open Sans"/>
            </a:endParaRPr>
          </a:p>
          <a:p>
            <a:pPr marL="0" lvl="0" indent="0" algn="l" rtl="0">
              <a:lnSpc>
                <a:spcPct val="115000"/>
              </a:lnSpc>
              <a:spcBef>
                <a:spcPts val="0"/>
              </a:spcBef>
              <a:spcAft>
                <a:spcPts val="0"/>
              </a:spcAft>
              <a:buNone/>
            </a:pPr>
            <a:endParaRPr sz="2400">
              <a:solidFill>
                <a:srgbClr val="4B2E83"/>
              </a:solidFill>
              <a:latin typeface="Open Sans"/>
              <a:ea typeface="Open Sans"/>
              <a:cs typeface="Open Sans"/>
              <a:sym typeface="Open Sans"/>
            </a:endParaRPr>
          </a:p>
          <a:p>
            <a:pPr marL="0" lvl="0" indent="0" algn="l" rtl="0">
              <a:lnSpc>
                <a:spcPct val="115000"/>
              </a:lnSpc>
              <a:spcBef>
                <a:spcPts val="0"/>
              </a:spcBef>
              <a:spcAft>
                <a:spcPts val="0"/>
              </a:spcAft>
              <a:buNone/>
            </a:pPr>
            <a:r>
              <a:rPr lang="en" sz="2400">
                <a:solidFill>
                  <a:srgbClr val="4B2E83"/>
                </a:solidFill>
                <a:latin typeface="Merriweather Sans"/>
                <a:ea typeface="Merriweather Sans"/>
                <a:cs typeface="Merriweather Sans"/>
                <a:sym typeface="Merriweather Sans"/>
              </a:rPr>
              <a:t>&gt;</a:t>
            </a:r>
            <a:r>
              <a:rPr lang="en" sz="2400">
                <a:solidFill>
                  <a:srgbClr val="4B2E83"/>
                </a:solidFill>
                <a:latin typeface="Open Sans"/>
                <a:ea typeface="Open Sans"/>
                <a:cs typeface="Open Sans"/>
                <a:sym typeface="Open Sans"/>
              </a:rPr>
              <a:t>Subawards Team: </a:t>
            </a:r>
            <a:r>
              <a:rPr lang="en" sz="2400" u="sng">
                <a:solidFill>
                  <a:schemeClr val="hlink"/>
                </a:solidFill>
                <a:latin typeface="Open Sans"/>
                <a:ea typeface="Open Sans"/>
                <a:cs typeface="Open Sans"/>
                <a:sym typeface="Open Sans"/>
                <a:hlinkClick r:id="rId4"/>
              </a:rPr>
              <a:t>ospsubs@uw.edu</a:t>
            </a:r>
            <a:endParaRPr sz="2400">
              <a:solidFill>
                <a:srgbClr val="4B2E83"/>
              </a:solidFill>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00"/>
          <p:cNvSpPr txBox="1">
            <a:spLocks noGrp="1"/>
          </p:cNvSpPr>
          <p:nvPr>
            <p:ph type="title"/>
          </p:nvPr>
        </p:nvSpPr>
        <p:spPr>
          <a:xfrm>
            <a:off x="705156" y="1000961"/>
            <a:ext cx="8195700" cy="2551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8D3A2"/>
              </a:buClr>
              <a:buSzPts val="6000"/>
              <a:buFont typeface="Encode Sans Black"/>
              <a:buNone/>
            </a:pPr>
            <a:r>
              <a:rPr lang="en" sz="6000">
                <a:solidFill>
                  <a:srgbClr val="E8D3A2"/>
                </a:solidFill>
              </a:rPr>
              <a:t>NEW RESEARCH WEBPAGE</a:t>
            </a:r>
            <a:br>
              <a:rPr lang="en">
                <a:solidFill>
                  <a:srgbClr val="E8D3A2"/>
                </a:solidFill>
              </a:rPr>
            </a:br>
            <a:endParaRPr sz="2400">
              <a:solidFill>
                <a:srgbClr val="E8D3A2"/>
              </a:solidFill>
              <a:latin typeface="Arial"/>
              <a:ea typeface="Arial"/>
              <a:cs typeface="Arial"/>
              <a:sym typeface="Arial"/>
            </a:endParaRPr>
          </a:p>
        </p:txBody>
      </p:sp>
      <p:sp>
        <p:nvSpPr>
          <p:cNvPr id="544" name="Google Shape;544;p100"/>
          <p:cNvSpPr txBox="1"/>
          <p:nvPr/>
        </p:nvSpPr>
        <p:spPr>
          <a:xfrm>
            <a:off x="790225" y="4413932"/>
            <a:ext cx="6965100" cy="147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Open Sans"/>
                <a:ea typeface="Open Sans"/>
                <a:cs typeface="Open Sans"/>
                <a:sym typeface="Open Sans"/>
              </a:rPr>
              <a:t>Emily Elliott</a:t>
            </a:r>
            <a:endParaRPr sz="1800" b="1"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Open Sans"/>
                <a:ea typeface="Open Sans"/>
                <a:cs typeface="Open Sans"/>
                <a:sym typeface="Open Sans"/>
              </a:rPr>
              <a:t>Communications &amp; Marketing Specialist</a:t>
            </a:r>
            <a:endParaRPr sz="1800" b="0" i="0" u="none" strike="noStrike" cap="none">
              <a:solidFill>
                <a:schemeClr val="lt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Open Sans"/>
                <a:ea typeface="Open Sans"/>
                <a:cs typeface="Open Sans"/>
                <a:sym typeface="Open Sans"/>
              </a:rPr>
              <a:t>Office of Research Information Services (ORIS) </a:t>
            </a:r>
            <a:r>
              <a:rPr lang="en" sz="1800" b="0" i="0" u="sng" strike="noStrike" cap="none">
                <a:solidFill>
                  <a:schemeClr val="hlink"/>
                </a:solidFill>
                <a:latin typeface="Open Sans"/>
                <a:ea typeface="Open Sans"/>
                <a:cs typeface="Open Sans"/>
                <a:sym typeface="Open Sans"/>
                <a:hlinkClick r:id="rId3"/>
              </a:rPr>
              <a:t>emilye22@uw.edu</a:t>
            </a:r>
            <a:r>
              <a:rPr lang="en" sz="1800" b="0" i="0" u="none" strike="noStrike" cap="none">
                <a:solidFill>
                  <a:schemeClr val="lt1"/>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545" name="Google Shape;545;p100"/>
          <p:cNvSpPr txBox="1"/>
          <p:nvPr/>
        </p:nvSpPr>
        <p:spPr>
          <a:xfrm>
            <a:off x="747701" y="3231450"/>
            <a:ext cx="7561800" cy="58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rgbClr val="E8D3A2"/>
                </a:solidFill>
                <a:latin typeface="Open Sans"/>
                <a:ea typeface="Open Sans"/>
                <a:cs typeface="Open Sans"/>
                <a:sym typeface="Open Sans"/>
              </a:rPr>
              <a:t>UWFT for the Research Community</a:t>
            </a:r>
            <a:endParaRPr sz="32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01"/>
          <p:cNvSpPr txBox="1">
            <a:spLocks noGrp="1"/>
          </p:cNvSpPr>
          <p:nvPr>
            <p:ph type="body" idx="1"/>
          </p:nvPr>
        </p:nvSpPr>
        <p:spPr>
          <a:xfrm>
            <a:off x="773750" y="1510650"/>
            <a:ext cx="7979700" cy="5124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2000"/>
              </a:spcBef>
              <a:spcAft>
                <a:spcPts val="0"/>
              </a:spcAft>
              <a:buClr>
                <a:srgbClr val="000000"/>
              </a:buClr>
              <a:buSzPts val="2400"/>
              <a:buChar char="&gt;"/>
            </a:pPr>
            <a:r>
              <a:rPr lang="en">
                <a:solidFill>
                  <a:srgbClr val="000000"/>
                </a:solidFill>
              </a:rPr>
              <a:t>Increase Awareness and Understanding </a:t>
            </a:r>
            <a:endParaRPr>
              <a:solidFill>
                <a:srgbClr val="000000"/>
              </a:solidFill>
            </a:endParaRPr>
          </a:p>
          <a:p>
            <a:pPr marL="914400" lvl="1" indent="-355600" algn="l" rtl="0">
              <a:lnSpc>
                <a:spcPct val="100000"/>
              </a:lnSpc>
              <a:spcBef>
                <a:spcPts val="400"/>
              </a:spcBef>
              <a:spcAft>
                <a:spcPts val="0"/>
              </a:spcAft>
              <a:buClr>
                <a:srgbClr val="000000"/>
              </a:buClr>
              <a:buSzPts val="2000"/>
              <a:buChar char="–"/>
            </a:pPr>
            <a:r>
              <a:rPr lang="en" b="0">
                <a:solidFill>
                  <a:srgbClr val="000000"/>
                </a:solidFill>
              </a:rPr>
              <a:t>What is UWFT (UW Finance Transformation)?</a:t>
            </a:r>
            <a:endParaRPr b="0">
              <a:solidFill>
                <a:srgbClr val="000000"/>
              </a:solidFill>
            </a:endParaRPr>
          </a:p>
          <a:p>
            <a:pPr marL="914400" lvl="1" indent="-355600" algn="l" rtl="0">
              <a:lnSpc>
                <a:spcPct val="100000"/>
              </a:lnSpc>
              <a:spcBef>
                <a:spcPts val="400"/>
              </a:spcBef>
              <a:spcAft>
                <a:spcPts val="0"/>
              </a:spcAft>
              <a:buClr>
                <a:srgbClr val="000000"/>
              </a:buClr>
              <a:buSzPts val="2000"/>
              <a:buChar char="–"/>
            </a:pPr>
            <a:r>
              <a:rPr lang="en" b="0">
                <a:solidFill>
                  <a:srgbClr val="000000"/>
                </a:solidFill>
              </a:rPr>
              <a:t>How does UWFT impact your work in the research community?</a:t>
            </a:r>
            <a:endParaRPr b="0">
              <a:solidFill>
                <a:srgbClr val="000000"/>
              </a:solidFill>
            </a:endParaRPr>
          </a:p>
          <a:p>
            <a:pPr marL="914400" lvl="1" indent="-355600" algn="l" rtl="0">
              <a:lnSpc>
                <a:spcPct val="100000"/>
              </a:lnSpc>
              <a:spcBef>
                <a:spcPts val="400"/>
              </a:spcBef>
              <a:spcAft>
                <a:spcPts val="0"/>
              </a:spcAft>
              <a:buClr>
                <a:srgbClr val="000000"/>
              </a:buClr>
              <a:buSzPts val="2000"/>
              <a:buChar char="–"/>
            </a:pPr>
            <a:r>
              <a:rPr lang="en" b="0">
                <a:solidFill>
                  <a:srgbClr val="000000"/>
                </a:solidFill>
              </a:rPr>
              <a:t>What </a:t>
            </a:r>
            <a:r>
              <a:rPr lang="en">
                <a:solidFill>
                  <a:srgbClr val="000000"/>
                </a:solidFill>
              </a:rPr>
              <a:t>exactly </a:t>
            </a:r>
            <a:r>
              <a:rPr lang="en" b="0">
                <a:solidFill>
                  <a:srgbClr val="000000"/>
                </a:solidFill>
              </a:rPr>
              <a:t>is transforming (relevant to research)?</a:t>
            </a:r>
            <a:endParaRPr b="0">
              <a:solidFill>
                <a:srgbClr val="000000"/>
              </a:solidFill>
            </a:endParaRPr>
          </a:p>
          <a:p>
            <a:pPr marL="914400" lvl="1" indent="-355600" algn="l" rtl="0">
              <a:lnSpc>
                <a:spcPct val="100000"/>
              </a:lnSpc>
              <a:spcBef>
                <a:spcPts val="400"/>
              </a:spcBef>
              <a:spcAft>
                <a:spcPts val="0"/>
              </a:spcAft>
              <a:buClr>
                <a:srgbClr val="000000"/>
              </a:buClr>
              <a:buSzPts val="2000"/>
              <a:buChar char="–"/>
            </a:pPr>
            <a:r>
              <a:rPr lang="en" b="0">
                <a:solidFill>
                  <a:srgbClr val="000000"/>
                </a:solidFill>
              </a:rPr>
              <a:t>When are these transformations happening?</a:t>
            </a:r>
            <a:endParaRPr b="0">
              <a:solidFill>
                <a:srgbClr val="000000"/>
              </a:solidFill>
            </a:endParaRPr>
          </a:p>
          <a:p>
            <a:pPr marL="914400" lvl="1" indent="-355600" algn="l" rtl="0">
              <a:lnSpc>
                <a:spcPct val="100000"/>
              </a:lnSpc>
              <a:spcBef>
                <a:spcPts val="400"/>
              </a:spcBef>
              <a:spcAft>
                <a:spcPts val="0"/>
              </a:spcAft>
              <a:buClr>
                <a:srgbClr val="000000"/>
              </a:buClr>
              <a:buSzPts val="2000"/>
              <a:buChar char="–"/>
            </a:pPr>
            <a:r>
              <a:rPr lang="en" b="0">
                <a:solidFill>
                  <a:srgbClr val="000000"/>
                </a:solidFill>
              </a:rPr>
              <a:t>How will the Office of Research support you through these transformations?</a:t>
            </a:r>
            <a:endParaRPr b="0">
              <a:solidFill>
                <a:srgbClr val="000000"/>
              </a:solidFill>
            </a:endParaRPr>
          </a:p>
          <a:p>
            <a:pPr marL="914400" lvl="0" indent="0" algn="l" rtl="0">
              <a:lnSpc>
                <a:spcPct val="100000"/>
              </a:lnSpc>
              <a:spcBef>
                <a:spcPts val="480"/>
              </a:spcBef>
              <a:spcAft>
                <a:spcPts val="0"/>
              </a:spcAft>
              <a:buSzPts val="2400"/>
              <a:buNone/>
            </a:pPr>
            <a:endParaRPr sz="200" b="0">
              <a:solidFill>
                <a:srgbClr val="000000"/>
              </a:solidFill>
            </a:endParaRPr>
          </a:p>
          <a:p>
            <a:pPr marL="457200" lvl="0" indent="-381000" algn="l" rtl="0">
              <a:lnSpc>
                <a:spcPct val="100000"/>
              </a:lnSpc>
              <a:spcBef>
                <a:spcPts val="2000"/>
              </a:spcBef>
              <a:spcAft>
                <a:spcPts val="0"/>
              </a:spcAft>
              <a:buClr>
                <a:srgbClr val="000000"/>
              </a:buClr>
              <a:buSzPts val="2400"/>
              <a:buFont typeface="Merriweather Sans"/>
              <a:buChar char="&gt;"/>
            </a:pPr>
            <a:r>
              <a:rPr lang="en">
                <a:solidFill>
                  <a:srgbClr val="000000"/>
                </a:solidFill>
              </a:rPr>
              <a:t>One-Stop-Shop</a:t>
            </a:r>
            <a:r>
              <a:rPr lang="en" sz="2400">
                <a:solidFill>
                  <a:srgbClr val="000000"/>
                </a:solidFill>
              </a:rPr>
              <a:t> </a:t>
            </a:r>
            <a:endParaRPr sz="2400">
              <a:solidFill>
                <a:srgbClr val="000000"/>
              </a:solidFill>
            </a:endParaRPr>
          </a:p>
          <a:p>
            <a:pPr marL="914400" lvl="1" indent="-355600" algn="l" rtl="0">
              <a:lnSpc>
                <a:spcPct val="100000"/>
              </a:lnSpc>
              <a:spcBef>
                <a:spcPts val="400"/>
              </a:spcBef>
              <a:spcAft>
                <a:spcPts val="0"/>
              </a:spcAft>
              <a:buClr>
                <a:srgbClr val="000000"/>
              </a:buClr>
              <a:buSzPts val="2000"/>
              <a:buFont typeface="Arial"/>
              <a:buChar char="–"/>
            </a:pPr>
            <a:r>
              <a:rPr lang="en" b="0">
                <a:solidFill>
                  <a:srgbClr val="000000"/>
                </a:solidFill>
              </a:rPr>
              <a:t>One source for all UWFT information and resources relevant to the research community. </a:t>
            </a:r>
            <a:endParaRPr/>
          </a:p>
        </p:txBody>
      </p:sp>
      <p:sp>
        <p:nvSpPr>
          <p:cNvPr id="551" name="Google Shape;551;p101"/>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Encode Sans Black"/>
              <a:buNone/>
            </a:pPr>
            <a:r>
              <a:rPr lang="en" sz="4000"/>
              <a:t>GOALS</a:t>
            </a:r>
            <a:endParaRPr sz="4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102"/>
          <p:cNvSpPr txBox="1">
            <a:spLocks noGrp="1"/>
          </p:cNvSpPr>
          <p:nvPr>
            <p:ph type="title"/>
          </p:nvPr>
        </p:nvSpPr>
        <p:spPr>
          <a:xfrm>
            <a:off x="683892" y="1523752"/>
            <a:ext cx="8195700" cy="2551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8D3A2"/>
              </a:buClr>
              <a:buSzPts val="6000"/>
              <a:buFont typeface="Encode Sans Black"/>
              <a:buNone/>
            </a:pPr>
            <a:r>
              <a:rPr lang="en" sz="6000">
                <a:solidFill>
                  <a:srgbClr val="E8D3A2"/>
                </a:solidFill>
              </a:rPr>
              <a:t>LET’S TAKE</a:t>
            </a:r>
            <a:endParaRPr sz="6000">
              <a:solidFill>
                <a:srgbClr val="E8D3A2"/>
              </a:solidFill>
            </a:endParaRPr>
          </a:p>
          <a:p>
            <a:pPr marL="0" lvl="0" indent="0" algn="l" rtl="0">
              <a:lnSpc>
                <a:spcPct val="100000"/>
              </a:lnSpc>
              <a:spcBef>
                <a:spcPts val="0"/>
              </a:spcBef>
              <a:spcAft>
                <a:spcPts val="0"/>
              </a:spcAft>
              <a:buClr>
                <a:srgbClr val="E8D3A2"/>
              </a:buClr>
              <a:buSzPts val="6000"/>
              <a:buFont typeface="Encode Sans Black"/>
              <a:buNone/>
            </a:pPr>
            <a:r>
              <a:rPr lang="en" sz="6000">
                <a:solidFill>
                  <a:srgbClr val="E8D3A2"/>
                </a:solidFill>
              </a:rPr>
              <a:t>A LOOK</a:t>
            </a:r>
            <a:br>
              <a:rPr lang="en">
                <a:solidFill>
                  <a:srgbClr val="E8D3A2"/>
                </a:solidFill>
              </a:rPr>
            </a:br>
            <a:endParaRPr sz="2400">
              <a:solidFill>
                <a:srgbClr val="E8D3A2"/>
              </a:solidFill>
              <a:latin typeface="Arial"/>
              <a:ea typeface="Arial"/>
              <a:cs typeface="Arial"/>
              <a:sym typeface="Arial"/>
            </a:endParaRPr>
          </a:p>
        </p:txBody>
      </p:sp>
      <p:pic>
        <p:nvPicPr>
          <p:cNvPr id="557" name="Google Shape;557;p102" descr="Ui Ux"/>
          <p:cNvPicPr preferRelativeResize="0"/>
          <p:nvPr/>
        </p:nvPicPr>
        <p:blipFill rotWithShape="1">
          <a:blip r:embed="rId3">
            <a:alphaModFix/>
          </a:blip>
          <a:srcRect/>
          <a:stretch/>
        </p:blipFill>
        <p:spPr>
          <a:xfrm>
            <a:off x="5520556" y="2661187"/>
            <a:ext cx="3106086" cy="310608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103"/>
          <p:cNvPicPr preferRelativeResize="0"/>
          <p:nvPr/>
        </p:nvPicPr>
        <p:blipFill rotWithShape="1">
          <a:blip r:embed="rId3">
            <a:alphaModFix/>
          </a:blip>
          <a:srcRect t="14302"/>
          <a:stretch/>
        </p:blipFill>
        <p:spPr>
          <a:xfrm>
            <a:off x="766175" y="2270125"/>
            <a:ext cx="6935250" cy="3675775"/>
          </a:xfrm>
          <a:prstGeom prst="rect">
            <a:avLst/>
          </a:prstGeom>
          <a:noFill/>
          <a:ln w="9525" cap="flat" cmpd="sng">
            <a:solidFill>
              <a:schemeClr val="dk2"/>
            </a:solidFill>
            <a:prstDash val="solid"/>
            <a:round/>
            <a:headEnd type="none" w="sm" len="sm"/>
            <a:tailEnd type="none" w="sm" len="sm"/>
          </a:ln>
        </p:spPr>
      </p:pic>
      <p:sp>
        <p:nvSpPr>
          <p:cNvPr id="563" name="Google Shape;563;p103"/>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Encode Sans Black"/>
              <a:buNone/>
            </a:pPr>
            <a:r>
              <a:rPr lang="en" sz="4000"/>
              <a:t>UWFT FOR THE RESEARCH COMMUNITY</a:t>
            </a:r>
            <a:endParaRPr sz="4000"/>
          </a:p>
        </p:txBody>
      </p:sp>
      <p:sp>
        <p:nvSpPr>
          <p:cNvPr id="564" name="Google Shape;564;p103"/>
          <p:cNvSpPr/>
          <p:nvPr/>
        </p:nvSpPr>
        <p:spPr>
          <a:xfrm>
            <a:off x="4465350" y="2818650"/>
            <a:ext cx="807300" cy="361500"/>
          </a:xfrm>
          <a:prstGeom prst="rect">
            <a:avLst/>
          </a:prstGeom>
          <a:noFill/>
          <a:ln w="19050"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5" name="Google Shape;565;p103"/>
          <p:cNvSpPr txBox="1"/>
          <p:nvPr/>
        </p:nvSpPr>
        <p:spPr>
          <a:xfrm>
            <a:off x="6491672" y="5410950"/>
            <a:ext cx="708000" cy="27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Merriweather Sans"/>
              <a:buNone/>
            </a:pPr>
            <a:r>
              <a:rPr lang="en" sz="1300" b="1" i="0" u="none" strike="noStrike" cap="none">
                <a:solidFill>
                  <a:srgbClr val="000000"/>
                </a:solidFill>
                <a:latin typeface="Open Sans"/>
                <a:ea typeface="Open Sans"/>
                <a:cs typeface="Open Sans"/>
                <a:sym typeface="Open Sans"/>
              </a:rPr>
              <a:t>New!</a:t>
            </a:r>
            <a:endParaRPr sz="1700" b="0" i="0" u="none" strike="noStrike" cap="none">
              <a:solidFill>
                <a:srgbClr val="000000"/>
              </a:solidFill>
              <a:latin typeface="Arial"/>
              <a:ea typeface="Arial"/>
              <a:cs typeface="Arial"/>
              <a:sym typeface="Arial"/>
            </a:endParaRPr>
          </a:p>
        </p:txBody>
      </p:sp>
      <p:sp>
        <p:nvSpPr>
          <p:cNvPr id="566" name="Google Shape;566;p103"/>
          <p:cNvSpPr/>
          <p:nvPr/>
        </p:nvSpPr>
        <p:spPr>
          <a:xfrm>
            <a:off x="6338450" y="5366850"/>
            <a:ext cx="129900" cy="400200"/>
          </a:xfrm>
          <a:prstGeom prst="rightBrace">
            <a:avLst>
              <a:gd name="adj1" fmla="val 50000"/>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03"/>
          <p:cNvSpPr txBox="1"/>
          <p:nvPr/>
        </p:nvSpPr>
        <p:spPr>
          <a:xfrm>
            <a:off x="719375" y="1638300"/>
            <a:ext cx="7879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sng" strike="noStrike" cap="none">
                <a:solidFill>
                  <a:schemeClr val="hlink"/>
                </a:solidFill>
                <a:latin typeface="Open Sans"/>
                <a:ea typeface="Open Sans"/>
                <a:cs typeface="Open Sans"/>
                <a:sym typeface="Open Sans"/>
                <a:hlinkClick r:id="rId4"/>
              </a:rPr>
              <a:t>washington.edu/research/uwft-for-the-research-community/</a:t>
            </a:r>
            <a:endParaRPr sz="1800" b="1" i="0" u="none" strike="noStrike" cap="none">
              <a:solidFill>
                <a:schemeClr val="dk2"/>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04"/>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Encode Sans Black"/>
              <a:buNone/>
            </a:pPr>
            <a:r>
              <a:rPr lang="en" sz="4000"/>
              <a:t>UWFT FOR THE RESEARCH COMMUNITY</a:t>
            </a:r>
            <a:endParaRPr sz="4000"/>
          </a:p>
        </p:txBody>
      </p:sp>
      <p:pic>
        <p:nvPicPr>
          <p:cNvPr id="573" name="Google Shape;573;p104"/>
          <p:cNvPicPr preferRelativeResize="0"/>
          <p:nvPr/>
        </p:nvPicPr>
        <p:blipFill rotWithShape="1">
          <a:blip r:embed="rId3">
            <a:alphaModFix/>
          </a:blip>
          <a:srcRect t="1293"/>
          <a:stretch/>
        </p:blipFill>
        <p:spPr>
          <a:xfrm>
            <a:off x="815975" y="1622425"/>
            <a:ext cx="6172052" cy="5083176"/>
          </a:xfrm>
          <a:prstGeom prst="rect">
            <a:avLst/>
          </a:prstGeom>
          <a:noFill/>
          <a:ln w="9525" cap="flat" cmpd="sng">
            <a:solidFill>
              <a:schemeClr val="dk2"/>
            </a:solidFill>
            <a:prstDash val="solid"/>
            <a:round/>
            <a:headEnd type="none" w="sm" len="sm"/>
            <a:tailEnd type="none" w="sm" len="sm"/>
          </a:ln>
        </p:spPr>
      </p:pic>
      <p:sp>
        <p:nvSpPr>
          <p:cNvPr id="574" name="Google Shape;574;p104"/>
          <p:cNvSpPr txBox="1"/>
          <p:nvPr/>
        </p:nvSpPr>
        <p:spPr>
          <a:xfrm>
            <a:off x="8104000" y="4134025"/>
            <a:ext cx="858000" cy="91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Merriweather Sans"/>
              <a:buNone/>
            </a:pP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105"/>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Encode Sans Black"/>
              <a:buNone/>
            </a:pPr>
            <a:r>
              <a:rPr lang="en" sz="4000"/>
              <a:t>UWFT FOR THE RESEARCH COMMUNITY</a:t>
            </a:r>
            <a:endParaRPr sz="4000"/>
          </a:p>
        </p:txBody>
      </p:sp>
      <p:pic>
        <p:nvPicPr>
          <p:cNvPr id="580" name="Google Shape;580;p105"/>
          <p:cNvPicPr preferRelativeResize="0"/>
          <p:nvPr/>
        </p:nvPicPr>
        <p:blipFill rotWithShape="1">
          <a:blip r:embed="rId3">
            <a:alphaModFix/>
          </a:blip>
          <a:srcRect/>
          <a:stretch/>
        </p:blipFill>
        <p:spPr>
          <a:xfrm>
            <a:off x="810800" y="1655575"/>
            <a:ext cx="4288752" cy="5074176"/>
          </a:xfrm>
          <a:prstGeom prst="rect">
            <a:avLst/>
          </a:prstGeom>
          <a:noFill/>
          <a:ln w="9525" cap="flat" cmpd="sng">
            <a:solidFill>
              <a:schemeClr val="dk2"/>
            </a:solidFill>
            <a:prstDash val="solid"/>
            <a:round/>
            <a:headEnd type="none" w="sm" len="sm"/>
            <a:tailEnd type="none" w="sm" len="sm"/>
          </a:ln>
        </p:spPr>
      </p:pic>
      <p:sp>
        <p:nvSpPr>
          <p:cNvPr id="581" name="Google Shape;581;p105"/>
          <p:cNvSpPr/>
          <p:nvPr/>
        </p:nvSpPr>
        <p:spPr>
          <a:xfrm>
            <a:off x="5159750" y="2126475"/>
            <a:ext cx="209700" cy="992100"/>
          </a:xfrm>
          <a:prstGeom prst="rightBrace">
            <a:avLst>
              <a:gd name="adj1" fmla="val 50000"/>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05"/>
          <p:cNvSpPr/>
          <p:nvPr/>
        </p:nvSpPr>
        <p:spPr>
          <a:xfrm>
            <a:off x="5175750" y="4968450"/>
            <a:ext cx="209700" cy="992100"/>
          </a:xfrm>
          <a:prstGeom prst="rightBrace">
            <a:avLst>
              <a:gd name="adj1" fmla="val 50000"/>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05"/>
          <p:cNvSpPr txBox="1"/>
          <p:nvPr/>
        </p:nvSpPr>
        <p:spPr>
          <a:xfrm>
            <a:off x="6162800" y="4285600"/>
            <a:ext cx="2501100" cy="52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Merriweather Sans"/>
              <a:buNone/>
            </a:pPr>
            <a:r>
              <a:rPr lang="en" sz="1300" b="1" i="0" u="none" strike="noStrike" cap="none">
                <a:solidFill>
                  <a:srgbClr val="000000"/>
                </a:solidFill>
                <a:latin typeface="Open Sans"/>
                <a:ea typeface="Open Sans"/>
                <a:cs typeface="Open Sans"/>
                <a:sym typeface="Open Sans"/>
              </a:rPr>
              <a:t>New trainings and resources coming soon!</a:t>
            </a:r>
            <a:endParaRPr sz="1700" b="0" i="0" u="none" strike="noStrike" cap="none">
              <a:solidFill>
                <a:srgbClr val="000000"/>
              </a:solidFill>
              <a:latin typeface="Arial"/>
              <a:ea typeface="Arial"/>
              <a:cs typeface="Arial"/>
              <a:sym typeface="Arial"/>
            </a:endParaRPr>
          </a:p>
        </p:txBody>
      </p:sp>
      <p:sp>
        <p:nvSpPr>
          <p:cNvPr id="584" name="Google Shape;584;p105"/>
          <p:cNvSpPr txBox="1"/>
          <p:nvPr/>
        </p:nvSpPr>
        <p:spPr>
          <a:xfrm>
            <a:off x="5461650" y="5321700"/>
            <a:ext cx="2913900" cy="28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Merriweather Sans"/>
              <a:buNone/>
            </a:pPr>
            <a:r>
              <a:rPr lang="en" sz="1300" b="1" i="0" u="none" strike="noStrike" cap="none">
                <a:solidFill>
                  <a:srgbClr val="000000"/>
                </a:solidFill>
                <a:latin typeface="Open Sans"/>
                <a:ea typeface="Open Sans"/>
                <a:cs typeface="Open Sans"/>
                <a:sym typeface="Open Sans"/>
              </a:rPr>
              <a:t>Expand for more information.</a:t>
            </a:r>
            <a:endParaRPr sz="1700" b="0" i="0" u="none" strike="noStrike" cap="none">
              <a:solidFill>
                <a:srgbClr val="000000"/>
              </a:solidFill>
              <a:latin typeface="Arial"/>
              <a:ea typeface="Arial"/>
              <a:cs typeface="Arial"/>
              <a:sym typeface="Arial"/>
            </a:endParaRPr>
          </a:p>
        </p:txBody>
      </p:sp>
      <p:sp>
        <p:nvSpPr>
          <p:cNvPr id="585" name="Google Shape;585;p105"/>
          <p:cNvSpPr/>
          <p:nvPr/>
        </p:nvSpPr>
        <p:spPr>
          <a:xfrm>
            <a:off x="810800" y="4143375"/>
            <a:ext cx="4288800" cy="743400"/>
          </a:xfrm>
          <a:prstGeom prst="rect">
            <a:avLst/>
          </a:prstGeom>
          <a:noFill/>
          <a:ln w="19050"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86" name="Google Shape;586;p105"/>
          <p:cNvCxnSpPr/>
          <p:nvPr/>
        </p:nvCxnSpPr>
        <p:spPr>
          <a:xfrm>
            <a:off x="5086400" y="4549000"/>
            <a:ext cx="1000200" cy="0"/>
          </a:xfrm>
          <a:prstGeom prst="straightConnector1">
            <a:avLst/>
          </a:prstGeom>
          <a:noFill/>
          <a:ln w="9525" cap="flat" cmpd="sng">
            <a:solidFill>
              <a:schemeClr val="dk2"/>
            </a:solidFill>
            <a:prstDash val="solid"/>
            <a:round/>
            <a:headEnd type="none" w="sm" len="sm"/>
            <a:tailEnd type="oval" w="med" len="med"/>
          </a:ln>
        </p:spPr>
      </p:cxnSp>
      <p:sp>
        <p:nvSpPr>
          <p:cNvPr id="587" name="Google Shape;587;p105"/>
          <p:cNvSpPr txBox="1"/>
          <p:nvPr/>
        </p:nvSpPr>
        <p:spPr>
          <a:xfrm>
            <a:off x="5423150" y="2458500"/>
            <a:ext cx="2913900" cy="285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Merriweather Sans"/>
              <a:buNone/>
            </a:pPr>
            <a:r>
              <a:rPr lang="en" sz="1300" b="1" i="0" u="none" strike="noStrike" cap="none">
                <a:solidFill>
                  <a:srgbClr val="000000"/>
                </a:solidFill>
                <a:latin typeface="Open Sans"/>
                <a:ea typeface="Open Sans"/>
                <a:cs typeface="Open Sans"/>
                <a:sym typeface="Open Sans"/>
              </a:rPr>
              <a:t>Expand for more information.</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06"/>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Encode Sans Black"/>
              <a:buNone/>
            </a:pPr>
            <a:r>
              <a:rPr lang="en" sz="4000"/>
              <a:t>UWFT FOR THE RESEARCH COMMUNITY: </a:t>
            </a:r>
            <a:r>
              <a:rPr lang="en" sz="4000" b="0">
                <a:latin typeface="Encode Sans"/>
                <a:ea typeface="Encode Sans"/>
                <a:cs typeface="Encode Sans"/>
                <a:sym typeface="Encode Sans"/>
              </a:rPr>
              <a:t>SAGE AWARDS</a:t>
            </a:r>
            <a:endParaRPr sz="4000" b="0">
              <a:latin typeface="Encode Sans"/>
              <a:ea typeface="Encode Sans"/>
              <a:cs typeface="Encode Sans"/>
              <a:sym typeface="Encode Sans"/>
            </a:endParaRPr>
          </a:p>
        </p:txBody>
      </p:sp>
      <p:pic>
        <p:nvPicPr>
          <p:cNvPr id="593" name="Google Shape;593;p106"/>
          <p:cNvPicPr preferRelativeResize="0"/>
          <p:nvPr/>
        </p:nvPicPr>
        <p:blipFill rotWithShape="1">
          <a:blip r:embed="rId3">
            <a:alphaModFix/>
          </a:blip>
          <a:srcRect t="1293"/>
          <a:stretch/>
        </p:blipFill>
        <p:spPr>
          <a:xfrm>
            <a:off x="815975" y="1622425"/>
            <a:ext cx="6172052" cy="5083176"/>
          </a:xfrm>
          <a:prstGeom prst="rect">
            <a:avLst/>
          </a:prstGeom>
          <a:noFill/>
          <a:ln w="9525" cap="flat" cmpd="sng">
            <a:solidFill>
              <a:schemeClr val="dk2"/>
            </a:solidFill>
            <a:prstDash val="solid"/>
            <a:round/>
            <a:headEnd type="none" w="sm" len="sm"/>
            <a:tailEnd type="none" w="sm" len="sm"/>
          </a:ln>
        </p:spPr>
      </p:pic>
      <p:sp>
        <p:nvSpPr>
          <p:cNvPr id="594" name="Google Shape;594;p106"/>
          <p:cNvSpPr/>
          <p:nvPr/>
        </p:nvSpPr>
        <p:spPr>
          <a:xfrm>
            <a:off x="5226925" y="1622425"/>
            <a:ext cx="1761000" cy="520800"/>
          </a:xfrm>
          <a:prstGeom prst="rect">
            <a:avLst/>
          </a:prstGeom>
          <a:noFill/>
          <a:ln w="19050" cap="flat" cmpd="sng">
            <a:solidFill>
              <a:srgbClr val="482981"/>
            </a:solidFill>
            <a:prstDash val="dash"/>
            <a:round/>
            <a:headEnd type="none" w="sm" len="sm"/>
            <a:tailEnd type="none" w="sm" len="sm"/>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95" name="Google Shape;595;p106"/>
          <p:cNvCxnSpPr/>
          <p:nvPr/>
        </p:nvCxnSpPr>
        <p:spPr>
          <a:xfrm>
            <a:off x="6988025" y="2035225"/>
            <a:ext cx="545400" cy="0"/>
          </a:xfrm>
          <a:prstGeom prst="straightConnector1">
            <a:avLst/>
          </a:prstGeom>
          <a:noFill/>
          <a:ln w="9525" cap="flat" cmpd="sng">
            <a:solidFill>
              <a:schemeClr val="dk2"/>
            </a:solidFill>
            <a:prstDash val="solid"/>
            <a:round/>
            <a:headEnd type="none" w="sm" len="sm"/>
            <a:tailEnd type="oval" w="med" len="med"/>
          </a:ln>
        </p:spPr>
      </p:cxnSp>
      <p:sp>
        <p:nvSpPr>
          <p:cNvPr id="596" name="Google Shape;596;p106"/>
          <p:cNvSpPr txBox="1"/>
          <p:nvPr/>
        </p:nvSpPr>
        <p:spPr>
          <a:xfrm>
            <a:off x="7566875" y="1619425"/>
            <a:ext cx="1500900" cy="99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Merriweather Sans"/>
              <a:buNone/>
            </a:pPr>
            <a:r>
              <a:rPr lang="en" sz="1300" b="1" i="0" u="none" strike="noStrike" cap="none">
                <a:solidFill>
                  <a:srgbClr val="000000"/>
                </a:solidFill>
                <a:latin typeface="Open Sans"/>
                <a:ea typeface="Open Sans"/>
                <a:cs typeface="Open Sans"/>
                <a:sym typeface="Open Sans"/>
              </a:rPr>
              <a:t>New award setup and modification process in SAGE.</a:t>
            </a: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07"/>
          <p:cNvSpPr txBox="1">
            <a:spLocks noGrp="1"/>
          </p:cNvSpPr>
          <p:nvPr>
            <p:ph type="title"/>
          </p:nvPr>
        </p:nvSpPr>
        <p:spPr>
          <a:xfrm>
            <a:off x="671756" y="371511"/>
            <a:ext cx="8183700" cy="992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4000"/>
              <a:buFont typeface="Encode Sans Black"/>
              <a:buNone/>
            </a:pPr>
            <a:r>
              <a:rPr lang="en" sz="4000"/>
              <a:t>UWFT FOR THE RESEARCH COMMUNITY: </a:t>
            </a:r>
            <a:r>
              <a:rPr lang="en" sz="4000" b="0">
                <a:latin typeface="Encode Sans"/>
                <a:ea typeface="Encode Sans"/>
                <a:cs typeface="Encode Sans"/>
                <a:sym typeface="Encode Sans"/>
              </a:rPr>
              <a:t>SAGE AWARDS</a:t>
            </a:r>
            <a:endParaRPr sz="4000" b="0">
              <a:latin typeface="Encode Sans"/>
              <a:ea typeface="Encode Sans"/>
              <a:cs typeface="Encode Sans"/>
              <a:sym typeface="Encode Sans"/>
            </a:endParaRPr>
          </a:p>
        </p:txBody>
      </p:sp>
      <p:pic>
        <p:nvPicPr>
          <p:cNvPr id="602" name="Google Shape;602;p107"/>
          <p:cNvPicPr preferRelativeResize="0"/>
          <p:nvPr/>
        </p:nvPicPr>
        <p:blipFill rotWithShape="1">
          <a:blip r:embed="rId3">
            <a:alphaModFix/>
          </a:blip>
          <a:srcRect/>
          <a:stretch/>
        </p:blipFill>
        <p:spPr>
          <a:xfrm>
            <a:off x="823750" y="1687386"/>
            <a:ext cx="4922127" cy="4869253"/>
          </a:xfrm>
          <a:prstGeom prst="rect">
            <a:avLst/>
          </a:prstGeom>
          <a:noFill/>
          <a:ln w="9525" cap="flat" cmpd="sng">
            <a:solidFill>
              <a:schemeClr val="dk2"/>
            </a:solidFill>
            <a:prstDash val="solid"/>
            <a:round/>
            <a:headEnd type="none" w="sm" len="sm"/>
            <a:tailEnd type="none" w="sm" len="sm"/>
          </a:ln>
        </p:spPr>
      </p:pic>
      <p:pic>
        <p:nvPicPr>
          <p:cNvPr id="603" name="Google Shape;603;p107"/>
          <p:cNvPicPr preferRelativeResize="0"/>
          <p:nvPr/>
        </p:nvPicPr>
        <p:blipFill rotWithShape="1">
          <a:blip r:embed="rId4">
            <a:alphaModFix/>
          </a:blip>
          <a:srcRect/>
          <a:stretch/>
        </p:blipFill>
        <p:spPr>
          <a:xfrm>
            <a:off x="5442250" y="2454525"/>
            <a:ext cx="3153826" cy="3145651"/>
          </a:xfrm>
          <a:prstGeom prst="rect">
            <a:avLst/>
          </a:prstGeom>
          <a:noFill/>
          <a:ln w="9525" cap="flat" cmpd="sng">
            <a:solidFill>
              <a:schemeClr val="dk2"/>
            </a:solidFill>
            <a:prstDash val="solid"/>
            <a:round/>
            <a:headEnd type="none" w="sm" len="sm"/>
            <a:tailEnd type="none" w="sm" len="sm"/>
          </a:ln>
        </p:spPr>
      </p:pic>
      <p:cxnSp>
        <p:nvCxnSpPr>
          <p:cNvPr id="604" name="Google Shape;604;p107"/>
          <p:cNvCxnSpPr/>
          <p:nvPr/>
        </p:nvCxnSpPr>
        <p:spPr>
          <a:xfrm>
            <a:off x="4081325" y="4333875"/>
            <a:ext cx="1386900" cy="4200"/>
          </a:xfrm>
          <a:prstGeom prst="straightConnector1">
            <a:avLst/>
          </a:prstGeom>
          <a:noFill/>
          <a:ln w="19050" cap="flat" cmpd="sng">
            <a:solidFill>
              <a:schemeClr val="dk2"/>
            </a:solidFill>
            <a:prstDash val="solid"/>
            <a:round/>
            <a:headEnd type="none" w="sm" len="sm"/>
            <a:tailEnd type="oval"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81"/>
          <p:cNvSpPr txBox="1">
            <a:spLocks noGrp="1"/>
          </p:cNvSpPr>
          <p:nvPr>
            <p:ph type="body" idx="1"/>
          </p:nvPr>
        </p:nvSpPr>
        <p:spPr>
          <a:xfrm>
            <a:off x="692029" y="1140823"/>
            <a:ext cx="7433100" cy="25254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100000"/>
              </a:lnSpc>
              <a:spcBef>
                <a:spcPts val="0"/>
              </a:spcBef>
              <a:spcAft>
                <a:spcPts val="0"/>
              </a:spcAft>
              <a:buClr>
                <a:schemeClr val="accent3"/>
              </a:buClr>
              <a:buSzPct val="100000"/>
              <a:buNone/>
            </a:pPr>
            <a:r>
              <a:rPr lang="en">
                <a:latin typeface="Arial"/>
                <a:ea typeface="Arial"/>
                <a:cs typeface="Arial"/>
                <a:sym typeface="Arial"/>
              </a:rPr>
              <a:t>COMPLIANCE HOT TOPIC:</a:t>
            </a:r>
            <a:endParaRPr/>
          </a:p>
          <a:p>
            <a:pPr marL="0" lvl="0" indent="0" algn="l" rtl="0">
              <a:lnSpc>
                <a:spcPct val="100000"/>
              </a:lnSpc>
              <a:spcBef>
                <a:spcPts val="561"/>
              </a:spcBef>
              <a:spcAft>
                <a:spcPts val="0"/>
              </a:spcAft>
              <a:buClr>
                <a:schemeClr val="accent3"/>
              </a:buClr>
              <a:buSzPct val="100000"/>
              <a:buNone/>
            </a:pPr>
            <a:r>
              <a:rPr lang="en" sz="3300">
                <a:latin typeface="Arial"/>
                <a:ea typeface="Arial"/>
                <a:cs typeface="Arial"/>
                <a:sym typeface="Arial"/>
              </a:rPr>
              <a:t> </a:t>
            </a:r>
            <a:endParaRPr/>
          </a:p>
          <a:p>
            <a:pPr marL="0" lvl="0" indent="0" algn="l" rtl="0">
              <a:lnSpc>
                <a:spcPct val="100000"/>
              </a:lnSpc>
              <a:spcBef>
                <a:spcPts val="850"/>
              </a:spcBef>
              <a:spcAft>
                <a:spcPts val="0"/>
              </a:spcAft>
              <a:buClr>
                <a:schemeClr val="accent3"/>
              </a:buClr>
              <a:buSzPct val="100000"/>
              <a:buNone/>
            </a:pPr>
            <a:r>
              <a:rPr lang="en">
                <a:latin typeface="Arial"/>
                <a:ea typeface="Arial"/>
                <a:cs typeface="Arial"/>
                <a:sym typeface="Arial"/>
              </a:rPr>
              <a:t>THIRD PARTY &amp; SUBAWARD COST SHARE</a:t>
            </a:r>
            <a:endParaRPr/>
          </a:p>
        </p:txBody>
      </p:sp>
      <p:sp>
        <p:nvSpPr>
          <p:cNvPr id="407" name="Google Shape;407;p81"/>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April 2022</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08"/>
          <p:cNvSpPr txBox="1">
            <a:spLocks noGrp="1"/>
          </p:cNvSpPr>
          <p:nvPr>
            <p:ph type="title"/>
          </p:nvPr>
        </p:nvSpPr>
        <p:spPr>
          <a:xfrm>
            <a:off x="683892" y="1523752"/>
            <a:ext cx="8195700" cy="2551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E8D3A2"/>
              </a:buClr>
              <a:buSzPts val="6000"/>
              <a:buFont typeface="Encode Sans Black"/>
              <a:buNone/>
            </a:pPr>
            <a:r>
              <a:rPr lang="en" sz="6000">
                <a:solidFill>
                  <a:srgbClr val="E8D3A2"/>
                </a:solidFill>
              </a:rPr>
              <a:t>QUESTIONS? FEEDBACK?</a:t>
            </a:r>
            <a:br>
              <a:rPr lang="en">
                <a:solidFill>
                  <a:srgbClr val="E8D3A2"/>
                </a:solidFill>
              </a:rPr>
            </a:br>
            <a:endParaRPr sz="2400">
              <a:solidFill>
                <a:srgbClr val="E8D3A2"/>
              </a:solidFill>
              <a:latin typeface="Arial"/>
              <a:ea typeface="Arial"/>
              <a:cs typeface="Arial"/>
              <a:sym typeface="Arial"/>
            </a:endParaRPr>
          </a:p>
        </p:txBody>
      </p:sp>
      <p:pic>
        <p:nvPicPr>
          <p:cNvPr id="610" name="Google Shape;610;p108" descr="Questions"/>
          <p:cNvPicPr preferRelativeResize="0"/>
          <p:nvPr/>
        </p:nvPicPr>
        <p:blipFill rotWithShape="1">
          <a:blip r:embed="rId3">
            <a:alphaModFix/>
          </a:blip>
          <a:srcRect/>
          <a:stretch/>
        </p:blipFill>
        <p:spPr>
          <a:xfrm>
            <a:off x="6016109" y="1877163"/>
            <a:ext cx="2863517" cy="2863517"/>
          </a:xfrm>
          <a:prstGeom prst="rect">
            <a:avLst/>
          </a:prstGeom>
          <a:noFill/>
          <a:ln>
            <a:noFill/>
          </a:ln>
        </p:spPr>
      </p:pic>
      <p:sp>
        <p:nvSpPr>
          <p:cNvPr id="611" name="Google Shape;611;p108"/>
          <p:cNvSpPr txBox="1"/>
          <p:nvPr/>
        </p:nvSpPr>
        <p:spPr>
          <a:xfrm>
            <a:off x="745950" y="4380150"/>
            <a:ext cx="6189000" cy="172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1800" b="0" i="0" u="none" strike="noStrike" cap="none">
                <a:solidFill>
                  <a:srgbClr val="E8D3A2"/>
                </a:solidFill>
                <a:latin typeface="Open Sans"/>
                <a:ea typeface="Open Sans"/>
                <a:cs typeface="Open Sans"/>
                <a:sym typeface="Open Sans"/>
              </a:rPr>
              <a:t>As you explore the page, what information, resources, and questions do you have that you would like answered/included?</a:t>
            </a: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00"/>
              <a:buFont typeface="Arial"/>
              <a:buNone/>
            </a:pPr>
            <a:endParaRPr sz="1800" b="0" i="0" u="none" strike="noStrike" cap="none">
              <a:solidFill>
                <a:srgbClr val="E8D3A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en" sz="1800" b="1" i="0" u="none" strike="noStrike" cap="none">
                <a:solidFill>
                  <a:srgbClr val="E8D3A2"/>
                </a:solidFill>
                <a:latin typeface="Open Sans"/>
                <a:ea typeface="Open Sans"/>
                <a:cs typeface="Open Sans"/>
                <a:sym typeface="Open Sans"/>
              </a:rPr>
              <a:t>Let us know! </a:t>
            </a:r>
            <a:r>
              <a:rPr lang="en" sz="1800" b="1" i="0" u="sng" strike="noStrike" cap="none">
                <a:solidFill>
                  <a:schemeClr val="hlink"/>
                </a:solidFill>
                <a:latin typeface="Open Sans"/>
                <a:ea typeface="Open Sans"/>
                <a:cs typeface="Open Sans"/>
                <a:sym typeface="Open Sans"/>
                <a:hlinkClick r:id="rId4"/>
              </a:rPr>
              <a:t>https://forms.gle/XYwkHk6BbhZ9Ncj6A</a:t>
            </a:r>
            <a:r>
              <a:rPr lang="en" sz="1800" b="1" i="0" u="none" strike="noStrike" cap="none">
                <a:solidFill>
                  <a:srgbClr val="E8D3A2"/>
                </a:solidFill>
                <a:latin typeface="Open Sans"/>
                <a:ea typeface="Open Sans"/>
                <a:cs typeface="Open Sans"/>
                <a:sym typeface="Open Sans"/>
              </a:rPr>
              <a:t> </a:t>
            </a:r>
            <a:endParaRPr sz="1800" b="1"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9"/>
          <p:cNvSpPr txBox="1">
            <a:spLocks noGrp="1"/>
          </p:cNvSpPr>
          <p:nvPr>
            <p:ph type="body" idx="1"/>
          </p:nvPr>
        </p:nvSpPr>
        <p:spPr>
          <a:xfrm>
            <a:off x="692029" y="1640263"/>
            <a:ext cx="7331100" cy="159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3"/>
              </a:buClr>
              <a:buSzPts val="5000"/>
              <a:buNone/>
            </a:pPr>
            <a:r>
              <a:rPr lang="en">
                <a:latin typeface="Arial"/>
                <a:ea typeface="Arial"/>
                <a:cs typeface="Arial"/>
                <a:sym typeface="Arial"/>
              </a:rPr>
              <a:t>Bridge Funding Program</a:t>
            </a:r>
            <a:endParaRPr/>
          </a:p>
        </p:txBody>
      </p:sp>
      <p:sp>
        <p:nvSpPr>
          <p:cNvPr id="618" name="Google Shape;618;p109"/>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April 14, 2022</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Karen Luetjen</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Office of Research</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1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Internal Research Funding Programs</a:t>
            </a:r>
            <a:endParaRPr/>
          </a:p>
        </p:txBody>
      </p:sp>
      <p:sp>
        <p:nvSpPr>
          <p:cNvPr id="625" name="Google Shape;625;p11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B2E83"/>
              </a:buClr>
              <a:buSzPts val="2400"/>
              <a:buNone/>
            </a:pPr>
            <a:endParaRPr>
              <a:latin typeface="Arial"/>
              <a:ea typeface="Arial"/>
              <a:cs typeface="Arial"/>
              <a:sym typeface="Arial"/>
            </a:endParaRPr>
          </a:p>
          <a:p>
            <a:pPr marL="342900" marR="0" lvl="0" indent="-342900" algn="l" rtl="0">
              <a:spcBef>
                <a:spcPts val="480"/>
              </a:spcBef>
              <a:spcAft>
                <a:spcPts val="0"/>
              </a:spcAft>
              <a:buClr>
                <a:srgbClr val="4B2E83"/>
              </a:buClr>
              <a:buSzPts val="2400"/>
              <a:buChar char="&gt;"/>
            </a:pPr>
            <a:r>
              <a:rPr lang="en">
                <a:latin typeface="Arial"/>
                <a:ea typeface="Arial"/>
                <a:cs typeface="Arial"/>
                <a:sym typeface="Arial"/>
              </a:rPr>
              <a:t>Bridge Funding program</a:t>
            </a:r>
            <a:endParaRPr/>
          </a:p>
          <a:p>
            <a:pPr marL="0" marR="0" lvl="0" indent="0" algn="l" rtl="0">
              <a:spcBef>
                <a:spcPts val="480"/>
              </a:spcBef>
              <a:spcAft>
                <a:spcPts val="0"/>
              </a:spcAft>
              <a:buClr>
                <a:srgbClr val="4B2E83"/>
              </a:buClr>
              <a:buSzPts val="2400"/>
              <a:buNone/>
            </a:pPr>
            <a:endParaRPr>
              <a:latin typeface="Arial"/>
              <a:ea typeface="Arial"/>
              <a:cs typeface="Arial"/>
              <a:sym typeface="Arial"/>
            </a:endParaRPr>
          </a:p>
          <a:p>
            <a:pPr marL="342900" marR="0" lvl="0" indent="-342900" algn="l" rtl="0">
              <a:spcBef>
                <a:spcPts val="480"/>
              </a:spcBef>
              <a:spcAft>
                <a:spcPts val="0"/>
              </a:spcAft>
              <a:buClr>
                <a:srgbClr val="4B2E83"/>
              </a:buClr>
              <a:buSzPts val="2400"/>
              <a:buChar char="&gt;"/>
            </a:pPr>
            <a:r>
              <a:rPr lang="en">
                <a:latin typeface="Arial"/>
                <a:ea typeface="Arial"/>
                <a:cs typeface="Arial"/>
                <a:sym typeface="Arial"/>
              </a:rPr>
              <a:t>Limited Submissions</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Startup and Matching Funds</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Royalty Research Fund seed grant program</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626" name="Google Shape;626;p11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accent3"/>
              </a:buClr>
              <a:buSzPts val="1200"/>
              <a:buFont typeface="Arial"/>
              <a:buNone/>
            </a:pPr>
            <a:endParaRPr sz="1200" b="1" i="0" u="none" strike="noStrike" cap="none">
              <a:solidFill>
                <a:srgbClr val="4B2E83"/>
              </a:solidFill>
              <a:latin typeface="Arial"/>
              <a:ea typeface="Arial"/>
              <a:cs typeface="Arial"/>
              <a:sym typeface="Arial"/>
            </a:endParaRPr>
          </a:p>
          <a:p>
            <a:pPr marL="0" marR="0" lvl="0" indent="0" algn="l" rtl="0">
              <a:lnSpc>
                <a:spcPct val="150000"/>
              </a:lnSpc>
              <a:spcBef>
                <a:spcPts val="24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Luetjen – Office of Research</a:t>
            </a:r>
            <a:endParaRPr/>
          </a:p>
        </p:txBody>
      </p:sp>
      <p:pic>
        <p:nvPicPr>
          <p:cNvPr id="627" name="Google Shape;627;p110" descr="A picture containing icon&#10;&#10;Description automatically generated"/>
          <p:cNvPicPr preferRelativeResize="0"/>
          <p:nvPr/>
        </p:nvPicPr>
        <p:blipFill rotWithShape="1">
          <a:blip r:embed="rId3">
            <a:alphaModFix/>
          </a:blip>
          <a:srcRect/>
          <a:stretch/>
        </p:blipFill>
        <p:spPr>
          <a:xfrm>
            <a:off x="3314892" y="5456946"/>
            <a:ext cx="1861792" cy="113167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111"/>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Provost Bridge Funding Program</a:t>
            </a:r>
            <a:endParaRPr/>
          </a:p>
        </p:txBody>
      </p:sp>
      <p:sp>
        <p:nvSpPr>
          <p:cNvPr id="634" name="Google Shape;634;p111"/>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Char char="&gt;"/>
            </a:pPr>
            <a:r>
              <a:rPr lang="en">
                <a:latin typeface="Arial"/>
                <a:ea typeface="Arial"/>
                <a:cs typeface="Arial"/>
                <a:sym typeface="Arial"/>
              </a:rPr>
              <a:t>Provides bridge funding to support faculty to span a temporary funding gap in critical research programs</a:t>
            </a:r>
            <a:endParaRPr/>
          </a:p>
          <a:p>
            <a:pPr marL="0" marR="0" lvl="0" indent="0" algn="l" rtl="0">
              <a:spcBef>
                <a:spcPts val="480"/>
              </a:spcBef>
              <a:spcAft>
                <a:spcPts val="0"/>
              </a:spcAft>
              <a:buClr>
                <a:srgbClr val="4B2E83"/>
              </a:buClr>
              <a:buSzPts val="2400"/>
              <a:buNone/>
            </a:pPr>
            <a:endParaRPr>
              <a:latin typeface="Arial"/>
              <a:ea typeface="Arial"/>
              <a:cs typeface="Arial"/>
              <a:sym typeface="Arial"/>
            </a:endParaRPr>
          </a:p>
          <a:p>
            <a:pPr marL="342900" marR="0" lvl="0" indent="-342900" algn="l" rtl="0">
              <a:spcBef>
                <a:spcPts val="480"/>
              </a:spcBef>
              <a:spcAft>
                <a:spcPts val="0"/>
              </a:spcAft>
              <a:buClr>
                <a:srgbClr val="4B2E83"/>
              </a:buClr>
              <a:buSzPts val="2400"/>
              <a:buChar char="&gt;"/>
            </a:pPr>
            <a:r>
              <a:rPr lang="en">
                <a:latin typeface="Arial"/>
                <a:ea typeface="Arial"/>
                <a:cs typeface="Arial"/>
                <a:sym typeface="Arial"/>
              </a:rPr>
              <a:t>Support up to $50,000</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342900" algn="l" rtl="0">
              <a:spcBef>
                <a:spcPts val="480"/>
              </a:spcBef>
              <a:spcAft>
                <a:spcPts val="0"/>
              </a:spcAft>
              <a:buClr>
                <a:srgbClr val="4B2E83"/>
              </a:buClr>
              <a:buSzPts val="2400"/>
              <a:buChar char="&gt;"/>
            </a:pPr>
            <a:r>
              <a:rPr lang="en">
                <a:latin typeface="Arial"/>
                <a:ea typeface="Arial"/>
                <a:cs typeface="Arial"/>
                <a:sym typeface="Arial"/>
              </a:rPr>
              <a:t>1:1 match required from Department or School</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Two deadlines per year – May 1 and November 1</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635" name="Google Shape;635;p111"/>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accent3"/>
              </a:buClr>
              <a:buSzPts val="1200"/>
              <a:buFont typeface="Arial"/>
              <a:buNone/>
            </a:pPr>
            <a:endParaRPr sz="1200" b="1" i="0" u="none" strike="noStrike" cap="none">
              <a:solidFill>
                <a:srgbClr val="4B2E83"/>
              </a:solidFill>
              <a:latin typeface="Arial"/>
              <a:ea typeface="Arial"/>
              <a:cs typeface="Arial"/>
              <a:sym typeface="Arial"/>
            </a:endParaRPr>
          </a:p>
          <a:p>
            <a:pPr marL="0" marR="0" lvl="0" indent="0" algn="l" rtl="0">
              <a:lnSpc>
                <a:spcPct val="150000"/>
              </a:lnSpc>
              <a:spcBef>
                <a:spcPts val="24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Luetjen – Office of Research</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1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Bridge Funding Program – eligibility</a:t>
            </a:r>
            <a:endParaRPr/>
          </a:p>
        </p:txBody>
      </p:sp>
      <p:sp>
        <p:nvSpPr>
          <p:cNvPr id="642" name="Google Shape;642;p112"/>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200"/>
              <a:buChar char="&gt;"/>
            </a:pPr>
            <a:r>
              <a:rPr lang="en" sz="2200">
                <a:latin typeface="Arial"/>
                <a:ea typeface="Arial"/>
                <a:cs typeface="Arial"/>
                <a:sym typeface="Arial"/>
              </a:rPr>
              <a:t>Faculty who have lost all extramural funding or who will lose all research support within 6 months</a:t>
            </a:r>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342900" algn="l" rtl="0">
              <a:spcBef>
                <a:spcPts val="440"/>
              </a:spcBef>
              <a:spcAft>
                <a:spcPts val="0"/>
              </a:spcAft>
              <a:buClr>
                <a:srgbClr val="4B2E83"/>
              </a:buClr>
              <a:buSzPts val="2200"/>
              <a:buChar char="&gt;"/>
            </a:pPr>
            <a:r>
              <a:rPr lang="en" sz="2200">
                <a:latin typeface="Arial"/>
                <a:ea typeface="Arial"/>
                <a:cs typeface="Arial"/>
                <a:sym typeface="Arial"/>
              </a:rPr>
              <a:t>Faculty whose funding covers their salary but no research support (e.g. NIH K awards)</a:t>
            </a:r>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342900" algn="l" rtl="0">
              <a:spcBef>
                <a:spcPts val="440"/>
              </a:spcBef>
              <a:spcAft>
                <a:spcPts val="0"/>
              </a:spcAft>
              <a:buClr>
                <a:srgbClr val="4B2E83"/>
              </a:buClr>
              <a:buSzPts val="2200"/>
              <a:buChar char="&gt;"/>
            </a:pPr>
            <a:r>
              <a:rPr lang="en" sz="2200">
                <a:latin typeface="Arial"/>
                <a:ea typeface="Arial"/>
                <a:cs typeface="Arial"/>
                <a:sym typeface="Arial"/>
              </a:rPr>
              <a:t>Junior faculty who have exhausted their startup funds but have not yet obtained research funding</a:t>
            </a:r>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342900" algn="l" rtl="0">
              <a:spcBef>
                <a:spcPts val="440"/>
              </a:spcBef>
              <a:spcAft>
                <a:spcPts val="0"/>
              </a:spcAft>
              <a:buClr>
                <a:srgbClr val="4B2E83"/>
              </a:buClr>
              <a:buSzPts val="2200"/>
              <a:buChar char="&gt;"/>
            </a:pPr>
            <a:r>
              <a:rPr lang="en" sz="2200">
                <a:latin typeface="Arial"/>
                <a:ea typeface="Arial"/>
                <a:cs typeface="Arial"/>
                <a:sym typeface="Arial"/>
              </a:rPr>
              <a:t>A facility providing a key resource to multiple faculty that has lost extramural support</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643" name="Google Shape;643;p11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Luetjen – Office of Research</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1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Bridge Funding Program – allowable expenses</a:t>
            </a:r>
            <a:endParaRPr/>
          </a:p>
        </p:txBody>
      </p:sp>
      <p:sp>
        <p:nvSpPr>
          <p:cNvPr id="650" name="Google Shape;650;p113"/>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200"/>
              <a:buChar char="&gt;"/>
            </a:pPr>
            <a:r>
              <a:rPr lang="en" sz="2200">
                <a:latin typeface="Arial"/>
                <a:ea typeface="Arial"/>
                <a:cs typeface="Arial"/>
                <a:sym typeface="Arial"/>
              </a:rPr>
              <a:t>Provost funds can support research expenses, such as salaries for lab personnel, supplies, equipment, travel</a:t>
            </a:r>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342900" algn="l" rtl="0">
              <a:spcBef>
                <a:spcPts val="440"/>
              </a:spcBef>
              <a:spcAft>
                <a:spcPts val="0"/>
              </a:spcAft>
              <a:buClr>
                <a:srgbClr val="4B2E83"/>
              </a:buClr>
              <a:buSzPts val="2200"/>
              <a:buChar char="&gt;"/>
            </a:pPr>
            <a:r>
              <a:rPr lang="en" sz="2200">
                <a:latin typeface="Arial"/>
                <a:ea typeface="Arial"/>
                <a:cs typeface="Arial"/>
                <a:sym typeface="Arial"/>
              </a:rPr>
              <a:t>Salary for the PI is not allowed – the school/department match must be used</a:t>
            </a:r>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342900" algn="l" rtl="0">
              <a:spcBef>
                <a:spcPts val="440"/>
              </a:spcBef>
              <a:spcAft>
                <a:spcPts val="0"/>
              </a:spcAft>
              <a:buClr>
                <a:srgbClr val="4B2E83"/>
              </a:buClr>
              <a:buSzPts val="2200"/>
              <a:buChar char="&gt;"/>
            </a:pPr>
            <a:r>
              <a:rPr lang="en" sz="2200">
                <a:latin typeface="Arial"/>
                <a:ea typeface="Arial"/>
                <a:cs typeface="Arial"/>
                <a:sym typeface="Arial"/>
              </a:rPr>
              <a:t>Matching funds must be a new commitment</a:t>
            </a:r>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342900" algn="l" rtl="0">
              <a:spcBef>
                <a:spcPts val="440"/>
              </a:spcBef>
              <a:spcAft>
                <a:spcPts val="0"/>
              </a:spcAft>
              <a:buClr>
                <a:srgbClr val="4B2E83"/>
              </a:buClr>
              <a:buSzPts val="2200"/>
              <a:buChar char="&gt;"/>
            </a:pPr>
            <a:r>
              <a:rPr lang="en" sz="2200">
                <a:latin typeface="Arial"/>
                <a:ea typeface="Arial"/>
                <a:cs typeface="Arial"/>
                <a:sym typeface="Arial"/>
              </a:rPr>
              <a:t>Provost and matching funds must be spent down equally</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651" name="Google Shape;651;p11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Luetjen – Office of Research</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1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Bridge Funding Program – secure the match</a:t>
            </a:r>
            <a:endParaRPr/>
          </a:p>
        </p:txBody>
      </p:sp>
      <p:sp>
        <p:nvSpPr>
          <p:cNvPr id="658" name="Google Shape;658;p11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200"/>
              <a:buChar char="&gt;"/>
            </a:pPr>
            <a:r>
              <a:rPr lang="en" sz="2200">
                <a:latin typeface="Arial"/>
                <a:ea typeface="Arial"/>
                <a:cs typeface="Arial"/>
                <a:sym typeface="Arial"/>
              </a:rPr>
              <a:t>Obtain commitment from department or school for required match well in advance</a:t>
            </a:r>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342900" algn="l" rtl="0">
              <a:spcBef>
                <a:spcPts val="440"/>
              </a:spcBef>
              <a:spcAft>
                <a:spcPts val="0"/>
              </a:spcAft>
              <a:buClr>
                <a:srgbClr val="4B2E83"/>
              </a:buClr>
              <a:buSzPts val="2200"/>
              <a:buChar char="&gt;"/>
            </a:pPr>
            <a:r>
              <a:rPr lang="en" sz="2200">
                <a:latin typeface="Arial"/>
                <a:ea typeface="Arial"/>
                <a:cs typeface="Arial"/>
                <a:sym typeface="Arial"/>
              </a:rPr>
              <a:t>A budget for the match must be included with the request.</a:t>
            </a:r>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342900" algn="l" rtl="0">
              <a:spcBef>
                <a:spcPts val="440"/>
              </a:spcBef>
              <a:spcAft>
                <a:spcPts val="0"/>
              </a:spcAft>
              <a:buClr>
                <a:srgbClr val="4B2E83"/>
              </a:buClr>
              <a:buSzPts val="2200"/>
              <a:buChar char="&gt;"/>
            </a:pPr>
            <a:r>
              <a:rPr lang="en" sz="2200">
                <a:latin typeface="Arial"/>
                <a:ea typeface="Arial"/>
                <a:cs typeface="Arial"/>
                <a:sym typeface="Arial"/>
              </a:rPr>
              <a:t>The matching commitment should be confirmed by the chair or dean who provides the funds via letter or email</a:t>
            </a:r>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203200" algn="l" rtl="0">
              <a:spcBef>
                <a:spcPts val="440"/>
              </a:spcBef>
              <a:spcAft>
                <a:spcPts val="0"/>
              </a:spcAft>
              <a:buClr>
                <a:srgbClr val="4B2E83"/>
              </a:buClr>
              <a:buSzPts val="2200"/>
              <a:buNone/>
            </a:pPr>
            <a:endParaRPr sz="2200">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659" name="Google Shape;659;p11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Luetjen – Office of Research</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11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Bridge Funding Program – application</a:t>
            </a:r>
            <a:endParaRPr/>
          </a:p>
        </p:txBody>
      </p:sp>
      <p:sp>
        <p:nvSpPr>
          <p:cNvPr id="666" name="Google Shape;666;p11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1800"/>
              <a:buChar char="&gt;"/>
            </a:pPr>
            <a:r>
              <a:rPr lang="en" sz="1800">
                <a:latin typeface="Arial"/>
                <a:ea typeface="Arial"/>
                <a:cs typeface="Arial"/>
                <a:sym typeface="Arial"/>
              </a:rPr>
              <a:t>Cover sheet linked on:</a:t>
            </a:r>
            <a:endParaRPr/>
          </a:p>
          <a:p>
            <a:pPr marL="400050" lvl="1" indent="0" algn="l" rtl="0">
              <a:spcBef>
                <a:spcPts val="360"/>
              </a:spcBef>
              <a:spcAft>
                <a:spcPts val="0"/>
              </a:spcAft>
              <a:buClr>
                <a:srgbClr val="4B2E83"/>
              </a:buClr>
              <a:buSzPts val="1800"/>
              <a:buNone/>
            </a:pPr>
            <a:r>
              <a:rPr lang="en" sz="1800" u="sng">
                <a:solidFill>
                  <a:schemeClr val="hlink"/>
                </a:solidFill>
                <a:latin typeface="Arial"/>
                <a:ea typeface="Arial"/>
                <a:cs typeface="Arial"/>
                <a:sym typeface="Arial"/>
                <a:hlinkClick r:id="rId3"/>
              </a:rPr>
              <a:t>https://www.washington.edu/research/or/bridge-funding-program/</a:t>
            </a:r>
            <a:endParaRPr sz="1800">
              <a:latin typeface="Arial"/>
              <a:ea typeface="Arial"/>
              <a:cs typeface="Arial"/>
              <a:sym typeface="Arial"/>
            </a:endParaRPr>
          </a:p>
          <a:p>
            <a:pPr marL="0" marR="0" lvl="0" indent="0" algn="l" rtl="0">
              <a:spcBef>
                <a:spcPts val="360"/>
              </a:spcBef>
              <a:spcAft>
                <a:spcPts val="0"/>
              </a:spcAft>
              <a:buClr>
                <a:srgbClr val="4B2E83"/>
              </a:buClr>
              <a:buSzPts val="1800"/>
              <a:buNone/>
            </a:pPr>
            <a:endParaRPr sz="1800">
              <a:latin typeface="Arial"/>
              <a:ea typeface="Arial"/>
              <a:cs typeface="Arial"/>
              <a:sym typeface="Arial"/>
            </a:endParaRPr>
          </a:p>
          <a:p>
            <a:pPr marL="342900" marR="0" lvl="0" indent="-342900" algn="l" rtl="0">
              <a:spcBef>
                <a:spcPts val="360"/>
              </a:spcBef>
              <a:spcAft>
                <a:spcPts val="0"/>
              </a:spcAft>
              <a:buClr>
                <a:srgbClr val="4B2E83"/>
              </a:buClr>
              <a:buSzPts val="1800"/>
              <a:buChar char="&gt;"/>
            </a:pPr>
            <a:r>
              <a:rPr lang="en" sz="1800">
                <a:latin typeface="Arial"/>
                <a:ea typeface="Arial"/>
                <a:cs typeface="Arial"/>
                <a:sym typeface="Arial"/>
              </a:rPr>
              <a:t>CV, including a record of funding for the past 5 years</a:t>
            </a:r>
            <a:endParaRPr/>
          </a:p>
          <a:p>
            <a:pPr marL="342900" marR="0" lvl="0" indent="-228600" algn="l" rtl="0">
              <a:spcBef>
                <a:spcPts val="360"/>
              </a:spcBef>
              <a:spcAft>
                <a:spcPts val="0"/>
              </a:spcAft>
              <a:buClr>
                <a:srgbClr val="4B2E83"/>
              </a:buClr>
              <a:buSzPts val="1800"/>
              <a:buNone/>
            </a:pPr>
            <a:endParaRPr sz="1800">
              <a:latin typeface="Arial"/>
              <a:ea typeface="Arial"/>
              <a:cs typeface="Arial"/>
              <a:sym typeface="Arial"/>
            </a:endParaRPr>
          </a:p>
          <a:p>
            <a:pPr marL="342900" marR="0" lvl="0" indent="-342900" algn="l" rtl="0">
              <a:spcBef>
                <a:spcPts val="360"/>
              </a:spcBef>
              <a:spcAft>
                <a:spcPts val="0"/>
              </a:spcAft>
              <a:buClr>
                <a:srgbClr val="4B2E83"/>
              </a:buClr>
              <a:buSzPts val="1800"/>
              <a:buChar char="&gt;"/>
            </a:pPr>
            <a:r>
              <a:rPr lang="en" sz="1800">
                <a:latin typeface="Arial"/>
                <a:ea typeface="Arial"/>
                <a:cs typeface="Arial"/>
                <a:sym typeface="Arial"/>
              </a:rPr>
              <a:t>Demonstration of attempts to obtain funding</a:t>
            </a:r>
            <a:endParaRPr/>
          </a:p>
          <a:p>
            <a:pPr marL="342900" marR="0" lvl="0" indent="-228600" algn="l" rtl="0">
              <a:spcBef>
                <a:spcPts val="360"/>
              </a:spcBef>
              <a:spcAft>
                <a:spcPts val="0"/>
              </a:spcAft>
              <a:buClr>
                <a:srgbClr val="4B2E83"/>
              </a:buClr>
              <a:buSzPts val="1800"/>
              <a:buNone/>
            </a:pPr>
            <a:endParaRPr sz="1800">
              <a:latin typeface="Arial"/>
              <a:ea typeface="Arial"/>
              <a:cs typeface="Arial"/>
              <a:sym typeface="Arial"/>
            </a:endParaRPr>
          </a:p>
          <a:p>
            <a:pPr marL="342900" marR="0" lvl="0" indent="-342900" algn="l" rtl="0">
              <a:spcBef>
                <a:spcPts val="360"/>
              </a:spcBef>
              <a:spcAft>
                <a:spcPts val="0"/>
              </a:spcAft>
              <a:buClr>
                <a:srgbClr val="4B2E83"/>
              </a:buClr>
              <a:buSzPts val="1800"/>
              <a:buChar char="&gt;"/>
            </a:pPr>
            <a:r>
              <a:rPr lang="en" sz="1800">
                <a:latin typeface="Arial"/>
                <a:ea typeface="Arial"/>
                <a:cs typeface="Arial"/>
                <a:sym typeface="Arial"/>
              </a:rPr>
              <a:t>Description of proposed research</a:t>
            </a:r>
            <a:endParaRPr/>
          </a:p>
          <a:p>
            <a:pPr marL="342900" marR="0" lvl="0" indent="-228600" algn="l" rtl="0">
              <a:spcBef>
                <a:spcPts val="360"/>
              </a:spcBef>
              <a:spcAft>
                <a:spcPts val="0"/>
              </a:spcAft>
              <a:buClr>
                <a:srgbClr val="4B2E83"/>
              </a:buClr>
              <a:buSzPts val="1800"/>
              <a:buNone/>
            </a:pPr>
            <a:endParaRPr sz="1800">
              <a:latin typeface="Arial"/>
              <a:ea typeface="Arial"/>
              <a:cs typeface="Arial"/>
              <a:sym typeface="Arial"/>
            </a:endParaRPr>
          </a:p>
          <a:p>
            <a:pPr marL="342900" marR="0" lvl="0" indent="-342900" algn="l" rtl="0">
              <a:spcBef>
                <a:spcPts val="360"/>
              </a:spcBef>
              <a:spcAft>
                <a:spcPts val="0"/>
              </a:spcAft>
              <a:buClr>
                <a:srgbClr val="4B2E83"/>
              </a:buClr>
              <a:buSzPts val="1800"/>
              <a:buChar char="&gt;"/>
            </a:pPr>
            <a:r>
              <a:rPr lang="en" sz="1800">
                <a:latin typeface="Arial"/>
                <a:ea typeface="Arial"/>
                <a:cs typeface="Arial"/>
                <a:sym typeface="Arial"/>
              </a:rPr>
              <a:t>Statement of how Bridge Funding will increase the PI’s chances of future funding</a:t>
            </a:r>
            <a:endParaRPr/>
          </a:p>
          <a:p>
            <a:pPr marL="342900" marR="0" lvl="0" indent="-228600" algn="l" rtl="0">
              <a:spcBef>
                <a:spcPts val="360"/>
              </a:spcBef>
              <a:spcAft>
                <a:spcPts val="0"/>
              </a:spcAft>
              <a:buClr>
                <a:srgbClr val="4B2E83"/>
              </a:buClr>
              <a:buSzPts val="1800"/>
              <a:buNone/>
            </a:pPr>
            <a:endParaRPr sz="1800">
              <a:latin typeface="Arial"/>
              <a:ea typeface="Arial"/>
              <a:cs typeface="Arial"/>
              <a:sym typeface="Arial"/>
            </a:endParaRPr>
          </a:p>
          <a:p>
            <a:pPr marL="342900" lvl="0" indent="-342900" algn="l" rtl="0">
              <a:spcBef>
                <a:spcPts val="360"/>
              </a:spcBef>
              <a:spcAft>
                <a:spcPts val="0"/>
              </a:spcAft>
              <a:buClr>
                <a:srgbClr val="4B2E83"/>
              </a:buClr>
              <a:buSzPts val="1800"/>
              <a:buFont typeface="Merriweather Sans"/>
              <a:buChar char="&gt;"/>
            </a:pPr>
            <a:r>
              <a:rPr lang="en" sz="1800">
                <a:latin typeface="Arial"/>
                <a:ea typeface="Arial"/>
                <a:cs typeface="Arial"/>
                <a:sym typeface="Arial"/>
              </a:rPr>
              <a:t>Budget and justification, including the match commitment</a:t>
            </a:r>
            <a:endParaRPr/>
          </a:p>
        </p:txBody>
      </p:sp>
      <p:sp>
        <p:nvSpPr>
          <p:cNvPr id="667" name="Google Shape;667;p11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Luetjen – Office of Research</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1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Bridge Funding Program – recent changes</a:t>
            </a:r>
            <a:endParaRPr/>
          </a:p>
        </p:txBody>
      </p:sp>
      <p:sp>
        <p:nvSpPr>
          <p:cNvPr id="674" name="Google Shape;674;p11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Char char="&gt;"/>
            </a:pPr>
            <a:r>
              <a:rPr lang="en">
                <a:latin typeface="Arial"/>
                <a:ea typeface="Arial"/>
                <a:cs typeface="Arial"/>
                <a:sym typeface="Arial"/>
              </a:rPr>
              <a:t>For the May 1 deadline, proposals may reduce the school/department match by half for applicants facing COVID caregiving challenges</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342900" algn="l" rtl="0">
              <a:spcBef>
                <a:spcPts val="480"/>
              </a:spcBef>
              <a:spcAft>
                <a:spcPts val="0"/>
              </a:spcAft>
              <a:buClr>
                <a:srgbClr val="4B2E83"/>
              </a:buClr>
              <a:buSzPts val="2400"/>
              <a:buChar char="&gt;"/>
            </a:pPr>
            <a:r>
              <a:rPr lang="en">
                <a:latin typeface="Arial"/>
                <a:ea typeface="Arial"/>
                <a:cs typeface="Arial"/>
                <a:sym typeface="Arial"/>
              </a:rPr>
              <a:t>FAQs updated to reflect that faculty with Acting or Teaching Professor appointments are not eligible</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0" marR="0" lvl="0" indent="0" algn="l" rtl="0">
              <a:spcBef>
                <a:spcPts val="480"/>
              </a:spcBef>
              <a:spcAft>
                <a:spcPts val="0"/>
              </a:spcAft>
              <a:buClr>
                <a:srgbClr val="4B2E83"/>
              </a:buClr>
              <a:buSzPts val="2400"/>
              <a:buNone/>
            </a:pPr>
            <a:endParaRPr>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675" name="Google Shape;675;p11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Luetjen – Office of Research</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11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Bridge Funding Program – new funding</a:t>
            </a:r>
            <a:endParaRPr/>
          </a:p>
        </p:txBody>
      </p:sp>
      <p:sp>
        <p:nvSpPr>
          <p:cNvPr id="682" name="Google Shape;682;p11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Char char="&gt;"/>
            </a:pPr>
            <a:r>
              <a:rPr lang="en">
                <a:latin typeface="Arial"/>
                <a:ea typeface="Arial"/>
                <a:cs typeface="Arial"/>
                <a:sym typeface="Arial"/>
              </a:rPr>
              <a:t>Use of Bridge Funding should end to coincide with any new external funding. </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342900" algn="l" rtl="0">
              <a:spcBef>
                <a:spcPts val="480"/>
              </a:spcBef>
              <a:spcAft>
                <a:spcPts val="0"/>
              </a:spcAft>
              <a:buClr>
                <a:srgbClr val="4B2E83"/>
              </a:buClr>
              <a:buSzPts val="2400"/>
              <a:buChar char="&gt;"/>
            </a:pPr>
            <a:r>
              <a:rPr lang="en">
                <a:latin typeface="Arial"/>
                <a:ea typeface="Arial"/>
                <a:cs typeface="Arial"/>
                <a:sym typeface="Arial"/>
              </a:rPr>
              <a:t>E.G. if R01 start date is June 1, spending on the Bridge budget should end May 31.</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0" marR="0" lvl="0" indent="0" algn="l" rtl="0">
              <a:spcBef>
                <a:spcPts val="480"/>
              </a:spcBef>
              <a:spcAft>
                <a:spcPts val="0"/>
              </a:spcAft>
              <a:buClr>
                <a:srgbClr val="4B2E83"/>
              </a:buClr>
              <a:buSzPts val="2400"/>
              <a:buNone/>
            </a:pPr>
            <a:endParaRPr>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683" name="Google Shape;683;p11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Luetjen – Office of Research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82"/>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Third Party and Subaward Cost Share: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Source of Confusion</a:t>
            </a:r>
            <a:endParaRPr/>
          </a:p>
        </p:txBody>
      </p:sp>
      <p:sp>
        <p:nvSpPr>
          <p:cNvPr id="413" name="Google Shape;413;p82"/>
          <p:cNvSpPr txBox="1">
            <a:spLocks noGrp="1"/>
          </p:cNvSpPr>
          <p:nvPr>
            <p:ph type="body" idx="2"/>
          </p:nvPr>
        </p:nvSpPr>
        <p:spPr>
          <a:xfrm>
            <a:off x="659305" y="3341913"/>
            <a:ext cx="8267100" cy="2867400"/>
          </a:xfrm>
          <a:prstGeom prst="rect">
            <a:avLst/>
          </a:prstGeom>
          <a:noFill/>
          <a:ln>
            <a:noFill/>
          </a:ln>
        </p:spPr>
        <p:txBody>
          <a:bodyPr spcFirstLastPara="1" wrap="square" lIns="91425" tIns="45700" rIns="91425" bIns="45700" anchor="t" anchorCtr="0">
            <a:normAutofit lnSpcReduction="20000"/>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Third Party and Subaward cost share look the same in the eFECS Cost Share module.</a:t>
            </a:r>
            <a:endParaRPr/>
          </a:p>
          <a:p>
            <a:pPr marL="342900" lvl="0" indent="-241300" algn="l" rtl="0">
              <a:spcBef>
                <a:spcPts val="320"/>
              </a:spcBef>
              <a:spcAft>
                <a:spcPts val="0"/>
              </a:spcAft>
              <a:buClr>
                <a:srgbClr val="4B2E83"/>
              </a:buClr>
              <a:buSzPts val="1600"/>
              <a:buFont typeface="Merriweather Sans"/>
              <a:buNone/>
            </a:pPr>
            <a:endParaRPr sz="16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Both types appear under 03-00 as “Third Party Cost Share”</a:t>
            </a:r>
            <a:endParaRPr/>
          </a:p>
          <a:p>
            <a:pPr marL="342900" lvl="0" indent="-241300" algn="l" rtl="0">
              <a:spcBef>
                <a:spcPts val="320"/>
              </a:spcBef>
              <a:spcAft>
                <a:spcPts val="0"/>
              </a:spcAft>
              <a:buClr>
                <a:srgbClr val="4B2E83"/>
              </a:buClr>
              <a:buSzPts val="1600"/>
              <a:buFont typeface="Merriweather Sans"/>
              <a:buNone/>
            </a:pPr>
            <a:endParaRPr sz="16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However, there are differences in the types and how each contribution is documented.</a:t>
            </a:r>
            <a:endParaRPr/>
          </a:p>
          <a:p>
            <a:pPr marL="342900" lvl="0" indent="-215900" algn="l" rtl="0">
              <a:spcBef>
                <a:spcPts val="400"/>
              </a:spcBef>
              <a:spcAft>
                <a:spcPts val="0"/>
              </a:spcAft>
              <a:buClr>
                <a:srgbClr val="4B2E83"/>
              </a:buClr>
              <a:buSzPts val="2000"/>
              <a:buFont typeface="Merriweather Sans"/>
              <a:buNone/>
            </a:pPr>
            <a:endParaRPr sz="2000">
              <a:latin typeface="Arial"/>
              <a:ea typeface="Arial"/>
              <a:cs typeface="Arial"/>
              <a:sym typeface="Arial"/>
            </a:endParaRPr>
          </a:p>
        </p:txBody>
      </p:sp>
      <p:sp>
        <p:nvSpPr>
          <p:cNvPr id="414" name="Google Shape;414;p82"/>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pic>
        <p:nvPicPr>
          <p:cNvPr id="415" name="Google Shape;415;p82"/>
          <p:cNvPicPr preferRelativeResize="0"/>
          <p:nvPr/>
        </p:nvPicPr>
        <p:blipFill rotWithShape="1">
          <a:blip r:embed="rId3">
            <a:alphaModFix/>
          </a:blip>
          <a:srcRect/>
          <a:stretch/>
        </p:blipFill>
        <p:spPr>
          <a:xfrm>
            <a:off x="2459563" y="1650965"/>
            <a:ext cx="4609049" cy="159880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1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Bridge Funding Program – reach</a:t>
            </a:r>
            <a:endParaRPr/>
          </a:p>
        </p:txBody>
      </p:sp>
      <p:sp>
        <p:nvSpPr>
          <p:cNvPr id="690" name="Google Shape;690;p118"/>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Luetjen – Office of Research</a:t>
            </a:r>
            <a:endParaRPr/>
          </a:p>
        </p:txBody>
      </p:sp>
      <p:pic>
        <p:nvPicPr>
          <p:cNvPr id="691" name="Google Shape;691;p118"/>
          <p:cNvPicPr preferRelativeResize="0"/>
          <p:nvPr/>
        </p:nvPicPr>
        <p:blipFill rotWithShape="1">
          <a:blip r:embed="rId3">
            <a:alphaModFix/>
          </a:blip>
          <a:srcRect/>
          <a:stretch/>
        </p:blipFill>
        <p:spPr>
          <a:xfrm>
            <a:off x="1724628" y="1689901"/>
            <a:ext cx="5255562" cy="431792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1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Bridge Funding Program return on investment</a:t>
            </a:r>
            <a:endParaRPr/>
          </a:p>
        </p:txBody>
      </p:sp>
      <p:sp>
        <p:nvSpPr>
          <p:cNvPr id="698" name="Google Shape;698;p119"/>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Luetjen – Office of Research</a:t>
            </a:r>
            <a:endParaRPr/>
          </a:p>
        </p:txBody>
      </p:sp>
      <p:sp>
        <p:nvSpPr>
          <p:cNvPr id="699" name="Google Shape;699;p119"/>
          <p:cNvSpPr txBox="1">
            <a:spLocks noGrp="1"/>
          </p:cNvSpPr>
          <p:nvPr>
            <p:ph type="body" idx="2"/>
          </p:nvPr>
        </p:nvSpPr>
        <p:spPr>
          <a:xfrm>
            <a:off x="659305" y="1736725"/>
            <a:ext cx="8196300" cy="42705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342900" lvl="0" indent="-190500" algn="l" rtl="0">
              <a:spcBef>
                <a:spcPts val="480"/>
              </a:spcBef>
              <a:spcAft>
                <a:spcPts val="0"/>
              </a:spcAft>
              <a:buClr>
                <a:srgbClr val="4B2E83"/>
              </a:buClr>
              <a:buSzPts val="2400"/>
              <a:buFont typeface="Merriweather Sans"/>
              <a:buNone/>
            </a:pPr>
            <a:endParaRPr/>
          </a:p>
          <a:p>
            <a:pPr marL="0" lvl="0" indent="0" algn="l" rtl="0">
              <a:spcBef>
                <a:spcPts val="220"/>
              </a:spcBef>
              <a:spcAft>
                <a:spcPts val="0"/>
              </a:spcAft>
              <a:buClr>
                <a:srgbClr val="4B2E83"/>
              </a:buClr>
              <a:buSzPts val="1100"/>
              <a:buNone/>
            </a:pPr>
            <a:r>
              <a:rPr lang="en" sz="1100" i="1"/>
              <a:t>*asterisk indicates rounds where awards are still active</a:t>
            </a:r>
            <a:endParaRPr/>
          </a:p>
        </p:txBody>
      </p:sp>
      <p:pic>
        <p:nvPicPr>
          <p:cNvPr id="700" name="Google Shape;700;p119"/>
          <p:cNvPicPr preferRelativeResize="0"/>
          <p:nvPr/>
        </p:nvPicPr>
        <p:blipFill rotWithShape="1">
          <a:blip r:embed="rId3">
            <a:alphaModFix/>
          </a:blip>
          <a:srcRect/>
          <a:stretch/>
        </p:blipFill>
        <p:spPr>
          <a:xfrm>
            <a:off x="247046" y="1414181"/>
            <a:ext cx="8649908" cy="40296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20"/>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Bridge Funding Program</a:t>
            </a:r>
            <a:endParaRPr/>
          </a:p>
        </p:txBody>
      </p:sp>
      <p:sp>
        <p:nvSpPr>
          <p:cNvPr id="707" name="Google Shape;707;p120"/>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4B2E83"/>
              </a:buClr>
              <a:buSzPts val="2400"/>
              <a:buChar char="&gt;"/>
            </a:pPr>
            <a:r>
              <a:rPr lang="en">
                <a:latin typeface="Arial"/>
                <a:ea typeface="Arial"/>
                <a:cs typeface="Arial"/>
                <a:sym typeface="Arial"/>
              </a:rPr>
              <a:t>Questions?</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342900" algn="l" rtl="0">
              <a:spcBef>
                <a:spcPts val="480"/>
              </a:spcBef>
              <a:spcAft>
                <a:spcPts val="0"/>
              </a:spcAft>
              <a:buClr>
                <a:srgbClr val="4B2E83"/>
              </a:buClr>
              <a:buSzPts val="2400"/>
              <a:buChar char="&gt;"/>
            </a:pPr>
            <a:r>
              <a:rPr lang="en" u="sng">
                <a:solidFill>
                  <a:schemeClr val="hlink"/>
                </a:solidFill>
                <a:latin typeface="Arial"/>
                <a:ea typeface="Arial"/>
                <a:cs typeface="Arial"/>
                <a:sym typeface="Arial"/>
                <a:hlinkClick r:id="rId3"/>
              </a:rPr>
              <a:t>https://www.washington.edu/research/or/bridge-funding-program/</a:t>
            </a:r>
            <a:endParaRPr>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342900" algn="l" rtl="0">
              <a:spcBef>
                <a:spcPts val="480"/>
              </a:spcBef>
              <a:spcAft>
                <a:spcPts val="0"/>
              </a:spcAft>
              <a:buClr>
                <a:srgbClr val="4B2E83"/>
              </a:buClr>
              <a:buSzPts val="2400"/>
              <a:buChar char="&gt;"/>
            </a:pPr>
            <a:r>
              <a:rPr lang="en">
                <a:latin typeface="Arial"/>
                <a:ea typeface="Arial"/>
                <a:cs typeface="Arial"/>
                <a:sym typeface="Arial"/>
              </a:rPr>
              <a:t>Email: </a:t>
            </a:r>
            <a:r>
              <a:rPr lang="en" u="sng">
                <a:solidFill>
                  <a:schemeClr val="hlink"/>
                </a:solidFill>
                <a:latin typeface="Arial"/>
                <a:ea typeface="Arial"/>
                <a:cs typeface="Arial"/>
                <a:sym typeface="Arial"/>
                <a:hlinkClick r:id="rId4"/>
              </a:rPr>
              <a:t>luetjen@uw.edu</a:t>
            </a:r>
            <a:endParaRPr>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342900" algn="l" rtl="0">
              <a:spcBef>
                <a:spcPts val="480"/>
              </a:spcBef>
              <a:spcAft>
                <a:spcPts val="0"/>
              </a:spcAft>
              <a:buClr>
                <a:srgbClr val="4B2E83"/>
              </a:buClr>
              <a:buSzPts val="2400"/>
              <a:buChar char="&gt;"/>
            </a:pPr>
            <a:r>
              <a:rPr lang="en">
                <a:latin typeface="Arial"/>
                <a:ea typeface="Arial"/>
                <a:cs typeface="Arial"/>
                <a:sym typeface="Arial"/>
              </a:rPr>
              <a:t>Phone: 206-616-9089</a:t>
            </a:r>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a:p>
            <a:pPr marL="0" marR="0" lvl="0" indent="0" algn="l" rtl="0">
              <a:spcBef>
                <a:spcPts val="480"/>
              </a:spcBef>
              <a:spcAft>
                <a:spcPts val="0"/>
              </a:spcAft>
              <a:buClr>
                <a:srgbClr val="4B2E83"/>
              </a:buClr>
              <a:buSzPts val="2400"/>
              <a:buNone/>
            </a:pPr>
            <a:endParaRPr>
              <a:latin typeface="Arial"/>
              <a:ea typeface="Arial"/>
              <a:cs typeface="Arial"/>
              <a:sym typeface="Arial"/>
            </a:endParaRPr>
          </a:p>
          <a:p>
            <a:pPr marL="342900" marR="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708" name="Google Shape;708;p120"/>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Luetjen – Office of Research</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121"/>
          <p:cNvSpPr txBox="1">
            <a:spLocks noGrp="1"/>
          </p:cNvSpPr>
          <p:nvPr>
            <p:ph type="body" idx="1"/>
          </p:nvPr>
        </p:nvSpPr>
        <p:spPr>
          <a:xfrm>
            <a:off x="692028" y="1640263"/>
            <a:ext cx="7736700" cy="15930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3"/>
              </a:buClr>
              <a:buSzPts val="5000"/>
              <a:buNone/>
            </a:pPr>
            <a:r>
              <a:rPr lang="en">
                <a:latin typeface="Arial"/>
                <a:ea typeface="Arial"/>
                <a:cs typeface="Arial"/>
                <a:sym typeface="Arial"/>
              </a:rPr>
              <a:t>Crowdsourcing Services</a:t>
            </a:r>
            <a:endParaRPr/>
          </a:p>
        </p:txBody>
      </p:sp>
      <p:sp>
        <p:nvSpPr>
          <p:cNvPr id="714" name="Google Shape;714;p121"/>
          <p:cNvSpPr txBox="1"/>
          <p:nvPr/>
        </p:nvSpPr>
        <p:spPr>
          <a:xfrm>
            <a:off x="692029" y="4308049"/>
            <a:ext cx="6656700" cy="18126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April 2022</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Ray Hsu, Lynn Magill</a:t>
            </a:r>
            <a:endParaRPr/>
          </a:p>
          <a:p>
            <a:pPr marL="0" marR="0" lvl="0" indent="0" algn="l" rtl="0">
              <a:lnSpc>
                <a:spcPct val="150000"/>
              </a:lnSpc>
              <a:spcBef>
                <a:spcPts val="320"/>
              </a:spcBef>
              <a:spcAft>
                <a:spcPts val="0"/>
              </a:spcAft>
              <a:buClr>
                <a:schemeClr val="lt2"/>
              </a:buClr>
              <a:buSzPts val="1600"/>
              <a:buFont typeface="Arial"/>
              <a:buNone/>
            </a:pPr>
            <a:r>
              <a:rPr lang="en" sz="1600" b="0" i="0" u="none" strike="noStrike" cap="none">
                <a:solidFill>
                  <a:schemeClr val="lt2"/>
                </a:solidFill>
                <a:latin typeface="Arial"/>
                <a:ea typeface="Arial"/>
                <a:cs typeface="Arial"/>
                <a:sym typeface="Arial"/>
              </a:rPr>
              <a:t>Procurement Services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p122"/>
          <p:cNvPicPr preferRelativeResize="0"/>
          <p:nvPr/>
        </p:nvPicPr>
        <p:blipFill rotWithShape="1">
          <a:blip r:embed="rId3">
            <a:alphaModFix/>
          </a:blip>
          <a:srcRect t="29926" b="29926"/>
          <a:stretch/>
        </p:blipFill>
        <p:spPr>
          <a:xfrm>
            <a:off x="0" y="5562604"/>
            <a:ext cx="9143493" cy="1290935"/>
          </a:xfrm>
          <a:prstGeom prst="rect">
            <a:avLst/>
          </a:prstGeom>
          <a:noFill/>
          <a:ln>
            <a:noFill/>
          </a:ln>
        </p:spPr>
      </p:pic>
      <p:sp>
        <p:nvSpPr>
          <p:cNvPr id="721" name="Google Shape;721;p122"/>
          <p:cNvSpPr/>
          <p:nvPr/>
        </p:nvSpPr>
        <p:spPr>
          <a:xfrm>
            <a:off x="0" y="1146546"/>
            <a:ext cx="9143400" cy="45444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22" name="Google Shape;722;p122"/>
          <p:cNvSpPr/>
          <p:nvPr/>
        </p:nvSpPr>
        <p:spPr>
          <a:xfrm>
            <a:off x="4" y="0"/>
            <a:ext cx="9153000" cy="1143000"/>
          </a:xfrm>
          <a:prstGeom prst="rect">
            <a:avLst/>
          </a:prstGeom>
          <a:solidFill>
            <a:srgbClr val="0B53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23" name="Google Shape;723;p122"/>
          <p:cNvSpPr txBox="1"/>
          <p:nvPr/>
        </p:nvSpPr>
        <p:spPr>
          <a:xfrm>
            <a:off x="191125" y="1167100"/>
            <a:ext cx="8938800" cy="513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00"/>
              <a:buFont typeface="Arial"/>
              <a:buNone/>
            </a:pPr>
            <a:endParaRPr sz="3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400"/>
              <a:buFont typeface="Arial"/>
              <a:buNone/>
            </a:pPr>
            <a:r>
              <a:rPr lang="en" sz="3400" b="0" i="0" u="none" strike="noStrike" cap="none">
                <a:solidFill>
                  <a:schemeClr val="lt1"/>
                </a:solidFill>
                <a:latin typeface="Calibri"/>
                <a:ea typeface="Calibri"/>
                <a:cs typeface="Calibri"/>
                <a:sym typeface="Calibri"/>
              </a:rPr>
              <a:t>Certificate in Research Administration Graduates</a:t>
            </a:r>
            <a:endParaRPr sz="1600" b="0" i="0" u="none" strike="noStrike" cap="none">
              <a:solidFill>
                <a:srgbClr val="000000"/>
              </a:solidFill>
              <a:latin typeface="Arial"/>
              <a:ea typeface="Arial"/>
              <a:cs typeface="Arial"/>
              <a:sym typeface="Arial"/>
            </a:endParaRPr>
          </a:p>
          <a:p>
            <a:pPr marL="600058" marR="0" lvl="1" indent="-257166" algn="l" rtl="0">
              <a:lnSpc>
                <a:spcPct val="150000"/>
              </a:lnSpc>
              <a:spcBef>
                <a:spcPts val="0"/>
              </a:spcBef>
              <a:spcAft>
                <a:spcPts val="0"/>
              </a:spcAft>
              <a:buClr>
                <a:schemeClr val="lt1"/>
              </a:buClr>
              <a:buSzPts val="2800"/>
              <a:buFont typeface="Arial"/>
              <a:buChar char="◆"/>
            </a:pPr>
            <a:r>
              <a:rPr lang="en" sz="2800" b="0" i="0" u="none" strike="noStrike" cap="none">
                <a:solidFill>
                  <a:schemeClr val="lt1"/>
                </a:solidFill>
                <a:latin typeface="Calibri"/>
                <a:ea typeface="Calibri"/>
                <a:cs typeface="Calibri"/>
                <a:sym typeface="Calibri"/>
              </a:rPr>
              <a:t>474 enrolled in the certificate</a:t>
            </a:r>
            <a:endParaRPr sz="1400" b="0" i="0" u="none" strike="noStrike" cap="none">
              <a:solidFill>
                <a:srgbClr val="000000"/>
              </a:solidFill>
              <a:latin typeface="Arial"/>
              <a:ea typeface="Arial"/>
              <a:cs typeface="Arial"/>
              <a:sym typeface="Arial"/>
            </a:endParaRPr>
          </a:p>
          <a:p>
            <a:pPr marL="600058" marR="0" lvl="1" indent="-257166" algn="l" rtl="0">
              <a:lnSpc>
                <a:spcPct val="150000"/>
              </a:lnSpc>
              <a:spcBef>
                <a:spcPts val="0"/>
              </a:spcBef>
              <a:spcAft>
                <a:spcPts val="0"/>
              </a:spcAft>
              <a:buClr>
                <a:schemeClr val="lt1"/>
              </a:buClr>
              <a:buSzPts val="2800"/>
              <a:buFont typeface="Arial"/>
              <a:buChar char="◆"/>
            </a:pPr>
            <a:r>
              <a:rPr lang="en" sz="2800" b="0" i="0" u="none" strike="noStrike" cap="none">
                <a:solidFill>
                  <a:schemeClr val="lt1"/>
                </a:solidFill>
                <a:latin typeface="Calibri"/>
                <a:ea typeface="Calibri"/>
                <a:cs typeface="Calibri"/>
                <a:sym typeface="Calibri"/>
              </a:rPr>
              <a:t>126 graduates since August 2020</a:t>
            </a:r>
            <a:endParaRPr sz="2800" b="0" i="0" u="none" strike="noStrike" cap="none">
              <a:solidFill>
                <a:schemeClr val="lt1"/>
              </a:solidFill>
              <a:latin typeface="Calibri"/>
              <a:ea typeface="Calibri"/>
              <a:cs typeface="Calibri"/>
              <a:sym typeface="Calibri"/>
            </a:endParaRPr>
          </a:p>
          <a:p>
            <a:pPr marL="1371600" marR="0" lvl="2" indent="-406400" algn="l" rtl="0">
              <a:lnSpc>
                <a:spcPct val="150000"/>
              </a:lnSpc>
              <a:spcBef>
                <a:spcPts val="0"/>
              </a:spcBef>
              <a:spcAft>
                <a:spcPts val="0"/>
              </a:spcAft>
              <a:buClr>
                <a:schemeClr val="lt1"/>
              </a:buClr>
              <a:buSzPts val="2800"/>
              <a:buFont typeface="Calibri"/>
              <a:buChar char="●"/>
            </a:pPr>
            <a:r>
              <a:rPr lang="en" sz="2800" b="0" i="0" u="none" strike="noStrike" cap="none">
                <a:solidFill>
                  <a:schemeClr val="lt1"/>
                </a:solidFill>
                <a:latin typeface="Calibri"/>
                <a:ea typeface="Calibri"/>
                <a:cs typeface="Calibri"/>
                <a:sym typeface="Calibri"/>
              </a:rPr>
              <a:t>34 graduates in fourth group </a:t>
            </a: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Encode Sans"/>
              <a:ea typeface="Encode Sans"/>
              <a:cs typeface="Encode Sans"/>
              <a:sym typeface="Encode Sans"/>
            </a:endParaRPr>
          </a:p>
          <a:p>
            <a:pPr marL="0" marR="0" lvl="0" indent="0" algn="l" rtl="0">
              <a:lnSpc>
                <a:spcPct val="100000"/>
              </a:lnSpc>
              <a:spcBef>
                <a:spcPts val="0"/>
              </a:spcBef>
              <a:spcAft>
                <a:spcPts val="0"/>
              </a:spcAft>
              <a:buClr>
                <a:srgbClr val="000000"/>
              </a:buClr>
              <a:buSzPts val="3300"/>
              <a:buFont typeface="Arial"/>
              <a:buNone/>
            </a:pPr>
            <a:endParaRPr sz="3300" b="0" i="0" u="none" strike="noStrike" cap="none">
              <a:solidFill>
                <a:schemeClr val="lt1"/>
              </a:solidFill>
              <a:latin typeface="Encode Sans"/>
              <a:ea typeface="Encode Sans"/>
              <a:cs typeface="Encode Sans"/>
              <a:sym typeface="Encode Sans"/>
            </a:endParaRPr>
          </a:p>
        </p:txBody>
      </p:sp>
      <p:sp>
        <p:nvSpPr>
          <p:cNvPr id="724" name="Google Shape;724;p122"/>
          <p:cNvSpPr txBox="1"/>
          <p:nvPr/>
        </p:nvSpPr>
        <p:spPr>
          <a:xfrm>
            <a:off x="152392" y="3555534"/>
            <a:ext cx="737700" cy="3387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050"/>
              <a:buFont typeface="Arial"/>
              <a:buNone/>
            </a:pPr>
            <a:endParaRPr sz="1050" b="1" i="0" u="none" strike="noStrike" cap="none">
              <a:solidFill>
                <a:srgbClr val="595959"/>
              </a:solidFill>
              <a:latin typeface="Calibri"/>
              <a:ea typeface="Calibri"/>
              <a:cs typeface="Calibri"/>
              <a:sym typeface="Calibri"/>
            </a:endParaRPr>
          </a:p>
        </p:txBody>
      </p:sp>
      <p:pic>
        <p:nvPicPr>
          <p:cNvPr id="725" name="Google Shape;725;p122" descr="C:\Users\hient2\Desktop\Untitled-1.png"/>
          <p:cNvPicPr preferRelativeResize="0"/>
          <p:nvPr/>
        </p:nvPicPr>
        <p:blipFill rotWithShape="1">
          <a:blip r:embed="rId4">
            <a:alphaModFix/>
          </a:blip>
          <a:srcRect/>
          <a:stretch/>
        </p:blipFill>
        <p:spPr>
          <a:xfrm>
            <a:off x="6552843" y="152401"/>
            <a:ext cx="2768774" cy="1006187"/>
          </a:xfrm>
          <a:prstGeom prst="rect">
            <a:avLst/>
          </a:prstGeom>
          <a:noFill/>
          <a:ln>
            <a:noFill/>
          </a:ln>
        </p:spPr>
      </p:pic>
      <p:pic>
        <p:nvPicPr>
          <p:cNvPr id="726" name="Google Shape;726;p122"/>
          <p:cNvPicPr preferRelativeResize="0"/>
          <p:nvPr/>
        </p:nvPicPr>
        <p:blipFill rotWithShape="1">
          <a:blip r:embed="rId5">
            <a:alphaModFix/>
          </a:blip>
          <a:srcRect/>
          <a:stretch/>
        </p:blipFill>
        <p:spPr>
          <a:xfrm>
            <a:off x="7771972" y="5943600"/>
            <a:ext cx="1357945" cy="914400"/>
          </a:xfrm>
          <a:prstGeom prst="rect">
            <a:avLst/>
          </a:prstGeom>
          <a:noFill/>
          <a:ln>
            <a:noFill/>
          </a:ln>
        </p:spPr>
      </p:pic>
      <p:sp>
        <p:nvSpPr>
          <p:cNvPr id="727" name="Google Shape;727;p122"/>
          <p:cNvSpPr txBox="1"/>
          <p:nvPr/>
        </p:nvSpPr>
        <p:spPr>
          <a:xfrm>
            <a:off x="17666" y="225703"/>
            <a:ext cx="6885900" cy="738600"/>
          </a:xfrm>
          <a:prstGeom prst="rect">
            <a:avLst/>
          </a:prstGeom>
          <a:noFill/>
          <a:ln>
            <a:noFill/>
          </a:ln>
        </p:spPr>
        <p:txBody>
          <a:bodyPr spcFirstLastPara="1" wrap="square" lIns="91425" tIns="45700" rIns="91425" bIns="45700" anchor="t" anchorCtr="0">
            <a:noAutofit/>
          </a:bodyPr>
          <a:lstStyle/>
          <a:p>
            <a:pPr marL="137156" marR="0" lvl="0" indent="0" algn="l" rtl="0">
              <a:lnSpc>
                <a:spcPct val="100000"/>
              </a:lnSpc>
              <a:spcBef>
                <a:spcPts val="0"/>
              </a:spcBef>
              <a:spcAft>
                <a:spcPts val="0"/>
              </a:spcAft>
              <a:buClr>
                <a:srgbClr val="000000"/>
              </a:buClr>
              <a:buSzPts val="4000"/>
              <a:buFont typeface="Arial"/>
              <a:buNone/>
            </a:pPr>
            <a:r>
              <a:rPr lang="en" sz="4000" b="1" i="0" u="none" strike="noStrike" cap="none">
                <a:solidFill>
                  <a:schemeClr val="lt1"/>
                </a:solidFill>
                <a:latin typeface="Open Sans"/>
                <a:ea typeface="Open Sans"/>
                <a:cs typeface="Open Sans"/>
                <a:sym typeface="Open Sans"/>
              </a:rPr>
              <a:t>Recognition</a:t>
            </a:r>
            <a:r>
              <a:rPr lang="en" sz="4000" b="1" i="0" u="none" strike="noStrike" cap="none">
                <a:solidFill>
                  <a:schemeClr val="lt1"/>
                </a:solidFill>
                <a:latin typeface="Calibri"/>
                <a:ea typeface="Calibri"/>
                <a:cs typeface="Calibri"/>
                <a:sym typeface="Calibri"/>
              </a:rPr>
              <a:t>!</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2"/>
        <p:cNvGrpSpPr/>
        <p:nvPr/>
      </p:nvGrpSpPr>
      <p:grpSpPr>
        <a:xfrm>
          <a:off x="0" y="0"/>
          <a:ext cx="0" cy="0"/>
          <a:chOff x="0" y="0"/>
          <a:chExt cx="0" cy="0"/>
        </a:xfrm>
      </p:grpSpPr>
      <p:pic>
        <p:nvPicPr>
          <p:cNvPr id="733" name="Google Shape;733;p123"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pic>
        <p:nvPicPr>
          <p:cNvPr id="734" name="Google Shape;734;p123" descr="Blue fireworks explosion in the sky"/>
          <p:cNvPicPr preferRelativeResize="0"/>
          <p:nvPr/>
        </p:nvPicPr>
        <p:blipFill rotWithShape="1">
          <a:blip r:embed="rId4">
            <a:alphaModFix/>
          </a:blip>
          <a:srcRect t="13925" b="13918"/>
          <a:stretch/>
        </p:blipFill>
        <p:spPr>
          <a:xfrm>
            <a:off x="0" y="0"/>
            <a:ext cx="9143997" cy="3681402"/>
          </a:xfrm>
          <a:prstGeom prst="rect">
            <a:avLst/>
          </a:prstGeom>
          <a:noFill/>
          <a:ln>
            <a:noFill/>
          </a:ln>
        </p:spPr>
      </p:pic>
      <p:sp>
        <p:nvSpPr>
          <p:cNvPr id="735" name="Google Shape;735;p123"/>
          <p:cNvSpPr/>
          <p:nvPr/>
        </p:nvSpPr>
        <p:spPr>
          <a:xfrm>
            <a:off x="0" y="0"/>
            <a:ext cx="9144000" cy="3663300"/>
          </a:xfrm>
          <a:prstGeom prst="rect">
            <a:avLst/>
          </a:prstGeom>
          <a:solidFill>
            <a:schemeClr val="dk1">
              <a:alpha val="49410"/>
            </a:schemeClr>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6" name="Google Shape;736;p123"/>
          <p:cNvSpPr txBox="1">
            <a:spLocks noGrp="1"/>
          </p:cNvSpPr>
          <p:nvPr>
            <p:ph type="ctrTitle"/>
          </p:nvPr>
        </p:nvSpPr>
        <p:spPr>
          <a:xfrm>
            <a:off x="3705" y="1252897"/>
            <a:ext cx="87273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925"/>
              <a:buFont typeface="Open Sans"/>
              <a:buNone/>
            </a:pPr>
            <a:r>
              <a:rPr lang="en" sz="3600">
                <a:solidFill>
                  <a:schemeClr val="lt1"/>
                </a:solidFill>
                <a:latin typeface="Open Sans"/>
                <a:ea typeface="Open Sans"/>
                <a:cs typeface="Open Sans"/>
                <a:sym typeface="Open Sans"/>
              </a:rPr>
              <a:t>Certificate in Research Administration Program Graduates </a:t>
            </a:r>
            <a:endParaRPr sz="7200"/>
          </a:p>
        </p:txBody>
      </p:sp>
      <p:cxnSp>
        <p:nvCxnSpPr>
          <p:cNvPr id="737" name="Google Shape;737;p123"/>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pic>
        <p:nvPicPr>
          <p:cNvPr id="738" name="Google Shape;738;p123"/>
          <p:cNvPicPr preferRelativeResize="0"/>
          <p:nvPr/>
        </p:nvPicPr>
        <p:blipFill rotWithShape="1">
          <a:blip r:embed="rId5">
            <a:alphaModFix/>
          </a:blip>
          <a:srcRect/>
          <a:stretch/>
        </p:blipFill>
        <p:spPr>
          <a:xfrm>
            <a:off x="4267200" y="3124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8"/>
                                        </p:tgtEl>
                                        <p:attrNameLst>
                                          <p:attrName>style.visibility</p:attrName>
                                        </p:attrNameLst>
                                      </p:cBhvr>
                                      <p:to>
                                        <p:strVal val="visible"/>
                                      </p:to>
                                    </p:set>
                                    <p:animEffect transition="in" filter="fade">
                                      <p:cBhvr>
                                        <p:cTn id="7" dur="1"/>
                                        <p:tgtEl>
                                          <p:spTgt spid="738"/>
                                        </p:tgtEl>
                                      </p:cBhvr>
                                    </p:animEffect>
                                  </p:childTnLst>
                                </p:cTn>
                              </p:par>
                              <p:par>
                                <p:cTn id="8" presetID="10" presetClass="entr" presetSubtype="0" fill="hold" nodeType="withEffect">
                                  <p:stCondLst>
                                    <p:cond delay="0"/>
                                  </p:stCondLst>
                                  <p:childTnLst>
                                    <p:set>
                                      <p:cBhvr>
                                        <p:cTn id="9" dur="1" fill="hold">
                                          <p:stCondLst>
                                            <p:cond delay="0"/>
                                          </p:stCondLst>
                                        </p:cTn>
                                        <p:tgtEl>
                                          <p:spTgt spid="736"/>
                                        </p:tgtEl>
                                        <p:attrNameLst>
                                          <p:attrName>style.visibility</p:attrName>
                                        </p:attrNameLst>
                                      </p:cBhvr>
                                      <p:to>
                                        <p:strVal val="visible"/>
                                      </p:to>
                                    </p:set>
                                    <p:animEffect transition="in" filter="fade">
                                      <p:cBhvr>
                                        <p:cTn id="10" dur="500"/>
                                        <p:tgtEl>
                                          <p:spTgt spid="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3"/>
        <p:cNvGrpSpPr/>
        <p:nvPr/>
      </p:nvGrpSpPr>
      <p:grpSpPr>
        <a:xfrm>
          <a:off x="0" y="0"/>
          <a:ext cx="0" cy="0"/>
          <a:chOff x="0" y="0"/>
          <a:chExt cx="0" cy="0"/>
        </a:xfrm>
      </p:grpSpPr>
      <p:pic>
        <p:nvPicPr>
          <p:cNvPr id="744" name="Google Shape;744;p124"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745" name="Google Shape;745;p124"/>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46" name="Google Shape;746;p124"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747" name="Google Shape;747;p124"/>
          <p:cNvSpPr txBox="1">
            <a:spLocks noGrp="1"/>
          </p:cNvSpPr>
          <p:nvPr>
            <p:ph type="ctrTitle"/>
          </p:nvPr>
        </p:nvSpPr>
        <p:spPr>
          <a:xfrm>
            <a:off x="0" y="1360270"/>
            <a:ext cx="91440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Maya Beal</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Contracts &amp; Operations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I-TECH, Department of Global Health</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School of Public Health</a:t>
            </a:r>
            <a:endParaRPr sz="3000">
              <a:solidFill>
                <a:schemeClr val="lt1"/>
              </a:solidFill>
              <a:latin typeface="Open Sans"/>
              <a:ea typeface="Open Sans"/>
              <a:cs typeface="Open Sans"/>
              <a:sym typeface="Open Sans"/>
            </a:endParaRPr>
          </a:p>
        </p:txBody>
      </p:sp>
      <p:sp>
        <p:nvSpPr>
          <p:cNvPr id="748" name="Google Shape;748;p124"/>
          <p:cNvSpPr txBox="1">
            <a:spLocks noGrp="1"/>
          </p:cNvSpPr>
          <p:nvPr>
            <p:ph type="subTitle" idx="1"/>
          </p:nvPr>
        </p:nvSpPr>
        <p:spPr>
          <a:xfrm>
            <a:off x="-2881" y="3351052"/>
            <a:ext cx="1884300" cy="26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49" name="Google Shape;749;p124"/>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7"/>
                                        </p:tgtEl>
                                        <p:attrNameLst>
                                          <p:attrName>style.visibility</p:attrName>
                                        </p:attrNameLst>
                                      </p:cBhvr>
                                      <p:to>
                                        <p:strVal val="visible"/>
                                      </p:to>
                                    </p:set>
                                    <p:animEffect transition="in" filter="fade">
                                      <p:cBhvr>
                                        <p:cTn id="7" dur="500"/>
                                        <p:tgtEl>
                                          <p:spTgt spid="747"/>
                                        </p:tgtEl>
                                      </p:cBhvr>
                                    </p:animEffect>
                                  </p:childTnLst>
                                </p:cTn>
                              </p:par>
                            </p:childTnLst>
                          </p:cTn>
                        </p:par>
                        <p:par>
                          <p:cTn id="8" fill="hold">
                            <p:stCondLst>
                              <p:cond delay="500"/>
                            </p:stCondLst>
                            <p:childTnLst>
                              <p:par>
                                <p:cTn id="9" presetID="10" presetClass="entr" presetSubtype="0" fill="hold" nodeType="afterEffect">
                                  <p:stCondLst>
                                    <p:cond delay="7250"/>
                                  </p:stCondLst>
                                  <p:childTnLst>
                                    <p:set>
                                      <p:cBhvr>
                                        <p:cTn id="10" dur="1" fill="hold">
                                          <p:stCondLst>
                                            <p:cond delay="0"/>
                                          </p:stCondLst>
                                        </p:cTn>
                                        <p:tgtEl>
                                          <p:spTgt spid="748">
                                            <p:txEl>
                                              <p:pRg st="0" end="0"/>
                                            </p:txEl>
                                          </p:spTgt>
                                        </p:tgtEl>
                                        <p:attrNameLst>
                                          <p:attrName>style.visibility</p:attrName>
                                        </p:attrNameLst>
                                      </p:cBhvr>
                                      <p:to>
                                        <p:strVal val="visible"/>
                                      </p:to>
                                    </p:set>
                                    <p:animEffect transition="in" filter="fade">
                                      <p:cBhvr>
                                        <p:cTn id="11" dur="500"/>
                                        <p:tgtEl>
                                          <p:spTgt spid="74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46"/>
                                        </p:tgtEl>
                                        <p:attrNameLst>
                                          <p:attrName>style.visibility</p:attrName>
                                        </p:attrNameLst>
                                      </p:cBhvr>
                                      <p:to>
                                        <p:strVal val="visible"/>
                                      </p:to>
                                    </p:set>
                                    <p:animEffect transition="in" filter="fade">
                                      <p:cBhvr>
                                        <p:cTn id="15" dur="2000"/>
                                        <p:tgtEl>
                                          <p:spTgt spid="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3"/>
        <p:cNvGrpSpPr/>
        <p:nvPr/>
      </p:nvGrpSpPr>
      <p:grpSpPr>
        <a:xfrm>
          <a:off x="0" y="0"/>
          <a:ext cx="0" cy="0"/>
          <a:chOff x="0" y="0"/>
          <a:chExt cx="0" cy="0"/>
        </a:xfrm>
      </p:grpSpPr>
      <p:pic>
        <p:nvPicPr>
          <p:cNvPr id="754" name="Google Shape;754;p125"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755" name="Google Shape;755;p125"/>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6" name="Google Shape;756;p125"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757" name="Google Shape;757;p125"/>
          <p:cNvSpPr txBox="1">
            <a:spLocks noGrp="1"/>
          </p:cNvSpPr>
          <p:nvPr>
            <p:ph type="ctrTitle"/>
          </p:nvPr>
        </p:nvSpPr>
        <p:spPr>
          <a:xfrm>
            <a:off x="0" y="1310478"/>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Nancy Biehl</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Budget/Fiscal Analyst Lead</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Radiology</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758" name="Google Shape;758;p125"/>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 sz="1500" b="0" i="0" u="none" strike="noStrike" cap="none">
                <a:solidFill>
                  <a:schemeClr val="lt1"/>
                </a:solidFill>
                <a:latin typeface="Open Sans"/>
                <a:ea typeface="Open Sans"/>
                <a:cs typeface="Open Sans"/>
                <a:sym typeface="Open Sans"/>
              </a:rPr>
              <a:t>Congratulations!</a:t>
            </a:r>
            <a:endParaRPr sz="1400" b="0" i="0" u="none" strike="noStrike" cap="none">
              <a:solidFill>
                <a:srgbClr val="000000"/>
              </a:solidFill>
              <a:latin typeface="Arial"/>
              <a:ea typeface="Arial"/>
              <a:cs typeface="Arial"/>
              <a:sym typeface="Arial"/>
            </a:endParaRPr>
          </a:p>
        </p:txBody>
      </p:sp>
      <p:cxnSp>
        <p:nvCxnSpPr>
          <p:cNvPr id="759" name="Google Shape;759;p125"/>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7"/>
                                        </p:tgtEl>
                                        <p:attrNameLst>
                                          <p:attrName>style.visibility</p:attrName>
                                        </p:attrNameLst>
                                      </p:cBhvr>
                                      <p:to>
                                        <p:strVal val="visible"/>
                                      </p:to>
                                    </p:set>
                                    <p:animEffect transition="in" filter="fade">
                                      <p:cBhvr>
                                        <p:cTn id="7" dur="500"/>
                                        <p:tgtEl>
                                          <p:spTgt spid="757"/>
                                        </p:tgtEl>
                                      </p:cBhvr>
                                    </p:animEffect>
                                  </p:childTnLst>
                                </p:cTn>
                              </p:par>
                            </p:childTnLst>
                          </p:cTn>
                        </p:par>
                        <p:par>
                          <p:cTn id="8" fill="hold">
                            <p:stCondLst>
                              <p:cond delay="500"/>
                            </p:stCondLst>
                            <p:childTnLst>
                              <p:par>
                                <p:cTn id="9" presetID="10" presetClass="entr" presetSubtype="0" fill="hold" nodeType="afterEffect">
                                  <p:stCondLst>
                                    <p:cond delay="6500"/>
                                  </p:stCondLst>
                                  <p:childTnLst>
                                    <p:set>
                                      <p:cBhvr>
                                        <p:cTn id="10" dur="1" fill="hold">
                                          <p:stCondLst>
                                            <p:cond delay="0"/>
                                          </p:stCondLst>
                                        </p:cTn>
                                        <p:tgtEl>
                                          <p:spTgt spid="758">
                                            <p:txEl>
                                              <p:pRg st="0" end="0"/>
                                            </p:txEl>
                                          </p:spTgt>
                                        </p:tgtEl>
                                        <p:attrNameLst>
                                          <p:attrName>style.visibility</p:attrName>
                                        </p:attrNameLst>
                                      </p:cBhvr>
                                      <p:to>
                                        <p:strVal val="visible"/>
                                      </p:to>
                                    </p:set>
                                    <p:animEffect transition="in" filter="fade">
                                      <p:cBhvr>
                                        <p:cTn id="11" dur="500"/>
                                        <p:tgtEl>
                                          <p:spTgt spid="75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56"/>
                                        </p:tgtEl>
                                        <p:attrNameLst>
                                          <p:attrName>style.visibility</p:attrName>
                                        </p:attrNameLst>
                                      </p:cBhvr>
                                      <p:to>
                                        <p:strVal val="visible"/>
                                      </p:to>
                                    </p:set>
                                    <p:animEffect transition="in" filter="fade">
                                      <p:cBhvr>
                                        <p:cTn id="15" dur="1250"/>
                                        <p:tgtEl>
                                          <p:spTgt spid="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3"/>
        <p:cNvGrpSpPr/>
        <p:nvPr/>
      </p:nvGrpSpPr>
      <p:grpSpPr>
        <a:xfrm>
          <a:off x="0" y="0"/>
          <a:ext cx="0" cy="0"/>
          <a:chOff x="0" y="0"/>
          <a:chExt cx="0" cy="0"/>
        </a:xfrm>
      </p:grpSpPr>
      <p:pic>
        <p:nvPicPr>
          <p:cNvPr id="764" name="Google Shape;764;p126"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765" name="Google Shape;765;p126"/>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6" name="Google Shape;766;p126" descr="Blue fireworks explosion in the sky"/>
          <p:cNvPicPr preferRelativeResize="0"/>
          <p:nvPr/>
        </p:nvPicPr>
        <p:blipFill rotWithShape="1">
          <a:blip r:embed="rId4">
            <a:alphaModFix/>
          </a:blip>
          <a:srcRect t="13924" b="13924"/>
          <a:stretch/>
        </p:blipFill>
        <p:spPr>
          <a:xfrm>
            <a:off x="144722" y="0"/>
            <a:ext cx="9144003" cy="3681402"/>
          </a:xfrm>
          <a:prstGeom prst="rect">
            <a:avLst/>
          </a:prstGeom>
          <a:noFill/>
          <a:ln>
            <a:noFill/>
          </a:ln>
        </p:spPr>
      </p:pic>
      <p:sp>
        <p:nvSpPr>
          <p:cNvPr id="767" name="Google Shape;767;p126"/>
          <p:cNvSpPr txBox="1">
            <a:spLocks noGrp="1"/>
          </p:cNvSpPr>
          <p:nvPr>
            <p:ph type="ctrTitle"/>
          </p:nvPr>
        </p:nvSpPr>
        <p:spPr>
          <a:xfrm>
            <a:off x="0" y="1276070"/>
            <a:ext cx="9288600" cy="1856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Debra Callaway</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Program Coordinator</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Office of Sponsored Programs</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Office of Research</a:t>
            </a:r>
            <a:endParaRPr sz="3000">
              <a:solidFill>
                <a:schemeClr val="lt1"/>
              </a:solidFill>
              <a:latin typeface="Open Sans"/>
              <a:ea typeface="Open Sans"/>
              <a:cs typeface="Open Sans"/>
              <a:sym typeface="Open Sans"/>
            </a:endParaRPr>
          </a:p>
        </p:txBody>
      </p:sp>
      <p:sp>
        <p:nvSpPr>
          <p:cNvPr id="768" name="Google Shape;768;p126"/>
          <p:cNvSpPr txBox="1"/>
          <p:nvPr/>
        </p:nvSpPr>
        <p:spPr>
          <a:xfrm>
            <a:off x="56328" y="3333583"/>
            <a:ext cx="2325000" cy="3276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1500"/>
              <a:buFont typeface="Arial"/>
              <a:buNone/>
            </a:pPr>
            <a:r>
              <a:rPr lang="en" sz="1500" b="0" i="0" u="none" strike="noStrike" cap="none">
                <a:solidFill>
                  <a:schemeClr val="lt1"/>
                </a:solidFill>
                <a:latin typeface="Open Sans"/>
                <a:ea typeface="Open Sans"/>
                <a:cs typeface="Open Sans"/>
                <a:sym typeface="Open Sans"/>
              </a:rPr>
              <a:t>Congratulations!</a:t>
            </a:r>
            <a:endParaRPr sz="1400" b="0" i="0" u="none" strike="noStrike" cap="none">
              <a:solidFill>
                <a:srgbClr val="000000"/>
              </a:solidFill>
              <a:latin typeface="Arial"/>
              <a:ea typeface="Arial"/>
              <a:cs typeface="Arial"/>
              <a:sym typeface="Arial"/>
            </a:endParaRPr>
          </a:p>
        </p:txBody>
      </p:sp>
      <p:cxnSp>
        <p:nvCxnSpPr>
          <p:cNvPr id="769" name="Google Shape;769;p126"/>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7"/>
                                        </p:tgtEl>
                                        <p:attrNameLst>
                                          <p:attrName>style.visibility</p:attrName>
                                        </p:attrNameLst>
                                      </p:cBhvr>
                                      <p:to>
                                        <p:strVal val="visible"/>
                                      </p:to>
                                    </p:set>
                                    <p:animEffect transition="in" filter="fade">
                                      <p:cBhvr>
                                        <p:cTn id="7" dur="500"/>
                                        <p:tgtEl>
                                          <p:spTgt spid="767"/>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768">
                                            <p:txEl>
                                              <p:pRg st="0" end="0"/>
                                            </p:txEl>
                                          </p:spTgt>
                                        </p:tgtEl>
                                        <p:attrNameLst>
                                          <p:attrName>style.visibility</p:attrName>
                                        </p:attrNameLst>
                                      </p:cBhvr>
                                      <p:to>
                                        <p:strVal val="visible"/>
                                      </p:to>
                                    </p:set>
                                    <p:animEffect transition="in" filter="fade">
                                      <p:cBhvr>
                                        <p:cTn id="11" dur="500"/>
                                        <p:tgtEl>
                                          <p:spTgt spid="76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6"/>
                                        </p:tgtEl>
                                        <p:attrNameLst>
                                          <p:attrName>style.visibility</p:attrName>
                                        </p:attrNameLst>
                                      </p:cBhvr>
                                      <p:to>
                                        <p:strVal val="visible"/>
                                      </p:to>
                                    </p:set>
                                    <p:animEffect transition="in" filter="fade">
                                      <p:cBhvr>
                                        <p:cTn id="15" dur="125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3"/>
        <p:cNvGrpSpPr/>
        <p:nvPr/>
      </p:nvGrpSpPr>
      <p:grpSpPr>
        <a:xfrm>
          <a:off x="0" y="0"/>
          <a:ext cx="0" cy="0"/>
          <a:chOff x="0" y="0"/>
          <a:chExt cx="0" cy="0"/>
        </a:xfrm>
      </p:grpSpPr>
      <p:pic>
        <p:nvPicPr>
          <p:cNvPr id="774" name="Google Shape;774;p127"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775" name="Google Shape;775;p127"/>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76" name="Google Shape;776;p127"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777" name="Google Shape;777;p127"/>
          <p:cNvSpPr txBox="1">
            <a:spLocks noGrp="1"/>
          </p:cNvSpPr>
          <p:nvPr>
            <p:ph type="ctrTitle"/>
          </p:nvPr>
        </p:nvSpPr>
        <p:spPr>
          <a:xfrm>
            <a:off x="0" y="1052146"/>
            <a:ext cx="8999400" cy="2109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Leanne Cornel</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Research Operations Specialist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Anesthesiology &amp; Pain Medicine</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778" name="Google Shape;778;p127"/>
          <p:cNvSpPr txBox="1">
            <a:spLocks noGrp="1"/>
          </p:cNvSpPr>
          <p:nvPr>
            <p:ph type="subTitle" idx="1"/>
          </p:nvPr>
        </p:nvSpPr>
        <p:spPr>
          <a:xfrm>
            <a:off x="0" y="3362490"/>
            <a:ext cx="2476500" cy="3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79" name="Google Shape;779;p127"/>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7"/>
                                        </p:tgtEl>
                                        <p:attrNameLst>
                                          <p:attrName>style.visibility</p:attrName>
                                        </p:attrNameLst>
                                      </p:cBhvr>
                                      <p:to>
                                        <p:strVal val="visible"/>
                                      </p:to>
                                    </p:set>
                                    <p:animEffect transition="in" filter="fade">
                                      <p:cBhvr>
                                        <p:cTn id="7" dur="500"/>
                                        <p:tgtEl>
                                          <p:spTgt spid="777"/>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778">
                                            <p:txEl>
                                              <p:pRg st="0" end="0"/>
                                            </p:txEl>
                                          </p:spTgt>
                                        </p:tgtEl>
                                        <p:attrNameLst>
                                          <p:attrName>style.visibility</p:attrName>
                                        </p:attrNameLst>
                                      </p:cBhvr>
                                      <p:to>
                                        <p:strVal val="visible"/>
                                      </p:to>
                                    </p:set>
                                    <p:animEffect transition="in" filter="fade">
                                      <p:cBhvr>
                                        <p:cTn id="11" dur="500"/>
                                        <p:tgtEl>
                                          <p:spTgt spid="77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76"/>
                                        </p:tgtEl>
                                        <p:attrNameLst>
                                          <p:attrName>style.visibility</p:attrName>
                                        </p:attrNameLst>
                                      </p:cBhvr>
                                      <p:to>
                                        <p:strVal val="visible"/>
                                      </p:to>
                                    </p:set>
                                    <p:animEffect transition="in" filter="fade">
                                      <p:cBhvr>
                                        <p:cTn id="15" dur="125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83"/>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Third Party and Subaward Cost Share: </a:t>
            </a:r>
            <a:endParaRPr/>
          </a:p>
          <a:p>
            <a:pPr marL="0" lvl="0" indent="0" algn="l" rtl="0">
              <a:lnSpc>
                <a:spcPct val="90000"/>
              </a:lnSpc>
              <a:spcBef>
                <a:spcPts val="600"/>
              </a:spcBef>
              <a:spcAft>
                <a:spcPts val="0"/>
              </a:spcAft>
              <a:buClr>
                <a:srgbClr val="4B2E83"/>
              </a:buClr>
              <a:buSzPts val="3000"/>
              <a:buNone/>
            </a:pPr>
            <a:r>
              <a:rPr lang="en">
                <a:latin typeface="Arial"/>
                <a:ea typeface="Arial"/>
                <a:cs typeface="Arial"/>
                <a:sym typeface="Arial"/>
              </a:rPr>
              <a:t>The Differences</a:t>
            </a:r>
            <a:endParaRPr/>
          </a:p>
        </p:txBody>
      </p:sp>
      <p:sp>
        <p:nvSpPr>
          <p:cNvPr id="421" name="Google Shape;421;p83"/>
          <p:cNvSpPr txBox="1">
            <a:spLocks noGrp="1"/>
          </p:cNvSpPr>
          <p:nvPr>
            <p:ph type="body" idx="2"/>
          </p:nvPr>
        </p:nvSpPr>
        <p:spPr>
          <a:xfrm>
            <a:off x="659305" y="1736725"/>
            <a:ext cx="8196300" cy="447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000"/>
              <a:buFont typeface="Merriweather Sans"/>
              <a:buChar char="&gt;"/>
            </a:pPr>
            <a:r>
              <a:rPr lang="en" sz="2000" u="sng">
                <a:latin typeface="Arial"/>
                <a:ea typeface="Arial"/>
                <a:cs typeface="Arial"/>
                <a:sym typeface="Arial"/>
              </a:rPr>
              <a:t>Third Party Cost Share: </a:t>
            </a:r>
            <a:endParaRPr/>
          </a:p>
          <a:p>
            <a:pPr marL="742950" lvl="1" indent="-285750" algn="l" rtl="0">
              <a:spcBef>
                <a:spcPts val="360"/>
              </a:spcBef>
              <a:spcAft>
                <a:spcPts val="0"/>
              </a:spcAft>
              <a:buClr>
                <a:srgbClr val="4B2E83"/>
              </a:buClr>
              <a:buSzPts val="1800"/>
              <a:buChar char="–"/>
            </a:pPr>
            <a:r>
              <a:rPr lang="en" sz="1800">
                <a:latin typeface="Arial"/>
                <a:ea typeface="Arial"/>
                <a:cs typeface="Arial"/>
                <a:sym typeface="Arial"/>
              </a:rPr>
              <a:t>Provided by an individual or organization other than either UW or the Award Sponsor. </a:t>
            </a:r>
            <a:endParaRPr/>
          </a:p>
          <a:p>
            <a:pPr marL="742950" lvl="1" indent="-285750" algn="l" rtl="0">
              <a:spcBef>
                <a:spcPts val="360"/>
              </a:spcBef>
              <a:spcAft>
                <a:spcPts val="0"/>
              </a:spcAft>
              <a:buClr>
                <a:srgbClr val="4B2E83"/>
              </a:buClr>
              <a:buSzPts val="1800"/>
              <a:buChar char="–"/>
            </a:pPr>
            <a:r>
              <a:rPr lang="en" sz="1800">
                <a:latin typeface="Arial"/>
                <a:ea typeface="Arial"/>
                <a:cs typeface="Arial"/>
                <a:sym typeface="Arial"/>
              </a:rPr>
              <a:t>Not tied to any formal agreement or financial instrument (such as a subaward). </a:t>
            </a:r>
            <a:endParaRPr/>
          </a:p>
          <a:p>
            <a:pPr marL="742950" lvl="1" indent="-285750" algn="l" rtl="0">
              <a:spcBef>
                <a:spcPts val="360"/>
              </a:spcBef>
              <a:spcAft>
                <a:spcPts val="0"/>
              </a:spcAft>
              <a:buClr>
                <a:srgbClr val="4B2E83"/>
              </a:buClr>
              <a:buSzPts val="1800"/>
              <a:buChar char="–"/>
            </a:pPr>
            <a:r>
              <a:rPr lang="en" sz="1800">
                <a:latin typeface="Arial"/>
                <a:ea typeface="Arial"/>
                <a:cs typeface="Arial"/>
                <a:sym typeface="Arial"/>
              </a:rPr>
              <a:t>Is voluntary and is not subject to or made as a requirement of any other agreement with the UW.</a:t>
            </a:r>
            <a:endParaRPr/>
          </a:p>
          <a:p>
            <a:pPr marL="342900" lvl="0" indent="-215900" algn="l" rtl="0">
              <a:spcBef>
                <a:spcPts val="400"/>
              </a:spcBef>
              <a:spcAft>
                <a:spcPts val="0"/>
              </a:spcAft>
              <a:buClr>
                <a:srgbClr val="4B2E83"/>
              </a:buClr>
              <a:buSzPts val="2000"/>
              <a:buFont typeface="Merriweather Sans"/>
              <a:buNone/>
            </a:pPr>
            <a:endParaRPr sz="2000">
              <a:latin typeface="Arial"/>
              <a:ea typeface="Arial"/>
              <a:cs typeface="Arial"/>
              <a:sym typeface="Arial"/>
            </a:endParaRPr>
          </a:p>
          <a:p>
            <a:pPr marL="342900" lvl="0" indent="-342900" algn="l" rtl="0">
              <a:spcBef>
                <a:spcPts val="400"/>
              </a:spcBef>
              <a:spcAft>
                <a:spcPts val="0"/>
              </a:spcAft>
              <a:buClr>
                <a:srgbClr val="4B2E83"/>
              </a:buClr>
              <a:buSzPts val="2000"/>
              <a:buFont typeface="Merriweather Sans"/>
              <a:buChar char="&gt;"/>
            </a:pPr>
            <a:r>
              <a:rPr lang="en" sz="2000" u="sng">
                <a:latin typeface="Arial"/>
                <a:ea typeface="Arial"/>
                <a:cs typeface="Arial"/>
                <a:sym typeface="Arial"/>
              </a:rPr>
              <a:t>Subaward Cost Share:</a:t>
            </a:r>
            <a:endParaRPr/>
          </a:p>
          <a:p>
            <a:pPr marL="742950" lvl="1" indent="-285750" algn="l" rtl="0">
              <a:spcBef>
                <a:spcPts val="360"/>
              </a:spcBef>
              <a:spcAft>
                <a:spcPts val="0"/>
              </a:spcAft>
              <a:buClr>
                <a:srgbClr val="4B2E83"/>
              </a:buClr>
              <a:buSzPts val="1800"/>
              <a:buChar char="–"/>
            </a:pPr>
            <a:r>
              <a:rPr lang="en" sz="1800">
                <a:latin typeface="Arial"/>
                <a:ea typeface="Arial"/>
                <a:cs typeface="Arial"/>
                <a:sym typeface="Arial"/>
              </a:rPr>
              <a:t>A commitment made by a Subaward recipient.</a:t>
            </a:r>
            <a:endParaRPr/>
          </a:p>
          <a:p>
            <a:pPr marL="742950" lvl="1" indent="-285750" algn="l" rtl="0">
              <a:spcBef>
                <a:spcPts val="360"/>
              </a:spcBef>
              <a:spcAft>
                <a:spcPts val="0"/>
              </a:spcAft>
              <a:buClr>
                <a:srgbClr val="4B2E83"/>
              </a:buClr>
              <a:buSzPts val="1800"/>
              <a:buChar char="–"/>
            </a:pPr>
            <a:r>
              <a:rPr lang="en" sz="1800">
                <a:latin typeface="Arial"/>
                <a:ea typeface="Arial"/>
                <a:cs typeface="Arial"/>
                <a:sym typeface="Arial"/>
              </a:rPr>
              <a:t>Should be clearly specified in the Subaward agreement.</a:t>
            </a:r>
            <a:endParaRPr/>
          </a:p>
          <a:p>
            <a:pPr marL="742950" lvl="1" indent="-285750" algn="l" rtl="0">
              <a:spcBef>
                <a:spcPts val="360"/>
              </a:spcBef>
              <a:spcAft>
                <a:spcPts val="0"/>
              </a:spcAft>
              <a:buClr>
                <a:srgbClr val="4B2E83"/>
              </a:buClr>
              <a:buSzPts val="1800"/>
              <a:buChar char="–"/>
            </a:pPr>
            <a:r>
              <a:rPr lang="en" sz="1800">
                <a:latin typeface="Arial"/>
                <a:ea typeface="Arial"/>
                <a:cs typeface="Arial"/>
                <a:sym typeface="Arial"/>
              </a:rPr>
              <a:t>Discouraged unless the sponsor has a mandatory cost share requirement.</a:t>
            </a:r>
            <a:endParaRPr/>
          </a:p>
          <a:p>
            <a:pPr marL="342900" lvl="0" indent="-215900" algn="l" rtl="0">
              <a:spcBef>
                <a:spcPts val="400"/>
              </a:spcBef>
              <a:spcAft>
                <a:spcPts val="0"/>
              </a:spcAft>
              <a:buClr>
                <a:srgbClr val="4B2E83"/>
              </a:buClr>
              <a:buSzPts val="2000"/>
              <a:buFont typeface="Merriweather Sans"/>
              <a:buNone/>
            </a:pPr>
            <a:endParaRPr sz="2000">
              <a:latin typeface="Arial"/>
              <a:ea typeface="Arial"/>
              <a:cs typeface="Arial"/>
              <a:sym typeface="Arial"/>
            </a:endParaRPr>
          </a:p>
          <a:p>
            <a:pPr marL="342900" lvl="0" indent="-215900" algn="l" rtl="0">
              <a:spcBef>
                <a:spcPts val="400"/>
              </a:spcBef>
              <a:spcAft>
                <a:spcPts val="0"/>
              </a:spcAft>
              <a:buClr>
                <a:srgbClr val="4B2E83"/>
              </a:buClr>
              <a:buSzPts val="2000"/>
              <a:buFont typeface="Merriweather Sans"/>
              <a:buNone/>
            </a:pPr>
            <a:endParaRPr sz="2000">
              <a:latin typeface="Arial"/>
              <a:ea typeface="Arial"/>
              <a:cs typeface="Arial"/>
              <a:sym typeface="Arial"/>
            </a:endParaRPr>
          </a:p>
        </p:txBody>
      </p:sp>
      <p:sp>
        <p:nvSpPr>
          <p:cNvPr id="422" name="Google Shape;422;p83"/>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3"/>
        <p:cNvGrpSpPr/>
        <p:nvPr/>
      </p:nvGrpSpPr>
      <p:grpSpPr>
        <a:xfrm>
          <a:off x="0" y="0"/>
          <a:ext cx="0" cy="0"/>
          <a:chOff x="0" y="0"/>
          <a:chExt cx="0" cy="0"/>
        </a:xfrm>
      </p:grpSpPr>
      <p:pic>
        <p:nvPicPr>
          <p:cNvPr id="784" name="Google Shape;784;p128"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785" name="Google Shape;785;p128"/>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6" name="Google Shape;786;p128"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787" name="Google Shape;787;p128"/>
          <p:cNvSpPr txBox="1">
            <a:spLocks noGrp="1"/>
          </p:cNvSpPr>
          <p:nvPr>
            <p:ph type="ctrTitle"/>
          </p:nvPr>
        </p:nvSpPr>
        <p:spPr>
          <a:xfrm>
            <a:off x="0" y="804673"/>
            <a:ext cx="9288600" cy="2360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Shannon Gilmore</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Grants &amp; Contracts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School of Oceanography</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College of the Environment</a:t>
            </a:r>
            <a:endParaRPr sz="3000">
              <a:solidFill>
                <a:schemeClr val="lt1"/>
              </a:solidFill>
              <a:latin typeface="Open Sans"/>
              <a:ea typeface="Open Sans"/>
              <a:cs typeface="Open Sans"/>
              <a:sym typeface="Open Sans"/>
            </a:endParaRPr>
          </a:p>
        </p:txBody>
      </p:sp>
      <p:sp>
        <p:nvSpPr>
          <p:cNvPr id="788" name="Google Shape;788;p128"/>
          <p:cNvSpPr txBox="1">
            <a:spLocks noGrp="1"/>
          </p:cNvSpPr>
          <p:nvPr>
            <p:ph type="subTitle" idx="1"/>
          </p:nvPr>
        </p:nvSpPr>
        <p:spPr>
          <a:xfrm>
            <a:off x="-3" y="3363512"/>
            <a:ext cx="1877700" cy="347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89" name="Google Shape;789;p128"/>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7"/>
                                        </p:tgtEl>
                                        <p:attrNameLst>
                                          <p:attrName>style.visibility</p:attrName>
                                        </p:attrNameLst>
                                      </p:cBhvr>
                                      <p:to>
                                        <p:strVal val="visible"/>
                                      </p:to>
                                    </p:set>
                                    <p:animEffect transition="in" filter="fade">
                                      <p:cBhvr>
                                        <p:cTn id="7" dur="500"/>
                                        <p:tgtEl>
                                          <p:spTgt spid="787"/>
                                        </p:tgtEl>
                                      </p:cBhvr>
                                    </p:animEffect>
                                  </p:childTnLst>
                                </p:cTn>
                              </p:par>
                            </p:childTnLst>
                          </p:cTn>
                        </p:par>
                        <p:par>
                          <p:cTn id="8" fill="hold">
                            <p:stCondLst>
                              <p:cond delay="500"/>
                            </p:stCondLst>
                            <p:childTnLst>
                              <p:par>
                                <p:cTn id="9" presetID="10" presetClass="entr" presetSubtype="0" fill="hold" nodeType="afterEffect">
                                  <p:stCondLst>
                                    <p:cond delay="6500"/>
                                  </p:stCondLst>
                                  <p:childTnLst>
                                    <p:set>
                                      <p:cBhvr>
                                        <p:cTn id="10" dur="1" fill="hold">
                                          <p:stCondLst>
                                            <p:cond delay="0"/>
                                          </p:stCondLst>
                                        </p:cTn>
                                        <p:tgtEl>
                                          <p:spTgt spid="788">
                                            <p:txEl>
                                              <p:pRg st="0" end="0"/>
                                            </p:txEl>
                                          </p:spTgt>
                                        </p:tgtEl>
                                        <p:attrNameLst>
                                          <p:attrName>style.visibility</p:attrName>
                                        </p:attrNameLst>
                                      </p:cBhvr>
                                      <p:to>
                                        <p:strVal val="visible"/>
                                      </p:to>
                                    </p:set>
                                    <p:animEffect transition="in" filter="fade">
                                      <p:cBhvr>
                                        <p:cTn id="11" dur="500"/>
                                        <p:tgtEl>
                                          <p:spTgt spid="78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86"/>
                                        </p:tgtEl>
                                        <p:attrNameLst>
                                          <p:attrName>style.visibility</p:attrName>
                                        </p:attrNameLst>
                                      </p:cBhvr>
                                      <p:to>
                                        <p:strVal val="visible"/>
                                      </p:to>
                                    </p:set>
                                    <p:animEffect transition="in" filter="fade">
                                      <p:cBhvr>
                                        <p:cTn id="15" dur="1250"/>
                                        <p:tgtEl>
                                          <p:spTgt spid="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3"/>
        <p:cNvGrpSpPr/>
        <p:nvPr/>
      </p:nvGrpSpPr>
      <p:grpSpPr>
        <a:xfrm>
          <a:off x="0" y="0"/>
          <a:ext cx="0" cy="0"/>
          <a:chOff x="0" y="0"/>
          <a:chExt cx="0" cy="0"/>
        </a:xfrm>
      </p:grpSpPr>
      <p:pic>
        <p:nvPicPr>
          <p:cNvPr id="794" name="Google Shape;794;p129"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795" name="Google Shape;795;p129"/>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96" name="Google Shape;796;p129"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797" name="Google Shape;797;p129"/>
          <p:cNvSpPr txBox="1">
            <a:spLocks noGrp="1"/>
          </p:cNvSpPr>
          <p:nvPr>
            <p:ph type="ctrTitle"/>
          </p:nvPr>
        </p:nvSpPr>
        <p:spPr>
          <a:xfrm>
            <a:off x="0" y="213123"/>
            <a:ext cx="9288600" cy="2969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Valerie Hockens</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Program Operations Specialist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Epidemiology</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School of Public Health</a:t>
            </a:r>
            <a:endParaRPr/>
          </a:p>
        </p:txBody>
      </p:sp>
      <p:sp>
        <p:nvSpPr>
          <p:cNvPr id="798" name="Google Shape;798;p129"/>
          <p:cNvSpPr txBox="1">
            <a:spLocks noGrp="1"/>
          </p:cNvSpPr>
          <p:nvPr>
            <p:ph type="subTitle" idx="1"/>
          </p:nvPr>
        </p:nvSpPr>
        <p:spPr>
          <a:xfrm>
            <a:off x="0" y="3368817"/>
            <a:ext cx="1730100" cy="2841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99" name="Google Shape;799;p129"/>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7"/>
                                        </p:tgtEl>
                                        <p:attrNameLst>
                                          <p:attrName>style.visibility</p:attrName>
                                        </p:attrNameLst>
                                      </p:cBhvr>
                                      <p:to>
                                        <p:strVal val="visible"/>
                                      </p:to>
                                    </p:set>
                                    <p:animEffect transition="in" filter="fade">
                                      <p:cBhvr>
                                        <p:cTn id="7" dur="500"/>
                                        <p:tgtEl>
                                          <p:spTgt spid="797"/>
                                        </p:tgtEl>
                                      </p:cBhvr>
                                    </p:animEffect>
                                  </p:childTnLst>
                                </p:cTn>
                              </p:par>
                            </p:childTnLst>
                          </p:cTn>
                        </p:par>
                        <p:par>
                          <p:cTn id="8" fill="hold">
                            <p:stCondLst>
                              <p:cond delay="500"/>
                            </p:stCondLst>
                            <p:childTnLst>
                              <p:par>
                                <p:cTn id="9" presetID="10" presetClass="entr" presetSubtype="0" fill="hold" nodeType="afterEffect">
                                  <p:stCondLst>
                                    <p:cond delay="6750"/>
                                  </p:stCondLst>
                                  <p:childTnLst>
                                    <p:set>
                                      <p:cBhvr>
                                        <p:cTn id="10" dur="1" fill="hold">
                                          <p:stCondLst>
                                            <p:cond delay="0"/>
                                          </p:stCondLst>
                                        </p:cTn>
                                        <p:tgtEl>
                                          <p:spTgt spid="798">
                                            <p:txEl>
                                              <p:pRg st="0" end="0"/>
                                            </p:txEl>
                                          </p:spTgt>
                                        </p:tgtEl>
                                        <p:attrNameLst>
                                          <p:attrName>style.visibility</p:attrName>
                                        </p:attrNameLst>
                                      </p:cBhvr>
                                      <p:to>
                                        <p:strVal val="visible"/>
                                      </p:to>
                                    </p:set>
                                    <p:animEffect transition="in" filter="fade">
                                      <p:cBhvr>
                                        <p:cTn id="11" dur="500"/>
                                        <p:tgtEl>
                                          <p:spTgt spid="79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96"/>
                                        </p:tgtEl>
                                        <p:attrNameLst>
                                          <p:attrName>style.visibility</p:attrName>
                                        </p:attrNameLst>
                                      </p:cBhvr>
                                      <p:to>
                                        <p:strVal val="visible"/>
                                      </p:to>
                                    </p:set>
                                    <p:animEffect transition="in" filter="fade">
                                      <p:cBhvr>
                                        <p:cTn id="15" dur="1250"/>
                                        <p:tgtEl>
                                          <p:spTgt spid="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3"/>
        <p:cNvGrpSpPr/>
        <p:nvPr/>
      </p:nvGrpSpPr>
      <p:grpSpPr>
        <a:xfrm>
          <a:off x="0" y="0"/>
          <a:ext cx="0" cy="0"/>
          <a:chOff x="0" y="0"/>
          <a:chExt cx="0" cy="0"/>
        </a:xfrm>
      </p:grpSpPr>
      <p:pic>
        <p:nvPicPr>
          <p:cNvPr id="804" name="Google Shape;804;p130"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805" name="Google Shape;805;p130"/>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06" name="Google Shape;806;p130"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807" name="Google Shape;807;p130"/>
          <p:cNvSpPr txBox="1">
            <a:spLocks noGrp="1"/>
          </p:cNvSpPr>
          <p:nvPr>
            <p:ph type="ctrTitle"/>
          </p:nvPr>
        </p:nvSpPr>
        <p:spPr>
          <a:xfrm>
            <a:off x="0" y="1504197"/>
            <a:ext cx="9144000" cy="1729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n" sz="3000">
                <a:solidFill>
                  <a:schemeClr val="lt1"/>
                </a:solidFill>
                <a:latin typeface="Open Sans"/>
                <a:ea typeface="Open Sans"/>
                <a:cs typeface="Open Sans"/>
                <a:sym typeface="Open Sans"/>
              </a:rPr>
              <a:t>Kellie Holden</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Administrator</a:t>
            </a:r>
            <a:br>
              <a:rPr lang="en" sz="3000">
                <a:solidFill>
                  <a:schemeClr val="lt1"/>
                </a:solidFill>
                <a:latin typeface="Open Sans"/>
                <a:ea typeface="Open Sans"/>
                <a:cs typeface="Open Sans"/>
                <a:sym typeface="Open Sans"/>
              </a:rPr>
            </a:br>
            <a:r>
              <a:rPr lang="en" sz="2800">
                <a:solidFill>
                  <a:schemeClr val="lt1"/>
                </a:solidFill>
                <a:latin typeface="Open Sans"/>
                <a:ea typeface="Open Sans"/>
                <a:cs typeface="Open Sans"/>
                <a:sym typeface="Open Sans"/>
              </a:rPr>
              <a:t>Goodlad Institute for Educational Renewal </a:t>
            </a:r>
            <a:br>
              <a:rPr lang="en" sz="2800">
                <a:solidFill>
                  <a:schemeClr val="lt1"/>
                </a:solidFill>
                <a:latin typeface="Open Sans"/>
                <a:ea typeface="Open Sans"/>
                <a:cs typeface="Open Sans"/>
                <a:sym typeface="Open Sans"/>
              </a:rPr>
            </a:br>
            <a:r>
              <a:rPr lang="en" sz="2800">
                <a:solidFill>
                  <a:schemeClr val="lt1"/>
                </a:solidFill>
                <a:latin typeface="Open Sans"/>
                <a:ea typeface="Open Sans"/>
                <a:cs typeface="Open Sans"/>
                <a:sym typeface="Open Sans"/>
              </a:rPr>
              <a:t>UW Bothell</a:t>
            </a:r>
            <a:endParaRPr/>
          </a:p>
        </p:txBody>
      </p:sp>
      <p:sp>
        <p:nvSpPr>
          <p:cNvPr id="808" name="Google Shape;808;p130"/>
          <p:cNvSpPr txBox="1">
            <a:spLocks noGrp="1"/>
          </p:cNvSpPr>
          <p:nvPr>
            <p:ph type="subTitle" idx="1"/>
          </p:nvPr>
        </p:nvSpPr>
        <p:spPr>
          <a:xfrm>
            <a:off x="0" y="3337190"/>
            <a:ext cx="1733100" cy="413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09" name="Google Shape;809;p130"/>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7"/>
                                        </p:tgtEl>
                                        <p:attrNameLst>
                                          <p:attrName>style.visibility</p:attrName>
                                        </p:attrNameLst>
                                      </p:cBhvr>
                                      <p:to>
                                        <p:strVal val="visible"/>
                                      </p:to>
                                    </p:set>
                                    <p:animEffect transition="in" filter="fade">
                                      <p:cBhvr>
                                        <p:cTn id="7" dur="500"/>
                                        <p:tgtEl>
                                          <p:spTgt spid="807"/>
                                        </p:tgtEl>
                                      </p:cBhvr>
                                    </p:animEffect>
                                  </p:childTnLst>
                                </p:cTn>
                              </p:par>
                            </p:childTnLst>
                          </p:cTn>
                        </p:par>
                        <p:par>
                          <p:cTn id="8" fill="hold">
                            <p:stCondLst>
                              <p:cond delay="500"/>
                            </p:stCondLst>
                            <p:childTnLst>
                              <p:par>
                                <p:cTn id="9" presetID="10" presetClass="entr" presetSubtype="0" fill="hold" nodeType="afterEffect">
                                  <p:stCondLst>
                                    <p:cond delay="6750"/>
                                  </p:stCondLst>
                                  <p:childTnLst>
                                    <p:set>
                                      <p:cBhvr>
                                        <p:cTn id="10" dur="1" fill="hold">
                                          <p:stCondLst>
                                            <p:cond delay="0"/>
                                          </p:stCondLst>
                                        </p:cTn>
                                        <p:tgtEl>
                                          <p:spTgt spid="808">
                                            <p:txEl>
                                              <p:pRg st="0" end="0"/>
                                            </p:txEl>
                                          </p:spTgt>
                                        </p:tgtEl>
                                        <p:attrNameLst>
                                          <p:attrName>style.visibility</p:attrName>
                                        </p:attrNameLst>
                                      </p:cBhvr>
                                      <p:to>
                                        <p:strVal val="visible"/>
                                      </p:to>
                                    </p:set>
                                    <p:animEffect transition="in" filter="fade">
                                      <p:cBhvr>
                                        <p:cTn id="11" dur="500"/>
                                        <p:tgtEl>
                                          <p:spTgt spid="80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06"/>
                                        </p:tgtEl>
                                        <p:attrNameLst>
                                          <p:attrName>style.visibility</p:attrName>
                                        </p:attrNameLst>
                                      </p:cBhvr>
                                      <p:to>
                                        <p:strVal val="visible"/>
                                      </p:to>
                                    </p:set>
                                    <p:animEffect transition="in" filter="fade">
                                      <p:cBhvr>
                                        <p:cTn id="15" dur="1250"/>
                                        <p:tgtEl>
                                          <p:spTgt spid="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3"/>
        <p:cNvGrpSpPr/>
        <p:nvPr/>
      </p:nvGrpSpPr>
      <p:grpSpPr>
        <a:xfrm>
          <a:off x="0" y="0"/>
          <a:ext cx="0" cy="0"/>
          <a:chOff x="0" y="0"/>
          <a:chExt cx="0" cy="0"/>
        </a:xfrm>
      </p:grpSpPr>
      <p:pic>
        <p:nvPicPr>
          <p:cNvPr id="814" name="Google Shape;814;p131"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815" name="Google Shape;815;p131"/>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16" name="Google Shape;816;p131"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817" name="Google Shape;817;p131"/>
          <p:cNvSpPr txBox="1">
            <a:spLocks noGrp="1"/>
          </p:cNvSpPr>
          <p:nvPr>
            <p:ph type="ctrTitle"/>
          </p:nvPr>
        </p:nvSpPr>
        <p:spPr>
          <a:xfrm>
            <a:off x="0" y="1405205"/>
            <a:ext cx="76008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Katia Jossa-Jouable</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Fiscal Specialist II</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Chemical Engineering</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College of Engineering</a:t>
            </a:r>
            <a:endParaRPr sz="3000">
              <a:solidFill>
                <a:schemeClr val="lt1"/>
              </a:solidFill>
              <a:latin typeface="Open Sans"/>
              <a:ea typeface="Open Sans"/>
              <a:cs typeface="Open Sans"/>
              <a:sym typeface="Open Sans"/>
            </a:endParaRPr>
          </a:p>
        </p:txBody>
      </p:sp>
      <p:sp>
        <p:nvSpPr>
          <p:cNvPr id="818" name="Google Shape;818;p131"/>
          <p:cNvSpPr txBox="1">
            <a:spLocks noGrp="1"/>
          </p:cNvSpPr>
          <p:nvPr>
            <p:ph type="subTitle" idx="1"/>
          </p:nvPr>
        </p:nvSpPr>
        <p:spPr>
          <a:xfrm>
            <a:off x="0" y="3314073"/>
            <a:ext cx="1719900" cy="32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19" name="Google Shape;819;p131"/>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7"/>
                                        </p:tgtEl>
                                        <p:attrNameLst>
                                          <p:attrName>style.visibility</p:attrName>
                                        </p:attrNameLst>
                                      </p:cBhvr>
                                      <p:to>
                                        <p:strVal val="visible"/>
                                      </p:to>
                                    </p:set>
                                    <p:animEffect transition="in" filter="fade">
                                      <p:cBhvr>
                                        <p:cTn id="7" dur="500"/>
                                        <p:tgtEl>
                                          <p:spTgt spid="817"/>
                                        </p:tgtEl>
                                      </p:cBhvr>
                                    </p:animEffect>
                                  </p:childTnLst>
                                </p:cTn>
                              </p:par>
                            </p:childTnLst>
                          </p:cTn>
                        </p:par>
                        <p:par>
                          <p:cTn id="8" fill="hold">
                            <p:stCondLst>
                              <p:cond delay="500"/>
                            </p:stCondLst>
                            <p:childTnLst>
                              <p:par>
                                <p:cTn id="9" presetID="10" presetClass="entr" presetSubtype="0" fill="hold" nodeType="afterEffect">
                                  <p:stCondLst>
                                    <p:cond delay="5500"/>
                                  </p:stCondLst>
                                  <p:childTnLst>
                                    <p:set>
                                      <p:cBhvr>
                                        <p:cTn id="10" dur="1" fill="hold">
                                          <p:stCondLst>
                                            <p:cond delay="0"/>
                                          </p:stCondLst>
                                        </p:cTn>
                                        <p:tgtEl>
                                          <p:spTgt spid="818">
                                            <p:txEl>
                                              <p:pRg st="0" end="0"/>
                                            </p:txEl>
                                          </p:spTgt>
                                        </p:tgtEl>
                                        <p:attrNameLst>
                                          <p:attrName>style.visibility</p:attrName>
                                        </p:attrNameLst>
                                      </p:cBhvr>
                                      <p:to>
                                        <p:strVal val="visible"/>
                                      </p:to>
                                    </p:set>
                                    <p:animEffect transition="in" filter="fade">
                                      <p:cBhvr>
                                        <p:cTn id="11" dur="500"/>
                                        <p:tgtEl>
                                          <p:spTgt spid="81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6"/>
                                        </p:tgtEl>
                                        <p:attrNameLst>
                                          <p:attrName>style.visibility</p:attrName>
                                        </p:attrNameLst>
                                      </p:cBhvr>
                                      <p:to>
                                        <p:strVal val="visible"/>
                                      </p:to>
                                    </p:set>
                                    <p:animEffect transition="in" filter="fade">
                                      <p:cBhvr>
                                        <p:cTn id="15" dur="1250"/>
                                        <p:tgtEl>
                                          <p:spTgt spid="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3"/>
        <p:cNvGrpSpPr/>
        <p:nvPr/>
      </p:nvGrpSpPr>
      <p:grpSpPr>
        <a:xfrm>
          <a:off x="0" y="0"/>
          <a:ext cx="0" cy="0"/>
          <a:chOff x="0" y="0"/>
          <a:chExt cx="0" cy="0"/>
        </a:xfrm>
      </p:grpSpPr>
      <p:pic>
        <p:nvPicPr>
          <p:cNvPr id="824" name="Google Shape;824;p132"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825" name="Google Shape;825;p132"/>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26" name="Google Shape;826;p132"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827" name="Google Shape;827;p132"/>
          <p:cNvSpPr txBox="1">
            <a:spLocks noGrp="1"/>
          </p:cNvSpPr>
          <p:nvPr>
            <p:ph type="ctrTitle"/>
          </p:nvPr>
        </p:nvSpPr>
        <p:spPr>
          <a:xfrm>
            <a:off x="0" y="1266500"/>
            <a:ext cx="9288600" cy="1912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Morgan Keys</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Grants &amp; Contracts Analyst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Division of Dermatology, Department of Medicine</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School of Medicine</a:t>
            </a:r>
            <a:endParaRPr/>
          </a:p>
        </p:txBody>
      </p:sp>
      <p:sp>
        <p:nvSpPr>
          <p:cNvPr id="828" name="Google Shape;828;p132"/>
          <p:cNvSpPr txBox="1">
            <a:spLocks noGrp="1"/>
          </p:cNvSpPr>
          <p:nvPr>
            <p:ph type="subTitle" idx="1"/>
          </p:nvPr>
        </p:nvSpPr>
        <p:spPr>
          <a:xfrm>
            <a:off x="-3" y="3310561"/>
            <a:ext cx="1792200" cy="32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29" name="Google Shape;829;p132"/>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7"/>
                                        </p:tgtEl>
                                        <p:attrNameLst>
                                          <p:attrName>style.visibility</p:attrName>
                                        </p:attrNameLst>
                                      </p:cBhvr>
                                      <p:to>
                                        <p:strVal val="visible"/>
                                      </p:to>
                                    </p:set>
                                    <p:animEffect transition="in" filter="fade">
                                      <p:cBhvr>
                                        <p:cTn id="7" dur="500"/>
                                        <p:tgtEl>
                                          <p:spTgt spid="827"/>
                                        </p:tgtEl>
                                      </p:cBhvr>
                                    </p:animEffect>
                                  </p:childTnLst>
                                </p:cTn>
                              </p:par>
                            </p:childTnLst>
                          </p:cTn>
                        </p:par>
                        <p:par>
                          <p:cTn id="8" fill="hold">
                            <p:stCondLst>
                              <p:cond delay="500"/>
                            </p:stCondLst>
                            <p:childTnLst>
                              <p:par>
                                <p:cTn id="9" presetID="10" presetClass="entr" presetSubtype="0" fill="hold" nodeType="afterEffect">
                                  <p:stCondLst>
                                    <p:cond delay="5500"/>
                                  </p:stCondLst>
                                  <p:childTnLst>
                                    <p:set>
                                      <p:cBhvr>
                                        <p:cTn id="10" dur="1" fill="hold">
                                          <p:stCondLst>
                                            <p:cond delay="0"/>
                                          </p:stCondLst>
                                        </p:cTn>
                                        <p:tgtEl>
                                          <p:spTgt spid="828">
                                            <p:txEl>
                                              <p:pRg st="0" end="0"/>
                                            </p:txEl>
                                          </p:spTgt>
                                        </p:tgtEl>
                                        <p:attrNameLst>
                                          <p:attrName>style.visibility</p:attrName>
                                        </p:attrNameLst>
                                      </p:cBhvr>
                                      <p:to>
                                        <p:strVal val="visible"/>
                                      </p:to>
                                    </p:set>
                                    <p:animEffect transition="in" filter="fade">
                                      <p:cBhvr>
                                        <p:cTn id="11" dur="500"/>
                                        <p:tgtEl>
                                          <p:spTgt spid="82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26"/>
                                        </p:tgtEl>
                                        <p:attrNameLst>
                                          <p:attrName>style.visibility</p:attrName>
                                        </p:attrNameLst>
                                      </p:cBhvr>
                                      <p:to>
                                        <p:strVal val="visible"/>
                                      </p:to>
                                    </p:set>
                                    <p:animEffect transition="in" filter="fade">
                                      <p:cBhvr>
                                        <p:cTn id="15" dur="1250"/>
                                        <p:tgtEl>
                                          <p:spTgt spid="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3"/>
        <p:cNvGrpSpPr/>
        <p:nvPr/>
      </p:nvGrpSpPr>
      <p:grpSpPr>
        <a:xfrm>
          <a:off x="0" y="0"/>
          <a:ext cx="0" cy="0"/>
          <a:chOff x="0" y="0"/>
          <a:chExt cx="0" cy="0"/>
        </a:xfrm>
      </p:grpSpPr>
      <p:pic>
        <p:nvPicPr>
          <p:cNvPr id="834" name="Google Shape;834;p133"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835" name="Google Shape;835;p133"/>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36" name="Google Shape;836;p133"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837" name="Google Shape;837;p133"/>
          <p:cNvSpPr txBox="1">
            <a:spLocks noGrp="1"/>
          </p:cNvSpPr>
          <p:nvPr>
            <p:ph type="ctrTitle"/>
          </p:nvPr>
        </p:nvSpPr>
        <p:spPr>
          <a:xfrm>
            <a:off x="-3" y="1319461"/>
            <a:ext cx="75285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Paula Kurose</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Budget Analyst Lead</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Atmospheric Sciences</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College of the Environment</a:t>
            </a:r>
            <a:endParaRPr/>
          </a:p>
        </p:txBody>
      </p:sp>
      <p:sp>
        <p:nvSpPr>
          <p:cNvPr id="838" name="Google Shape;838;p133"/>
          <p:cNvSpPr txBox="1">
            <a:spLocks noGrp="1"/>
          </p:cNvSpPr>
          <p:nvPr>
            <p:ph type="subTitle" idx="1"/>
          </p:nvPr>
        </p:nvSpPr>
        <p:spPr>
          <a:xfrm>
            <a:off x="3704" y="3321532"/>
            <a:ext cx="1660500" cy="33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39" name="Google Shape;839;p133"/>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7"/>
                                        </p:tgtEl>
                                        <p:attrNameLst>
                                          <p:attrName>style.visibility</p:attrName>
                                        </p:attrNameLst>
                                      </p:cBhvr>
                                      <p:to>
                                        <p:strVal val="visible"/>
                                      </p:to>
                                    </p:set>
                                    <p:animEffect transition="in" filter="fade">
                                      <p:cBhvr>
                                        <p:cTn id="7" dur="500"/>
                                        <p:tgtEl>
                                          <p:spTgt spid="837"/>
                                        </p:tgtEl>
                                      </p:cBhvr>
                                    </p:animEffect>
                                  </p:childTnLst>
                                </p:cTn>
                              </p:par>
                            </p:childTnLst>
                          </p:cTn>
                        </p:par>
                        <p:par>
                          <p:cTn id="8" fill="hold">
                            <p:stCondLst>
                              <p:cond delay="500"/>
                            </p:stCondLst>
                            <p:childTnLst>
                              <p:par>
                                <p:cTn id="9" presetID="10" presetClass="entr" presetSubtype="0" fill="hold" nodeType="afterEffect">
                                  <p:stCondLst>
                                    <p:cond delay="6500"/>
                                  </p:stCondLst>
                                  <p:childTnLst>
                                    <p:set>
                                      <p:cBhvr>
                                        <p:cTn id="10" dur="1" fill="hold">
                                          <p:stCondLst>
                                            <p:cond delay="0"/>
                                          </p:stCondLst>
                                        </p:cTn>
                                        <p:tgtEl>
                                          <p:spTgt spid="838">
                                            <p:txEl>
                                              <p:pRg st="0" end="0"/>
                                            </p:txEl>
                                          </p:spTgt>
                                        </p:tgtEl>
                                        <p:attrNameLst>
                                          <p:attrName>style.visibility</p:attrName>
                                        </p:attrNameLst>
                                      </p:cBhvr>
                                      <p:to>
                                        <p:strVal val="visible"/>
                                      </p:to>
                                    </p:set>
                                    <p:animEffect transition="in" filter="fade">
                                      <p:cBhvr>
                                        <p:cTn id="11" dur="500"/>
                                        <p:tgtEl>
                                          <p:spTgt spid="83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6"/>
                                        </p:tgtEl>
                                        <p:attrNameLst>
                                          <p:attrName>style.visibility</p:attrName>
                                        </p:attrNameLst>
                                      </p:cBhvr>
                                      <p:to>
                                        <p:strVal val="visible"/>
                                      </p:to>
                                    </p:set>
                                    <p:animEffect transition="in" filter="fade">
                                      <p:cBhvr>
                                        <p:cTn id="15" dur="1250"/>
                                        <p:tgtEl>
                                          <p:spTgt spid="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3"/>
        <p:cNvGrpSpPr/>
        <p:nvPr/>
      </p:nvGrpSpPr>
      <p:grpSpPr>
        <a:xfrm>
          <a:off x="0" y="0"/>
          <a:ext cx="0" cy="0"/>
          <a:chOff x="0" y="0"/>
          <a:chExt cx="0" cy="0"/>
        </a:xfrm>
      </p:grpSpPr>
      <p:pic>
        <p:nvPicPr>
          <p:cNvPr id="844" name="Google Shape;844;p134"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845" name="Google Shape;845;p134"/>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6" name="Google Shape;846;p134"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847" name="Google Shape;847;p134"/>
          <p:cNvSpPr txBox="1">
            <a:spLocks noGrp="1"/>
          </p:cNvSpPr>
          <p:nvPr>
            <p:ph type="ctrTitle"/>
          </p:nvPr>
        </p:nvSpPr>
        <p:spPr>
          <a:xfrm>
            <a:off x="0" y="1412920"/>
            <a:ext cx="85152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Leesa Kurtz</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Front Office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Chemistry</a:t>
            </a:r>
            <a:endParaRPr sz="3000">
              <a:solidFill>
                <a:schemeClr val="lt1"/>
              </a:solidFill>
              <a:latin typeface="Open Sans"/>
              <a:ea typeface="Open Sans"/>
              <a:cs typeface="Open Sans"/>
              <a:sym typeface="Open Sans"/>
            </a:endParaRPr>
          </a:p>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College of Arts &amp; Sciences</a:t>
            </a:r>
            <a:endParaRPr sz="3000">
              <a:solidFill>
                <a:schemeClr val="lt1"/>
              </a:solidFill>
              <a:latin typeface="Open Sans"/>
              <a:ea typeface="Open Sans"/>
              <a:cs typeface="Open Sans"/>
              <a:sym typeface="Open Sans"/>
            </a:endParaRPr>
          </a:p>
        </p:txBody>
      </p:sp>
      <p:sp>
        <p:nvSpPr>
          <p:cNvPr id="848" name="Google Shape;848;p134"/>
          <p:cNvSpPr txBox="1">
            <a:spLocks noGrp="1"/>
          </p:cNvSpPr>
          <p:nvPr>
            <p:ph type="subTitle" idx="1"/>
          </p:nvPr>
        </p:nvSpPr>
        <p:spPr>
          <a:xfrm>
            <a:off x="1" y="3359662"/>
            <a:ext cx="2213700" cy="31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49" name="Google Shape;849;p134"/>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7"/>
                                        </p:tgtEl>
                                        <p:attrNameLst>
                                          <p:attrName>style.visibility</p:attrName>
                                        </p:attrNameLst>
                                      </p:cBhvr>
                                      <p:to>
                                        <p:strVal val="visible"/>
                                      </p:to>
                                    </p:set>
                                    <p:animEffect transition="in" filter="fade">
                                      <p:cBhvr>
                                        <p:cTn id="7" dur="500"/>
                                        <p:tgtEl>
                                          <p:spTgt spid="847"/>
                                        </p:tgtEl>
                                      </p:cBhvr>
                                    </p:animEffect>
                                  </p:childTnLst>
                                </p:cTn>
                              </p:par>
                            </p:childTnLst>
                          </p:cTn>
                        </p:par>
                        <p:par>
                          <p:cTn id="8" fill="hold">
                            <p:stCondLst>
                              <p:cond delay="500"/>
                            </p:stCondLst>
                            <p:childTnLst>
                              <p:par>
                                <p:cTn id="9" presetID="10" presetClass="entr" presetSubtype="0" fill="hold" nodeType="afterEffect">
                                  <p:stCondLst>
                                    <p:cond delay="4500"/>
                                  </p:stCondLst>
                                  <p:childTnLst>
                                    <p:set>
                                      <p:cBhvr>
                                        <p:cTn id="10" dur="1" fill="hold">
                                          <p:stCondLst>
                                            <p:cond delay="0"/>
                                          </p:stCondLst>
                                        </p:cTn>
                                        <p:tgtEl>
                                          <p:spTgt spid="848">
                                            <p:txEl>
                                              <p:pRg st="0" end="0"/>
                                            </p:txEl>
                                          </p:spTgt>
                                        </p:tgtEl>
                                        <p:attrNameLst>
                                          <p:attrName>style.visibility</p:attrName>
                                        </p:attrNameLst>
                                      </p:cBhvr>
                                      <p:to>
                                        <p:strVal val="visible"/>
                                      </p:to>
                                    </p:set>
                                    <p:animEffect transition="in" filter="fade">
                                      <p:cBhvr>
                                        <p:cTn id="11" dur="500"/>
                                        <p:tgtEl>
                                          <p:spTgt spid="84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1250"/>
                                        <p:tgtEl>
                                          <p:spTgt spid="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3"/>
        <p:cNvGrpSpPr/>
        <p:nvPr/>
      </p:nvGrpSpPr>
      <p:grpSpPr>
        <a:xfrm>
          <a:off x="0" y="0"/>
          <a:ext cx="0" cy="0"/>
          <a:chOff x="0" y="0"/>
          <a:chExt cx="0" cy="0"/>
        </a:xfrm>
      </p:grpSpPr>
      <p:pic>
        <p:nvPicPr>
          <p:cNvPr id="854" name="Google Shape;854;p135"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855" name="Google Shape;855;p135"/>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56" name="Google Shape;856;p135"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857" name="Google Shape;857;p135"/>
          <p:cNvSpPr txBox="1">
            <a:spLocks noGrp="1"/>
          </p:cNvSpPr>
          <p:nvPr>
            <p:ph type="ctrTitle"/>
          </p:nvPr>
        </p:nvSpPr>
        <p:spPr>
          <a:xfrm>
            <a:off x="0" y="1376433"/>
            <a:ext cx="91440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Chloe Mahar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Assistant to the Chair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Economics</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College of Arts &amp; Sciences</a:t>
            </a:r>
            <a:endParaRPr/>
          </a:p>
        </p:txBody>
      </p:sp>
      <p:sp>
        <p:nvSpPr>
          <p:cNvPr id="858" name="Google Shape;858;p135"/>
          <p:cNvSpPr txBox="1">
            <a:spLocks noGrp="1"/>
          </p:cNvSpPr>
          <p:nvPr>
            <p:ph type="subTitle" idx="1"/>
          </p:nvPr>
        </p:nvSpPr>
        <p:spPr>
          <a:xfrm>
            <a:off x="1" y="3350615"/>
            <a:ext cx="1898400" cy="340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59" name="Google Shape;859;p135"/>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7"/>
                                        </p:tgtEl>
                                        <p:attrNameLst>
                                          <p:attrName>style.visibility</p:attrName>
                                        </p:attrNameLst>
                                      </p:cBhvr>
                                      <p:to>
                                        <p:strVal val="visible"/>
                                      </p:to>
                                    </p:set>
                                    <p:animEffect transition="in" filter="fade">
                                      <p:cBhvr>
                                        <p:cTn id="7" dur="500"/>
                                        <p:tgtEl>
                                          <p:spTgt spid="857"/>
                                        </p:tgtEl>
                                      </p:cBhvr>
                                    </p:animEffect>
                                  </p:childTnLst>
                                </p:cTn>
                              </p:par>
                            </p:childTnLst>
                          </p:cTn>
                        </p:par>
                        <p:par>
                          <p:cTn id="8" fill="hold">
                            <p:stCondLst>
                              <p:cond delay="500"/>
                            </p:stCondLst>
                            <p:childTnLst>
                              <p:par>
                                <p:cTn id="9" presetID="10" presetClass="entr" presetSubtype="0" fill="hold" nodeType="afterEffect">
                                  <p:stCondLst>
                                    <p:cond delay="4500"/>
                                  </p:stCondLst>
                                  <p:childTnLst>
                                    <p:set>
                                      <p:cBhvr>
                                        <p:cTn id="10" dur="1" fill="hold">
                                          <p:stCondLst>
                                            <p:cond delay="0"/>
                                          </p:stCondLst>
                                        </p:cTn>
                                        <p:tgtEl>
                                          <p:spTgt spid="858">
                                            <p:txEl>
                                              <p:pRg st="0" end="0"/>
                                            </p:txEl>
                                          </p:spTgt>
                                        </p:tgtEl>
                                        <p:attrNameLst>
                                          <p:attrName>style.visibility</p:attrName>
                                        </p:attrNameLst>
                                      </p:cBhvr>
                                      <p:to>
                                        <p:strVal val="visible"/>
                                      </p:to>
                                    </p:set>
                                    <p:animEffect transition="in" filter="fade">
                                      <p:cBhvr>
                                        <p:cTn id="11" dur="500"/>
                                        <p:tgtEl>
                                          <p:spTgt spid="85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56"/>
                                        </p:tgtEl>
                                        <p:attrNameLst>
                                          <p:attrName>style.visibility</p:attrName>
                                        </p:attrNameLst>
                                      </p:cBhvr>
                                      <p:to>
                                        <p:strVal val="visible"/>
                                      </p:to>
                                    </p:set>
                                    <p:animEffect transition="in" filter="fade">
                                      <p:cBhvr>
                                        <p:cTn id="15" dur="1250"/>
                                        <p:tgtEl>
                                          <p:spTgt spid="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3"/>
        <p:cNvGrpSpPr/>
        <p:nvPr/>
      </p:nvGrpSpPr>
      <p:grpSpPr>
        <a:xfrm>
          <a:off x="0" y="0"/>
          <a:ext cx="0" cy="0"/>
          <a:chOff x="0" y="0"/>
          <a:chExt cx="0" cy="0"/>
        </a:xfrm>
      </p:grpSpPr>
      <p:pic>
        <p:nvPicPr>
          <p:cNvPr id="864" name="Google Shape;864;p136"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865" name="Google Shape;865;p136"/>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6" name="Google Shape;866;p136"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867" name="Google Shape;867;p136"/>
          <p:cNvSpPr txBox="1">
            <a:spLocks noGrp="1"/>
          </p:cNvSpPr>
          <p:nvPr>
            <p:ph type="ctrTitle"/>
          </p:nvPr>
        </p:nvSpPr>
        <p:spPr>
          <a:xfrm>
            <a:off x="0" y="1338090"/>
            <a:ext cx="8999400" cy="1790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Ashley T. Martin</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Budget/Fiscal Analyst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Office of Minority Affairs &amp; Diversity</a:t>
            </a:r>
            <a:endParaRPr/>
          </a:p>
        </p:txBody>
      </p:sp>
      <p:sp>
        <p:nvSpPr>
          <p:cNvPr id="868" name="Google Shape;868;p136"/>
          <p:cNvSpPr txBox="1">
            <a:spLocks noGrp="1"/>
          </p:cNvSpPr>
          <p:nvPr>
            <p:ph type="subTitle" idx="1"/>
          </p:nvPr>
        </p:nvSpPr>
        <p:spPr>
          <a:xfrm>
            <a:off x="0" y="3318527"/>
            <a:ext cx="1700100" cy="36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69" name="Google Shape;869;p136"/>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7"/>
                                        </p:tgtEl>
                                        <p:attrNameLst>
                                          <p:attrName>style.visibility</p:attrName>
                                        </p:attrNameLst>
                                      </p:cBhvr>
                                      <p:to>
                                        <p:strVal val="visible"/>
                                      </p:to>
                                    </p:set>
                                    <p:animEffect transition="in" filter="fade">
                                      <p:cBhvr>
                                        <p:cTn id="7" dur="500"/>
                                        <p:tgtEl>
                                          <p:spTgt spid="867"/>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868">
                                            <p:txEl>
                                              <p:pRg st="0" end="0"/>
                                            </p:txEl>
                                          </p:spTgt>
                                        </p:tgtEl>
                                        <p:attrNameLst>
                                          <p:attrName>style.visibility</p:attrName>
                                        </p:attrNameLst>
                                      </p:cBhvr>
                                      <p:to>
                                        <p:strVal val="visible"/>
                                      </p:to>
                                    </p:set>
                                    <p:animEffect transition="in" filter="fade">
                                      <p:cBhvr>
                                        <p:cTn id="11" dur="500"/>
                                        <p:tgtEl>
                                          <p:spTgt spid="86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66"/>
                                        </p:tgtEl>
                                        <p:attrNameLst>
                                          <p:attrName>style.visibility</p:attrName>
                                        </p:attrNameLst>
                                      </p:cBhvr>
                                      <p:to>
                                        <p:strVal val="visible"/>
                                      </p:to>
                                    </p:set>
                                    <p:animEffect transition="in" filter="fade">
                                      <p:cBhvr>
                                        <p:cTn id="15" dur="1250"/>
                                        <p:tgtEl>
                                          <p:spTgt spid="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3"/>
        <p:cNvGrpSpPr/>
        <p:nvPr/>
      </p:nvGrpSpPr>
      <p:grpSpPr>
        <a:xfrm>
          <a:off x="0" y="0"/>
          <a:ext cx="0" cy="0"/>
          <a:chOff x="0" y="0"/>
          <a:chExt cx="0" cy="0"/>
        </a:xfrm>
      </p:grpSpPr>
      <p:pic>
        <p:nvPicPr>
          <p:cNvPr id="874" name="Google Shape;874;p137"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875" name="Google Shape;875;p137"/>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6" name="Google Shape;876;p137"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877" name="Google Shape;877;p137"/>
          <p:cNvSpPr txBox="1">
            <a:spLocks noGrp="1"/>
          </p:cNvSpPr>
          <p:nvPr>
            <p:ph type="ctrTitle"/>
          </p:nvPr>
        </p:nvSpPr>
        <p:spPr>
          <a:xfrm>
            <a:off x="0" y="1483528"/>
            <a:ext cx="8515500" cy="1697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Mary Martha McNally</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Fiscal Specialist II</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UW Health Sciences Library</a:t>
            </a:r>
            <a:endParaRPr sz="3000">
              <a:solidFill>
                <a:schemeClr val="lt1"/>
              </a:solidFill>
              <a:latin typeface="Open Sans"/>
              <a:ea typeface="Open Sans"/>
              <a:cs typeface="Open Sans"/>
              <a:sym typeface="Open Sans"/>
            </a:endParaRPr>
          </a:p>
        </p:txBody>
      </p:sp>
      <p:sp>
        <p:nvSpPr>
          <p:cNvPr id="878" name="Google Shape;878;p137"/>
          <p:cNvSpPr txBox="1">
            <a:spLocks noGrp="1"/>
          </p:cNvSpPr>
          <p:nvPr>
            <p:ph type="subTitle" idx="1"/>
          </p:nvPr>
        </p:nvSpPr>
        <p:spPr>
          <a:xfrm>
            <a:off x="0" y="3382886"/>
            <a:ext cx="1575000" cy="28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387"/>
              <a:buNone/>
            </a:pPr>
            <a:r>
              <a:rPr lang="en" sz="1387">
                <a:solidFill>
                  <a:schemeClr val="lt1"/>
                </a:solidFill>
                <a:latin typeface="Open Sans"/>
                <a:ea typeface="Open Sans"/>
                <a:cs typeface="Open Sans"/>
                <a:sym typeface="Open Sans"/>
              </a:rPr>
              <a:t>Congratulations!</a:t>
            </a:r>
            <a:endParaRPr/>
          </a:p>
        </p:txBody>
      </p:sp>
      <p:cxnSp>
        <p:nvCxnSpPr>
          <p:cNvPr id="879" name="Google Shape;879;p137"/>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7"/>
                                        </p:tgtEl>
                                        <p:attrNameLst>
                                          <p:attrName>style.visibility</p:attrName>
                                        </p:attrNameLst>
                                      </p:cBhvr>
                                      <p:to>
                                        <p:strVal val="visible"/>
                                      </p:to>
                                    </p:set>
                                    <p:animEffect transition="in" filter="fade">
                                      <p:cBhvr>
                                        <p:cTn id="7" dur="500"/>
                                        <p:tgtEl>
                                          <p:spTgt spid="877"/>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878">
                                            <p:txEl>
                                              <p:pRg st="0" end="0"/>
                                            </p:txEl>
                                          </p:spTgt>
                                        </p:tgtEl>
                                        <p:attrNameLst>
                                          <p:attrName>style.visibility</p:attrName>
                                        </p:attrNameLst>
                                      </p:cBhvr>
                                      <p:to>
                                        <p:strVal val="visible"/>
                                      </p:to>
                                    </p:set>
                                    <p:animEffect transition="in" filter="fade">
                                      <p:cBhvr>
                                        <p:cTn id="11" dur="500"/>
                                        <p:tgtEl>
                                          <p:spTgt spid="87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76"/>
                                        </p:tgtEl>
                                        <p:attrNameLst>
                                          <p:attrName>style.visibility</p:attrName>
                                        </p:attrNameLst>
                                      </p:cBhvr>
                                      <p:to>
                                        <p:strVal val="visible"/>
                                      </p:to>
                                    </p:set>
                                    <p:animEffect transition="in" filter="fade">
                                      <p:cBhvr>
                                        <p:cTn id="15" dur="1250"/>
                                        <p:tgtEl>
                                          <p:spTgt spid="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84"/>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Third Party and Subaward Cost Share: Differences in Documentation</a:t>
            </a:r>
            <a:endParaRPr/>
          </a:p>
        </p:txBody>
      </p:sp>
      <p:sp>
        <p:nvSpPr>
          <p:cNvPr id="428" name="Google Shape;428;p84"/>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lnSpcReduction="20000"/>
          </a:bodyPr>
          <a:lstStyle/>
          <a:p>
            <a:pPr marL="342900" lvl="0" indent="-354330" algn="l" rtl="0">
              <a:spcBef>
                <a:spcPts val="0"/>
              </a:spcBef>
              <a:spcAft>
                <a:spcPts val="0"/>
              </a:spcAft>
              <a:buClr>
                <a:srgbClr val="4B2E83"/>
              </a:buClr>
              <a:buSzPts val="2400"/>
              <a:buFont typeface="Merriweather Sans"/>
              <a:buChar char="&gt;"/>
            </a:pPr>
            <a:r>
              <a:rPr lang="en" u="sng">
                <a:latin typeface="Arial"/>
                <a:ea typeface="Arial"/>
                <a:cs typeface="Arial"/>
                <a:sym typeface="Arial"/>
              </a:rPr>
              <a:t>Third Party Cost Share:</a:t>
            </a:r>
            <a:endParaRPr/>
          </a:p>
          <a:p>
            <a:pPr marL="742950" lvl="1" indent="-295275" algn="l" rtl="0">
              <a:spcBef>
                <a:spcPts val="370"/>
              </a:spcBef>
              <a:spcAft>
                <a:spcPts val="0"/>
              </a:spcAft>
              <a:buClr>
                <a:srgbClr val="4B2E83"/>
              </a:buClr>
              <a:buSzPts val="2000"/>
              <a:buChar char="–"/>
            </a:pPr>
            <a:r>
              <a:rPr lang="en">
                <a:latin typeface="Arial"/>
                <a:ea typeface="Arial"/>
                <a:cs typeface="Arial"/>
                <a:sym typeface="Arial"/>
              </a:rPr>
              <a:t>At time of proposal, need a Third Party contribution letter stating the quantified contribution amount.</a:t>
            </a:r>
            <a:endParaRPr/>
          </a:p>
          <a:p>
            <a:pPr marL="742950" lvl="1" indent="-295275" algn="l" rtl="0">
              <a:spcBef>
                <a:spcPts val="370"/>
              </a:spcBef>
              <a:spcAft>
                <a:spcPts val="0"/>
              </a:spcAft>
              <a:buClr>
                <a:srgbClr val="4B2E83"/>
              </a:buClr>
              <a:buSzPts val="2000"/>
              <a:buChar char="–"/>
            </a:pPr>
            <a:r>
              <a:rPr lang="en">
                <a:latin typeface="Arial"/>
                <a:ea typeface="Arial"/>
                <a:cs typeface="Arial"/>
                <a:sym typeface="Arial"/>
              </a:rPr>
              <a:t>When the cost share contribution is complete, the entity </a:t>
            </a:r>
            <a:r>
              <a:rPr lang="en" u="sng">
                <a:latin typeface="Arial"/>
                <a:ea typeface="Arial"/>
                <a:cs typeface="Arial"/>
                <a:sym typeface="Arial"/>
              </a:rPr>
              <a:t>must</a:t>
            </a:r>
            <a:r>
              <a:rPr lang="en">
                <a:latin typeface="Arial"/>
                <a:ea typeface="Arial"/>
                <a:cs typeface="Arial"/>
                <a:sym typeface="Arial"/>
              </a:rPr>
              <a:t> provide a letter confirming the quantified contribution.</a:t>
            </a:r>
            <a:endParaRPr/>
          </a:p>
          <a:p>
            <a:pPr marL="742950" lvl="1" indent="-295275" algn="l" rtl="0">
              <a:spcBef>
                <a:spcPts val="370"/>
              </a:spcBef>
              <a:spcAft>
                <a:spcPts val="0"/>
              </a:spcAft>
              <a:buClr>
                <a:srgbClr val="4B2E83"/>
              </a:buClr>
              <a:buSzPts val="2000"/>
              <a:buChar char="–"/>
            </a:pPr>
            <a:r>
              <a:rPr lang="en">
                <a:latin typeface="Arial"/>
                <a:ea typeface="Arial"/>
                <a:cs typeface="Arial"/>
                <a:sym typeface="Arial"/>
              </a:rPr>
              <a:t>The contribution cannot be documented in the Cost Share module until receipt of the confirmation letter.</a:t>
            </a:r>
            <a:endParaRPr/>
          </a:p>
          <a:p>
            <a:pPr marL="742950" lvl="1" indent="-168275" algn="l" rtl="0">
              <a:spcBef>
                <a:spcPts val="370"/>
              </a:spcBef>
              <a:spcAft>
                <a:spcPts val="0"/>
              </a:spcAft>
              <a:buClr>
                <a:srgbClr val="4B2E83"/>
              </a:buClr>
              <a:buSzPts val="2000"/>
              <a:buNone/>
            </a:pPr>
            <a:endParaRPr>
              <a:latin typeface="Arial"/>
              <a:ea typeface="Arial"/>
              <a:cs typeface="Arial"/>
              <a:sym typeface="Arial"/>
            </a:endParaRPr>
          </a:p>
          <a:p>
            <a:pPr marL="342900" lvl="0" indent="-354330" algn="l" rtl="0">
              <a:spcBef>
                <a:spcPts val="444"/>
              </a:spcBef>
              <a:spcAft>
                <a:spcPts val="0"/>
              </a:spcAft>
              <a:buClr>
                <a:srgbClr val="4B2E83"/>
              </a:buClr>
              <a:buSzPts val="2400"/>
              <a:buFont typeface="Merriweather Sans"/>
              <a:buChar char="&gt;"/>
            </a:pPr>
            <a:r>
              <a:rPr lang="en" u="sng">
                <a:latin typeface="Arial"/>
                <a:ea typeface="Arial"/>
                <a:cs typeface="Arial"/>
                <a:sym typeface="Arial"/>
              </a:rPr>
              <a:t>Subaward Cost Share:</a:t>
            </a:r>
            <a:endParaRPr/>
          </a:p>
          <a:p>
            <a:pPr marL="742950" lvl="1" indent="-295275" algn="l" rtl="0">
              <a:spcBef>
                <a:spcPts val="370"/>
              </a:spcBef>
              <a:spcAft>
                <a:spcPts val="0"/>
              </a:spcAft>
              <a:buClr>
                <a:srgbClr val="4B2E83"/>
              </a:buClr>
              <a:buSzPts val="2000"/>
              <a:buChar char="–"/>
            </a:pPr>
            <a:r>
              <a:rPr lang="en">
                <a:latin typeface="Arial"/>
                <a:ea typeface="Arial"/>
                <a:cs typeface="Arial"/>
                <a:sym typeface="Arial"/>
              </a:rPr>
              <a:t>Cost share contributions should be stated on the subaward invoices.</a:t>
            </a:r>
            <a:endParaRPr/>
          </a:p>
          <a:p>
            <a:pPr marL="742950" lvl="1" indent="-295275" algn="l" rtl="0">
              <a:spcBef>
                <a:spcPts val="370"/>
              </a:spcBef>
              <a:spcAft>
                <a:spcPts val="0"/>
              </a:spcAft>
              <a:buClr>
                <a:srgbClr val="4B2E83"/>
              </a:buClr>
              <a:buSzPts val="2000"/>
              <a:buChar char="–"/>
            </a:pPr>
            <a:r>
              <a:rPr lang="en">
                <a:latin typeface="Arial"/>
                <a:ea typeface="Arial"/>
                <a:cs typeface="Arial"/>
                <a:sym typeface="Arial"/>
              </a:rPr>
              <a:t>Cost share does not need to be reported separately from the subrecipient.</a:t>
            </a:r>
            <a:endParaRPr/>
          </a:p>
        </p:txBody>
      </p:sp>
      <p:sp>
        <p:nvSpPr>
          <p:cNvPr id="429" name="Google Shape;429;p84"/>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3"/>
        <p:cNvGrpSpPr/>
        <p:nvPr/>
      </p:nvGrpSpPr>
      <p:grpSpPr>
        <a:xfrm>
          <a:off x="0" y="0"/>
          <a:ext cx="0" cy="0"/>
          <a:chOff x="0" y="0"/>
          <a:chExt cx="0" cy="0"/>
        </a:xfrm>
      </p:grpSpPr>
      <p:pic>
        <p:nvPicPr>
          <p:cNvPr id="884" name="Google Shape;884;p138"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885" name="Google Shape;885;p138"/>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6" name="Google Shape;886;p138"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887" name="Google Shape;887;p138"/>
          <p:cNvSpPr txBox="1">
            <a:spLocks noGrp="1"/>
          </p:cNvSpPr>
          <p:nvPr>
            <p:ph type="ctrTitle"/>
          </p:nvPr>
        </p:nvSpPr>
        <p:spPr>
          <a:xfrm>
            <a:off x="0" y="1770742"/>
            <a:ext cx="9144000" cy="1444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Jacqueline Muongchanh</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Fiscal Specialist II</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Division of Allergy &amp; Infectious Diseases</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Medicine</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School of Medicine</a:t>
            </a:r>
            <a:endParaRPr/>
          </a:p>
        </p:txBody>
      </p:sp>
      <p:sp>
        <p:nvSpPr>
          <p:cNvPr id="888" name="Google Shape;888;p138"/>
          <p:cNvSpPr txBox="1">
            <a:spLocks noGrp="1"/>
          </p:cNvSpPr>
          <p:nvPr>
            <p:ph type="subTitle" idx="1"/>
          </p:nvPr>
        </p:nvSpPr>
        <p:spPr>
          <a:xfrm>
            <a:off x="-3" y="3366244"/>
            <a:ext cx="1700100" cy="30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89" name="Google Shape;889;p138"/>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7"/>
                                        </p:tgtEl>
                                        <p:attrNameLst>
                                          <p:attrName>style.visibility</p:attrName>
                                        </p:attrNameLst>
                                      </p:cBhvr>
                                      <p:to>
                                        <p:strVal val="visible"/>
                                      </p:to>
                                    </p:set>
                                    <p:animEffect transition="in" filter="fade">
                                      <p:cBhvr>
                                        <p:cTn id="7" dur="500"/>
                                        <p:tgtEl>
                                          <p:spTgt spid="887"/>
                                        </p:tgtEl>
                                      </p:cBhvr>
                                    </p:animEffect>
                                  </p:childTnLst>
                                </p:cTn>
                              </p:par>
                            </p:childTnLst>
                          </p:cTn>
                        </p:par>
                        <p:par>
                          <p:cTn id="8" fill="hold">
                            <p:stCondLst>
                              <p:cond delay="500"/>
                            </p:stCondLst>
                            <p:childTnLst>
                              <p:par>
                                <p:cTn id="9" presetID="10" presetClass="entr" presetSubtype="0" fill="hold" nodeType="afterEffect">
                                  <p:stCondLst>
                                    <p:cond delay="4500"/>
                                  </p:stCondLst>
                                  <p:childTnLst>
                                    <p:set>
                                      <p:cBhvr>
                                        <p:cTn id="10" dur="1" fill="hold">
                                          <p:stCondLst>
                                            <p:cond delay="0"/>
                                          </p:stCondLst>
                                        </p:cTn>
                                        <p:tgtEl>
                                          <p:spTgt spid="888">
                                            <p:txEl>
                                              <p:pRg st="0" end="0"/>
                                            </p:txEl>
                                          </p:spTgt>
                                        </p:tgtEl>
                                        <p:attrNameLst>
                                          <p:attrName>style.visibility</p:attrName>
                                        </p:attrNameLst>
                                      </p:cBhvr>
                                      <p:to>
                                        <p:strVal val="visible"/>
                                      </p:to>
                                    </p:set>
                                    <p:animEffect transition="in" filter="fade">
                                      <p:cBhvr>
                                        <p:cTn id="11" dur="500"/>
                                        <p:tgtEl>
                                          <p:spTgt spid="88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86"/>
                                        </p:tgtEl>
                                        <p:attrNameLst>
                                          <p:attrName>style.visibility</p:attrName>
                                        </p:attrNameLst>
                                      </p:cBhvr>
                                      <p:to>
                                        <p:strVal val="visible"/>
                                      </p:to>
                                    </p:set>
                                    <p:animEffect transition="in" filter="fade">
                                      <p:cBhvr>
                                        <p:cTn id="15" dur="1250"/>
                                        <p:tgtEl>
                                          <p:spTgt spid="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3"/>
        <p:cNvGrpSpPr/>
        <p:nvPr/>
      </p:nvGrpSpPr>
      <p:grpSpPr>
        <a:xfrm>
          <a:off x="0" y="0"/>
          <a:ext cx="0" cy="0"/>
          <a:chOff x="0" y="0"/>
          <a:chExt cx="0" cy="0"/>
        </a:xfrm>
      </p:grpSpPr>
      <p:pic>
        <p:nvPicPr>
          <p:cNvPr id="894" name="Google Shape;894;p139"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895" name="Google Shape;895;p139"/>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96" name="Google Shape;896;p139"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897" name="Google Shape;897;p139"/>
          <p:cNvSpPr txBox="1">
            <a:spLocks noGrp="1"/>
          </p:cNvSpPr>
          <p:nvPr>
            <p:ph type="ctrTitle"/>
          </p:nvPr>
        </p:nvSpPr>
        <p:spPr>
          <a:xfrm>
            <a:off x="0" y="1503820"/>
            <a:ext cx="8265300" cy="1701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Amanda Nguyen</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Budget Fiscal Analyst Lead</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Deans Office</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College of the Environment</a:t>
            </a:r>
            <a:endParaRPr sz="3000">
              <a:solidFill>
                <a:schemeClr val="lt1"/>
              </a:solidFill>
              <a:latin typeface="Open Sans"/>
              <a:ea typeface="Open Sans"/>
              <a:cs typeface="Open Sans"/>
              <a:sym typeface="Open Sans"/>
            </a:endParaRPr>
          </a:p>
        </p:txBody>
      </p:sp>
      <p:sp>
        <p:nvSpPr>
          <p:cNvPr id="898" name="Google Shape;898;p139"/>
          <p:cNvSpPr txBox="1">
            <a:spLocks noGrp="1"/>
          </p:cNvSpPr>
          <p:nvPr>
            <p:ph type="subTitle" idx="1"/>
          </p:nvPr>
        </p:nvSpPr>
        <p:spPr>
          <a:xfrm>
            <a:off x="0" y="3318977"/>
            <a:ext cx="19182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99" name="Google Shape;899;p139"/>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7"/>
                                        </p:tgtEl>
                                        <p:attrNameLst>
                                          <p:attrName>style.visibility</p:attrName>
                                        </p:attrNameLst>
                                      </p:cBhvr>
                                      <p:to>
                                        <p:strVal val="visible"/>
                                      </p:to>
                                    </p:set>
                                    <p:animEffect transition="in" filter="fade">
                                      <p:cBhvr>
                                        <p:cTn id="7" dur="500"/>
                                        <p:tgtEl>
                                          <p:spTgt spid="897"/>
                                        </p:tgtEl>
                                      </p:cBhvr>
                                    </p:animEffect>
                                  </p:childTnLst>
                                </p:cTn>
                              </p:par>
                            </p:childTnLst>
                          </p:cTn>
                        </p:par>
                        <p:par>
                          <p:cTn id="8" fill="hold">
                            <p:stCondLst>
                              <p:cond delay="500"/>
                            </p:stCondLst>
                            <p:childTnLst>
                              <p:par>
                                <p:cTn id="9" presetID="10" presetClass="entr" presetSubtype="0" fill="hold" nodeType="afterEffect">
                                  <p:stCondLst>
                                    <p:cond delay="5750"/>
                                  </p:stCondLst>
                                  <p:childTnLst>
                                    <p:set>
                                      <p:cBhvr>
                                        <p:cTn id="10" dur="1" fill="hold">
                                          <p:stCondLst>
                                            <p:cond delay="0"/>
                                          </p:stCondLst>
                                        </p:cTn>
                                        <p:tgtEl>
                                          <p:spTgt spid="898">
                                            <p:txEl>
                                              <p:pRg st="0" end="0"/>
                                            </p:txEl>
                                          </p:spTgt>
                                        </p:tgtEl>
                                        <p:attrNameLst>
                                          <p:attrName>style.visibility</p:attrName>
                                        </p:attrNameLst>
                                      </p:cBhvr>
                                      <p:to>
                                        <p:strVal val="visible"/>
                                      </p:to>
                                    </p:set>
                                    <p:animEffect transition="in" filter="fade">
                                      <p:cBhvr>
                                        <p:cTn id="11" dur="500"/>
                                        <p:tgtEl>
                                          <p:spTgt spid="89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96"/>
                                        </p:tgtEl>
                                        <p:attrNameLst>
                                          <p:attrName>style.visibility</p:attrName>
                                        </p:attrNameLst>
                                      </p:cBhvr>
                                      <p:to>
                                        <p:strVal val="visible"/>
                                      </p:to>
                                    </p:set>
                                    <p:animEffect transition="in" filter="fade">
                                      <p:cBhvr>
                                        <p:cTn id="15" dur="1250"/>
                                        <p:tgtEl>
                                          <p:spTgt spid="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3"/>
        <p:cNvGrpSpPr/>
        <p:nvPr/>
      </p:nvGrpSpPr>
      <p:grpSpPr>
        <a:xfrm>
          <a:off x="0" y="0"/>
          <a:ext cx="0" cy="0"/>
          <a:chOff x="0" y="0"/>
          <a:chExt cx="0" cy="0"/>
        </a:xfrm>
      </p:grpSpPr>
      <p:pic>
        <p:nvPicPr>
          <p:cNvPr id="904" name="Google Shape;904;p140"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905" name="Google Shape;905;p140"/>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6" name="Google Shape;906;p140"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907" name="Google Shape;907;p140"/>
          <p:cNvSpPr txBox="1">
            <a:spLocks noGrp="1"/>
          </p:cNvSpPr>
          <p:nvPr>
            <p:ph type="ctrTitle"/>
          </p:nvPr>
        </p:nvSpPr>
        <p:spPr>
          <a:xfrm>
            <a:off x="0" y="1498714"/>
            <a:ext cx="8869800" cy="163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Yoshie Pearce</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Program Operations Specialist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Ocean Physics</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Applied Physics Laboratory</a:t>
            </a:r>
            <a:endParaRPr/>
          </a:p>
        </p:txBody>
      </p:sp>
      <p:sp>
        <p:nvSpPr>
          <p:cNvPr id="908" name="Google Shape;908;p140"/>
          <p:cNvSpPr txBox="1">
            <a:spLocks noGrp="1"/>
          </p:cNvSpPr>
          <p:nvPr>
            <p:ph type="subTitle" idx="1"/>
          </p:nvPr>
        </p:nvSpPr>
        <p:spPr>
          <a:xfrm>
            <a:off x="1" y="3322983"/>
            <a:ext cx="20166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909" name="Google Shape;909;p140"/>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7"/>
                                        </p:tgtEl>
                                        <p:attrNameLst>
                                          <p:attrName>style.visibility</p:attrName>
                                        </p:attrNameLst>
                                      </p:cBhvr>
                                      <p:to>
                                        <p:strVal val="visible"/>
                                      </p:to>
                                    </p:set>
                                    <p:animEffect transition="in" filter="fade">
                                      <p:cBhvr>
                                        <p:cTn id="7" dur="500"/>
                                        <p:tgtEl>
                                          <p:spTgt spid="907"/>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908">
                                            <p:txEl>
                                              <p:pRg st="0" end="0"/>
                                            </p:txEl>
                                          </p:spTgt>
                                        </p:tgtEl>
                                        <p:attrNameLst>
                                          <p:attrName>style.visibility</p:attrName>
                                        </p:attrNameLst>
                                      </p:cBhvr>
                                      <p:to>
                                        <p:strVal val="visible"/>
                                      </p:to>
                                    </p:set>
                                    <p:animEffect transition="in" filter="fade">
                                      <p:cBhvr>
                                        <p:cTn id="11" dur="500"/>
                                        <p:tgtEl>
                                          <p:spTgt spid="90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06"/>
                                        </p:tgtEl>
                                        <p:attrNameLst>
                                          <p:attrName>style.visibility</p:attrName>
                                        </p:attrNameLst>
                                      </p:cBhvr>
                                      <p:to>
                                        <p:strVal val="visible"/>
                                      </p:to>
                                    </p:set>
                                    <p:animEffect transition="in" filter="fade">
                                      <p:cBhvr>
                                        <p:cTn id="15" dur="1250"/>
                                        <p:tgtEl>
                                          <p:spTgt spid="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3"/>
        <p:cNvGrpSpPr/>
        <p:nvPr/>
      </p:nvGrpSpPr>
      <p:grpSpPr>
        <a:xfrm>
          <a:off x="0" y="0"/>
          <a:ext cx="0" cy="0"/>
          <a:chOff x="0" y="0"/>
          <a:chExt cx="0" cy="0"/>
        </a:xfrm>
      </p:grpSpPr>
      <p:pic>
        <p:nvPicPr>
          <p:cNvPr id="914" name="Google Shape;914;p141"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915" name="Google Shape;915;p141"/>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16" name="Google Shape;916;p141"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917" name="Google Shape;917;p141"/>
          <p:cNvSpPr txBox="1">
            <a:spLocks noGrp="1"/>
          </p:cNvSpPr>
          <p:nvPr>
            <p:ph type="ctrTitle"/>
          </p:nvPr>
        </p:nvSpPr>
        <p:spPr>
          <a:xfrm>
            <a:off x="0" y="902208"/>
            <a:ext cx="8869800" cy="2288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Sarah Pressl</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Grants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Genome Sciences</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School of Medicine</a:t>
            </a:r>
            <a:endParaRPr/>
          </a:p>
        </p:txBody>
      </p:sp>
      <p:sp>
        <p:nvSpPr>
          <p:cNvPr id="918" name="Google Shape;918;p141"/>
          <p:cNvSpPr txBox="1">
            <a:spLocks noGrp="1"/>
          </p:cNvSpPr>
          <p:nvPr>
            <p:ph type="subTitle" idx="1"/>
          </p:nvPr>
        </p:nvSpPr>
        <p:spPr>
          <a:xfrm>
            <a:off x="1" y="3322983"/>
            <a:ext cx="20166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919" name="Google Shape;919;p141"/>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7"/>
                                        </p:tgtEl>
                                        <p:attrNameLst>
                                          <p:attrName>style.visibility</p:attrName>
                                        </p:attrNameLst>
                                      </p:cBhvr>
                                      <p:to>
                                        <p:strVal val="visible"/>
                                      </p:to>
                                    </p:set>
                                    <p:animEffect transition="in" filter="fade">
                                      <p:cBhvr>
                                        <p:cTn id="7" dur="500"/>
                                        <p:tgtEl>
                                          <p:spTgt spid="917"/>
                                        </p:tgtEl>
                                      </p:cBhvr>
                                    </p:animEffect>
                                  </p:childTnLst>
                                </p:cTn>
                              </p:par>
                            </p:childTnLst>
                          </p:cTn>
                        </p:par>
                        <p:par>
                          <p:cTn id="8" fill="hold">
                            <p:stCondLst>
                              <p:cond delay="500"/>
                            </p:stCondLst>
                            <p:childTnLst>
                              <p:par>
                                <p:cTn id="9" presetID="10" presetClass="entr" presetSubtype="0" fill="hold" nodeType="afterEffect">
                                  <p:stCondLst>
                                    <p:cond delay="7000"/>
                                  </p:stCondLst>
                                  <p:childTnLst>
                                    <p:set>
                                      <p:cBhvr>
                                        <p:cTn id="10" dur="1" fill="hold">
                                          <p:stCondLst>
                                            <p:cond delay="0"/>
                                          </p:stCondLst>
                                        </p:cTn>
                                        <p:tgtEl>
                                          <p:spTgt spid="918">
                                            <p:txEl>
                                              <p:pRg st="0" end="0"/>
                                            </p:txEl>
                                          </p:spTgt>
                                        </p:tgtEl>
                                        <p:attrNameLst>
                                          <p:attrName>style.visibility</p:attrName>
                                        </p:attrNameLst>
                                      </p:cBhvr>
                                      <p:to>
                                        <p:strVal val="visible"/>
                                      </p:to>
                                    </p:set>
                                    <p:animEffect transition="in" filter="fade">
                                      <p:cBhvr>
                                        <p:cTn id="11" dur="500"/>
                                        <p:tgtEl>
                                          <p:spTgt spid="91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16"/>
                                        </p:tgtEl>
                                        <p:attrNameLst>
                                          <p:attrName>style.visibility</p:attrName>
                                        </p:attrNameLst>
                                      </p:cBhvr>
                                      <p:to>
                                        <p:strVal val="visible"/>
                                      </p:to>
                                    </p:set>
                                    <p:animEffect transition="in" filter="fade">
                                      <p:cBhvr>
                                        <p:cTn id="15" dur="1250"/>
                                        <p:tgtEl>
                                          <p:spTgt spid="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3"/>
        <p:cNvGrpSpPr/>
        <p:nvPr/>
      </p:nvGrpSpPr>
      <p:grpSpPr>
        <a:xfrm>
          <a:off x="0" y="0"/>
          <a:ext cx="0" cy="0"/>
          <a:chOff x="0" y="0"/>
          <a:chExt cx="0" cy="0"/>
        </a:xfrm>
      </p:grpSpPr>
      <p:pic>
        <p:nvPicPr>
          <p:cNvPr id="924" name="Google Shape;924;p142"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925" name="Google Shape;925;p142"/>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6" name="Google Shape;926;p142"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927" name="Google Shape;927;p142"/>
          <p:cNvSpPr txBox="1">
            <a:spLocks noGrp="1"/>
          </p:cNvSpPr>
          <p:nvPr>
            <p:ph type="ctrTitle"/>
          </p:nvPr>
        </p:nvSpPr>
        <p:spPr>
          <a:xfrm>
            <a:off x="0" y="1577962"/>
            <a:ext cx="8869800" cy="163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Anne D. Russell</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Grants &amp; Contracts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Laboratory Medicine &amp; Pathology</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School of Medicine</a:t>
            </a:r>
            <a:endParaRPr/>
          </a:p>
        </p:txBody>
      </p:sp>
      <p:sp>
        <p:nvSpPr>
          <p:cNvPr id="928" name="Google Shape;928;p142"/>
          <p:cNvSpPr txBox="1">
            <a:spLocks noGrp="1"/>
          </p:cNvSpPr>
          <p:nvPr>
            <p:ph type="subTitle" idx="1"/>
          </p:nvPr>
        </p:nvSpPr>
        <p:spPr>
          <a:xfrm>
            <a:off x="1" y="3322983"/>
            <a:ext cx="20166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929" name="Google Shape;929;p142"/>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7"/>
                                        </p:tgtEl>
                                        <p:attrNameLst>
                                          <p:attrName>style.visibility</p:attrName>
                                        </p:attrNameLst>
                                      </p:cBhvr>
                                      <p:to>
                                        <p:strVal val="visible"/>
                                      </p:to>
                                    </p:set>
                                    <p:animEffect transition="in" filter="fade">
                                      <p:cBhvr>
                                        <p:cTn id="7" dur="500"/>
                                        <p:tgtEl>
                                          <p:spTgt spid="927"/>
                                        </p:tgtEl>
                                      </p:cBhvr>
                                    </p:animEffect>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928">
                                            <p:txEl>
                                              <p:pRg st="0" end="0"/>
                                            </p:txEl>
                                          </p:spTgt>
                                        </p:tgtEl>
                                        <p:attrNameLst>
                                          <p:attrName>style.visibility</p:attrName>
                                        </p:attrNameLst>
                                      </p:cBhvr>
                                      <p:to>
                                        <p:strVal val="visible"/>
                                      </p:to>
                                    </p:set>
                                    <p:animEffect transition="in" filter="fade">
                                      <p:cBhvr>
                                        <p:cTn id="11" dur="500"/>
                                        <p:tgtEl>
                                          <p:spTgt spid="92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6"/>
                                        </p:tgtEl>
                                        <p:attrNameLst>
                                          <p:attrName>style.visibility</p:attrName>
                                        </p:attrNameLst>
                                      </p:cBhvr>
                                      <p:to>
                                        <p:strVal val="visible"/>
                                      </p:to>
                                    </p:set>
                                    <p:animEffect transition="in" filter="fade">
                                      <p:cBhvr>
                                        <p:cTn id="15" dur="1250"/>
                                        <p:tgtEl>
                                          <p:spTgt spid="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3"/>
        <p:cNvGrpSpPr/>
        <p:nvPr/>
      </p:nvGrpSpPr>
      <p:grpSpPr>
        <a:xfrm>
          <a:off x="0" y="0"/>
          <a:ext cx="0" cy="0"/>
          <a:chOff x="0" y="0"/>
          <a:chExt cx="0" cy="0"/>
        </a:xfrm>
      </p:grpSpPr>
      <p:pic>
        <p:nvPicPr>
          <p:cNvPr id="934" name="Google Shape;934;p143"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935" name="Google Shape;935;p143"/>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36" name="Google Shape;936;p143"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937" name="Google Shape;937;p143"/>
          <p:cNvSpPr txBox="1">
            <a:spLocks noGrp="1"/>
          </p:cNvSpPr>
          <p:nvPr>
            <p:ph type="ctrTitle"/>
          </p:nvPr>
        </p:nvSpPr>
        <p:spPr>
          <a:xfrm>
            <a:off x="0" y="1331946"/>
            <a:ext cx="9144000" cy="163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Dillon Van Rensburg</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Research Scientist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Institute of Translational Health Sciences</a:t>
            </a:r>
            <a:endParaRPr/>
          </a:p>
        </p:txBody>
      </p:sp>
      <p:sp>
        <p:nvSpPr>
          <p:cNvPr id="938" name="Google Shape;938;p143"/>
          <p:cNvSpPr txBox="1">
            <a:spLocks noGrp="1"/>
          </p:cNvSpPr>
          <p:nvPr>
            <p:ph type="subTitle" idx="1"/>
          </p:nvPr>
        </p:nvSpPr>
        <p:spPr>
          <a:xfrm>
            <a:off x="1" y="3279441"/>
            <a:ext cx="20166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939" name="Google Shape;939;p143"/>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7"/>
                                        </p:tgtEl>
                                        <p:attrNameLst>
                                          <p:attrName>style.visibility</p:attrName>
                                        </p:attrNameLst>
                                      </p:cBhvr>
                                      <p:to>
                                        <p:strVal val="visible"/>
                                      </p:to>
                                    </p:set>
                                    <p:animEffect transition="in" filter="fade">
                                      <p:cBhvr>
                                        <p:cTn id="7" dur="500"/>
                                        <p:tgtEl>
                                          <p:spTgt spid="937"/>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938">
                                            <p:txEl>
                                              <p:pRg st="0" end="0"/>
                                            </p:txEl>
                                          </p:spTgt>
                                        </p:tgtEl>
                                        <p:attrNameLst>
                                          <p:attrName>style.visibility</p:attrName>
                                        </p:attrNameLst>
                                      </p:cBhvr>
                                      <p:to>
                                        <p:strVal val="visible"/>
                                      </p:to>
                                    </p:set>
                                    <p:animEffect transition="in" filter="fade">
                                      <p:cBhvr>
                                        <p:cTn id="11" dur="500"/>
                                        <p:tgtEl>
                                          <p:spTgt spid="93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36"/>
                                        </p:tgtEl>
                                        <p:attrNameLst>
                                          <p:attrName>style.visibility</p:attrName>
                                        </p:attrNameLst>
                                      </p:cBhvr>
                                      <p:to>
                                        <p:strVal val="visible"/>
                                      </p:to>
                                    </p:set>
                                    <p:animEffect transition="in" filter="fade">
                                      <p:cBhvr>
                                        <p:cTn id="15" dur="1250"/>
                                        <p:tgtEl>
                                          <p:spTgt spid="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3"/>
        <p:cNvGrpSpPr/>
        <p:nvPr/>
      </p:nvGrpSpPr>
      <p:grpSpPr>
        <a:xfrm>
          <a:off x="0" y="0"/>
          <a:ext cx="0" cy="0"/>
          <a:chOff x="0" y="0"/>
          <a:chExt cx="0" cy="0"/>
        </a:xfrm>
      </p:grpSpPr>
      <p:pic>
        <p:nvPicPr>
          <p:cNvPr id="944" name="Google Shape;944;p144" descr="Graduates tossing caps into the air"/>
          <p:cNvPicPr preferRelativeResize="0"/>
          <p:nvPr/>
        </p:nvPicPr>
        <p:blipFill rotWithShape="1">
          <a:blip r:embed="rId3">
            <a:alphaModFix/>
          </a:blip>
          <a:srcRect t="18824" b="18824"/>
          <a:stretch/>
        </p:blipFill>
        <p:spPr>
          <a:xfrm>
            <a:off x="3" y="3176600"/>
            <a:ext cx="9143997" cy="3681402"/>
          </a:xfrm>
          <a:prstGeom prst="rect">
            <a:avLst/>
          </a:prstGeom>
          <a:noFill/>
          <a:ln>
            <a:noFill/>
          </a:ln>
        </p:spPr>
      </p:pic>
      <p:sp>
        <p:nvSpPr>
          <p:cNvPr id="945" name="Google Shape;945;p144"/>
          <p:cNvSpPr/>
          <p:nvPr/>
        </p:nvSpPr>
        <p:spPr>
          <a:xfrm>
            <a:off x="-4" y="2510"/>
            <a:ext cx="9144000" cy="3663300"/>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6" name="Google Shape;946;p144" descr="Blue fireworks explosion in the sky"/>
          <p:cNvPicPr preferRelativeResize="0"/>
          <p:nvPr/>
        </p:nvPicPr>
        <p:blipFill rotWithShape="1">
          <a:blip r:embed="rId4">
            <a:alphaModFix/>
          </a:blip>
          <a:srcRect t="13925" b="13918"/>
          <a:stretch/>
        </p:blipFill>
        <p:spPr>
          <a:xfrm>
            <a:off x="144722" y="0"/>
            <a:ext cx="9144003" cy="3681402"/>
          </a:xfrm>
          <a:prstGeom prst="rect">
            <a:avLst/>
          </a:prstGeom>
          <a:noFill/>
          <a:ln>
            <a:noFill/>
          </a:ln>
        </p:spPr>
      </p:pic>
      <p:sp>
        <p:nvSpPr>
          <p:cNvPr id="947" name="Google Shape;947;p144"/>
          <p:cNvSpPr txBox="1">
            <a:spLocks noGrp="1"/>
          </p:cNvSpPr>
          <p:nvPr>
            <p:ph type="ctrTitle"/>
          </p:nvPr>
        </p:nvSpPr>
        <p:spPr>
          <a:xfrm>
            <a:off x="0" y="1251826"/>
            <a:ext cx="8869800" cy="163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Angie Windus</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Budget/Fiscal Analyst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Washington National Primate Center</a:t>
            </a:r>
            <a:endParaRPr/>
          </a:p>
        </p:txBody>
      </p:sp>
      <p:sp>
        <p:nvSpPr>
          <p:cNvPr id="948" name="Google Shape;948;p144"/>
          <p:cNvSpPr txBox="1">
            <a:spLocks noGrp="1"/>
          </p:cNvSpPr>
          <p:nvPr>
            <p:ph type="subTitle" idx="1"/>
          </p:nvPr>
        </p:nvSpPr>
        <p:spPr>
          <a:xfrm>
            <a:off x="1" y="3293955"/>
            <a:ext cx="2016600" cy="35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949" name="Google Shape;949;p144"/>
          <p:cNvCxnSpPr/>
          <p:nvPr/>
        </p:nvCxnSpPr>
        <p:spPr>
          <a:xfrm>
            <a:off x="144722" y="3672310"/>
            <a:ext cx="8999400" cy="0"/>
          </a:xfrm>
          <a:prstGeom prst="straightConnector1">
            <a:avLst/>
          </a:prstGeom>
          <a:noFill/>
          <a:ln w="19050"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7"/>
                                        </p:tgtEl>
                                        <p:attrNameLst>
                                          <p:attrName>style.visibility</p:attrName>
                                        </p:attrNameLst>
                                      </p:cBhvr>
                                      <p:to>
                                        <p:strVal val="visible"/>
                                      </p:to>
                                    </p:set>
                                    <p:animEffect transition="in" filter="fade">
                                      <p:cBhvr>
                                        <p:cTn id="7" dur="500"/>
                                        <p:tgtEl>
                                          <p:spTgt spid="947"/>
                                        </p:tgtEl>
                                      </p:cBhvr>
                                    </p:animEffect>
                                  </p:childTnLst>
                                </p:cTn>
                              </p:par>
                            </p:childTnLst>
                          </p:cTn>
                        </p:par>
                        <p:par>
                          <p:cTn id="8" fill="hold">
                            <p:stCondLst>
                              <p:cond delay="500"/>
                            </p:stCondLst>
                            <p:childTnLst>
                              <p:par>
                                <p:cTn id="9" presetID="10" presetClass="entr" presetSubtype="0" fill="hold" nodeType="afterEffect">
                                  <p:stCondLst>
                                    <p:cond delay="5000"/>
                                  </p:stCondLst>
                                  <p:childTnLst>
                                    <p:set>
                                      <p:cBhvr>
                                        <p:cTn id="10" dur="1" fill="hold">
                                          <p:stCondLst>
                                            <p:cond delay="0"/>
                                          </p:stCondLst>
                                        </p:cTn>
                                        <p:tgtEl>
                                          <p:spTgt spid="948">
                                            <p:txEl>
                                              <p:pRg st="0" end="0"/>
                                            </p:txEl>
                                          </p:spTgt>
                                        </p:tgtEl>
                                        <p:attrNameLst>
                                          <p:attrName>style.visibility</p:attrName>
                                        </p:attrNameLst>
                                      </p:cBhvr>
                                      <p:to>
                                        <p:strVal val="visible"/>
                                      </p:to>
                                    </p:set>
                                    <p:animEffect transition="in" filter="fade">
                                      <p:cBhvr>
                                        <p:cTn id="11" dur="500"/>
                                        <p:tgtEl>
                                          <p:spTgt spid="94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46"/>
                                        </p:tgtEl>
                                        <p:attrNameLst>
                                          <p:attrName>style.visibility</p:attrName>
                                        </p:attrNameLst>
                                      </p:cBhvr>
                                      <p:to>
                                        <p:strVal val="visible"/>
                                      </p:to>
                                    </p:set>
                                    <p:animEffect transition="in" filter="fade">
                                      <p:cBhvr>
                                        <p:cTn id="15" dur="1250"/>
                                        <p:tgtEl>
                                          <p:spTgt spid="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pic>
        <p:nvPicPr>
          <p:cNvPr id="955" name="Google Shape;955;p145"/>
          <p:cNvPicPr preferRelativeResize="0"/>
          <p:nvPr/>
        </p:nvPicPr>
        <p:blipFill rotWithShape="1">
          <a:blip r:embed="rId3">
            <a:alphaModFix/>
          </a:blip>
          <a:srcRect t="29928" b="29924"/>
          <a:stretch/>
        </p:blipFill>
        <p:spPr>
          <a:xfrm>
            <a:off x="0" y="5562604"/>
            <a:ext cx="9149948" cy="1290935"/>
          </a:xfrm>
          <a:prstGeom prst="rect">
            <a:avLst/>
          </a:prstGeom>
          <a:noFill/>
          <a:ln>
            <a:noFill/>
          </a:ln>
        </p:spPr>
      </p:pic>
      <p:sp>
        <p:nvSpPr>
          <p:cNvPr id="956" name="Google Shape;956;p145"/>
          <p:cNvSpPr/>
          <p:nvPr/>
        </p:nvSpPr>
        <p:spPr>
          <a:xfrm>
            <a:off x="0" y="1066804"/>
            <a:ext cx="9150000" cy="45036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7" name="Google Shape;957;p145"/>
          <p:cNvSpPr/>
          <p:nvPr/>
        </p:nvSpPr>
        <p:spPr>
          <a:xfrm>
            <a:off x="4" y="0"/>
            <a:ext cx="9159600" cy="1143000"/>
          </a:xfrm>
          <a:prstGeom prst="rect">
            <a:avLst/>
          </a:prstGeom>
          <a:solidFill>
            <a:srgbClr val="917B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958" name="Google Shape;958;p145"/>
          <p:cNvSpPr txBox="1"/>
          <p:nvPr/>
        </p:nvSpPr>
        <p:spPr>
          <a:xfrm>
            <a:off x="491732" y="1482203"/>
            <a:ext cx="8346900" cy="3139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Encode Sans"/>
                <a:ea typeface="Encode Sans"/>
                <a:cs typeface="Encode Sans"/>
                <a:sym typeface="Encode Sans"/>
              </a:rPr>
              <a:t>Thanks to the staff and their supervisors </a:t>
            </a:r>
            <a:endParaRPr sz="2700" b="0" i="0" u="none" strike="noStrike" cap="none">
              <a:solidFill>
                <a:schemeClr val="lt1"/>
              </a:solidFill>
              <a:latin typeface="Encode Sans"/>
              <a:ea typeface="Encode Sans"/>
              <a:cs typeface="Encode Sans"/>
              <a:sym typeface="Encode Sans"/>
            </a:endParaRPr>
          </a:p>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Encode Sans"/>
                <a:ea typeface="Encode Sans"/>
                <a:cs typeface="Encode Sans"/>
                <a:sym typeface="Encode Sans"/>
              </a:rPr>
              <a:t>who support this important training!</a:t>
            </a:r>
            <a:endParaRPr sz="2700" b="0" i="0" u="none" strike="noStrike" cap="none">
              <a:solidFill>
                <a:schemeClr val="lt1"/>
              </a:solidFill>
              <a:latin typeface="Encode Sans"/>
              <a:ea typeface="Encode Sans"/>
              <a:cs typeface="Encode Sans"/>
              <a:sym typeface="Encode Sans"/>
            </a:endParaRPr>
          </a:p>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Encode Sans"/>
              <a:ea typeface="Encode Sans"/>
              <a:cs typeface="Encode Sans"/>
              <a:sym typeface="Encode Sans"/>
            </a:endParaRPr>
          </a:p>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Encode Sans"/>
                <a:ea typeface="Encode Sans"/>
                <a:cs typeface="Encode Sans"/>
                <a:sym typeface="Encode Sans"/>
              </a:rPr>
              <a:t> You help make the UW an </a:t>
            </a:r>
            <a:endParaRPr sz="2700" b="0" i="0" u="none" strike="noStrike" cap="none">
              <a:solidFill>
                <a:schemeClr val="lt1"/>
              </a:solidFill>
              <a:latin typeface="Encode Sans"/>
              <a:ea typeface="Encode Sans"/>
              <a:cs typeface="Encode Sans"/>
              <a:sym typeface="Encode Sans"/>
            </a:endParaRPr>
          </a:p>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Encode Sans"/>
                <a:ea typeface="Encode Sans"/>
                <a:cs typeface="Encode Sans"/>
                <a:sym typeface="Encode Sans"/>
              </a:rPr>
              <a:t>effectively managed research enterprise.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Encode Sans"/>
              <a:ea typeface="Encode Sans"/>
              <a:cs typeface="Encode Sans"/>
              <a:sym typeface="Encode Sans"/>
            </a:endParaRPr>
          </a:p>
        </p:txBody>
      </p:sp>
      <p:pic>
        <p:nvPicPr>
          <p:cNvPr id="959" name="Google Shape;959;p145" descr="C:\Users\hient2\Desktop\Untitled-1.png"/>
          <p:cNvPicPr preferRelativeResize="0"/>
          <p:nvPr/>
        </p:nvPicPr>
        <p:blipFill rotWithShape="1">
          <a:blip r:embed="rId4">
            <a:alphaModFix/>
          </a:blip>
          <a:srcRect/>
          <a:stretch/>
        </p:blipFill>
        <p:spPr>
          <a:xfrm>
            <a:off x="6557468" y="152401"/>
            <a:ext cx="2770728" cy="1006187"/>
          </a:xfrm>
          <a:prstGeom prst="rect">
            <a:avLst/>
          </a:prstGeom>
          <a:noFill/>
          <a:ln>
            <a:noFill/>
          </a:ln>
        </p:spPr>
      </p:pic>
      <p:pic>
        <p:nvPicPr>
          <p:cNvPr id="960" name="Google Shape;960;p145"/>
          <p:cNvPicPr preferRelativeResize="0"/>
          <p:nvPr/>
        </p:nvPicPr>
        <p:blipFill rotWithShape="1">
          <a:blip r:embed="rId5">
            <a:alphaModFix/>
          </a:blip>
          <a:srcRect/>
          <a:stretch/>
        </p:blipFill>
        <p:spPr>
          <a:xfrm>
            <a:off x="7777457" y="5943600"/>
            <a:ext cx="1358903" cy="914400"/>
          </a:xfrm>
          <a:prstGeom prst="rect">
            <a:avLst/>
          </a:prstGeom>
          <a:noFill/>
          <a:ln>
            <a:noFill/>
          </a:ln>
        </p:spPr>
      </p:pic>
      <p:sp>
        <p:nvSpPr>
          <p:cNvPr id="961" name="Google Shape;961;p145"/>
          <p:cNvSpPr txBox="1"/>
          <p:nvPr/>
        </p:nvSpPr>
        <p:spPr>
          <a:xfrm>
            <a:off x="17678" y="225703"/>
            <a:ext cx="6890700" cy="738600"/>
          </a:xfrm>
          <a:prstGeom prst="rect">
            <a:avLst/>
          </a:prstGeom>
          <a:noFill/>
          <a:ln>
            <a:noFill/>
          </a:ln>
        </p:spPr>
        <p:txBody>
          <a:bodyPr spcFirstLastPara="1" wrap="square" lIns="91425" tIns="45700" rIns="91425" bIns="45700" anchor="t" anchorCtr="0">
            <a:noAutofit/>
          </a:bodyPr>
          <a:lstStyle/>
          <a:p>
            <a:pPr marL="137156" marR="0" lvl="0" indent="0" algn="l" rtl="0">
              <a:lnSpc>
                <a:spcPct val="100000"/>
              </a:lnSpc>
              <a:spcBef>
                <a:spcPts val="0"/>
              </a:spcBef>
              <a:spcAft>
                <a:spcPts val="0"/>
              </a:spcAft>
              <a:buClr>
                <a:srgbClr val="000000"/>
              </a:buClr>
              <a:buSzPts val="3600"/>
              <a:buFont typeface="Arial"/>
              <a:buNone/>
            </a:pPr>
            <a:r>
              <a:rPr lang="en" sz="3600" b="1" i="0" u="none" strike="noStrike" cap="none">
                <a:solidFill>
                  <a:schemeClr val="lt1"/>
                </a:solidFill>
                <a:latin typeface="Calibri"/>
                <a:ea typeface="Calibri"/>
                <a:cs typeface="Calibri"/>
                <a:sym typeface="Calibri"/>
              </a:rPr>
              <a:t>Thank You!</a:t>
            </a:r>
            <a:endParaRPr sz="2000" b="0" i="0" u="none" strike="noStrike" cap="none">
              <a:solidFill>
                <a:srgbClr val="000000"/>
              </a:solidFill>
              <a:latin typeface="Arial"/>
              <a:ea typeface="Arial"/>
              <a:cs typeface="Arial"/>
              <a:sym typeface="Arial"/>
            </a:endParaRPr>
          </a:p>
        </p:txBody>
      </p:sp>
      <p:sp>
        <p:nvSpPr>
          <p:cNvPr id="962" name="Google Shape;962;p145"/>
          <p:cNvSpPr txBox="1"/>
          <p:nvPr/>
        </p:nvSpPr>
        <p:spPr>
          <a:xfrm>
            <a:off x="152499" y="3555534"/>
            <a:ext cx="738000" cy="3387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050"/>
              <a:buFont typeface="Arial"/>
              <a:buNone/>
            </a:pPr>
            <a:endParaRPr sz="1050" b="1" i="0" u="none" strike="noStrike" cap="none">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85"/>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Third Party and Subaward Cost Share: Reporting to GCA</a:t>
            </a:r>
            <a:endParaRPr/>
          </a:p>
        </p:txBody>
      </p:sp>
      <p:sp>
        <p:nvSpPr>
          <p:cNvPr id="435" name="Google Shape;435;p85"/>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rmAutofit fontScale="85000" lnSpcReduction="10000"/>
          </a:bodyPr>
          <a:lstStyle/>
          <a:p>
            <a:pPr marL="342900" lvl="0" indent="-320040" algn="l" rtl="0">
              <a:spcBef>
                <a:spcPts val="0"/>
              </a:spcBef>
              <a:spcAft>
                <a:spcPts val="0"/>
              </a:spcAft>
              <a:buClr>
                <a:srgbClr val="4B2E83"/>
              </a:buClr>
              <a:buSzPct val="100000"/>
              <a:buFont typeface="Merriweather Sans"/>
              <a:buChar char="&gt;"/>
            </a:pPr>
            <a:r>
              <a:rPr lang="en">
                <a:latin typeface="Arial"/>
                <a:ea typeface="Arial"/>
                <a:cs typeface="Arial"/>
                <a:sym typeface="Arial"/>
              </a:rPr>
              <a:t>Both Third Party and Subaward Cost Share contributions are reported on the Non-FEC Cost Share Contribution Report</a:t>
            </a:r>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a:p>
            <a:pPr marL="342900" lvl="0" indent="-320040" algn="l" rtl="0">
              <a:spcBef>
                <a:spcPts val="480"/>
              </a:spcBef>
              <a:spcAft>
                <a:spcPts val="0"/>
              </a:spcAft>
              <a:buClr>
                <a:srgbClr val="4B2E83"/>
              </a:buClr>
              <a:buSzPct val="100000"/>
              <a:buFont typeface="Merriweather Sans"/>
              <a:buChar char="&gt;"/>
            </a:pPr>
            <a:r>
              <a:rPr lang="en">
                <a:latin typeface="Arial"/>
                <a:ea typeface="Arial"/>
                <a:cs typeface="Arial"/>
                <a:sym typeface="Arial"/>
              </a:rPr>
              <a:t>Report must be sent to GCA (via Grant Tracker) in order for the contributions to be updated in the Cost Share module</a:t>
            </a:r>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a:p>
            <a:pPr marL="342900" lvl="0" indent="-320040" algn="l" rtl="0">
              <a:spcBef>
                <a:spcPts val="480"/>
              </a:spcBef>
              <a:spcAft>
                <a:spcPts val="0"/>
              </a:spcAft>
              <a:buClr>
                <a:srgbClr val="4B2E83"/>
              </a:buClr>
              <a:buSzPct val="100000"/>
              <a:buFont typeface="Merriweather Sans"/>
              <a:buChar char="&gt;"/>
            </a:pPr>
            <a:r>
              <a:rPr lang="en">
                <a:latin typeface="Arial"/>
                <a:ea typeface="Arial"/>
                <a:cs typeface="Arial"/>
                <a:sym typeface="Arial"/>
              </a:rPr>
              <a:t>Cost Share information and instructions are on the GCA webpage</a:t>
            </a:r>
            <a:endParaRPr/>
          </a:p>
          <a:p>
            <a:pPr marL="742950" lvl="1" indent="-266700" algn="l" rtl="0">
              <a:spcBef>
                <a:spcPts val="400"/>
              </a:spcBef>
              <a:spcAft>
                <a:spcPts val="0"/>
              </a:spcAft>
              <a:buClr>
                <a:srgbClr val="4B2E83"/>
              </a:buClr>
              <a:buSzPct val="100000"/>
              <a:buChar char="–"/>
            </a:pPr>
            <a:r>
              <a:rPr lang="en" u="sng">
                <a:solidFill>
                  <a:schemeClr val="hlink"/>
                </a:solidFill>
                <a:latin typeface="Arial"/>
                <a:ea typeface="Arial"/>
                <a:cs typeface="Arial"/>
                <a:sym typeface="Arial"/>
                <a:hlinkClick r:id="rId3"/>
              </a:rPr>
              <a:t>https://finance.uw.edu/gca/cost-share</a:t>
            </a:r>
            <a:endParaRPr>
              <a:latin typeface="Arial"/>
              <a:ea typeface="Arial"/>
              <a:cs typeface="Arial"/>
              <a:sym typeface="Arial"/>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ct val="100000"/>
              <a:buFont typeface="Merriweather Sans"/>
              <a:buNone/>
            </a:pPr>
            <a:endParaRPr>
              <a:latin typeface="Arial"/>
              <a:ea typeface="Arial"/>
              <a:cs typeface="Arial"/>
              <a:sym typeface="Arial"/>
            </a:endParaRPr>
          </a:p>
        </p:txBody>
      </p:sp>
      <p:sp>
        <p:nvSpPr>
          <p:cNvPr id="436" name="Google Shape;436;p85"/>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86"/>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
                <a:latin typeface="Arial"/>
                <a:ea typeface="Arial"/>
                <a:cs typeface="Arial"/>
                <a:sym typeface="Arial"/>
              </a:rPr>
              <a:t>eFECS Unavailable 4/18 – 4/21</a:t>
            </a:r>
            <a:endParaRPr/>
          </a:p>
        </p:txBody>
      </p:sp>
      <p:sp>
        <p:nvSpPr>
          <p:cNvPr id="442" name="Google Shape;442;p86"/>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
                <a:latin typeface="Arial"/>
                <a:ea typeface="Arial"/>
                <a:cs typeface="Arial"/>
                <a:sym typeface="Arial"/>
              </a:rPr>
              <a:t>The eFECS suite will be down/offline beginning at 8am, Monday, April 18</a:t>
            </a:r>
            <a:r>
              <a:rPr lang="en" baseline="30000">
                <a:latin typeface="Arial"/>
                <a:ea typeface="Arial"/>
                <a:cs typeface="Arial"/>
                <a:sym typeface="Arial"/>
              </a:rPr>
              <a:t>th</a:t>
            </a:r>
            <a:r>
              <a:rPr lang="en">
                <a:latin typeface="Arial"/>
                <a:ea typeface="Arial"/>
                <a:cs typeface="Arial"/>
                <a:sym typeface="Arial"/>
              </a:rPr>
              <a:t>.</a:t>
            </a:r>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This will impact all three eFECS applications:</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Effort</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Cost Share Module</a:t>
            </a:r>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Non-FEC Cost Share Tagging System</a:t>
            </a:r>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
                <a:latin typeface="Arial"/>
                <a:ea typeface="Arial"/>
                <a:cs typeface="Arial"/>
                <a:sym typeface="Arial"/>
              </a:rPr>
              <a:t>System should be up within three days.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443" name="Google Shape;443;p86"/>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87"/>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449" name="Google Shape;449;p87"/>
          <p:cNvSpPr txBox="1">
            <a:spLocks noGrp="1"/>
          </p:cNvSpPr>
          <p:nvPr>
            <p:ph type="body" idx="2"/>
          </p:nvPr>
        </p:nvSpPr>
        <p:spPr>
          <a:xfrm>
            <a:off x="659305" y="1736725"/>
            <a:ext cx="8196300" cy="4015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gcafco@uw.edu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https://finance.uw.edu/pafc/</a:t>
            </a:r>
            <a:br>
              <a:rPr lang="en">
                <a:latin typeface="Arial"/>
                <a:ea typeface="Arial"/>
                <a:cs typeface="Arial"/>
                <a:sym typeface="Arial"/>
              </a:rPr>
            </a:br>
            <a:endParaRPr>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
                <a:latin typeface="Arial"/>
                <a:ea typeface="Arial"/>
                <a:cs typeface="Arial"/>
                <a:sym typeface="Arial"/>
              </a:rPr>
              <a:t>206-543-2610</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450" name="Google Shape;450;p87"/>
          <p:cNvSpPr txBox="1"/>
          <p:nvPr/>
        </p:nvSpPr>
        <p:spPr>
          <a:xfrm>
            <a:off x="671758" y="6301355"/>
            <a:ext cx="7229400" cy="3309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2595</Words>
  <Application>Microsoft Office PowerPoint</Application>
  <PresentationFormat>On-screen Show (4:3)</PresentationFormat>
  <Paragraphs>437</Paragraphs>
  <Slides>67</Slides>
  <Notes>67</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67</vt:i4>
      </vt:variant>
    </vt:vector>
  </HeadingPairs>
  <TitlesOfParts>
    <vt:vector size="85" baseType="lpstr">
      <vt:lpstr>Calibri</vt:lpstr>
      <vt:lpstr>Century Gothic</vt:lpstr>
      <vt:lpstr>Encode Sans</vt:lpstr>
      <vt:lpstr>Arial</vt:lpstr>
      <vt:lpstr>Encode Sans Black</vt:lpstr>
      <vt:lpstr>Merriweather Sans</vt:lpstr>
      <vt:lpstr>Open Sans</vt:lpstr>
      <vt:lpstr>Open Sans Light</vt:lpstr>
      <vt:lpstr>Simple Light</vt:lpstr>
      <vt:lpstr>Office Theme</vt:lpstr>
      <vt:lpstr>Custom Design</vt:lpstr>
      <vt:lpstr>2_Custom Design</vt:lpstr>
      <vt:lpstr>Custom Design</vt:lpstr>
      <vt:lpstr>1_Custom Design</vt:lpstr>
      <vt:lpstr>1_Custom Design</vt:lpstr>
      <vt:lpstr>Custom Design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RESEARCH WEBPAGE </vt:lpstr>
      <vt:lpstr>GOALS</vt:lpstr>
      <vt:lpstr>LET’S TAKE A LOOK </vt:lpstr>
      <vt:lpstr>UWFT FOR THE RESEARCH COMMUNITY</vt:lpstr>
      <vt:lpstr>UWFT FOR THE RESEARCH COMMUNITY</vt:lpstr>
      <vt:lpstr>UWFT FOR THE RESEARCH COMMUNITY</vt:lpstr>
      <vt:lpstr>UWFT FOR THE RESEARCH COMMUNITY: SAGE AWARDS</vt:lpstr>
      <vt:lpstr>UWFT FOR THE RESEARCH COMMUNITY: SAGE AWARDS</vt:lpstr>
      <vt:lpstr>QUESTIONS? FEEDBACK?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Certificate in Research Administration Program Graduates </vt:lpstr>
      <vt:lpstr>Maya Beal Contracts &amp; Operations Manager I-TECH, Department of Global Health School of Public Health</vt:lpstr>
      <vt:lpstr>Nancy Biehl Budget/Fiscal Analyst Lead Department of Radiology School of Medicine</vt:lpstr>
      <vt:lpstr>Debra Callaway Program Coordinator Office of Sponsored Programs Office of Research</vt:lpstr>
      <vt:lpstr>Leanne Cornel Research Operations Specialist Anesthesiology &amp; Pain Medicine School of Medicine</vt:lpstr>
      <vt:lpstr> Shannon Gilmore Grants &amp; Contracts Manager School of Oceanography College of the Environment</vt:lpstr>
      <vt:lpstr>Valerie Hockens Program Operations Specialist Department of Epidemiology School of Public Health</vt:lpstr>
      <vt:lpstr>Kellie Holden Administrator Goodlad Institute for Educational Renewal  UW Bothell</vt:lpstr>
      <vt:lpstr>Katia Jossa-Jouable Fiscal Specialist II Department of Chemical Engineering College of Engineering</vt:lpstr>
      <vt:lpstr>Morgan Keys Grants &amp; Contracts Analyst Division of Dermatology, Department of Medicine School of Medicine</vt:lpstr>
      <vt:lpstr>Paula Kurose Budget Analyst Lead Department of Atmospheric Sciences College of the Environment</vt:lpstr>
      <vt:lpstr>Leesa Kurtz Front Office Manager Department of Chemistry College of Arts &amp; Sciences</vt:lpstr>
      <vt:lpstr>Chloe Mahar Assistant to the Chair Department of Economics College of Arts &amp; Sciences</vt:lpstr>
      <vt:lpstr>Ashley T. Martin Budget/Fiscal Analyst Office of Minority Affairs &amp; Diversity</vt:lpstr>
      <vt:lpstr>Mary Martha McNally Fiscal Specialist II UW Health Sciences Library</vt:lpstr>
      <vt:lpstr>Jacqueline Muongchanh Fiscal Specialist II Division of Allergy &amp; Infectious Diseases Department of Medicine School of Medicine</vt:lpstr>
      <vt:lpstr>Amanda Nguyen Budget Fiscal Analyst Lead Deans Office College of the Environment</vt:lpstr>
      <vt:lpstr>Yoshie Pearce Program Operations Specialist Department of Ocean Physics Applied Physics Laboratory</vt:lpstr>
      <vt:lpstr>Sarah Pressl Grants Manager Department of Genome Sciences School of Medicine</vt:lpstr>
      <vt:lpstr>Anne D. Russell Grants &amp; Contracts Manager Department of Laboratory Medicine &amp; Pathology School of Medicine</vt:lpstr>
      <vt:lpstr>Dillon Van Rensburg Research Scientist Institute of Translational Health Sciences</vt:lpstr>
      <vt:lpstr>Angie Windus Budget/Fiscal Analyst Washington National Primate Center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Wilbanks</cp:lastModifiedBy>
  <cp:revision>1</cp:revision>
  <dcterms:modified xsi:type="dcterms:W3CDTF">2022-04-19T21:56:28Z</dcterms:modified>
</cp:coreProperties>
</file>