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6" r:id="rId1"/>
    <p:sldMasterId id="2147483657" r:id="rId2"/>
  </p:sldMasterIdLst>
  <p:notesMasterIdLst>
    <p:notesMasterId r:id="rId1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Encode Sans Black" panose="020B0604020202020204" charset="0"/>
      <p:bold r:id="rId15"/>
    </p:embeddedFont>
    <p:embeddedFont>
      <p:font typeface="Merriweather Sans" pitchFamily="2" charset="0"/>
      <p:regular r:id="rId16"/>
    </p:embeddedFont>
    <p:embeddedFont>
      <p:font typeface="Open Sans" panose="020B0606030504020204" pitchFamily="34" charset="0"/>
      <p:regular r:id="rId17"/>
      <p:bold r:id="rId18"/>
      <p:italic r:id="rId19"/>
      <p:boldItalic r:id="rId20"/>
    </p:embeddedFont>
    <p:embeddedFont>
      <p:font typeface="Open Sans Light" panose="020B0306030504020204" pitchFamily="3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488">
          <p15:clr>
            <a:srgbClr val="A4A3A4"/>
          </p15:clr>
        </p15:guide>
        <p15:guide id="2" pos="47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1272" y="78"/>
      </p:cViewPr>
      <p:guideLst>
        <p:guide orient="horz" pos="2488"/>
        <p:guide pos="47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11.fntdata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4B2E83"/>
        </a:solidFill>
        <a:effectLst/>
      </p:bgPr>
    </p:bg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7;p2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334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2"/>
          <p:cNvSpPr txBox="1">
            <a:spLocks noGrp="1"/>
          </p:cNvSpPr>
          <p:nvPr>
            <p:ph type="body" idx="1"/>
          </p:nvPr>
        </p:nvSpPr>
        <p:spPr>
          <a:xfrm>
            <a:off x="671757" y="11798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accent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0" name="Google Shape;10;p2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84303" cy="11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5" name="Google Shape;15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8401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3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bg>
      <p:bgPr>
        <a:solidFill>
          <a:srgbClr val="4B2E83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4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076956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1" name="Google Shape;21;p4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bg>
      <p:bgPr>
        <a:solidFill>
          <a:srgbClr val="4B2E83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8401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5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6" name="Google Shape;26;p5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1" name="Google Shape;31;p7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7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body" idx="1"/>
          </p:nvPr>
        </p:nvSpPr>
        <p:spPr>
          <a:xfrm>
            <a:off x="671757" y="11671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ts val="5000"/>
              <a:buFont typeface="Arial"/>
              <a:buNone/>
              <a:defRPr sz="5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5" name="Google Shape;35;p8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8" descr="Wordmark_center_Purple_HE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039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8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84303" cy="11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2" name="Google Shape;42;p9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82155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9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7" name="Google Shape;47;p10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63105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10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2E8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finance.uw.edu/gca/cost-shar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gcafco@uw.edu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hyperlink" Target="mailto:mgard4@uw.eud" TargetMode="External"/><Relationship Id="rId4" Type="http://schemas.openxmlformats.org/officeDocument/2006/relationships/hyperlink" Target="https://finance.uw.edu/pafc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 txBox="1">
            <a:spLocks noGrp="1"/>
          </p:cNvSpPr>
          <p:nvPr>
            <p:ph type="body" idx="1"/>
          </p:nvPr>
        </p:nvSpPr>
        <p:spPr>
          <a:xfrm>
            <a:off x="692029" y="1140823"/>
            <a:ext cx="7433068" cy="2525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85000"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COMPLIANCE HOT TOPIC: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561"/>
              </a:spcBef>
              <a:spcAft>
                <a:spcPts val="0"/>
              </a:spcAft>
              <a:buClr>
                <a:schemeClr val="accent3"/>
              </a:buClr>
              <a:buSzPct val="100000"/>
              <a:buNone/>
            </a:pPr>
            <a:r>
              <a:rPr lang="en-US" sz="3300"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Clr>
                <a:schemeClr val="accent3"/>
              </a:buClr>
              <a:buSzPct val="100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THIRD PARTY &amp; SUBAWARD COST SHARE</a:t>
            </a:r>
            <a:endParaRPr/>
          </a:p>
        </p:txBody>
      </p:sp>
      <p:sp>
        <p:nvSpPr>
          <p:cNvPr id="54" name="Google Shape;54;p11"/>
          <p:cNvSpPr txBox="1"/>
          <p:nvPr/>
        </p:nvSpPr>
        <p:spPr>
          <a:xfrm>
            <a:off x="692029" y="4308049"/>
            <a:ext cx="6656731" cy="1812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MRAM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April 2022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Matt Gardner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Post Award Fiscal Compliance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Third Party and Subaward Cost Share: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Source of Confusion</a:t>
            </a:r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body" idx="2"/>
          </p:nvPr>
        </p:nvSpPr>
        <p:spPr>
          <a:xfrm>
            <a:off x="659305" y="3341913"/>
            <a:ext cx="8266981" cy="2867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Third Party and Subaward cost share look the same in the eFECS Cost Share module.</a:t>
            </a:r>
            <a:endParaRPr/>
          </a:p>
          <a:p>
            <a:pPr marL="342900" lvl="0" indent="-241300" algn="l" rtl="0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Merriweather Sans"/>
              <a:buNone/>
            </a:pP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Both types appear under 03-00 as “Third Party Cost Share”</a:t>
            </a:r>
            <a:endParaRPr/>
          </a:p>
          <a:p>
            <a:pPr marL="342900" lvl="0" indent="-241300" algn="l" rtl="0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Merriweather Sans"/>
              <a:buNone/>
            </a:pP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However, there are differences in the types and how each contribution is documented.</a:t>
            </a:r>
            <a:endParaRPr/>
          </a:p>
          <a:p>
            <a:pPr marL="342900" lvl="0" indent="-21590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Merriweather Sans"/>
              <a:buNone/>
            </a:pP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12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PAFC </a:t>
            </a:r>
            <a:endParaRPr/>
          </a:p>
        </p:txBody>
      </p:sp>
      <p:pic>
        <p:nvPicPr>
          <p:cNvPr id="62" name="Google Shape;62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59563" y="1650965"/>
            <a:ext cx="4609049" cy="15988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Third Party and Subaward Cost Share: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The Differences</a:t>
            </a:r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472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Merriweather Sans"/>
              <a:buChar char="&gt;"/>
            </a:pPr>
            <a:r>
              <a:rPr lang="en-US" sz="2000" u="sng">
                <a:latin typeface="Arial"/>
                <a:ea typeface="Arial"/>
                <a:cs typeface="Arial"/>
                <a:sym typeface="Arial"/>
              </a:rPr>
              <a:t>Third Party Cost Share: </a:t>
            </a:r>
            <a:endParaRPr/>
          </a:p>
          <a:p>
            <a:pPr marL="742950" lvl="1" indent="-28575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Char char="–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Provided by an individual or organization other than either UW or the Award Sponsor. </a:t>
            </a:r>
            <a:endParaRPr/>
          </a:p>
          <a:p>
            <a:pPr marL="742950" lvl="1" indent="-28575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Char char="–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Not tied to any formal agreement or financial instrument (such as a subaward). </a:t>
            </a:r>
            <a:endParaRPr/>
          </a:p>
          <a:p>
            <a:pPr marL="742950" lvl="1" indent="-28575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Char char="–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Is voluntary and is not subject to or made as a requirement of any other agreement with the UW.</a:t>
            </a:r>
            <a:endParaRPr/>
          </a:p>
          <a:p>
            <a:pPr marL="342900" lvl="0" indent="-21590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Merriweather Sans"/>
              <a:buNone/>
            </a:pP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Merriweather Sans"/>
              <a:buChar char="&gt;"/>
            </a:pPr>
            <a:r>
              <a:rPr lang="en-US" sz="2000" u="sng">
                <a:latin typeface="Arial"/>
                <a:ea typeface="Arial"/>
                <a:cs typeface="Arial"/>
                <a:sym typeface="Arial"/>
              </a:rPr>
              <a:t>Subaward Cost Share:</a:t>
            </a:r>
            <a:endParaRPr/>
          </a:p>
          <a:p>
            <a:pPr marL="742950" lvl="1" indent="-28575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Char char="–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A commitment made by a Subaward recipient.</a:t>
            </a:r>
            <a:endParaRPr/>
          </a:p>
          <a:p>
            <a:pPr marL="742950" lvl="1" indent="-28575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Char char="–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Should be clearly specified in the Subaward agreement.</a:t>
            </a:r>
            <a:endParaRPr/>
          </a:p>
          <a:p>
            <a:pPr marL="742950" lvl="1" indent="-28575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Char char="–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Discouraged unless the sponsor has a mandatory cost share requirement.</a:t>
            </a:r>
            <a:endParaRPr/>
          </a:p>
          <a:p>
            <a:pPr marL="342900" lvl="0" indent="-21590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Merriweather Sans"/>
              <a:buNone/>
            </a:pP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342900" lvl="0" indent="-21590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Merriweather Sans"/>
              <a:buNone/>
            </a:pP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13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PAFC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Third Party and Subaward Cost Share: Differences in Documentation</a:t>
            </a:r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Merriweather Sans"/>
              <a:buChar char="&gt;"/>
            </a:pPr>
            <a:r>
              <a:rPr lang="en-US" u="sng">
                <a:latin typeface="Arial"/>
                <a:ea typeface="Arial"/>
                <a:cs typeface="Arial"/>
                <a:sym typeface="Arial"/>
              </a:rPr>
              <a:t>Third Party Cost Share:</a:t>
            </a:r>
            <a:endParaRPr/>
          </a:p>
          <a:p>
            <a:pPr marL="742950" lvl="1" indent="-285750" algn="l" rtl="0">
              <a:spcBef>
                <a:spcPts val="370"/>
              </a:spcBef>
              <a:spcAft>
                <a:spcPts val="0"/>
              </a:spcAft>
              <a:buClr>
                <a:srgbClr val="4B2E83"/>
              </a:buClr>
              <a:buSzPct val="1000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At time of proposal, need a Third Party contribution letter stating the quantified contribution amount.</a:t>
            </a:r>
            <a:endParaRPr/>
          </a:p>
          <a:p>
            <a:pPr marL="742950" lvl="1" indent="-285750" algn="l" rtl="0">
              <a:spcBef>
                <a:spcPts val="370"/>
              </a:spcBef>
              <a:spcAft>
                <a:spcPts val="0"/>
              </a:spcAft>
              <a:buClr>
                <a:srgbClr val="4B2E83"/>
              </a:buClr>
              <a:buSzPct val="1000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When the cost share contribution is complete, the entity </a:t>
            </a:r>
            <a:r>
              <a:rPr lang="en-US" u="sng">
                <a:latin typeface="Arial"/>
                <a:ea typeface="Arial"/>
                <a:cs typeface="Arial"/>
                <a:sym typeface="Arial"/>
              </a:rPr>
              <a:t>must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provide a letter confirming the quantified contribution.</a:t>
            </a:r>
            <a:endParaRPr/>
          </a:p>
          <a:p>
            <a:pPr marL="742950" lvl="1" indent="-285750" algn="l" rtl="0">
              <a:spcBef>
                <a:spcPts val="370"/>
              </a:spcBef>
              <a:spcAft>
                <a:spcPts val="0"/>
              </a:spcAft>
              <a:buClr>
                <a:srgbClr val="4B2E83"/>
              </a:buClr>
              <a:buSzPct val="1000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The contribution cannot be documented in the Cost Share module until receipt of the confirmation letter.</a:t>
            </a:r>
            <a:endParaRPr/>
          </a:p>
          <a:p>
            <a:pPr marL="742950" lvl="1" indent="-168275" algn="l" rtl="0">
              <a:spcBef>
                <a:spcPts val="370"/>
              </a:spcBef>
              <a:spcAft>
                <a:spcPts val="0"/>
              </a:spcAft>
              <a:buClr>
                <a:srgbClr val="4B2E83"/>
              </a:buClr>
              <a:buSzPct val="1000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444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Merriweather Sans"/>
              <a:buChar char="&gt;"/>
            </a:pPr>
            <a:r>
              <a:rPr lang="en-US" u="sng">
                <a:latin typeface="Arial"/>
                <a:ea typeface="Arial"/>
                <a:cs typeface="Arial"/>
                <a:sym typeface="Arial"/>
              </a:rPr>
              <a:t>Subaward Cost Share:</a:t>
            </a:r>
            <a:endParaRPr/>
          </a:p>
          <a:p>
            <a:pPr marL="742950" lvl="1" indent="-285750" algn="l" rtl="0">
              <a:spcBef>
                <a:spcPts val="370"/>
              </a:spcBef>
              <a:spcAft>
                <a:spcPts val="0"/>
              </a:spcAft>
              <a:buClr>
                <a:srgbClr val="4B2E83"/>
              </a:buClr>
              <a:buSzPct val="1000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Cost share contributions should be stated on the subaward invoices.</a:t>
            </a:r>
            <a:endParaRPr/>
          </a:p>
          <a:p>
            <a:pPr marL="742950" lvl="1" indent="-285750" algn="l" rtl="0">
              <a:spcBef>
                <a:spcPts val="370"/>
              </a:spcBef>
              <a:spcAft>
                <a:spcPts val="0"/>
              </a:spcAft>
              <a:buClr>
                <a:srgbClr val="4B2E83"/>
              </a:buClr>
              <a:buSzPct val="1000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Cost share does not need to be reported separately from the subrecipient.</a:t>
            </a:r>
            <a:endParaRPr/>
          </a:p>
        </p:txBody>
      </p:sp>
      <p:sp>
        <p:nvSpPr>
          <p:cNvPr id="76" name="Google Shape;76;p14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PAFC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Third Party and Subaward Cost Share: Reporting to GCA</a:t>
            </a:r>
            <a:endParaRPr/>
          </a:p>
        </p:txBody>
      </p:sp>
      <p:sp>
        <p:nvSpPr>
          <p:cNvPr id="82" name="Google Shape;82;p15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Both Third Party and Subaward Cost Share contributions are reported on the Non-FEC Cost Share Contribution Report</a:t>
            </a: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Report must be sent to GCA (via Grant Tracker) in order for the contributions to be updated in the Cost Share module</a:t>
            </a: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Cost Share information and instructions are on the GCA webpage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https://finance.uw.edu/gca/cost-share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5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PAFC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eFECS Unavailable 4/18 – 4/21</a:t>
            </a:r>
            <a:endParaRPr/>
          </a:p>
        </p:txBody>
      </p:sp>
      <p:sp>
        <p:nvSpPr>
          <p:cNvPr id="89" name="Google Shape;89;p16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The eFECS suite will be down/offline beginning at 8am, Monday, April 18</a:t>
            </a:r>
            <a:r>
              <a:rPr lang="en-US" baseline="30000"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This will impact all three eFECS applications: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Effort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Cost Share Module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Non-FEC Cost Share Tagging System</a:t>
            </a:r>
            <a:endParaRPr/>
          </a:p>
          <a:p>
            <a:pPr marL="742950" lvl="1" indent="-158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System should be up within three days.</a:t>
            </a: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6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PAFC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4000"/>
              <a:buNone/>
            </a:pPr>
            <a:r>
              <a:rPr lang="en-US" sz="4000">
                <a:latin typeface="Arial"/>
                <a:ea typeface="Arial"/>
                <a:cs typeface="Arial"/>
                <a:sym typeface="Arial"/>
              </a:rPr>
              <a:t>Questions</a:t>
            </a:r>
            <a:endParaRPr/>
          </a:p>
        </p:txBody>
      </p:sp>
      <p:sp>
        <p:nvSpPr>
          <p:cNvPr id="96" name="Google Shape;96;p17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Post Award Fiscal Compliance (PAFC)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gcafco@uw.edu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https://finance.uw.edu/pafc/</a:t>
            </a:r>
            <a:br>
              <a:rPr lang="en-US">
                <a:latin typeface="Arial"/>
                <a:ea typeface="Arial"/>
                <a:cs typeface="Arial"/>
                <a:sym typeface="Arial"/>
              </a:rPr>
            </a:b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Matt Gardner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mgard4@uw.edu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206-543-2610</a:t>
            </a:r>
            <a:endParaRPr/>
          </a:p>
          <a:p>
            <a:pPr marL="742950" lvl="1" indent="-209550" algn="l" rtl="0">
              <a:spcBef>
                <a:spcPts val="240"/>
              </a:spcBef>
              <a:spcAft>
                <a:spcPts val="0"/>
              </a:spcAft>
              <a:buClr>
                <a:srgbClr val="4B2E83"/>
              </a:buClr>
              <a:buSzPts val="1200"/>
              <a:buNone/>
            </a:pP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marL="742950" lvl="1" indent="-158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7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PAFC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Custom 5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452</Words>
  <Application>Microsoft Office PowerPoint</Application>
  <PresentationFormat>On-screen Show (4:3)</PresentationFormat>
  <Paragraphs>64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Merriweather Sans</vt:lpstr>
      <vt:lpstr>Encode Sans Black</vt:lpstr>
      <vt:lpstr>Open Sans Light</vt:lpstr>
      <vt:lpstr>Open Sans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S. Wilbanks</dc:creator>
  <cp:lastModifiedBy>Susan Wilbanks</cp:lastModifiedBy>
  <cp:revision>1</cp:revision>
  <dcterms:modified xsi:type="dcterms:W3CDTF">2022-04-19T21:58:02Z</dcterms:modified>
</cp:coreProperties>
</file>