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Encode Sans Black" panose="020B0604020202020204" charset="0"/>
      <p:bold r:id="rId15"/>
    </p:embeddedFont>
    <p:embeddedFont>
      <p:font typeface="Merriweather Sans" pitchFamily="2" charset="0"/>
      <p:regular r:id="rId16"/>
    </p:embeddedFont>
    <p:embeddedFont>
      <p:font typeface="Open Sans" panose="020B0606030504020204" pitchFamily="34" charset="0"/>
      <p:regular r:id="rId17"/>
      <p:bold r:id="rId18"/>
      <p:italic r:id="rId19"/>
      <p:boldItalic r:id="rId20"/>
    </p:embeddedFont>
    <p:embeddedFont>
      <p:font typeface="Open Sans Light" panose="020B03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bede33c4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3" name="Google Shape;33;g2bede33c40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418b5b4128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418b5b412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40" name="Google Shape;40;g418b5b4128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2174bc83af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2174bc83a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47" name="Google Shape;47;g12174bc83af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12390dc6c9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12390dc6c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Check often - updated frequently</a:t>
            </a:r>
            <a:endParaRPr/>
          </a:p>
        </p:txBody>
      </p:sp>
      <p:sp>
        <p:nvSpPr>
          <p:cNvPr id="54" name="Google Shape;54;g12390dc6c9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2390dc6c98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2390dc6c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Check often - updated frequently</a:t>
            </a:r>
            <a:endParaRPr/>
          </a:p>
        </p:txBody>
      </p:sp>
      <p:sp>
        <p:nvSpPr>
          <p:cNvPr id="64" name="Google Shape;64;g12390dc6c98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174bc83af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2174bc83a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g12174bc83af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174bc83af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174bc83a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Webpage has a number of links to Research.gov Proposal Submission System, Proposal Preparation Demo Site, Compliance Checks as well as information on proposal preparation, statuses, and FAQs</a:t>
            </a:r>
            <a:endParaRPr/>
          </a:p>
        </p:txBody>
      </p:sp>
      <p:sp>
        <p:nvSpPr>
          <p:cNvPr id="83" name="Google Shape;83;g12174bc83af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ede33c40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0" name="Google Shape;90;g2bede33c40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 name="Google Shape;13;p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4" name="Google Shape;14;p2" descr="Bar_RtAngle_7502_RGB.png"/>
          <p:cNvPicPr preferRelativeResize="0"/>
          <p:nvPr/>
        </p:nvPicPr>
        <p:blipFill rotWithShape="1">
          <a:blip r:embed="rId4">
            <a:alphaModFix/>
          </a:blip>
          <a:srcRect/>
          <a:stretch/>
        </p:blipFill>
        <p:spPr>
          <a:xfrm>
            <a:off x="813587" y="4006085"/>
            <a:ext cx="2264487" cy="1127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9" name="Google Shape;19;p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5" name="Google Shape;25;p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p5"/>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0" name="Google Shape;30;p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sf.gov/pubs/issuances/in147.j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ashington.edu/research/policies/gim-19-internal-deadlines-for-proposals-to-external-entit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osp@uw.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ov/common/attachment/Desktop/PD_RGOV.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nsf.gov/bfa/dias/policy/autocompliance.j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research.gov/research-web/content/aboutps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gov/research-web/content/aboutps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6"/>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US" sz="4200"/>
              <a:t>NSF &amp; Research.gov</a:t>
            </a:r>
            <a:endParaRPr sz="4200"/>
          </a:p>
        </p:txBody>
      </p:sp>
      <p:sp>
        <p:nvSpPr>
          <p:cNvPr id="36" name="Google Shape;36;p6"/>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April, 2022 </a:t>
            </a:r>
            <a:r>
              <a:rPr lang="en-US"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Tim Mhyre</a:t>
            </a:r>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Research.gov Replacing FastLane</a:t>
            </a:r>
            <a:endParaRPr/>
          </a:p>
        </p:txBody>
      </p:sp>
      <p:sp>
        <p:nvSpPr>
          <p:cNvPr id="43" name="Google Shape;43;p7"/>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US"/>
              <a:t>NSF is starting to require Research.gov for preparation and submission of proposals</a:t>
            </a:r>
            <a:endParaRPr/>
          </a:p>
          <a:p>
            <a:pPr marL="0" lvl="0" indent="0" algn="l" rtl="0">
              <a:spcBef>
                <a:spcPts val="480"/>
              </a:spcBef>
              <a:spcAft>
                <a:spcPts val="0"/>
              </a:spcAft>
              <a:buNone/>
            </a:pPr>
            <a:endParaRPr/>
          </a:p>
          <a:p>
            <a:pPr marL="0" lvl="0" indent="0" algn="l" rtl="0">
              <a:spcBef>
                <a:spcPts val="480"/>
              </a:spcBef>
              <a:spcAft>
                <a:spcPts val="0"/>
              </a:spcAft>
              <a:buNone/>
            </a:pPr>
            <a:r>
              <a:rPr lang="en-US"/>
              <a:t>Many National Science Foundation (NSF) program solicitations now require the use of Research.gov for proposals</a:t>
            </a: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r>
              <a:rPr lang="en-US"/>
              <a:t>FastLane will no longer be a submission option in January 2023 when the new PAPPG goes into effect</a:t>
            </a: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r>
              <a:rPr lang="en-US"/>
              <a:t>NSF </a:t>
            </a:r>
            <a:r>
              <a:rPr lang="en-US" u="sng">
                <a:solidFill>
                  <a:schemeClr val="hlink"/>
                </a:solidFill>
                <a:hlinkClick r:id="rId3"/>
              </a:rPr>
              <a:t>Important Notice No. 147</a:t>
            </a: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Preparing NSF Proposals until Jan 2023</a:t>
            </a:r>
            <a:endParaRPr/>
          </a:p>
        </p:txBody>
      </p:sp>
      <p:sp>
        <p:nvSpPr>
          <p:cNvPr id="50" name="Google Shape;50;p8"/>
          <p:cNvSpPr txBox="1">
            <a:spLocks noGrp="1"/>
          </p:cNvSpPr>
          <p:nvPr>
            <p:ph type="body" idx="2"/>
          </p:nvPr>
        </p:nvSpPr>
        <p:spPr>
          <a:xfrm>
            <a:off x="665905" y="1580350"/>
            <a:ext cx="8196300" cy="401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US"/>
              <a:t>Use Research.gov </a:t>
            </a:r>
            <a:r>
              <a:rPr lang="en-US" b="1"/>
              <a:t>or</a:t>
            </a:r>
            <a:r>
              <a:rPr lang="en-US"/>
              <a:t> if you must, and still allowed, FastLane for NSF proposal submission</a:t>
            </a:r>
            <a:endParaRPr/>
          </a:p>
          <a:p>
            <a:pPr marL="0" marR="0" lvl="0" indent="0" algn="l" rtl="0">
              <a:lnSpc>
                <a:spcPct val="100000"/>
              </a:lnSpc>
              <a:spcBef>
                <a:spcPts val="480"/>
              </a:spcBef>
              <a:spcAft>
                <a:spcPts val="0"/>
              </a:spcAft>
              <a:buNone/>
            </a:pPr>
            <a:endParaRPr/>
          </a:p>
          <a:p>
            <a:pPr marL="0" lvl="0" indent="0" algn="l" rtl="0">
              <a:spcBef>
                <a:spcPts val="480"/>
              </a:spcBef>
              <a:spcAft>
                <a:spcPts val="0"/>
              </a:spcAft>
              <a:buNone/>
            </a:pPr>
            <a:r>
              <a:rPr lang="en-US"/>
              <a:t>OSP </a:t>
            </a:r>
            <a:r>
              <a:rPr lang="en-US" b="1"/>
              <a:t>strongly</a:t>
            </a:r>
            <a:r>
              <a:rPr lang="en-US"/>
              <a:t> discourages Grants.gov for NSF proposal submission</a:t>
            </a: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r>
              <a:rPr lang="en-US"/>
              <a:t>Prepare proposals to NSF within Research.gov/FastLane (</a:t>
            </a:r>
            <a:r>
              <a:rPr lang="en-US" u="sng">
                <a:solidFill>
                  <a:schemeClr val="hlink"/>
                </a:solidFill>
                <a:hlinkClick r:id="rId3"/>
              </a:rPr>
              <a:t>GIM 19</a:t>
            </a:r>
            <a:r>
              <a:rPr lang="en-US"/>
              <a:t>)</a:t>
            </a: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r>
              <a:rPr lang="en-US"/>
              <a:t>Need access to Research.gov? Contact </a:t>
            </a:r>
            <a:r>
              <a:rPr lang="en-US" u="sng">
                <a:solidFill>
                  <a:schemeClr val="hlink"/>
                </a:solidFill>
                <a:hlinkClick r:id="rId4"/>
              </a:rPr>
              <a:t>osp@uw.edu</a:t>
            </a:r>
            <a:endParaRPr/>
          </a:p>
          <a:p>
            <a:pPr marL="0" marR="0" lvl="0" indent="0" algn="l" rtl="0">
              <a:lnSpc>
                <a:spcPct val="100000"/>
              </a:lnSpc>
              <a:spcBef>
                <a:spcPts val="480"/>
              </a:spcBef>
              <a:spcAft>
                <a:spcPts val="0"/>
              </a:spcAft>
              <a:buNone/>
            </a:pP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How can I tell if Research.gov is required? </a:t>
            </a:r>
            <a:endParaRPr/>
          </a:p>
        </p:txBody>
      </p:sp>
      <p:pic>
        <p:nvPicPr>
          <p:cNvPr id="57" name="Google Shape;57;p9" descr="(Research Security Training for the United States (U.S.) Research Community (nsf22576) | NSF - National Science Foundation):&#10;&#10;IMPORTANT INFORMATION AND REVISION NOTES&#10;&#10;Innovating and migrating proposal preparation and submission capabilities from FastLane to Research.gov is part of the ongoing NSF information technology modernization efforts, as described in Important Notice No. 147. In support of these efforts, research proposals submitted in response to this program solicitation must be prepared and submitted via Research.gov or via Grants.gov, and may not be prepared or submitted via FastLane." title="program solicitation requiring Research.gov instead of FastLane"/>
          <p:cNvPicPr preferRelativeResize="0"/>
          <p:nvPr/>
        </p:nvPicPr>
        <p:blipFill rotWithShape="1">
          <a:blip r:embed="rId3">
            <a:alphaModFix/>
          </a:blip>
          <a:srcRect b="38366"/>
          <a:stretch/>
        </p:blipFill>
        <p:spPr>
          <a:xfrm>
            <a:off x="313150" y="2276225"/>
            <a:ext cx="8898751" cy="1276675"/>
          </a:xfrm>
          <a:prstGeom prst="rect">
            <a:avLst/>
          </a:prstGeom>
          <a:noFill/>
          <a:ln>
            <a:noFill/>
          </a:ln>
        </p:spPr>
      </p:pic>
      <p:sp>
        <p:nvSpPr>
          <p:cNvPr id="58" name="Google Shape;58;p9"/>
          <p:cNvSpPr/>
          <p:nvPr/>
        </p:nvSpPr>
        <p:spPr>
          <a:xfrm rot="-5400000">
            <a:off x="602225" y="4234200"/>
            <a:ext cx="1411200" cy="404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txBox="1"/>
          <p:nvPr/>
        </p:nvSpPr>
        <p:spPr>
          <a:xfrm>
            <a:off x="1511750" y="4066350"/>
            <a:ext cx="81846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1">
                <a:solidFill>
                  <a:schemeClr val="accent1"/>
                </a:solidFill>
                <a:latin typeface="Open Sans"/>
                <a:ea typeface="Open Sans"/>
                <a:cs typeface="Open Sans"/>
                <a:sym typeface="Open Sans"/>
              </a:rPr>
              <a:t>Solicitation indicates Research.gov is required </a:t>
            </a:r>
            <a:endParaRPr sz="2300">
              <a:solidFill>
                <a:schemeClr val="accent1"/>
              </a:solidFill>
              <a:latin typeface="Open Sans"/>
              <a:ea typeface="Open Sans"/>
              <a:cs typeface="Open Sans"/>
              <a:sym typeface="Open Sans"/>
            </a:endParaRPr>
          </a:p>
        </p:txBody>
      </p:sp>
      <p:sp>
        <p:nvSpPr>
          <p:cNvPr id="60" name="Google Shape;60;p9"/>
          <p:cNvSpPr/>
          <p:nvPr/>
        </p:nvSpPr>
        <p:spPr>
          <a:xfrm>
            <a:off x="313150" y="3251675"/>
            <a:ext cx="6086700" cy="241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highlight>
                <a:schemeClr val="dk2"/>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What if FastLane is still an option? </a:t>
            </a:r>
            <a:endParaRPr/>
          </a:p>
        </p:txBody>
      </p:sp>
      <p:sp>
        <p:nvSpPr>
          <p:cNvPr id="67" name="Google Shape;67;p10"/>
          <p:cNvSpPr txBox="1"/>
          <p:nvPr/>
        </p:nvSpPr>
        <p:spPr>
          <a:xfrm>
            <a:off x="4956250" y="3364650"/>
            <a:ext cx="3589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accent1"/>
                </a:solidFill>
              </a:rPr>
              <a:t>PD 98-5750 </a:t>
            </a:r>
            <a:r>
              <a:rPr lang="en-US" sz="1800">
                <a:solidFill>
                  <a:schemeClr val="accent1"/>
                </a:solidFill>
              </a:rPr>
              <a:t>will be required to use Research.gov for proposal submission on June 15, 2022</a:t>
            </a:r>
            <a:endParaRPr sz="1800">
              <a:solidFill>
                <a:schemeClr val="accent1"/>
              </a:solidFill>
            </a:endParaRPr>
          </a:p>
        </p:txBody>
      </p:sp>
      <p:sp>
        <p:nvSpPr>
          <p:cNvPr id="68" name="Google Shape;68;p10"/>
          <p:cNvSpPr txBox="1"/>
          <p:nvPr/>
        </p:nvSpPr>
        <p:spPr>
          <a:xfrm>
            <a:off x="1435725" y="6106225"/>
            <a:ext cx="568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3"/>
              </a:rPr>
              <a:t>Program Descriptions that Require Proposal Preparation and Submission in Research.gov or Grants.gov</a:t>
            </a:r>
            <a:endParaRPr/>
          </a:p>
        </p:txBody>
      </p:sp>
      <p:pic>
        <p:nvPicPr>
          <p:cNvPr id="69" name="Google Shape;69;p10" descr="Program Guidelines&#10;Apply to PD 98-5750 as follows: &#10;&#10;Full proposals submitted via FastLane or Research.gov: NSF Proposal &amp; Award Policies &amp; Procedures Guide proposal preparation guidelines apply.&#10;Full proposals submitted via Grants.gov: NSF Grants.gov Application Guide: A Guide for the Preparation and Submission of NSF Applications via Grants.gov guidelines apply.&#10;" title="program description indicates Research.gov will be required in June but FastLane is still an option"/>
          <p:cNvPicPr preferRelativeResize="0"/>
          <p:nvPr/>
        </p:nvPicPr>
        <p:blipFill>
          <a:blip r:embed="rId4">
            <a:alphaModFix/>
          </a:blip>
          <a:stretch>
            <a:fillRect/>
          </a:stretch>
        </p:blipFill>
        <p:spPr>
          <a:xfrm>
            <a:off x="806750" y="1794200"/>
            <a:ext cx="2792250" cy="4173875"/>
          </a:xfrm>
          <a:prstGeom prst="rect">
            <a:avLst/>
          </a:prstGeom>
          <a:noFill/>
          <a:ln>
            <a:noFill/>
          </a:ln>
        </p:spPr>
      </p:pic>
      <p:sp>
        <p:nvSpPr>
          <p:cNvPr id="70" name="Google Shape;70;p10"/>
          <p:cNvSpPr/>
          <p:nvPr/>
        </p:nvSpPr>
        <p:spPr>
          <a:xfrm>
            <a:off x="3680625" y="3670200"/>
            <a:ext cx="1194000" cy="404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0"/>
          <p:cNvSpPr/>
          <p:nvPr/>
        </p:nvSpPr>
        <p:spPr>
          <a:xfrm>
            <a:off x="959900" y="2851750"/>
            <a:ext cx="2328900" cy="592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Why Prepare Proposals in Research.gov?</a:t>
            </a:r>
            <a:endParaRPr/>
          </a:p>
        </p:txBody>
      </p:sp>
      <p:sp>
        <p:nvSpPr>
          <p:cNvPr id="78" name="Google Shape;78;p11"/>
          <p:cNvSpPr txBox="1">
            <a:spLocks noGrp="1"/>
          </p:cNvSpPr>
          <p:nvPr>
            <p:ph type="body" idx="2"/>
          </p:nvPr>
        </p:nvSpPr>
        <p:spPr>
          <a:xfrm>
            <a:off x="720200" y="1649850"/>
            <a:ext cx="8087700" cy="4015500"/>
          </a:xfrm>
          <a:prstGeom prst="rect">
            <a:avLst/>
          </a:prstGeom>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SzPts val="2100"/>
              <a:buChar char="&gt;"/>
            </a:pPr>
            <a:r>
              <a:rPr lang="en-US" sz="2100"/>
              <a:t>Proposal Setup Wizard</a:t>
            </a:r>
            <a:endParaRPr sz="2100"/>
          </a:p>
          <a:p>
            <a:pPr marL="457200" lvl="0" indent="-361950" algn="l" rtl="0">
              <a:lnSpc>
                <a:spcPct val="115000"/>
              </a:lnSpc>
              <a:spcBef>
                <a:spcPts val="0"/>
              </a:spcBef>
              <a:spcAft>
                <a:spcPts val="0"/>
              </a:spcAft>
              <a:buSzPts val="2100"/>
              <a:buChar char="&gt;"/>
            </a:pPr>
            <a:r>
              <a:rPr lang="en-US" sz="2100"/>
              <a:t>Find funding opportunities &amp; give access to admin staff</a:t>
            </a:r>
            <a:endParaRPr sz="2100"/>
          </a:p>
          <a:p>
            <a:pPr marL="457200" lvl="0" indent="-361950" algn="l" rtl="0">
              <a:lnSpc>
                <a:spcPct val="115000"/>
              </a:lnSpc>
              <a:spcBef>
                <a:spcPts val="0"/>
              </a:spcBef>
              <a:spcAft>
                <a:spcPts val="0"/>
              </a:spcAft>
              <a:buSzPts val="2100"/>
              <a:buChar char="&gt;"/>
            </a:pPr>
            <a:r>
              <a:rPr lang="en-US" sz="2100"/>
              <a:t>Immediate &amp; expanded </a:t>
            </a:r>
            <a:r>
              <a:rPr lang="en-US" sz="2100" u="sng">
                <a:solidFill>
                  <a:schemeClr val="hlink"/>
                </a:solidFill>
                <a:hlinkClick r:id="rId3"/>
              </a:rPr>
              <a:t>Compliance checking</a:t>
            </a:r>
            <a:endParaRPr sz="2100"/>
          </a:p>
          <a:p>
            <a:pPr marL="457200" lvl="0" indent="-361950" algn="l" rtl="0">
              <a:lnSpc>
                <a:spcPct val="115000"/>
              </a:lnSpc>
              <a:spcBef>
                <a:spcPts val="0"/>
              </a:spcBef>
              <a:spcAft>
                <a:spcPts val="0"/>
              </a:spcAft>
              <a:buSzPts val="2100"/>
              <a:buChar char="&gt;"/>
            </a:pPr>
            <a:r>
              <a:rPr lang="en-US" sz="2100"/>
              <a:t>PDFs are not altered</a:t>
            </a:r>
            <a:endParaRPr sz="2100"/>
          </a:p>
          <a:p>
            <a:pPr marL="457200" lvl="0" indent="-361950" algn="l" rtl="0">
              <a:lnSpc>
                <a:spcPct val="115000"/>
              </a:lnSpc>
              <a:spcBef>
                <a:spcPts val="0"/>
              </a:spcBef>
              <a:spcAft>
                <a:spcPts val="0"/>
              </a:spcAft>
              <a:buSzPts val="2100"/>
              <a:buChar char="&gt;"/>
            </a:pPr>
            <a:r>
              <a:rPr lang="en-US" sz="2100"/>
              <a:t>Minimize formatting issues that lead NSF to Return without Review</a:t>
            </a:r>
            <a:endParaRPr sz="2100"/>
          </a:p>
          <a:p>
            <a:pPr marL="457200" lvl="0" indent="-361950" algn="l" rtl="0">
              <a:lnSpc>
                <a:spcPct val="115000"/>
              </a:lnSpc>
              <a:spcBef>
                <a:spcPts val="0"/>
              </a:spcBef>
              <a:spcAft>
                <a:spcPts val="0"/>
              </a:spcAft>
              <a:buSzPts val="2100"/>
              <a:buChar char="&gt;"/>
            </a:pPr>
            <a:r>
              <a:rPr lang="en-US" sz="2100"/>
              <a:t>On-screen references to relevant sections of PAPPG</a:t>
            </a:r>
            <a:endParaRPr sz="2100"/>
          </a:p>
          <a:p>
            <a:pPr marL="457200" lvl="0" indent="-361950" algn="l" rtl="0">
              <a:lnSpc>
                <a:spcPct val="115000"/>
              </a:lnSpc>
              <a:spcBef>
                <a:spcPts val="0"/>
              </a:spcBef>
              <a:spcAft>
                <a:spcPts val="0"/>
              </a:spcAft>
              <a:buSzPts val="2100"/>
              <a:buChar char="&gt;"/>
            </a:pPr>
            <a:r>
              <a:rPr lang="en-US" sz="2100"/>
              <a:t>Better management of personnel &amp; subawards</a:t>
            </a:r>
            <a:endParaRPr sz="2100"/>
          </a:p>
          <a:p>
            <a:pPr marL="457200" lvl="0" indent="-361950" algn="l" rtl="0">
              <a:lnSpc>
                <a:spcPct val="115000"/>
              </a:lnSpc>
              <a:spcBef>
                <a:spcPts val="0"/>
              </a:spcBef>
              <a:spcAft>
                <a:spcPts val="0"/>
              </a:spcAft>
              <a:buSzPts val="2100"/>
              <a:buChar char="&gt;"/>
            </a:pPr>
            <a:r>
              <a:rPr lang="en-US" sz="2100"/>
              <a:t>Improved performance &amp; less system downtime</a:t>
            </a:r>
            <a:endParaRPr sz="2500"/>
          </a:p>
          <a:p>
            <a:pPr marL="0" lvl="0" indent="0" algn="l" rtl="0">
              <a:lnSpc>
                <a:spcPct val="115000"/>
              </a:lnSpc>
              <a:spcBef>
                <a:spcPts val="480"/>
              </a:spcBef>
              <a:spcAft>
                <a:spcPts val="0"/>
              </a:spcAft>
              <a:buNone/>
            </a:pPr>
            <a:endParaRPr sz="2500"/>
          </a:p>
        </p:txBody>
      </p:sp>
      <p:sp>
        <p:nvSpPr>
          <p:cNvPr id="79" name="Google Shape;79;p11"/>
          <p:cNvSpPr txBox="1"/>
          <p:nvPr/>
        </p:nvSpPr>
        <p:spPr>
          <a:xfrm>
            <a:off x="306725" y="6162225"/>
            <a:ext cx="568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u="sng">
                <a:solidFill>
                  <a:schemeClr val="hlink"/>
                </a:solidFill>
                <a:hlinkClick r:id="rId4"/>
              </a:rPr>
              <a:t>Proposal Preparation &amp; Submission</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When to use Research.gov</a:t>
            </a:r>
            <a:endParaRPr/>
          </a:p>
        </p:txBody>
      </p:sp>
      <p:sp>
        <p:nvSpPr>
          <p:cNvPr id="86" name="Google Shape;86;p12"/>
          <p:cNvSpPr txBox="1">
            <a:spLocks noGrp="1"/>
          </p:cNvSpPr>
          <p:nvPr>
            <p:ph type="body" idx="2"/>
          </p:nvPr>
        </p:nvSpPr>
        <p:spPr>
          <a:xfrm>
            <a:off x="720200" y="1764925"/>
            <a:ext cx="8087700" cy="40155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SzPts val="1900"/>
              <a:buChar char="&gt;"/>
            </a:pPr>
            <a:r>
              <a:rPr lang="en-US" sz="1900"/>
              <a:t>Proposals in response to a Program Description</a:t>
            </a:r>
            <a:endParaRPr sz="1900"/>
          </a:p>
          <a:p>
            <a:pPr marL="457200" lvl="0" indent="-349250" algn="l" rtl="0">
              <a:lnSpc>
                <a:spcPct val="115000"/>
              </a:lnSpc>
              <a:spcBef>
                <a:spcPts val="0"/>
              </a:spcBef>
              <a:spcAft>
                <a:spcPts val="0"/>
              </a:spcAft>
              <a:buSzPts val="1900"/>
              <a:buChar char="&gt;"/>
            </a:pPr>
            <a:r>
              <a:rPr lang="en-US" sz="1900"/>
              <a:t>Program Solicitation specifies Research.gov is available or required or requires a Letter of Intent or Preliminary Proposal</a:t>
            </a:r>
            <a:endParaRPr sz="1900"/>
          </a:p>
          <a:p>
            <a:pPr marL="457200" lvl="0" indent="-349250" algn="l" rtl="0">
              <a:lnSpc>
                <a:spcPct val="115000"/>
              </a:lnSpc>
              <a:spcBef>
                <a:spcPts val="0"/>
              </a:spcBef>
              <a:spcAft>
                <a:spcPts val="0"/>
              </a:spcAft>
              <a:buSzPts val="1900"/>
              <a:buChar char="&gt;"/>
            </a:pPr>
            <a:r>
              <a:rPr lang="en-US" sz="1900" b="1"/>
              <a:t>Full proposal, renewal, or accomplishment-based renewal, OR</a:t>
            </a:r>
            <a:endParaRPr sz="1900"/>
          </a:p>
          <a:p>
            <a:pPr marL="457200" lvl="0" indent="-349250" algn="l" rtl="0">
              <a:lnSpc>
                <a:spcPct val="115000"/>
              </a:lnSpc>
              <a:spcBef>
                <a:spcPts val="0"/>
              </a:spcBef>
              <a:spcAft>
                <a:spcPts val="0"/>
              </a:spcAft>
              <a:buSzPts val="1900"/>
              <a:buChar char="&gt;"/>
            </a:pPr>
            <a:r>
              <a:rPr lang="en-US" sz="1900"/>
              <a:t>These proposal types:</a:t>
            </a:r>
            <a:endParaRPr sz="1900"/>
          </a:p>
          <a:p>
            <a:pPr marL="914400" lvl="0" indent="0" algn="l" rtl="0">
              <a:lnSpc>
                <a:spcPct val="115000"/>
              </a:lnSpc>
              <a:spcBef>
                <a:spcPts val="0"/>
              </a:spcBef>
              <a:spcAft>
                <a:spcPts val="0"/>
              </a:spcAft>
              <a:buNone/>
            </a:pPr>
            <a:r>
              <a:rPr lang="en-US" sz="1900" b="1"/>
              <a:t>Research</a:t>
            </a:r>
            <a:r>
              <a:rPr lang="en-US" sz="1900"/>
              <a:t>, </a:t>
            </a:r>
            <a:r>
              <a:rPr lang="en-US" sz="1900" b="1"/>
              <a:t>Planning (Research.gov submission required)</a:t>
            </a:r>
            <a:r>
              <a:rPr lang="en-US" sz="1900"/>
              <a:t>, </a:t>
            </a:r>
            <a:r>
              <a:rPr lang="en-US" sz="1900" b="1"/>
              <a:t>RAPID</a:t>
            </a:r>
            <a:r>
              <a:rPr lang="en-US" sz="1900"/>
              <a:t>, </a:t>
            </a:r>
            <a:r>
              <a:rPr lang="en-US" sz="1900" b="1"/>
              <a:t>EAGER</a:t>
            </a:r>
            <a:r>
              <a:rPr lang="en-US" sz="1900"/>
              <a:t>, </a:t>
            </a:r>
            <a:r>
              <a:rPr lang="en-US" sz="1900" b="1"/>
              <a:t>RAISE</a:t>
            </a:r>
            <a:r>
              <a:rPr lang="en-US" sz="1900"/>
              <a:t>, </a:t>
            </a:r>
            <a:r>
              <a:rPr lang="en-US" sz="1900" b="1"/>
              <a:t>GOALI</a:t>
            </a:r>
            <a:r>
              <a:rPr lang="en-US" sz="1900"/>
              <a:t>, </a:t>
            </a:r>
            <a:r>
              <a:rPr lang="en-US" sz="1900" b="1"/>
              <a:t>Ideas Lab</a:t>
            </a:r>
            <a:r>
              <a:rPr lang="en-US" sz="1900"/>
              <a:t>, </a:t>
            </a:r>
            <a:r>
              <a:rPr lang="en-US" sz="1900" b="1"/>
              <a:t>FASED</a:t>
            </a:r>
            <a:r>
              <a:rPr lang="en-US" sz="1900"/>
              <a:t>, </a:t>
            </a:r>
            <a:r>
              <a:rPr lang="en-US" sz="1900" b="1"/>
              <a:t>Conference</a:t>
            </a:r>
            <a:r>
              <a:rPr lang="en-US" sz="1900"/>
              <a:t>, </a:t>
            </a:r>
            <a:r>
              <a:rPr lang="en-US" sz="1900" b="1"/>
              <a:t>Equipment</a:t>
            </a:r>
            <a:r>
              <a:rPr lang="en-US" sz="1900"/>
              <a:t>, </a:t>
            </a:r>
            <a:r>
              <a:rPr lang="en-US" sz="1900" b="1"/>
              <a:t>Travel</a:t>
            </a:r>
            <a:r>
              <a:rPr lang="en-US" sz="1900"/>
              <a:t>, </a:t>
            </a:r>
            <a:r>
              <a:rPr lang="en-US" sz="1900" b="1"/>
              <a:t>Center</a:t>
            </a:r>
            <a:r>
              <a:rPr lang="en-US" sz="1900"/>
              <a:t>, </a:t>
            </a:r>
            <a:r>
              <a:rPr lang="en-US" sz="1900" b="1"/>
              <a:t>Research Infrastructure</a:t>
            </a:r>
            <a:endParaRPr sz="1900"/>
          </a:p>
          <a:p>
            <a:pPr marL="0" lvl="0" indent="0" algn="l" rtl="0">
              <a:lnSpc>
                <a:spcPct val="115000"/>
              </a:lnSpc>
              <a:spcBef>
                <a:spcPts val="0"/>
              </a:spcBef>
              <a:spcAft>
                <a:spcPts val="0"/>
              </a:spcAft>
              <a:buNone/>
            </a:pPr>
            <a:endParaRPr sz="1900"/>
          </a:p>
          <a:p>
            <a:pPr marL="0" lvl="0" indent="0" algn="l" rtl="0">
              <a:lnSpc>
                <a:spcPct val="115000"/>
              </a:lnSpc>
              <a:spcBef>
                <a:spcPts val="0"/>
              </a:spcBef>
              <a:spcAft>
                <a:spcPts val="0"/>
              </a:spcAft>
              <a:buNone/>
            </a:pPr>
            <a:r>
              <a:rPr lang="en-US" sz="1900"/>
              <a:t>Both single submission &amp; collaborative proposals are supported</a:t>
            </a:r>
            <a:endParaRPr sz="1900"/>
          </a:p>
        </p:txBody>
      </p:sp>
      <p:sp>
        <p:nvSpPr>
          <p:cNvPr id="87" name="Google Shape;87;p12"/>
          <p:cNvSpPr txBox="1"/>
          <p:nvPr/>
        </p:nvSpPr>
        <p:spPr>
          <a:xfrm>
            <a:off x="115450" y="6312500"/>
            <a:ext cx="568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u="sng">
                <a:solidFill>
                  <a:schemeClr val="hlink"/>
                </a:solidFill>
                <a:hlinkClick r:id="rId3"/>
              </a:rPr>
              <a:t>Proposal Preparation &amp; Submission</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theme/theme1.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401</Words>
  <Application>Microsoft Office PowerPoint</Application>
  <PresentationFormat>On-screen Show (4:3)</PresentationFormat>
  <Paragraphs>56</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Merriweather Sans</vt:lpstr>
      <vt:lpstr>Encode Sans Black</vt:lpstr>
      <vt:lpstr>Open Sans Light</vt:lpstr>
      <vt:lpstr>Open Sans</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Wilbanks</cp:lastModifiedBy>
  <cp:revision>1</cp:revision>
  <dcterms:modified xsi:type="dcterms:W3CDTF">2022-04-19T21:58:55Z</dcterms:modified>
</cp:coreProperties>
</file>