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Encode Sans" panose="020B0604020202020204" charset="0"/>
      <p:regular r:id="rId31"/>
      <p:bold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now for the fun part! Today we are recognizing the fourth group of graduates from the CORE Certificate in Research Administration. CORE launched this certificate in the fall of 2019. Since then 474 people have enrolled in the certificate program and as March 1, 2022, 126 of those enrollees have met all requirements to receive the certificate. We recognize the recipients on a semi-annual basis in the MRAM venue and today we are going to take a moment to recognize the achievements in this last round completers. Not all of them chose to include their names in today’s announcement but you all know who you are! Let’s give a shout out to some of our most recent graduates!</a:t>
            </a: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Here’s who they are—let’s give them a hand!</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a big thank you to all who support the ongoing professional development of our research administration staff!</a:t>
            </a:r>
            <a:endParaRPr/>
          </a:p>
        </p:txBody>
      </p:sp>
      <p:sp>
        <p:nvSpPr>
          <p:cNvPr id="322" name="Google Shape;3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29928" b="29924"/>
          <a:stretch/>
        </p:blipFill>
        <p:spPr>
          <a:xfrm>
            <a:off x="0" y="5562604"/>
            <a:ext cx="9143493" cy="1290935"/>
          </a:xfrm>
          <a:prstGeom prst="rect">
            <a:avLst/>
          </a:prstGeom>
          <a:noFill/>
          <a:ln>
            <a:noFill/>
          </a:ln>
        </p:spPr>
      </p:pic>
      <p:sp>
        <p:nvSpPr>
          <p:cNvPr id="90" name="Google Shape;90;p13"/>
          <p:cNvSpPr/>
          <p:nvPr/>
        </p:nvSpPr>
        <p:spPr>
          <a:xfrm>
            <a:off x="0" y="1146546"/>
            <a:ext cx="9143400" cy="45443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1" name="Google Shape;91;p13"/>
          <p:cNvSpPr/>
          <p:nvPr/>
        </p:nvSpPr>
        <p:spPr>
          <a:xfrm>
            <a:off x="4" y="0"/>
            <a:ext cx="9153000" cy="1143000"/>
          </a:xfrm>
          <a:prstGeom prst="rect">
            <a:avLst/>
          </a:prstGeom>
          <a:solidFill>
            <a:srgbClr val="0B53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2" name="Google Shape;92;p13"/>
          <p:cNvSpPr txBox="1"/>
          <p:nvPr/>
        </p:nvSpPr>
        <p:spPr>
          <a:xfrm>
            <a:off x="191125" y="1167100"/>
            <a:ext cx="8938800" cy="513787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chemeClr val="lt1"/>
                </a:solidFill>
                <a:latin typeface="Calibri"/>
                <a:ea typeface="Calibri"/>
                <a:cs typeface="Calibri"/>
                <a:sym typeface="Calibri"/>
              </a:rPr>
              <a:t>Certificate in Research Administration Graduates</a:t>
            </a:r>
            <a:endParaRPr sz="16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474 enrolled in the certificate</a:t>
            </a:r>
            <a:endParaRPr sz="14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126 graduates since August 2020</a:t>
            </a:r>
            <a:endParaRPr sz="2800" b="0" i="0" u="none" strike="noStrike" cap="none">
              <a:solidFill>
                <a:schemeClr val="lt1"/>
              </a:solidFill>
              <a:latin typeface="Calibri"/>
              <a:ea typeface="Calibri"/>
              <a:cs typeface="Calibri"/>
              <a:sym typeface="Calibri"/>
            </a:endParaRPr>
          </a:p>
          <a:p>
            <a:pPr marL="1371600" marR="0" lvl="2" indent="-406400" algn="l" rtl="0">
              <a:lnSpc>
                <a:spcPct val="150000"/>
              </a:lnSpc>
              <a:spcBef>
                <a:spcPts val="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34 graduates in fourth group </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Encode Sans"/>
              <a:ea typeface="Encode Sans"/>
              <a:cs typeface="Encode Sans"/>
              <a:sym typeface="Encode Sans"/>
            </a:endParaRPr>
          </a:p>
        </p:txBody>
      </p:sp>
      <p:sp>
        <p:nvSpPr>
          <p:cNvPr id="93" name="Google Shape;93;p13"/>
          <p:cNvSpPr txBox="1"/>
          <p:nvPr/>
        </p:nvSpPr>
        <p:spPr>
          <a:xfrm>
            <a:off x="152392" y="3555534"/>
            <a:ext cx="7377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pic>
        <p:nvPicPr>
          <p:cNvPr id="94" name="Google Shape;94;p13" descr="C:\Users\hient2\Desktop\Untitled-1.png"/>
          <p:cNvPicPr preferRelativeResize="0"/>
          <p:nvPr/>
        </p:nvPicPr>
        <p:blipFill rotWithShape="1">
          <a:blip r:embed="rId4">
            <a:alphaModFix/>
          </a:blip>
          <a:srcRect/>
          <a:stretch/>
        </p:blipFill>
        <p:spPr>
          <a:xfrm>
            <a:off x="6552843" y="152401"/>
            <a:ext cx="2768774" cy="1006187"/>
          </a:xfrm>
          <a:prstGeom prst="rect">
            <a:avLst/>
          </a:prstGeom>
          <a:noFill/>
          <a:ln>
            <a:noFill/>
          </a:ln>
        </p:spPr>
      </p:pic>
      <p:pic>
        <p:nvPicPr>
          <p:cNvPr id="95" name="Google Shape;95;p13"/>
          <p:cNvPicPr preferRelativeResize="0"/>
          <p:nvPr/>
        </p:nvPicPr>
        <p:blipFill rotWithShape="1">
          <a:blip r:embed="rId5">
            <a:alphaModFix/>
          </a:blip>
          <a:srcRect/>
          <a:stretch/>
        </p:blipFill>
        <p:spPr>
          <a:xfrm>
            <a:off x="7771972" y="5943600"/>
            <a:ext cx="1357945" cy="914400"/>
          </a:xfrm>
          <a:prstGeom prst="rect">
            <a:avLst/>
          </a:prstGeom>
          <a:noFill/>
          <a:ln>
            <a:noFill/>
          </a:ln>
        </p:spPr>
      </p:pic>
      <p:sp>
        <p:nvSpPr>
          <p:cNvPr id="96" name="Google Shape;96;p13"/>
          <p:cNvSpPr txBox="1"/>
          <p:nvPr/>
        </p:nvSpPr>
        <p:spPr>
          <a:xfrm>
            <a:off x="17666" y="225703"/>
            <a:ext cx="68859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Recognition</a:t>
            </a:r>
            <a:r>
              <a:rPr lang="en-US" sz="4000" b="1" i="0" u="none" strike="noStrike" cap="none">
                <a:solidFill>
                  <a:schemeClr val="lt1"/>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22"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84" name="Google Shape;184;p22"/>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5" name="Google Shape;185;p22"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86" name="Google Shape;186;p22"/>
          <p:cNvSpPr txBox="1">
            <a:spLocks noGrp="1"/>
          </p:cNvSpPr>
          <p:nvPr>
            <p:ph type="ctrTitle"/>
          </p:nvPr>
        </p:nvSpPr>
        <p:spPr>
          <a:xfrm>
            <a:off x="0" y="1405205"/>
            <a:ext cx="76008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Katia Jossa-Jouable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Fiscal Specialist II</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Chemical Engineering</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Engineering</a:t>
            </a:r>
            <a:endParaRPr sz="3000">
              <a:solidFill>
                <a:schemeClr val="lt1"/>
              </a:solidFill>
              <a:latin typeface="Open Sans"/>
              <a:ea typeface="Open Sans"/>
              <a:cs typeface="Open Sans"/>
              <a:sym typeface="Open Sans"/>
            </a:endParaRPr>
          </a:p>
        </p:txBody>
      </p:sp>
      <p:sp>
        <p:nvSpPr>
          <p:cNvPr id="187" name="Google Shape;187;p22"/>
          <p:cNvSpPr txBox="1">
            <a:spLocks noGrp="1"/>
          </p:cNvSpPr>
          <p:nvPr>
            <p:ph type="subTitle" idx="1"/>
          </p:nvPr>
        </p:nvSpPr>
        <p:spPr>
          <a:xfrm>
            <a:off x="0" y="3314073"/>
            <a:ext cx="1719900" cy="32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88" name="Google Shape;188;p22"/>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10" presetClass="entr" presetSubtype="0" fill="hold" nodeType="afterEffect">
                                  <p:stCondLst>
                                    <p:cond delay="5500"/>
                                  </p:stCondLst>
                                  <p:childTnLst>
                                    <p:set>
                                      <p:cBhvr>
                                        <p:cTn id="10" dur="1" fill="hold">
                                          <p:stCondLst>
                                            <p:cond delay="0"/>
                                          </p:stCondLst>
                                        </p:cTn>
                                        <p:tgtEl>
                                          <p:spTgt spid="187">
                                            <p:txEl>
                                              <p:pRg st="0" end="0"/>
                                            </p:txEl>
                                          </p:spTgt>
                                        </p:tgtEl>
                                        <p:attrNameLst>
                                          <p:attrName>style.visibility</p:attrName>
                                        </p:attrNameLst>
                                      </p:cBhvr>
                                      <p:to>
                                        <p:strVal val="visible"/>
                                      </p:to>
                                    </p:set>
                                    <p:animEffect transition="in" filter="fade">
                                      <p:cBhvr>
                                        <p:cTn id="11" dur="500"/>
                                        <p:tgtEl>
                                          <p:spTgt spid="18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2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Google Shape;193;p23"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94" name="Google Shape;194;p23"/>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23"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96" name="Google Shape;196;p23"/>
          <p:cNvSpPr txBox="1">
            <a:spLocks noGrp="1"/>
          </p:cNvSpPr>
          <p:nvPr>
            <p:ph type="ctrTitle"/>
          </p:nvPr>
        </p:nvSpPr>
        <p:spPr>
          <a:xfrm>
            <a:off x="0" y="1266500"/>
            <a:ext cx="9288600" cy="19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Morgan Keys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Contracts Analyst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Division of Dermatology, Department of Medicine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a:p>
        </p:txBody>
      </p:sp>
      <p:sp>
        <p:nvSpPr>
          <p:cNvPr id="197" name="Google Shape;197;p23"/>
          <p:cNvSpPr txBox="1">
            <a:spLocks noGrp="1"/>
          </p:cNvSpPr>
          <p:nvPr>
            <p:ph type="subTitle" idx="1"/>
          </p:nvPr>
        </p:nvSpPr>
        <p:spPr>
          <a:xfrm>
            <a:off x="-3" y="3310561"/>
            <a:ext cx="1792200" cy="32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98" name="Google Shape;198;p23"/>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par>
                          <p:cTn id="8" fill="hold">
                            <p:stCondLst>
                              <p:cond delay="500"/>
                            </p:stCondLst>
                            <p:childTnLst>
                              <p:par>
                                <p:cTn id="9" presetID="10" presetClass="entr" presetSubtype="0" fill="hold" nodeType="afterEffect">
                                  <p:stCondLst>
                                    <p:cond delay="5500"/>
                                  </p:stCondLst>
                                  <p:childTnLst>
                                    <p:set>
                                      <p:cBhvr>
                                        <p:cTn id="10" dur="1" fill="hold">
                                          <p:stCondLst>
                                            <p:cond delay="0"/>
                                          </p:stCondLst>
                                        </p:cTn>
                                        <p:tgtEl>
                                          <p:spTgt spid="197">
                                            <p:txEl>
                                              <p:pRg st="0" end="0"/>
                                            </p:txEl>
                                          </p:spTgt>
                                        </p:tgtEl>
                                        <p:attrNameLst>
                                          <p:attrName>style.visibility</p:attrName>
                                        </p:attrNameLst>
                                      </p:cBhvr>
                                      <p:to>
                                        <p:strVal val="visible"/>
                                      </p:to>
                                    </p:set>
                                    <p:animEffect transition="in" filter="fade">
                                      <p:cBhvr>
                                        <p:cTn id="11" dur="500"/>
                                        <p:tgtEl>
                                          <p:spTgt spid="19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125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24"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04" name="Google Shape;204;p24"/>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p24"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06" name="Google Shape;206;p24"/>
          <p:cNvSpPr txBox="1">
            <a:spLocks noGrp="1"/>
          </p:cNvSpPr>
          <p:nvPr>
            <p:ph type="ctrTitle"/>
          </p:nvPr>
        </p:nvSpPr>
        <p:spPr>
          <a:xfrm>
            <a:off x="-3" y="1319461"/>
            <a:ext cx="75285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Paula Kurose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 Analyst Lead</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Atmospheric Sciences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the Environment</a:t>
            </a:r>
            <a:endParaRPr/>
          </a:p>
        </p:txBody>
      </p:sp>
      <p:sp>
        <p:nvSpPr>
          <p:cNvPr id="207" name="Google Shape;207;p24"/>
          <p:cNvSpPr txBox="1">
            <a:spLocks noGrp="1"/>
          </p:cNvSpPr>
          <p:nvPr>
            <p:ph type="subTitle" idx="1"/>
          </p:nvPr>
        </p:nvSpPr>
        <p:spPr>
          <a:xfrm>
            <a:off x="3704" y="3321532"/>
            <a:ext cx="1660500" cy="33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08" name="Google Shape;208;p24"/>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207">
                                            <p:txEl>
                                              <p:pRg st="0" end="0"/>
                                            </p:txEl>
                                          </p:spTgt>
                                        </p:tgtEl>
                                        <p:attrNameLst>
                                          <p:attrName>style.visibility</p:attrName>
                                        </p:attrNameLst>
                                      </p:cBhvr>
                                      <p:to>
                                        <p:strVal val="visible"/>
                                      </p:to>
                                    </p:set>
                                    <p:animEffect transition="in" filter="fade">
                                      <p:cBhvr>
                                        <p:cTn id="11" dur="500"/>
                                        <p:tgtEl>
                                          <p:spTgt spid="20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125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pic>
        <p:nvPicPr>
          <p:cNvPr id="213" name="Google Shape;213;p25"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14" name="Google Shape;214;p25"/>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p25"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16" name="Google Shape;216;p25"/>
          <p:cNvSpPr txBox="1">
            <a:spLocks noGrp="1"/>
          </p:cNvSpPr>
          <p:nvPr>
            <p:ph type="ctrTitle"/>
          </p:nvPr>
        </p:nvSpPr>
        <p:spPr>
          <a:xfrm>
            <a:off x="0" y="1412920"/>
            <a:ext cx="85152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Leesa Kurtz</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Front Office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Chemistry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College of Arts &amp; Sciences</a:t>
            </a:r>
            <a:endParaRPr sz="3000">
              <a:solidFill>
                <a:schemeClr val="lt1"/>
              </a:solidFill>
              <a:latin typeface="Open Sans"/>
              <a:ea typeface="Open Sans"/>
              <a:cs typeface="Open Sans"/>
              <a:sym typeface="Open Sans"/>
            </a:endParaRPr>
          </a:p>
        </p:txBody>
      </p:sp>
      <p:sp>
        <p:nvSpPr>
          <p:cNvPr id="217" name="Google Shape;217;p25"/>
          <p:cNvSpPr txBox="1">
            <a:spLocks noGrp="1"/>
          </p:cNvSpPr>
          <p:nvPr>
            <p:ph type="subTitle" idx="1"/>
          </p:nvPr>
        </p:nvSpPr>
        <p:spPr>
          <a:xfrm>
            <a:off x="1" y="3359662"/>
            <a:ext cx="2213700" cy="3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18" name="Google Shape;218;p25"/>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217">
                                            <p:txEl>
                                              <p:pRg st="0" end="0"/>
                                            </p:txEl>
                                          </p:spTgt>
                                        </p:tgtEl>
                                        <p:attrNameLst>
                                          <p:attrName>style.visibility</p:attrName>
                                        </p:attrNameLst>
                                      </p:cBhvr>
                                      <p:to>
                                        <p:strVal val="visible"/>
                                      </p:to>
                                    </p:set>
                                    <p:animEffect transition="in" filter="fade">
                                      <p:cBhvr>
                                        <p:cTn id="11" dur="500"/>
                                        <p:tgtEl>
                                          <p:spTgt spid="21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fade">
                                      <p:cBhvr>
                                        <p:cTn id="15" dur="125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pic>
        <p:nvPicPr>
          <p:cNvPr id="223" name="Google Shape;223;p26"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24" name="Google Shape;224;p26"/>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26"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26" name="Google Shape;226;p26"/>
          <p:cNvSpPr txBox="1">
            <a:spLocks noGrp="1"/>
          </p:cNvSpPr>
          <p:nvPr>
            <p:ph type="ctrTitle"/>
          </p:nvPr>
        </p:nvSpPr>
        <p:spPr>
          <a:xfrm>
            <a:off x="0" y="1376433"/>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Chloe Mahar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Assistant to the Chair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Economics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Arts &amp; Sciences</a:t>
            </a:r>
            <a:endParaRPr/>
          </a:p>
        </p:txBody>
      </p:sp>
      <p:sp>
        <p:nvSpPr>
          <p:cNvPr id="227" name="Google Shape;227;p26"/>
          <p:cNvSpPr txBox="1">
            <a:spLocks noGrp="1"/>
          </p:cNvSpPr>
          <p:nvPr>
            <p:ph type="subTitle" idx="1"/>
          </p:nvPr>
        </p:nvSpPr>
        <p:spPr>
          <a:xfrm>
            <a:off x="1" y="3350615"/>
            <a:ext cx="1898400" cy="34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28" name="Google Shape;228;p26"/>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227">
                                            <p:txEl>
                                              <p:pRg st="0" end="0"/>
                                            </p:txEl>
                                          </p:spTgt>
                                        </p:tgtEl>
                                        <p:attrNameLst>
                                          <p:attrName>style.visibility</p:attrName>
                                        </p:attrNameLst>
                                      </p:cBhvr>
                                      <p:to>
                                        <p:strVal val="visible"/>
                                      </p:to>
                                    </p:set>
                                    <p:animEffect transition="in" filter="fade">
                                      <p:cBhvr>
                                        <p:cTn id="11" dur="500"/>
                                        <p:tgtEl>
                                          <p:spTgt spid="22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125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pic>
        <p:nvPicPr>
          <p:cNvPr id="233" name="Google Shape;233;p27"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34" name="Google Shape;234;p27"/>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p27"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36" name="Google Shape;236;p27"/>
          <p:cNvSpPr txBox="1">
            <a:spLocks noGrp="1"/>
          </p:cNvSpPr>
          <p:nvPr>
            <p:ph type="ctrTitle"/>
          </p:nvPr>
        </p:nvSpPr>
        <p:spPr>
          <a:xfrm>
            <a:off x="0" y="1338090"/>
            <a:ext cx="89994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Ashley T. Martin</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Budget/Fiscal Analyst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Minority Affairs &amp; Diversity</a:t>
            </a:r>
            <a:endParaRPr/>
          </a:p>
        </p:txBody>
      </p:sp>
      <p:sp>
        <p:nvSpPr>
          <p:cNvPr id="237" name="Google Shape;237;p27"/>
          <p:cNvSpPr txBox="1">
            <a:spLocks noGrp="1"/>
          </p:cNvSpPr>
          <p:nvPr>
            <p:ph type="subTitle" idx="1"/>
          </p:nvPr>
        </p:nvSpPr>
        <p:spPr>
          <a:xfrm>
            <a:off x="0" y="3318527"/>
            <a:ext cx="1700100" cy="3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38" name="Google Shape;238;p27"/>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237">
                                            <p:txEl>
                                              <p:pRg st="0" end="0"/>
                                            </p:txEl>
                                          </p:spTgt>
                                        </p:tgtEl>
                                        <p:attrNameLst>
                                          <p:attrName>style.visibility</p:attrName>
                                        </p:attrNameLst>
                                      </p:cBhvr>
                                      <p:to>
                                        <p:strVal val="visible"/>
                                      </p:to>
                                    </p:set>
                                    <p:animEffect transition="in" filter="fade">
                                      <p:cBhvr>
                                        <p:cTn id="11" dur="500"/>
                                        <p:tgtEl>
                                          <p:spTgt spid="23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125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8"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44" name="Google Shape;244;p28"/>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p28"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46" name="Google Shape;246;p28"/>
          <p:cNvSpPr txBox="1">
            <a:spLocks noGrp="1"/>
          </p:cNvSpPr>
          <p:nvPr>
            <p:ph type="ctrTitle"/>
          </p:nvPr>
        </p:nvSpPr>
        <p:spPr>
          <a:xfrm>
            <a:off x="0" y="1483528"/>
            <a:ext cx="8515500" cy="1697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Mary Martha McNally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Fiscal Specialist II</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UW Health Sciences Library</a:t>
            </a:r>
            <a:endParaRPr sz="3000">
              <a:solidFill>
                <a:schemeClr val="lt1"/>
              </a:solidFill>
              <a:latin typeface="Open Sans"/>
              <a:ea typeface="Open Sans"/>
              <a:cs typeface="Open Sans"/>
              <a:sym typeface="Open Sans"/>
            </a:endParaRPr>
          </a:p>
        </p:txBody>
      </p:sp>
      <p:sp>
        <p:nvSpPr>
          <p:cNvPr id="247" name="Google Shape;247;p28"/>
          <p:cNvSpPr txBox="1">
            <a:spLocks noGrp="1"/>
          </p:cNvSpPr>
          <p:nvPr>
            <p:ph type="subTitle" idx="1"/>
          </p:nvPr>
        </p:nvSpPr>
        <p:spPr>
          <a:xfrm>
            <a:off x="0" y="3382886"/>
            <a:ext cx="1575000" cy="28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387"/>
              <a:buNone/>
            </a:pPr>
            <a:r>
              <a:rPr lang="en-US" sz="1387">
                <a:solidFill>
                  <a:schemeClr val="lt1"/>
                </a:solidFill>
                <a:latin typeface="Open Sans"/>
                <a:ea typeface="Open Sans"/>
                <a:cs typeface="Open Sans"/>
                <a:sym typeface="Open Sans"/>
              </a:rPr>
              <a:t>Congratulations!</a:t>
            </a:r>
            <a:endParaRPr/>
          </a:p>
        </p:txBody>
      </p:sp>
      <p:cxnSp>
        <p:nvCxnSpPr>
          <p:cNvPr id="248" name="Google Shape;248;p28"/>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247">
                                            <p:txEl>
                                              <p:pRg st="0" end="0"/>
                                            </p:txEl>
                                          </p:spTgt>
                                        </p:tgtEl>
                                        <p:attrNameLst>
                                          <p:attrName>style.visibility</p:attrName>
                                        </p:attrNameLst>
                                      </p:cBhvr>
                                      <p:to>
                                        <p:strVal val="visible"/>
                                      </p:to>
                                    </p:set>
                                    <p:animEffect transition="in" filter="fade">
                                      <p:cBhvr>
                                        <p:cTn id="11" dur="500"/>
                                        <p:tgtEl>
                                          <p:spTgt spid="24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125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pic>
        <p:nvPicPr>
          <p:cNvPr id="253" name="Google Shape;253;p29"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54" name="Google Shape;254;p29"/>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p29"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56" name="Google Shape;256;p29"/>
          <p:cNvSpPr txBox="1">
            <a:spLocks noGrp="1"/>
          </p:cNvSpPr>
          <p:nvPr>
            <p:ph type="ctrTitle"/>
          </p:nvPr>
        </p:nvSpPr>
        <p:spPr>
          <a:xfrm>
            <a:off x="0" y="1770742"/>
            <a:ext cx="9144000" cy="144476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Jacqueline Muongchanh</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Fiscal Specialist II</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Division of Allergy &amp; Infectious Diseases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Medicine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a:p>
        </p:txBody>
      </p:sp>
      <p:sp>
        <p:nvSpPr>
          <p:cNvPr id="257" name="Google Shape;257;p29"/>
          <p:cNvSpPr txBox="1">
            <a:spLocks noGrp="1"/>
          </p:cNvSpPr>
          <p:nvPr>
            <p:ph type="subTitle" idx="1"/>
          </p:nvPr>
        </p:nvSpPr>
        <p:spPr>
          <a:xfrm>
            <a:off x="-3" y="3366244"/>
            <a:ext cx="1700100" cy="30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58" name="Google Shape;258;p29"/>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257">
                                            <p:txEl>
                                              <p:pRg st="0" end="0"/>
                                            </p:txEl>
                                          </p:spTgt>
                                        </p:tgtEl>
                                        <p:attrNameLst>
                                          <p:attrName>style.visibility</p:attrName>
                                        </p:attrNameLst>
                                      </p:cBhvr>
                                      <p:to>
                                        <p:strVal val="visible"/>
                                      </p:to>
                                    </p:set>
                                    <p:animEffect transition="in" filter="fade">
                                      <p:cBhvr>
                                        <p:cTn id="11" dur="500"/>
                                        <p:tgtEl>
                                          <p:spTgt spid="25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fade">
                                      <p:cBhvr>
                                        <p:cTn id="15" dur="125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pic>
        <p:nvPicPr>
          <p:cNvPr id="263" name="Google Shape;263;p30"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64" name="Google Shape;264;p30"/>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p30"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66" name="Google Shape;266;p30"/>
          <p:cNvSpPr txBox="1">
            <a:spLocks noGrp="1"/>
          </p:cNvSpPr>
          <p:nvPr>
            <p:ph type="ctrTitle"/>
          </p:nvPr>
        </p:nvSpPr>
        <p:spPr>
          <a:xfrm>
            <a:off x="0" y="1503820"/>
            <a:ext cx="8265300" cy="1701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Amanda Nguyen</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 Fiscal Analyst Lead</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Deans Office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the Environment</a:t>
            </a:r>
            <a:endParaRPr sz="3000">
              <a:solidFill>
                <a:schemeClr val="lt1"/>
              </a:solidFill>
              <a:latin typeface="Open Sans"/>
              <a:ea typeface="Open Sans"/>
              <a:cs typeface="Open Sans"/>
              <a:sym typeface="Open Sans"/>
            </a:endParaRPr>
          </a:p>
        </p:txBody>
      </p:sp>
      <p:sp>
        <p:nvSpPr>
          <p:cNvPr id="267" name="Google Shape;267;p30"/>
          <p:cNvSpPr txBox="1">
            <a:spLocks noGrp="1"/>
          </p:cNvSpPr>
          <p:nvPr>
            <p:ph type="subTitle" idx="1"/>
          </p:nvPr>
        </p:nvSpPr>
        <p:spPr>
          <a:xfrm>
            <a:off x="0" y="3318977"/>
            <a:ext cx="19182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68" name="Google Shape;268;p30"/>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par>
                          <p:cTn id="8" fill="hold">
                            <p:stCondLst>
                              <p:cond delay="500"/>
                            </p:stCondLst>
                            <p:childTnLst>
                              <p:par>
                                <p:cTn id="9" presetID="10" presetClass="entr" presetSubtype="0" fill="hold" nodeType="afterEffect">
                                  <p:stCondLst>
                                    <p:cond delay="5750"/>
                                  </p:stCondLst>
                                  <p:childTnLst>
                                    <p:set>
                                      <p:cBhvr>
                                        <p:cTn id="10" dur="1" fill="hold">
                                          <p:stCondLst>
                                            <p:cond delay="0"/>
                                          </p:stCondLst>
                                        </p:cTn>
                                        <p:tgtEl>
                                          <p:spTgt spid="267">
                                            <p:txEl>
                                              <p:pRg st="0" end="0"/>
                                            </p:txEl>
                                          </p:spTgt>
                                        </p:tgtEl>
                                        <p:attrNameLst>
                                          <p:attrName>style.visibility</p:attrName>
                                        </p:attrNameLst>
                                      </p:cBhvr>
                                      <p:to>
                                        <p:strVal val="visible"/>
                                      </p:to>
                                    </p:set>
                                    <p:animEffect transition="in" filter="fade">
                                      <p:cBhvr>
                                        <p:cTn id="11" dur="500"/>
                                        <p:tgtEl>
                                          <p:spTgt spid="26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5"/>
                                        </p:tgtEl>
                                        <p:attrNameLst>
                                          <p:attrName>style.visibility</p:attrName>
                                        </p:attrNameLst>
                                      </p:cBhvr>
                                      <p:to>
                                        <p:strVal val="visible"/>
                                      </p:to>
                                    </p:set>
                                    <p:animEffect transition="in" filter="fade">
                                      <p:cBhvr>
                                        <p:cTn id="15" dur="125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pic>
        <p:nvPicPr>
          <p:cNvPr id="273" name="Google Shape;273;p31"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74" name="Google Shape;274;p31"/>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p31"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76" name="Google Shape;276;p31"/>
          <p:cNvSpPr txBox="1">
            <a:spLocks noGrp="1"/>
          </p:cNvSpPr>
          <p:nvPr>
            <p:ph type="ctrTitle"/>
          </p:nvPr>
        </p:nvSpPr>
        <p:spPr>
          <a:xfrm>
            <a:off x="0" y="1498714"/>
            <a:ext cx="886968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Yoshie Pearce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Ocean Physics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Applied Physics Laboratory</a:t>
            </a:r>
            <a:endParaRPr/>
          </a:p>
        </p:txBody>
      </p:sp>
      <p:sp>
        <p:nvSpPr>
          <p:cNvPr id="277" name="Google Shape;277;p31"/>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78" name="Google Shape;278;p31"/>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277">
                                            <p:txEl>
                                              <p:pRg st="0" end="0"/>
                                            </p:txEl>
                                          </p:spTgt>
                                        </p:tgtEl>
                                        <p:attrNameLst>
                                          <p:attrName>style.visibility</p:attrName>
                                        </p:attrNameLst>
                                      </p:cBhvr>
                                      <p:to>
                                        <p:strVal val="visible"/>
                                      </p:to>
                                    </p:set>
                                    <p:animEffect transition="in" filter="fade">
                                      <p:cBhvr>
                                        <p:cTn id="11" dur="500"/>
                                        <p:tgtEl>
                                          <p:spTgt spid="27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fade">
                                      <p:cBhvr>
                                        <p:cTn id="15" dur="125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14"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pic>
        <p:nvPicPr>
          <p:cNvPr id="103" name="Google Shape;103;p14" descr="Blue fireworks explosion in the sky"/>
          <p:cNvPicPr preferRelativeResize="0"/>
          <p:nvPr/>
        </p:nvPicPr>
        <p:blipFill rotWithShape="1">
          <a:blip r:embed="rId4">
            <a:alphaModFix/>
          </a:blip>
          <a:srcRect t="13924" r="-1" b="13923"/>
          <a:stretch/>
        </p:blipFill>
        <p:spPr>
          <a:xfrm>
            <a:off x="0" y="0"/>
            <a:ext cx="9143997" cy="3681401"/>
          </a:xfrm>
          <a:prstGeom prst="rect">
            <a:avLst/>
          </a:prstGeom>
          <a:noFill/>
          <a:ln>
            <a:noFill/>
          </a:ln>
        </p:spPr>
      </p:pic>
      <p:sp>
        <p:nvSpPr>
          <p:cNvPr id="104" name="Google Shape;104;p14"/>
          <p:cNvSpPr/>
          <p:nvPr/>
        </p:nvSpPr>
        <p:spPr>
          <a:xfrm>
            <a:off x="0" y="0"/>
            <a:ext cx="9144000" cy="3663220"/>
          </a:xfrm>
          <a:prstGeom prst="rect">
            <a:avLst/>
          </a:prstGeom>
          <a:solidFill>
            <a:schemeClr val="dk1">
              <a:alpha val="49411"/>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txBox="1">
            <a:spLocks noGrp="1"/>
          </p:cNvSpPr>
          <p:nvPr>
            <p:ph type="ctrTitle"/>
          </p:nvPr>
        </p:nvSpPr>
        <p:spPr>
          <a:xfrm>
            <a:off x="3705" y="1252897"/>
            <a:ext cx="872734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US" sz="3600">
                <a:solidFill>
                  <a:schemeClr val="lt1"/>
                </a:solidFill>
                <a:latin typeface="Open Sans"/>
                <a:ea typeface="Open Sans"/>
                <a:cs typeface="Open Sans"/>
                <a:sym typeface="Open Sans"/>
              </a:rPr>
              <a:t>Certificate in Research Administration Program Graduates </a:t>
            </a:r>
            <a:endParaRPr sz="7200"/>
          </a:p>
        </p:txBody>
      </p:sp>
      <p:cxnSp>
        <p:nvCxnSpPr>
          <p:cNvPr id="106" name="Google Shape;106;p14"/>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pic>
        <p:nvPicPr>
          <p:cNvPr id="107" name="Google Shape;107;p14"/>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p32"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84" name="Google Shape;284;p32"/>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32"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86" name="Google Shape;286;p32"/>
          <p:cNvSpPr txBox="1">
            <a:spLocks noGrp="1"/>
          </p:cNvSpPr>
          <p:nvPr>
            <p:ph type="ctrTitle"/>
          </p:nvPr>
        </p:nvSpPr>
        <p:spPr>
          <a:xfrm>
            <a:off x="0" y="902208"/>
            <a:ext cx="8869680" cy="228881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Sarah Pressl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Genome Sciences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a:p>
        </p:txBody>
      </p:sp>
      <p:sp>
        <p:nvSpPr>
          <p:cNvPr id="287" name="Google Shape;287;p32"/>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88" name="Google Shape;288;p32"/>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par>
                          <p:cTn id="8" fill="hold">
                            <p:stCondLst>
                              <p:cond delay="500"/>
                            </p:stCondLst>
                            <p:childTnLst>
                              <p:par>
                                <p:cTn id="9" presetID="10" presetClass="entr" presetSubtype="0" fill="hold" nodeType="afterEffect">
                                  <p:stCondLst>
                                    <p:cond delay="7000"/>
                                  </p:stCondLst>
                                  <p:childTnLst>
                                    <p:set>
                                      <p:cBhvr>
                                        <p:cTn id="10" dur="1" fill="hold">
                                          <p:stCondLst>
                                            <p:cond delay="0"/>
                                          </p:stCondLst>
                                        </p:cTn>
                                        <p:tgtEl>
                                          <p:spTgt spid="287">
                                            <p:txEl>
                                              <p:pRg st="0" end="0"/>
                                            </p:txEl>
                                          </p:spTgt>
                                        </p:tgtEl>
                                        <p:attrNameLst>
                                          <p:attrName>style.visibility</p:attrName>
                                        </p:attrNameLst>
                                      </p:cBhvr>
                                      <p:to>
                                        <p:strVal val="visible"/>
                                      </p:to>
                                    </p:set>
                                    <p:animEffect transition="in" filter="fade">
                                      <p:cBhvr>
                                        <p:cTn id="11" dur="500"/>
                                        <p:tgtEl>
                                          <p:spTgt spid="28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fade">
                                      <p:cBhvr>
                                        <p:cTn id="15" dur="12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pic>
        <p:nvPicPr>
          <p:cNvPr id="293" name="Google Shape;293;p33"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294" name="Google Shape;294;p33"/>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p33"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296" name="Google Shape;296;p33"/>
          <p:cNvSpPr txBox="1">
            <a:spLocks noGrp="1"/>
          </p:cNvSpPr>
          <p:nvPr>
            <p:ph type="ctrTitle"/>
          </p:nvPr>
        </p:nvSpPr>
        <p:spPr>
          <a:xfrm>
            <a:off x="0" y="1577962"/>
            <a:ext cx="886968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Anne D. Russell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Grants &amp; Contracts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Laboratory Medicine &amp; Pathology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a:p>
        </p:txBody>
      </p:sp>
      <p:sp>
        <p:nvSpPr>
          <p:cNvPr id="297" name="Google Shape;297;p33"/>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298" name="Google Shape;298;p33"/>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297">
                                            <p:txEl>
                                              <p:pRg st="0" end="0"/>
                                            </p:txEl>
                                          </p:spTgt>
                                        </p:tgtEl>
                                        <p:attrNameLst>
                                          <p:attrName>style.visibility</p:attrName>
                                        </p:attrNameLst>
                                      </p:cBhvr>
                                      <p:to>
                                        <p:strVal val="visible"/>
                                      </p:to>
                                    </p:set>
                                    <p:animEffect transition="in" filter="fade">
                                      <p:cBhvr>
                                        <p:cTn id="11" dur="500"/>
                                        <p:tgtEl>
                                          <p:spTgt spid="29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5"/>
                                        </p:tgtEl>
                                        <p:attrNameLst>
                                          <p:attrName>style.visibility</p:attrName>
                                        </p:attrNameLst>
                                      </p:cBhvr>
                                      <p:to>
                                        <p:strVal val="visible"/>
                                      </p:to>
                                    </p:set>
                                    <p:animEffect transition="in" filter="fade">
                                      <p:cBhvr>
                                        <p:cTn id="15" dur="125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pic>
        <p:nvPicPr>
          <p:cNvPr id="303" name="Google Shape;303;p34"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304" name="Google Shape;304;p34"/>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p34"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306" name="Google Shape;306;p34"/>
          <p:cNvSpPr txBox="1">
            <a:spLocks noGrp="1"/>
          </p:cNvSpPr>
          <p:nvPr>
            <p:ph type="ctrTitle"/>
          </p:nvPr>
        </p:nvSpPr>
        <p:spPr>
          <a:xfrm>
            <a:off x="0" y="1331946"/>
            <a:ext cx="914400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Dillon Van Rensburg</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Research Scientist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Institute of Translational Health Sciences</a:t>
            </a:r>
            <a:endParaRPr/>
          </a:p>
        </p:txBody>
      </p:sp>
      <p:sp>
        <p:nvSpPr>
          <p:cNvPr id="307" name="Google Shape;307;p34"/>
          <p:cNvSpPr txBox="1">
            <a:spLocks noGrp="1"/>
          </p:cNvSpPr>
          <p:nvPr>
            <p:ph type="subTitle" idx="1"/>
          </p:nvPr>
        </p:nvSpPr>
        <p:spPr>
          <a:xfrm>
            <a:off x="1" y="3279441"/>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308" name="Google Shape;308;p34"/>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307">
                                            <p:txEl>
                                              <p:pRg st="0" end="0"/>
                                            </p:txEl>
                                          </p:spTgt>
                                        </p:tgtEl>
                                        <p:attrNameLst>
                                          <p:attrName>style.visibility</p:attrName>
                                        </p:attrNameLst>
                                      </p:cBhvr>
                                      <p:to>
                                        <p:strVal val="visible"/>
                                      </p:to>
                                    </p:set>
                                    <p:animEffect transition="in" filter="fade">
                                      <p:cBhvr>
                                        <p:cTn id="11" dur="500"/>
                                        <p:tgtEl>
                                          <p:spTgt spid="30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5"/>
                                        </p:tgtEl>
                                        <p:attrNameLst>
                                          <p:attrName>style.visibility</p:attrName>
                                        </p:attrNameLst>
                                      </p:cBhvr>
                                      <p:to>
                                        <p:strVal val="visible"/>
                                      </p:to>
                                    </p:set>
                                    <p:animEffect transition="in" filter="fade">
                                      <p:cBhvr>
                                        <p:cTn id="15" dur="125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pic>
        <p:nvPicPr>
          <p:cNvPr id="313" name="Google Shape;313;p35"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314" name="Google Shape;314;p35"/>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35"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316" name="Google Shape;316;p35"/>
          <p:cNvSpPr txBox="1">
            <a:spLocks noGrp="1"/>
          </p:cNvSpPr>
          <p:nvPr>
            <p:ph type="ctrTitle"/>
          </p:nvPr>
        </p:nvSpPr>
        <p:spPr>
          <a:xfrm>
            <a:off x="0" y="1251826"/>
            <a:ext cx="886968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Angie Windus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Budget/Fiscal Analyst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Washington National Primate Center</a:t>
            </a:r>
            <a:endParaRPr/>
          </a:p>
        </p:txBody>
      </p:sp>
      <p:sp>
        <p:nvSpPr>
          <p:cNvPr id="317" name="Google Shape;317;p35"/>
          <p:cNvSpPr txBox="1">
            <a:spLocks noGrp="1"/>
          </p:cNvSpPr>
          <p:nvPr>
            <p:ph type="subTitle" idx="1"/>
          </p:nvPr>
        </p:nvSpPr>
        <p:spPr>
          <a:xfrm>
            <a:off x="1" y="3293955"/>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318" name="Google Shape;318;p35"/>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317">
                                            <p:txEl>
                                              <p:pRg st="0" end="0"/>
                                            </p:txEl>
                                          </p:spTgt>
                                        </p:tgtEl>
                                        <p:attrNameLst>
                                          <p:attrName>style.visibility</p:attrName>
                                        </p:attrNameLst>
                                      </p:cBhvr>
                                      <p:to>
                                        <p:strVal val="visible"/>
                                      </p:to>
                                    </p:set>
                                    <p:animEffect transition="in" filter="fade">
                                      <p:cBhvr>
                                        <p:cTn id="11" dur="500"/>
                                        <p:tgtEl>
                                          <p:spTgt spid="31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5"/>
                                        </p:tgtEl>
                                        <p:attrNameLst>
                                          <p:attrName>style.visibility</p:attrName>
                                        </p:attrNameLst>
                                      </p:cBhvr>
                                      <p:to>
                                        <p:strVal val="visible"/>
                                      </p:to>
                                    </p:set>
                                    <p:animEffect transition="in" filter="fade">
                                      <p:cBhvr>
                                        <p:cTn id="15" dur="125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6"/>
          <p:cNvPicPr preferRelativeResize="0"/>
          <p:nvPr/>
        </p:nvPicPr>
        <p:blipFill rotWithShape="1">
          <a:blip r:embed="rId3">
            <a:alphaModFix/>
          </a:blip>
          <a:srcRect t="29927" b="29927"/>
          <a:stretch/>
        </p:blipFill>
        <p:spPr>
          <a:xfrm>
            <a:off x="0" y="5562604"/>
            <a:ext cx="9149948" cy="1290935"/>
          </a:xfrm>
          <a:prstGeom prst="rect">
            <a:avLst/>
          </a:prstGeom>
          <a:noFill/>
          <a:ln>
            <a:noFill/>
          </a:ln>
        </p:spPr>
      </p:pic>
      <p:sp>
        <p:nvSpPr>
          <p:cNvPr id="325" name="Google Shape;325;p36"/>
          <p:cNvSpPr/>
          <p:nvPr/>
        </p:nvSpPr>
        <p:spPr>
          <a:xfrm>
            <a:off x="0" y="1066804"/>
            <a:ext cx="9149948" cy="450348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36"/>
          <p:cNvSpPr/>
          <p:nvPr/>
        </p:nvSpPr>
        <p:spPr>
          <a:xfrm>
            <a:off x="4" y="0"/>
            <a:ext cx="915948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27" name="Google Shape;327;p36"/>
          <p:cNvSpPr txBox="1"/>
          <p:nvPr/>
        </p:nvSpPr>
        <p:spPr>
          <a:xfrm>
            <a:off x="491732" y="1482203"/>
            <a:ext cx="8346994" cy="313932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Encode Sans"/>
                <a:ea typeface="Encode Sans"/>
                <a:cs typeface="Encode Sans"/>
                <a:sym typeface="Encode Sans"/>
              </a:rPr>
              <a:t>Thanks to the staff and their supervisors </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Encode Sans"/>
                <a:ea typeface="Encode Sans"/>
                <a:cs typeface="Encode Sans"/>
                <a:sym typeface="Encode Sans"/>
              </a:rPr>
              <a:t>who support this important training!</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Encode Sans"/>
                <a:ea typeface="Encode Sans"/>
                <a:cs typeface="Encode Sans"/>
                <a:sym typeface="Encode Sans"/>
              </a:rPr>
              <a:t> You help make the UW an </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Encode Sans"/>
                <a:ea typeface="Encode Sans"/>
                <a:cs typeface="Encode Sans"/>
                <a:sym typeface="Encode Sans"/>
              </a:rPr>
              <a:t>effectively managed research enterprise.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Encode Sans"/>
              <a:ea typeface="Encode Sans"/>
              <a:cs typeface="Encode Sans"/>
              <a:sym typeface="Encode Sans"/>
            </a:endParaRPr>
          </a:p>
        </p:txBody>
      </p:sp>
      <p:pic>
        <p:nvPicPr>
          <p:cNvPr id="328" name="Google Shape;328;p36" descr="C:\Users\hient2\Desktop\Untitled-1.png"/>
          <p:cNvPicPr preferRelativeResize="0"/>
          <p:nvPr/>
        </p:nvPicPr>
        <p:blipFill rotWithShape="1">
          <a:blip r:embed="rId4">
            <a:alphaModFix/>
          </a:blip>
          <a:srcRect/>
          <a:stretch/>
        </p:blipFill>
        <p:spPr>
          <a:xfrm>
            <a:off x="6557468" y="152401"/>
            <a:ext cx="2770728" cy="1006187"/>
          </a:xfrm>
          <a:prstGeom prst="rect">
            <a:avLst/>
          </a:prstGeom>
          <a:noFill/>
          <a:ln>
            <a:noFill/>
          </a:ln>
        </p:spPr>
      </p:pic>
      <p:pic>
        <p:nvPicPr>
          <p:cNvPr id="329" name="Google Shape;329;p36"/>
          <p:cNvPicPr preferRelativeResize="0"/>
          <p:nvPr/>
        </p:nvPicPr>
        <p:blipFill rotWithShape="1">
          <a:blip r:embed="rId5">
            <a:alphaModFix/>
          </a:blip>
          <a:srcRect/>
          <a:stretch/>
        </p:blipFill>
        <p:spPr>
          <a:xfrm>
            <a:off x="7777457" y="5943600"/>
            <a:ext cx="1358903" cy="914400"/>
          </a:xfrm>
          <a:prstGeom prst="rect">
            <a:avLst/>
          </a:prstGeom>
          <a:noFill/>
          <a:ln>
            <a:noFill/>
          </a:ln>
        </p:spPr>
      </p:pic>
      <p:sp>
        <p:nvSpPr>
          <p:cNvPr id="330" name="Google Shape;330;p36"/>
          <p:cNvSpPr txBox="1"/>
          <p:nvPr/>
        </p:nvSpPr>
        <p:spPr>
          <a:xfrm>
            <a:off x="17678" y="225703"/>
            <a:ext cx="68907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Thank You!</a:t>
            </a:r>
            <a:endParaRPr sz="2000" b="0" i="0" u="none" strike="noStrike" cap="none">
              <a:solidFill>
                <a:srgbClr val="000000"/>
              </a:solidFill>
              <a:latin typeface="Arial"/>
              <a:ea typeface="Arial"/>
              <a:cs typeface="Arial"/>
              <a:sym typeface="Arial"/>
            </a:endParaRPr>
          </a:p>
        </p:txBody>
      </p:sp>
      <p:sp>
        <p:nvSpPr>
          <p:cNvPr id="331" name="Google Shape;331;p36"/>
          <p:cNvSpPr txBox="1"/>
          <p:nvPr/>
        </p:nvSpPr>
        <p:spPr>
          <a:xfrm>
            <a:off x="152499" y="3555534"/>
            <a:ext cx="738096" cy="338555"/>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15"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14" name="Google Shape;114;p15"/>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15"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16" name="Google Shape;116;p15"/>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Maya Beal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Contracts &amp; Operations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I-TECH, Department of Global Health</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Public Health</a:t>
            </a:r>
            <a:endParaRPr sz="3000">
              <a:solidFill>
                <a:schemeClr val="lt1"/>
              </a:solidFill>
              <a:latin typeface="Open Sans"/>
              <a:ea typeface="Open Sans"/>
              <a:cs typeface="Open Sans"/>
              <a:sym typeface="Open Sans"/>
            </a:endParaRPr>
          </a:p>
        </p:txBody>
      </p:sp>
      <p:sp>
        <p:nvSpPr>
          <p:cNvPr id="117" name="Google Shape;117;p15"/>
          <p:cNvSpPr txBox="1">
            <a:spLocks noGrp="1"/>
          </p:cNvSpPr>
          <p:nvPr>
            <p:ph type="subTitle" idx="1"/>
          </p:nvPr>
        </p:nvSpPr>
        <p:spPr>
          <a:xfrm>
            <a:off x="-2881" y="3351052"/>
            <a:ext cx="1884305" cy="2637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18" name="Google Shape;118;p15"/>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117">
                                            <p:txEl>
                                              <p:pRg st="0" end="0"/>
                                            </p:txEl>
                                          </p:spTgt>
                                        </p:tgtEl>
                                        <p:attrNameLst>
                                          <p:attrName>style.visibility</p:attrName>
                                        </p:attrNameLst>
                                      </p:cBhvr>
                                      <p:to>
                                        <p:strVal val="visible"/>
                                      </p:to>
                                    </p:set>
                                    <p:animEffect transition="in" filter="fade">
                                      <p:cBhvr>
                                        <p:cTn id="11" dur="500"/>
                                        <p:tgtEl>
                                          <p:spTgt spid="11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16"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24" name="Google Shape;124;p16"/>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16"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26" name="Google Shape;126;p16"/>
          <p:cNvSpPr txBox="1">
            <a:spLocks noGrp="1"/>
          </p:cNvSpPr>
          <p:nvPr>
            <p:ph type="ctrTitle"/>
          </p:nvPr>
        </p:nvSpPr>
        <p:spPr>
          <a:xfrm>
            <a:off x="0" y="1310478"/>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Nancy Biehl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Budget/Fiscal Analyst Lead</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Radiology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127" name="Google Shape;127;p16"/>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128" name="Google Shape;128;p16"/>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127">
                                            <p:txEl>
                                              <p:pRg st="0" end="0"/>
                                            </p:txEl>
                                          </p:spTgt>
                                        </p:tgtEl>
                                        <p:attrNameLst>
                                          <p:attrName>style.visibility</p:attrName>
                                        </p:attrNameLst>
                                      </p:cBhvr>
                                      <p:to>
                                        <p:strVal val="visible"/>
                                      </p:to>
                                    </p:set>
                                    <p:animEffect transition="in" filter="fade">
                                      <p:cBhvr>
                                        <p:cTn id="11" dur="500"/>
                                        <p:tgtEl>
                                          <p:spTgt spid="12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12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17" descr="Graduates tossing caps into the air"/>
          <p:cNvPicPr preferRelativeResize="0"/>
          <p:nvPr/>
        </p:nvPicPr>
        <p:blipFill rotWithShape="1">
          <a:blip r:embed="rId3">
            <a:alphaModFix/>
          </a:blip>
          <a:srcRect t="18823" b="18824"/>
          <a:stretch/>
        </p:blipFill>
        <p:spPr>
          <a:xfrm>
            <a:off x="3" y="3176600"/>
            <a:ext cx="9143997" cy="3681402"/>
          </a:xfrm>
          <a:prstGeom prst="rect">
            <a:avLst/>
          </a:prstGeom>
          <a:noFill/>
          <a:ln>
            <a:noFill/>
          </a:ln>
        </p:spPr>
      </p:pic>
      <p:sp>
        <p:nvSpPr>
          <p:cNvPr id="134" name="Google Shape;134;p17"/>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17"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36" name="Google Shape;136;p17"/>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Debra Callaway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Program Coordinator</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Office of Sponsored Programs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Office of Research</a:t>
            </a:r>
            <a:endParaRPr sz="3000">
              <a:solidFill>
                <a:schemeClr val="lt1"/>
              </a:solidFill>
              <a:latin typeface="Open Sans"/>
              <a:ea typeface="Open Sans"/>
              <a:cs typeface="Open Sans"/>
              <a:sym typeface="Open Sans"/>
            </a:endParaRPr>
          </a:p>
        </p:txBody>
      </p:sp>
      <p:sp>
        <p:nvSpPr>
          <p:cNvPr id="137" name="Google Shape;137;p17"/>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138" name="Google Shape;138;p17"/>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2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18"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44" name="Google Shape;144;p18"/>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5" name="Google Shape;145;p18"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46" name="Google Shape;146;p18"/>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Leanne Cornel</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Research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Anesthesiology &amp; Pain Medicine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147" name="Google Shape;147;p18"/>
          <p:cNvSpPr txBox="1">
            <a:spLocks noGrp="1"/>
          </p:cNvSpPr>
          <p:nvPr>
            <p:ph type="subTitle" idx="1"/>
          </p:nvPr>
        </p:nvSpPr>
        <p:spPr>
          <a:xfrm>
            <a:off x="0" y="3362490"/>
            <a:ext cx="2476500" cy="304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48" name="Google Shape;148;p18"/>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47">
                                            <p:txEl>
                                              <p:pRg st="0" end="0"/>
                                            </p:txEl>
                                          </p:spTgt>
                                        </p:tgtEl>
                                        <p:attrNameLst>
                                          <p:attrName>style.visibility</p:attrName>
                                        </p:attrNameLst>
                                      </p:cBhvr>
                                      <p:to>
                                        <p:strVal val="visible"/>
                                      </p:to>
                                    </p:set>
                                    <p:animEffect transition="in" filter="fade">
                                      <p:cBhvr>
                                        <p:cTn id="11" dur="500"/>
                                        <p:tgtEl>
                                          <p:spTgt spid="14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pic>
        <p:nvPicPr>
          <p:cNvPr id="153" name="Google Shape;153;p19"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54" name="Google Shape;154;p19"/>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19"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56" name="Google Shape;156;p19"/>
          <p:cNvSpPr txBox="1">
            <a:spLocks noGrp="1"/>
          </p:cNvSpPr>
          <p:nvPr>
            <p:ph type="ctrTitle"/>
          </p:nvPr>
        </p:nvSpPr>
        <p:spPr>
          <a:xfrm>
            <a:off x="0" y="804673"/>
            <a:ext cx="9288600" cy="23605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Shannon Gilmore</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Grants &amp; Contracts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Oceanography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the Environment</a:t>
            </a:r>
            <a:endParaRPr sz="3000">
              <a:solidFill>
                <a:schemeClr val="lt1"/>
              </a:solidFill>
              <a:latin typeface="Open Sans"/>
              <a:ea typeface="Open Sans"/>
              <a:cs typeface="Open Sans"/>
              <a:sym typeface="Open Sans"/>
            </a:endParaRPr>
          </a:p>
        </p:txBody>
      </p:sp>
      <p:sp>
        <p:nvSpPr>
          <p:cNvPr id="157" name="Google Shape;157;p19"/>
          <p:cNvSpPr txBox="1">
            <a:spLocks noGrp="1"/>
          </p:cNvSpPr>
          <p:nvPr>
            <p:ph type="subTitle" idx="1"/>
          </p:nvPr>
        </p:nvSpPr>
        <p:spPr>
          <a:xfrm>
            <a:off x="-3" y="3363512"/>
            <a:ext cx="1877700" cy="34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58" name="Google Shape;158;p19"/>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157">
                                            <p:txEl>
                                              <p:pRg st="0" end="0"/>
                                            </p:txEl>
                                          </p:spTgt>
                                        </p:tgtEl>
                                        <p:attrNameLst>
                                          <p:attrName>style.visibility</p:attrName>
                                        </p:attrNameLst>
                                      </p:cBhvr>
                                      <p:to>
                                        <p:strVal val="visible"/>
                                      </p:to>
                                    </p:set>
                                    <p:animEffect transition="in" filter="fade">
                                      <p:cBhvr>
                                        <p:cTn id="11" dur="500"/>
                                        <p:tgtEl>
                                          <p:spTgt spid="15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25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20"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64" name="Google Shape;164;p20"/>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p20"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66" name="Google Shape;166;p20"/>
          <p:cNvSpPr txBox="1">
            <a:spLocks noGrp="1"/>
          </p:cNvSpPr>
          <p:nvPr>
            <p:ph type="ctrTitle"/>
          </p:nvPr>
        </p:nvSpPr>
        <p:spPr>
          <a:xfrm>
            <a:off x="0" y="213123"/>
            <a:ext cx="9288600" cy="29691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Valerie Hockens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Operations Specialist</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Department of Epidemiology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Public Health</a:t>
            </a:r>
            <a:endParaRPr/>
          </a:p>
        </p:txBody>
      </p:sp>
      <p:sp>
        <p:nvSpPr>
          <p:cNvPr id="167" name="Google Shape;167;p20"/>
          <p:cNvSpPr txBox="1">
            <a:spLocks noGrp="1"/>
          </p:cNvSpPr>
          <p:nvPr>
            <p:ph type="subTitle" idx="1"/>
          </p:nvPr>
        </p:nvSpPr>
        <p:spPr>
          <a:xfrm>
            <a:off x="0" y="3368817"/>
            <a:ext cx="1730100" cy="28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68" name="Google Shape;168;p20"/>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par>
                          <p:cTn id="8" fill="hold">
                            <p:stCondLst>
                              <p:cond delay="500"/>
                            </p:stCondLst>
                            <p:childTnLst>
                              <p:par>
                                <p:cTn id="9" presetID="10" presetClass="entr" presetSubtype="0" fill="hold" nodeType="afterEffect">
                                  <p:stCondLst>
                                    <p:cond delay="6750"/>
                                  </p:stCondLst>
                                  <p:childTnLst>
                                    <p:set>
                                      <p:cBhvr>
                                        <p:cTn id="10" dur="1" fill="hold">
                                          <p:stCondLst>
                                            <p:cond delay="0"/>
                                          </p:stCondLst>
                                        </p:cTn>
                                        <p:tgtEl>
                                          <p:spTgt spid="167">
                                            <p:txEl>
                                              <p:pRg st="0" end="0"/>
                                            </p:txEl>
                                          </p:spTgt>
                                        </p:tgtEl>
                                        <p:attrNameLst>
                                          <p:attrName>style.visibility</p:attrName>
                                        </p:attrNameLst>
                                      </p:cBhvr>
                                      <p:to>
                                        <p:strVal val="visible"/>
                                      </p:to>
                                    </p:set>
                                    <p:animEffect transition="in" filter="fade">
                                      <p:cBhvr>
                                        <p:cTn id="11" dur="500"/>
                                        <p:tgtEl>
                                          <p:spTgt spid="16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125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21"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74" name="Google Shape;174;p21"/>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5" name="Google Shape;175;p21"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76" name="Google Shape;176;p21"/>
          <p:cNvSpPr txBox="1">
            <a:spLocks noGrp="1"/>
          </p:cNvSpPr>
          <p:nvPr>
            <p:ph type="ctrTitle"/>
          </p:nvPr>
        </p:nvSpPr>
        <p:spPr>
          <a:xfrm>
            <a:off x="0" y="1504197"/>
            <a:ext cx="9144000" cy="1729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US" sz="3000">
                <a:solidFill>
                  <a:schemeClr val="lt1"/>
                </a:solidFill>
                <a:latin typeface="Open Sans"/>
                <a:ea typeface="Open Sans"/>
                <a:cs typeface="Open Sans"/>
                <a:sym typeface="Open Sans"/>
              </a:rPr>
              <a:t>Kellie Holden</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Administrator</a:t>
            </a:r>
            <a:br>
              <a:rPr lang="en-US" sz="3000">
                <a:solidFill>
                  <a:schemeClr val="lt1"/>
                </a:solidFill>
                <a:latin typeface="Open Sans"/>
                <a:ea typeface="Open Sans"/>
                <a:cs typeface="Open Sans"/>
                <a:sym typeface="Open Sans"/>
              </a:rPr>
            </a:br>
            <a:r>
              <a:rPr lang="en-US" sz="2800">
                <a:solidFill>
                  <a:schemeClr val="lt1"/>
                </a:solidFill>
                <a:latin typeface="Open Sans"/>
                <a:ea typeface="Open Sans"/>
                <a:cs typeface="Open Sans"/>
                <a:sym typeface="Open Sans"/>
              </a:rPr>
              <a:t>Goodlad Institute for Educational Renewal </a:t>
            </a:r>
            <a:br>
              <a:rPr lang="en-US" sz="2800">
                <a:solidFill>
                  <a:schemeClr val="lt1"/>
                </a:solidFill>
                <a:latin typeface="Open Sans"/>
                <a:ea typeface="Open Sans"/>
                <a:cs typeface="Open Sans"/>
                <a:sym typeface="Open Sans"/>
              </a:rPr>
            </a:br>
            <a:r>
              <a:rPr lang="en-US" sz="2800">
                <a:solidFill>
                  <a:schemeClr val="lt1"/>
                </a:solidFill>
                <a:latin typeface="Open Sans"/>
                <a:ea typeface="Open Sans"/>
                <a:cs typeface="Open Sans"/>
                <a:sym typeface="Open Sans"/>
              </a:rPr>
              <a:t>UW Bothell</a:t>
            </a:r>
            <a:endParaRPr/>
          </a:p>
        </p:txBody>
      </p:sp>
      <p:sp>
        <p:nvSpPr>
          <p:cNvPr id="177" name="Google Shape;177;p21"/>
          <p:cNvSpPr txBox="1">
            <a:spLocks noGrp="1"/>
          </p:cNvSpPr>
          <p:nvPr>
            <p:ph type="subTitle" idx="1"/>
          </p:nvPr>
        </p:nvSpPr>
        <p:spPr>
          <a:xfrm>
            <a:off x="0" y="3337190"/>
            <a:ext cx="1733100" cy="4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78" name="Google Shape;178;p21"/>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10" presetClass="entr" presetSubtype="0" fill="hold" nodeType="afterEffect">
                                  <p:stCondLst>
                                    <p:cond delay="6750"/>
                                  </p:stCondLst>
                                  <p:childTnLst>
                                    <p:set>
                                      <p:cBhvr>
                                        <p:cTn id="10" dur="1" fill="hold">
                                          <p:stCondLst>
                                            <p:cond delay="0"/>
                                          </p:stCondLst>
                                        </p:cTn>
                                        <p:tgtEl>
                                          <p:spTgt spid="177">
                                            <p:txEl>
                                              <p:pRg st="0" end="0"/>
                                            </p:txEl>
                                          </p:spTgt>
                                        </p:tgtEl>
                                        <p:attrNameLst>
                                          <p:attrName>style.visibility</p:attrName>
                                        </p:attrNameLst>
                                      </p:cBhvr>
                                      <p:to>
                                        <p:strVal val="visible"/>
                                      </p:to>
                                    </p:set>
                                    <p:animEffect transition="in" filter="fade">
                                      <p:cBhvr>
                                        <p:cTn id="11" dur="500"/>
                                        <p:tgtEl>
                                          <p:spTgt spid="17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125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On-screen Show (4:3)</PresentationFormat>
  <Paragraphs>69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Encode Sans</vt:lpstr>
      <vt:lpstr>Open Sans</vt:lpstr>
      <vt:lpstr>Office Theme</vt:lpstr>
      <vt:lpstr>PowerPoint Presentation</vt:lpstr>
      <vt:lpstr>Certificate in Research Administration Program Graduates </vt:lpstr>
      <vt:lpstr>Maya Beal Contracts &amp; Operations Manager I-TECH, Department of Global Health School of Public Health</vt:lpstr>
      <vt:lpstr>Nancy Biehl Budget/Fiscal Analyst Lead Department of Radiology School of Medicine</vt:lpstr>
      <vt:lpstr>Debra Callaway Program Coordinator Office of Sponsored Programs Office of Research</vt:lpstr>
      <vt:lpstr>Leanne Cornel Research Operations Specialist Anesthesiology &amp; Pain Medicine School of Medicine</vt:lpstr>
      <vt:lpstr> Shannon Gilmore Grants &amp; Contracts Manager School of Oceanography College of the Environment</vt:lpstr>
      <vt:lpstr>Valerie Hockens Program Operations Specialist Department of Epidemiology School of Public Health</vt:lpstr>
      <vt:lpstr>Kellie Holden Administrator Goodlad Institute for Educational Renewal  UW Bothell</vt:lpstr>
      <vt:lpstr>Katia Jossa-Jouable Fiscal Specialist II Department of Chemical Engineering College of Engineering</vt:lpstr>
      <vt:lpstr>Morgan Keys Grants &amp; Contracts Analyst Division of Dermatology, Department of Medicine School of Medicine</vt:lpstr>
      <vt:lpstr>Paula Kurose Budget Analyst Lead Department of Atmospheric Sciences College of the Environment</vt:lpstr>
      <vt:lpstr>Leesa Kurtz Front Office Manager Department of Chemistry College of Arts &amp; Sciences</vt:lpstr>
      <vt:lpstr>Chloe Mahar Assistant to the Chair Department of Economics College of Arts &amp; Sciences</vt:lpstr>
      <vt:lpstr>Ashley T. Martin Budget/Fiscal Analyst Office of Minority Affairs &amp; Diversity</vt:lpstr>
      <vt:lpstr>Mary Martha McNally Fiscal Specialist II UW Health Sciences Library</vt:lpstr>
      <vt:lpstr>Jacqueline Muongchanh Fiscal Specialist II Division of Allergy &amp; Infectious Diseases Department of Medicine School of Medicine</vt:lpstr>
      <vt:lpstr>Amanda Nguyen Budget Fiscal Analyst Lead Deans Office College of the Environment</vt:lpstr>
      <vt:lpstr>Yoshie Pearce Program Operations Specialist Department of Ocean Physics Applied Physics Laboratory</vt:lpstr>
      <vt:lpstr>Sarah Pressl Grants Manager Department of Genome Sciences School of Medicine</vt:lpstr>
      <vt:lpstr>Anne D. Russell Grants &amp; Contracts Manager Department of Laboratory Medicine &amp; Pathology School of Medicine</vt:lpstr>
      <vt:lpstr>Dillon Van Rensburg Research Scientist Institute of Translational Health Sciences</vt:lpstr>
      <vt:lpstr>Angie Windus Budget/Fiscal Analyst Washington National Primate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Wilbanks</cp:lastModifiedBy>
  <cp:revision>1</cp:revision>
  <dcterms:modified xsi:type="dcterms:W3CDTF">2022-04-19T22:07:28Z</dcterms:modified>
</cp:coreProperties>
</file>