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embeddedFontLst>
    <p:embeddedFont>
      <p:font typeface="Encode Sans Black"/>
      <p:bold r:id="rId10"/>
    </p:embeddedFon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font" Target="fonts/EncodeSansBlack-bold.fntdata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will be final reminder of the deadline for submitting to OSP. SNAP-eligible RPPRs, which do not need to be submitted via OSP, are not affected by the change to the budget forms.</a:t>
            </a:r>
            <a:endParaRPr/>
          </a:p>
        </p:txBody>
      </p:sp>
      <p:sp>
        <p:nvSpPr>
          <p:cNvPr id="40" name="Google Shape;40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314684f434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1314684f4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Look and feel is being updated consistent with other recently updated eRA Commons modules such as prior approval.</a:t>
            </a:r>
            <a:endParaRPr/>
          </a:p>
        </p:txBody>
      </p:sp>
      <p:sp>
        <p:nvSpPr>
          <p:cNvPr id="47" name="Google Shape;47;g1314684f434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5e2c454602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5e2c45460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The content revisions to the RPPR Instruction Guide include updates related to many of the notices listed. We have a lot of links here, these are mostly topics that have been covered recently so not revisiting in detail now.</a:t>
            </a:r>
            <a:endParaRPr sz="1100"/>
          </a:p>
        </p:txBody>
      </p:sp>
      <p:sp>
        <p:nvSpPr>
          <p:cNvPr id="54" name="Google Shape;54;g5e2c454602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ra.nih.gov/news/era-alert-action-required-progress-rppr-budget-forms-due-rppr-update-june-23-updated-rppr.htm" TargetMode="External"/><Relationship Id="rId4" Type="http://schemas.openxmlformats.org/officeDocument/2006/relationships/hyperlink" Target="https://grants.nih.gov/grants/rppr/index.ht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hyperlink" Target="https://grants.nih.gov/grants/guide/notice-files/NOT-OD-21-073.html" TargetMode="External"/><Relationship Id="rId10" Type="http://schemas.openxmlformats.org/officeDocument/2006/relationships/hyperlink" Target="https://grants.nih.gov/grants/guide/notice-files/NOT-OD-21-177.html" TargetMode="External"/><Relationship Id="rId13" Type="http://schemas.openxmlformats.org/officeDocument/2006/relationships/hyperlink" Target="https://www.washington.edu/research/myresearch-lifecycle/manage/reporting/#rppr" TargetMode="External"/><Relationship Id="rId12" Type="http://schemas.openxmlformats.org/officeDocument/2006/relationships/hyperlink" Target="https://grants.nih.gov/grants/guide/notice-files/NOT-OD-21-073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era.nih.gov/news/era-alert-action-required-progress-rppr-budget-forms-due-rppr-update-june-23-updated-rppr.htm" TargetMode="External"/><Relationship Id="rId4" Type="http://schemas.openxmlformats.org/officeDocument/2006/relationships/hyperlink" Target="https://grants.nih.gov/grants/rppr/index.htm" TargetMode="External"/><Relationship Id="rId9" Type="http://schemas.openxmlformats.org/officeDocument/2006/relationships/hyperlink" Target="https://grants.nih.gov/grants/guide/notice-files/NOT-OD-21-074.html" TargetMode="External"/><Relationship Id="rId14" Type="http://schemas.openxmlformats.org/officeDocument/2006/relationships/hyperlink" Target="https://www.washington.edu/research/myresearch-lifecycle/plan-and-propose/sponsor-requirements/federal/cpos/" TargetMode="External"/><Relationship Id="rId5" Type="http://schemas.openxmlformats.org/officeDocument/2006/relationships/hyperlink" Target="https://grants.nih.gov/grants/guide/notice-files/NOT-OD-22-130.html" TargetMode="External"/><Relationship Id="rId6" Type="http://schemas.openxmlformats.org/officeDocument/2006/relationships/hyperlink" Target="https://grants.nih.gov/grants/guide/notice-files/NOT-OD-22-130.html" TargetMode="External"/><Relationship Id="rId7" Type="http://schemas.openxmlformats.org/officeDocument/2006/relationships/hyperlink" Target="https://grants.nih.gov/grants/guide/notice-files/NOT-OD-20-178.html" TargetMode="External"/><Relationship Id="rId8" Type="http://schemas.openxmlformats.org/officeDocument/2006/relationships/hyperlink" Target="https://grants.nih.gov/grants/guide/notice-files/NOT-OD-22-132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eRA Commons:</a:t>
            </a:r>
            <a:endParaRPr sz="4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Research Performance Progress Reports Form Updates 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June 9, 2022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 b="0" i="0" sz="1600" u="none" cap="none" strike="noStrik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Mike Snow, Proposals &amp; Awards Team Manager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RPPR Form Update Timeline</a:t>
            </a:r>
            <a:endParaRPr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/>
              <a:t>eRA Commons is releasing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updates to the RPPR on June 23rd, 2022</a:t>
            </a:r>
            <a:r>
              <a:rPr lang="en-US" sz="2200"/>
              <a:t>. 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/>
              <a:t>Submit your non-SNAP RPPRs </a:t>
            </a:r>
            <a:r>
              <a:rPr b="1" lang="en-US" sz="2200"/>
              <a:t>to OSP by 5pm on June 14th</a:t>
            </a:r>
            <a:r>
              <a:rPr lang="en-US" sz="2200"/>
              <a:t>. 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/>
              <a:t>If that is not possible, delay completing the RPPR budget forms until after Thursday, June 23 to avoid re-work.</a:t>
            </a:r>
            <a:endParaRPr sz="22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u="sng">
                <a:solidFill>
                  <a:schemeClr val="hlink"/>
                </a:solidFill>
                <a:hlinkClick r:id="rId4"/>
              </a:rPr>
              <a:t>Due dates for submission of the RPPR</a:t>
            </a:r>
            <a:r>
              <a:rPr lang="en-US" sz="2200"/>
              <a:t> remain unchanged.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RPPR Form Update Highlights</a:t>
            </a:r>
            <a:endParaRPr/>
          </a:p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New look and feel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Unique Entity Identifier (UEI) replaces DUNS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Budget forms revised to align with FORMS-G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Updated RPPR Instruction Guide</a:t>
            </a:r>
            <a:endParaRPr/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Interim update (May 13) with changes from recent notices</a:t>
            </a:r>
            <a:endParaRPr sz="2400"/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Full update (June 23) with new screenshots</a:t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Related Resources</a:t>
            </a:r>
            <a:endParaRPr/>
          </a:p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eRA Commons June 23rd Release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NIH: </a:t>
            </a:r>
            <a:r>
              <a:rPr lang="en-US" sz="18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RPPR Information and Guidance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NIH</a:t>
            </a:r>
            <a:r>
              <a:rPr lang="en-US" sz="1800">
                <a:solidFill>
                  <a:schemeClr val="hlink"/>
                </a:solidFill>
                <a:uFill>
                  <a:noFill/>
                </a:uFill>
                <a:hlinkClick r:id="rId5"/>
              </a:rPr>
              <a:t> </a:t>
            </a:r>
            <a:r>
              <a:rPr lang="en-US" sz="1800" u="sng">
                <a:solidFill>
                  <a:schemeClr val="hlink"/>
                </a:solidFill>
                <a:hlinkClick r:id="rId6"/>
              </a:rPr>
              <a:t>NOT-OD-22-130</a:t>
            </a:r>
            <a:r>
              <a:rPr lang="en-US" sz="1800"/>
              <a:t>: Updated eRA RPPR Module and Instruction Guide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NIH </a:t>
            </a:r>
            <a:r>
              <a:rPr lang="en-US" sz="1800" u="sng">
                <a:solidFill>
                  <a:schemeClr val="hlink"/>
                </a:solidFill>
                <a:hlinkClick r:id="rId7"/>
              </a:rPr>
              <a:t>NOT-OD-20-178</a:t>
            </a:r>
            <a:r>
              <a:rPr lang="en-US" sz="1800"/>
              <a:t>: Trainee Diversity Report submitted electronically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NIH </a:t>
            </a:r>
            <a:r>
              <a:rPr lang="en-US" sz="1800" u="sng">
                <a:solidFill>
                  <a:schemeClr val="hlink"/>
                </a:solidFill>
                <a:hlinkClick r:id="rId8"/>
              </a:rPr>
              <a:t>NOT-OD-22-132</a:t>
            </a:r>
            <a:r>
              <a:rPr lang="en-US" sz="1800"/>
              <a:t>: Correction to NRSA Stipend Levels 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NIH </a:t>
            </a:r>
            <a:r>
              <a:rPr lang="en-US" sz="1800" u="sng">
                <a:solidFill>
                  <a:schemeClr val="hlink"/>
                </a:solidFill>
                <a:hlinkClick r:id="rId9"/>
              </a:rPr>
              <a:t>NOT-OD-21-074</a:t>
            </a:r>
            <a:r>
              <a:rPr lang="en-US" sz="1800"/>
              <a:t> &amp; </a:t>
            </a:r>
            <a:r>
              <a:rPr lang="en-US" sz="1800" u="sng">
                <a:solidFill>
                  <a:schemeClr val="hlink"/>
                </a:solidFill>
                <a:hlinkClick r:id="rId10"/>
              </a:rPr>
              <a:t>NOT-OD-21-177</a:t>
            </a:r>
            <a:r>
              <a:rPr lang="en-US" sz="1800"/>
              <a:t>: NRSA childcare costs requests and reporting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NIH </a:t>
            </a:r>
            <a:r>
              <a:rPr lang="en-US" sz="1800" u="sng">
                <a:solidFill>
                  <a:schemeClr val="hlink"/>
                </a:solidFill>
                <a:hlinkClick r:id="rId11"/>
              </a:rPr>
              <a:t>NOT-OD-21-073</a:t>
            </a:r>
            <a:r>
              <a:rPr lang="en-US" sz="1800">
                <a:solidFill>
                  <a:schemeClr val="hlink"/>
                </a:solidFill>
                <a:uFill>
                  <a:noFill/>
                </a:uFill>
                <a:hlinkClick r:id="rId12"/>
              </a:rPr>
              <a:t>: </a:t>
            </a:r>
            <a:r>
              <a:rPr lang="en-US" sz="1800"/>
              <a:t>Changes to Biosketch &amp; Other Support Forms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UW: </a:t>
            </a:r>
            <a:r>
              <a:rPr lang="en-US" sz="1800" u="sng">
                <a:solidFill>
                  <a:schemeClr val="hlink"/>
                </a:solidFill>
                <a:hlinkClick r:id="rId13"/>
              </a:rPr>
              <a:t>Research Performance Progress Reports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UW: </a:t>
            </a:r>
            <a:r>
              <a:rPr lang="en-US" sz="1800" u="sng">
                <a:solidFill>
                  <a:schemeClr val="hlink"/>
                </a:solidFill>
                <a:hlinkClick r:id="rId14"/>
              </a:rPr>
              <a:t>Current and Pending, or Other Support</a:t>
            </a:r>
            <a:endParaRPr sz="1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