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x="6858000" cy="9144000"/>
  <p:embeddedFontLst>
    <p:embeddedFont>
      <p:font typeface="Encode Sans Black"/>
      <p:bold r:id="rId15"/>
    </p:embeddedFont>
    <p:embeddedFont>
      <p:font typeface="Open Sans Light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5.xml"/><Relationship Id="rId22" Type="http://schemas.openxmlformats.org/officeDocument/2006/relationships/font" Target="fonts/OpenSans-italic.fntdata"/><Relationship Id="rId10" Type="http://schemas.openxmlformats.org/officeDocument/2006/relationships/slide" Target="slides/slide4.xml"/><Relationship Id="rId21" Type="http://schemas.openxmlformats.org/officeDocument/2006/relationships/font" Target="fonts/Open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EncodeSansBlack-bold.fntdata"/><Relationship Id="rId14" Type="http://schemas.openxmlformats.org/officeDocument/2006/relationships/slide" Target="slides/slide8.xml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nergy.gov/sites/default/files/2021-12/Interim%20COI%20Policy%20FAL2022-02%20to%20SPEs.pdf" TargetMode="External"/><Relationship Id="rId4" Type="http://schemas.openxmlformats.org/officeDocument/2006/relationships/hyperlink" Target="https://www.washington.edu/research/policies/gim-10-financial-conflict-of-interest-policy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ashington.edu/research/policies/gim-10-financial-conflict-of-interest-policy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ashington.edu/research/learning/online/index.php/lessons/financial-conflict-of-interest-training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hitehouse.gov/wp-content/uploads/2022/01/010422-NSPM-33-Implementation-Guidance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research@uw.edu" TargetMode="External"/><Relationship Id="rId4" Type="http://schemas.openxmlformats.org/officeDocument/2006/relationships/hyperlink" Target="mailto:petermm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92028" y="1130157"/>
            <a:ext cx="7845797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Department of Energy (DoE)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 sz="4100">
                <a:latin typeface="Arial"/>
                <a:ea typeface="Arial"/>
                <a:cs typeface="Arial"/>
                <a:sym typeface="Arial"/>
              </a:rPr>
              <a:t>Interim Conflict of Interest Policy Requirements for Financial Assistance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June 2022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Melissa Petersen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Department of Energy</a:t>
            </a:r>
            <a:endParaRPr/>
          </a:p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What: 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Interim Conflict of Interest Policy Requirements for Financial Assistance</a:t>
            </a:r>
            <a:endParaRPr b="0">
              <a:solidFill>
                <a:srgbClr val="0000E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Who: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Investigators* participating in DOE projects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When: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December 20, 2021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Why: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“…design, conduct, and reporting of projects… [with funding from]…DOE… will be free from bias…”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  <p:sp>
        <p:nvSpPr>
          <p:cNvPr id="67" name="Google Shape;67;p12"/>
          <p:cNvSpPr txBox="1"/>
          <p:nvPr/>
        </p:nvSpPr>
        <p:spPr>
          <a:xfrm>
            <a:off x="671757" y="5940773"/>
            <a:ext cx="416954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*Investigator is defined in </a:t>
            </a:r>
            <a:r>
              <a:rPr b="0" i="0" lang="en-US" sz="1800" u="sng" cap="none" strike="noStrike">
                <a:solidFill>
                  <a:srgbClr val="0000EE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GIM 10</a:t>
            </a:r>
            <a:endParaRPr sz="1800">
              <a:solidFill>
                <a:srgbClr val="0000E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has changed?</a:t>
            </a:r>
            <a:endParaRPr/>
          </a:p>
        </p:txBody>
      </p:sp>
      <p:sp>
        <p:nvSpPr>
          <p:cNvPr id="74" name="Google Shape;74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Disclosure Requirements</a:t>
            </a:r>
            <a:endParaRPr/>
          </a:p>
          <a:p>
            <a:pPr indent="0" lvl="0" marL="0" rtl="0" algn="l">
              <a:spcBef>
                <a:spcPts val="120"/>
              </a:spcBef>
              <a:spcAft>
                <a:spcPts val="0"/>
              </a:spcAft>
              <a:buClr>
                <a:srgbClr val="4B2E83"/>
              </a:buClr>
              <a:buSzPts val="600"/>
              <a:buNone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Before: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DOE Investigators disclosed </a:t>
            </a:r>
            <a:r>
              <a:rPr b="0" lang="en-US" u="sng">
                <a:latin typeface="Arial"/>
                <a:ea typeface="Arial"/>
                <a:cs typeface="Arial"/>
                <a:sym typeface="Arial"/>
              </a:rPr>
              <a:t>only those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Significant Financial Interests (SFI*) they deemed to be </a:t>
            </a:r>
            <a:r>
              <a:rPr b="0" lang="en-US" u="sng">
                <a:latin typeface="Arial"/>
                <a:ea typeface="Arial"/>
                <a:cs typeface="Arial"/>
                <a:sym typeface="Arial"/>
              </a:rPr>
              <a:t>related to their research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(on a project-by-project basis).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1500"/>
              <a:buNone/>
            </a:pPr>
            <a:r>
              <a:t/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Now: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DOE Investigators shall disclose </a:t>
            </a:r>
            <a:r>
              <a:rPr b="0" lang="en-US" u="sng">
                <a:latin typeface="Arial"/>
                <a:ea typeface="Arial"/>
                <a:cs typeface="Arial"/>
                <a:sym typeface="Arial"/>
              </a:rPr>
              <a:t>all SFI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related to their </a:t>
            </a:r>
            <a:r>
              <a:rPr b="0" lang="en-US" u="sng">
                <a:latin typeface="Arial"/>
                <a:ea typeface="Arial"/>
                <a:cs typeface="Arial"/>
                <a:sym typeface="Arial"/>
              </a:rPr>
              <a:t>University responsibilities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. The University’s designated Institutional Official* is now responsible for determining relatedness and evaluating for potential Financial Conflicts of Interest (FCOI*) in DoE awards.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671757" y="5940773"/>
            <a:ext cx="416954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*Defined in </a:t>
            </a:r>
            <a:r>
              <a:rPr lang="en-US" sz="1800" u="sng">
                <a:solidFill>
                  <a:srgbClr val="0000EE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GIM 10</a:t>
            </a:r>
            <a:endParaRPr sz="1800">
              <a:solidFill>
                <a:srgbClr val="0000E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has changed?</a:t>
            </a:r>
            <a:endParaRPr/>
          </a:p>
        </p:txBody>
      </p:sp>
      <p:sp>
        <p:nvSpPr>
          <p:cNvPr id="83" name="Google Shape;83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Training Requirements</a:t>
            </a:r>
            <a:endParaRPr/>
          </a:p>
          <a:p>
            <a:pPr indent="0" lvl="0" marL="0" rtl="0" algn="l">
              <a:spcBef>
                <a:spcPts val="120"/>
              </a:spcBef>
              <a:spcAft>
                <a:spcPts val="0"/>
              </a:spcAft>
              <a:buClr>
                <a:srgbClr val="4B2E83"/>
              </a:buClr>
              <a:buSzPts val="600"/>
              <a:buNone/>
            </a:pPr>
            <a:r>
              <a:t/>
            </a:r>
            <a:endParaRPr sz="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Before: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N/A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1500"/>
              <a:buNone/>
            </a:pPr>
            <a:r>
              <a:t/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Now: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Investigators applying for, or participating in, DoE research are required to complete training on their institution’s (the UW) Financial Conflict of Interest (FCOI) training.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EE"/>
              </a:buClr>
              <a:buSzPts val="2400"/>
              <a:buNone/>
            </a:pP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UW’s FCOI Training</a:t>
            </a:r>
            <a:r>
              <a:rPr b="0" lang="en-US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can be completed online in as few as 5 minutes.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Wait, December 2021? But it’s June 2022!</a:t>
            </a:r>
            <a:endParaRPr/>
          </a:p>
        </p:txBody>
      </p:sp>
      <p:sp>
        <p:nvSpPr>
          <p:cNvPr id="91" name="Google Shape;9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This week: SAGE details have been updated to change the linking between SFI in the Financial Interest Disclosure System (FIDS).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In July: ORIS has a planned update to change labels SAGE/SPAERC associated with FCOI requirements.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0" lvl="0" marL="4000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“PHS FCOI Training”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will become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“FCOI Training”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Disclosures</a:t>
            </a:r>
            <a:endParaRPr/>
          </a:p>
        </p:txBody>
      </p:sp>
      <p:sp>
        <p:nvSpPr>
          <p:cNvPr id="99" name="Google Shape;99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None/>
            </a:pPr>
            <a:r>
              <a:t/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Updated linking between SAGE for DoE sponsored research and FIDS will remove the manual SFI association step Investigators currently experience when disclosing in FIDS. </a:t>
            </a:r>
            <a:endParaRPr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1500"/>
              <a:buNone/>
            </a:pPr>
            <a:r>
              <a:t/>
            </a:r>
            <a:endParaRPr b="0"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Instead, </a:t>
            </a:r>
            <a:r>
              <a:rPr b="0" lang="en-US" u="sng"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 SFI in an Investigator’s profile will automatically be associated for review by the Office of Research.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Will there be more changes?</a:t>
            </a:r>
            <a:endParaRPr/>
          </a:p>
        </p:txBody>
      </p:sp>
      <p:sp>
        <p:nvSpPr>
          <p:cNvPr id="107" name="Google Shape;107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Probably.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As agencies continue to respond to 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Implementation Guidance for NSPM-33</a:t>
            </a:r>
            <a:r>
              <a:rPr b="0" lang="en-US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we should be prepared to see additional updates from research sponsors as it relates to disclosures, conflicts of interest, conflicts of commitment, and reporting of other external activities. </a:t>
            </a:r>
            <a:endParaRPr b="0" sz="1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sp>
        <p:nvSpPr>
          <p:cNvPr id="115" name="Google Shape;115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Office of Research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(206) 616-0804, 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research@uw.edu</a:t>
            </a:r>
            <a:endParaRPr b="0">
              <a:solidFill>
                <a:srgbClr val="0000E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Melissa Petersen (</a:t>
            </a:r>
            <a:r>
              <a:rPr b="0" lang="en-US" u="sng">
                <a:solidFill>
                  <a:srgbClr val="0000EE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petermm@uw.edu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