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6" r:id="rId4"/>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x="7010400" cy="9296400"/>
  <p:embeddedFontLst>
    <p:embeddedFont>
      <p:font typeface="Encode Sans"/>
      <p:regular r:id="rId16"/>
      <p:bold r:id="rId17"/>
    </p:embeddedFont>
    <p:embeddedFont>
      <p:font typeface="Encode Sans Black"/>
      <p:bold r:id="rId18"/>
    </p:embeddedFont>
    <p:embeddedFont>
      <p:font typeface="Open Sans Light"/>
      <p:regular r:id="rId19"/>
      <p:bold r:id="rId20"/>
      <p:italic r:id="rId21"/>
      <p:boldItalic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88" orient="horz"/>
        <p:guide pos="4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Light-bold.fntdata"/><Relationship Id="rId22" Type="http://schemas.openxmlformats.org/officeDocument/2006/relationships/font" Target="fonts/OpenSansLight-boldItalic.fntdata"/><Relationship Id="rId21" Type="http://schemas.openxmlformats.org/officeDocument/2006/relationships/font" Target="fonts/OpenSansLight-italic.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EncodeSans-bold.fntdata"/><Relationship Id="rId16" Type="http://schemas.openxmlformats.org/officeDocument/2006/relationships/font" Target="fonts/EncodeSans-regular.fntdata"/><Relationship Id="rId19" Type="http://schemas.openxmlformats.org/officeDocument/2006/relationships/font" Target="fonts/OpenSansLight-regular.fntdata"/><Relationship Id="rId18" Type="http://schemas.openxmlformats.org/officeDocument/2006/relationships/font" Target="fonts/EncodeSansBlack-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6434"/>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6434"/>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6433"/>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1: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55" name="Google Shape;55;p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61" name="Google Shape;61;p2: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3: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68" name="Google Shape;68;p3: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4: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75" name="Google Shape;75;p4: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3" name="Google Shape;83;p5:notes"/>
          <p:cNvSpPr txBox="1"/>
          <p:nvPr>
            <p:ph idx="1" type="body"/>
          </p:nvPr>
        </p:nvSpPr>
        <p:spPr>
          <a:xfrm>
            <a:off x="701040" y="4473892"/>
            <a:ext cx="5608320" cy="3660458"/>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Two problems: 1) The cost isn’t reasonable… $235 AirPods aren’t necessary when a $15 set of earpods would do the same thing. 2) The cost should be considered F&amp;A as it was “incurred for a common or join purpose benefiting more than one activity and not readily assignable to a single activity.”</a:t>
            </a:r>
            <a:endParaRPr/>
          </a:p>
        </p:txBody>
      </p:sp>
      <p:sp>
        <p:nvSpPr>
          <p:cNvPr id="84" name="Google Shape;84;p5:notes"/>
          <p:cNvSpPr txBox="1"/>
          <p:nvPr>
            <p:ph idx="12" type="sldNum"/>
          </p:nvPr>
        </p:nvSpPr>
        <p:spPr>
          <a:xfrm>
            <a:off x="3970938" y="8829967"/>
            <a:ext cx="3037840" cy="466433"/>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6: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2" name="Google Shape;92;p6: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01" name="Google Shape;101;p7: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8: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10" name="Google Shape;110;p8: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9:notes"/>
          <p:cNvSpPr txBox="1"/>
          <p:nvPr>
            <p:ph idx="1" type="body"/>
          </p:nvPr>
        </p:nvSpPr>
        <p:spPr>
          <a:xfrm>
            <a:off x="701040" y="4473892"/>
            <a:ext cx="5608320" cy="3660458"/>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17" name="Google Shape;117;p9: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8.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7.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 Id="rId3"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10" name="Shape 10"/>
        <p:cNvGrpSpPr/>
        <p:nvPr/>
      </p:nvGrpSpPr>
      <p:grpSpPr>
        <a:xfrm>
          <a:off x="0" y="0"/>
          <a:ext cx="0" cy="0"/>
          <a:chOff x="0" y="0"/>
          <a:chExt cx="0" cy="0"/>
        </a:xfrm>
      </p:grpSpPr>
      <p:pic>
        <p:nvPicPr>
          <p:cNvPr descr="UW_W Logo_White.png" id="11" name="Google Shape;11;p2"/>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pic>
        <p:nvPicPr>
          <p:cNvPr id="12" name="Google Shape;12;p2"/>
          <p:cNvPicPr preferRelativeResize="0"/>
          <p:nvPr/>
        </p:nvPicPr>
        <p:blipFill rotWithShape="1">
          <a:blip r:embed="rId3">
            <a:alphaModFix/>
          </a:blip>
          <a:srcRect b="0" l="0" r="0" t="0"/>
          <a:stretch/>
        </p:blipFill>
        <p:spPr>
          <a:xfrm>
            <a:off x="677334" y="6354234"/>
            <a:ext cx="2540000" cy="266700"/>
          </a:xfrm>
          <a:prstGeom prst="rect">
            <a:avLst/>
          </a:prstGeom>
          <a:noFill/>
          <a:ln>
            <a:noFill/>
          </a:ln>
        </p:spPr>
      </p:pic>
      <p:sp>
        <p:nvSpPr>
          <p:cNvPr id="13" name="Google Shape;13;p2"/>
          <p:cNvSpPr txBox="1"/>
          <p:nvPr>
            <p:ph idx="1" type="body"/>
          </p:nvPr>
        </p:nvSpPr>
        <p:spPr>
          <a:xfrm>
            <a:off x="671757" y="1179824"/>
            <a:ext cx="6972300" cy="2641756"/>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100000"/>
              </a:lnSpc>
              <a:spcBef>
                <a:spcPts val="1000"/>
              </a:spcBef>
              <a:spcAft>
                <a:spcPts val="0"/>
              </a:spcAft>
              <a:buClr>
                <a:schemeClr val="accent3"/>
              </a:buClr>
              <a:buSzPts val="5000"/>
              <a:buFont typeface="Arial"/>
              <a:buNone/>
              <a:defRPr b="0" i="0" sz="5000" u="none" cap="none" strike="noStrike">
                <a:solidFill>
                  <a:schemeClr val="accent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14" name="Google Shape;14;p2"/>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15" name="Shape 15"/>
        <p:cNvGrpSpPr/>
        <p:nvPr/>
      </p:nvGrpSpPr>
      <p:grpSpPr>
        <a:xfrm>
          <a:off x="0" y="0"/>
          <a:ext cx="0" cy="0"/>
          <a:chOff x="0" y="0"/>
          <a:chExt cx="0" cy="0"/>
        </a:xfrm>
      </p:grpSpPr>
      <p:sp>
        <p:nvSpPr>
          <p:cNvPr id="16" name="Google Shape;16;p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7" name="Google Shape;17;p3"/>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8" name="Google Shape;18;p3"/>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FFFFFF"/>
              </a:buClr>
              <a:buSzPts val="2400"/>
              <a:buFont typeface="Arial"/>
              <a:buNone/>
              <a:defRPr b="0" i="0" sz="2400" u="none" cap="none" strike="noStrike">
                <a:solidFill>
                  <a:srgbClr val="FFFFFF"/>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19" name="Google Shape;19;p3"/>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pic>
        <p:nvPicPr>
          <p:cNvPr descr="Bar_RtAngle_7502_RGB.png" id="20" name="Google Shape;20;p3"/>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bg>
      <p:bgPr>
        <a:solidFill>
          <a:srgbClr val="4B2E83"/>
        </a:solidFill>
      </p:bgPr>
    </p:bg>
    <p:spTree>
      <p:nvGrpSpPr>
        <p:cNvPr id="21" name="Shape 21"/>
        <p:cNvGrpSpPr/>
        <p:nvPr/>
      </p:nvGrpSpPr>
      <p:grpSpPr>
        <a:xfrm>
          <a:off x="0" y="0"/>
          <a:ext cx="0" cy="0"/>
          <a:chOff x="0" y="0"/>
          <a:chExt cx="0" cy="0"/>
        </a:xfrm>
      </p:grpSpPr>
      <p:pic>
        <p:nvPicPr>
          <p:cNvPr descr="UW_W Logo_White.png" id="22" name="Google Shape;22;p4"/>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sp>
        <p:nvSpPr>
          <p:cNvPr id="23" name="Google Shape;23;p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4" name="Google Shape;24;p4"/>
          <p:cNvSpPr txBox="1"/>
          <p:nvPr>
            <p:ph idx="2" type="body"/>
          </p:nvPr>
        </p:nvSpPr>
        <p:spPr>
          <a:xfrm>
            <a:off x="659305" y="1736725"/>
            <a:ext cx="8076956"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25" name="Google Shape;25;p4"/>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rgbClr val="4B2E83"/>
        </a:solidFill>
      </p:bgPr>
    </p:bg>
    <p:spTree>
      <p:nvGrpSpPr>
        <p:cNvPr id="26"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sp>
        <p:nvSpPr>
          <p:cNvPr id="28" name="Google Shape;28;p5"/>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FFFFFF"/>
              </a:buClr>
              <a:buSzPts val="2400"/>
              <a:buFont typeface="Arial"/>
              <a:buNone/>
              <a:defRPr b="0" i="1" sz="2400" u="none" cap="none" strike="noStrike">
                <a:solidFill>
                  <a:srgbClr val="FFFFFF"/>
                </a:solidFill>
                <a:latin typeface="Open Sans Light"/>
                <a:ea typeface="Open Sans Light"/>
                <a:cs typeface="Open Sans Light"/>
                <a:sym typeface="Open Sans Light"/>
              </a:defRPr>
            </a:lvl1pPr>
            <a:lvl2pPr lvl="1"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9" name="Google Shape;29;p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30" name="Google Shape;30;p5"/>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32" name="Shape 32"/>
        <p:cNvGrpSpPr/>
        <p:nvPr/>
      </p:nvGrpSpPr>
      <p:grpSpPr>
        <a:xfrm>
          <a:off x="0" y="0"/>
          <a:ext cx="0" cy="0"/>
          <a:chOff x="0" y="0"/>
          <a:chExt cx="0" cy="0"/>
        </a:xfrm>
      </p:grpSpPr>
      <p:sp>
        <p:nvSpPr>
          <p:cNvPr id="33" name="Google Shape;33;p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4" name="Google Shape;34;p7"/>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5" name="Google Shape;35;p7"/>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Bar_RtAngle_7502_RGB.png" id="36" name="Google Shape;36;p7"/>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7" name="Shape 37"/>
        <p:cNvGrpSpPr/>
        <p:nvPr/>
      </p:nvGrpSpPr>
      <p:grpSpPr>
        <a:xfrm>
          <a:off x="0" y="0"/>
          <a:ext cx="0" cy="0"/>
          <a:chOff x="0" y="0"/>
          <a:chExt cx="0" cy="0"/>
        </a:xfrm>
      </p:grpSpPr>
      <p:sp>
        <p:nvSpPr>
          <p:cNvPr id="38" name="Google Shape;38;p8"/>
          <p:cNvSpPr txBox="1"/>
          <p:nvPr>
            <p:ph idx="1" type="body"/>
          </p:nvPr>
        </p:nvSpPr>
        <p:spPr>
          <a:xfrm>
            <a:off x="671757" y="1167124"/>
            <a:ext cx="6972300" cy="2641756"/>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100000"/>
              </a:lnSpc>
              <a:spcBef>
                <a:spcPts val="1000"/>
              </a:spcBef>
              <a:spcAft>
                <a:spcPts val="0"/>
              </a:spcAft>
              <a:buClr>
                <a:srgbClr val="4B2E83"/>
              </a:buClr>
              <a:buSzPts val="5000"/>
              <a:buFont typeface="Arial"/>
              <a:buNone/>
              <a:defRPr b="0" i="0" sz="5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9" name="Google Shape;39;p8"/>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Wordmark_center_Purple_HEX.png" id="40" name="Google Shape;40;p8"/>
          <p:cNvPicPr preferRelativeResize="0"/>
          <p:nvPr/>
        </p:nvPicPr>
        <p:blipFill rotWithShape="1">
          <a:blip r:embed="rId3">
            <a:alphaModFix/>
          </a:blip>
          <a:srcRect b="0" l="0" r="0" t="0"/>
          <a:stretch/>
        </p:blipFill>
        <p:spPr>
          <a:xfrm>
            <a:off x="792039" y="6487457"/>
            <a:ext cx="2425295" cy="163374"/>
          </a:xfrm>
          <a:prstGeom prst="rect">
            <a:avLst/>
          </a:prstGeom>
          <a:noFill/>
          <a:ln>
            <a:noFill/>
          </a:ln>
        </p:spPr>
      </p:pic>
      <p:pic>
        <p:nvPicPr>
          <p:cNvPr descr="Bar_RtAngle_7502_RGB.png" id="41" name="Google Shape;41;p8"/>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42" name="Shape 42"/>
        <p:cNvGrpSpPr/>
        <p:nvPr/>
      </p:nvGrpSpPr>
      <p:grpSpPr>
        <a:xfrm>
          <a:off x="0" y="0"/>
          <a:ext cx="0" cy="0"/>
          <a:chOff x="0" y="0"/>
          <a:chExt cx="0" cy="0"/>
        </a:xfrm>
      </p:grpSpPr>
      <p:sp>
        <p:nvSpPr>
          <p:cNvPr id="43" name="Google Shape;43;p9"/>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4" name="Google Shape;44;p9"/>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5" name="Google Shape;45;p9"/>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4B2E83"/>
              </a:buClr>
              <a:buSzPts val="2400"/>
              <a:buFont typeface="Arial"/>
              <a:buNone/>
              <a:defRPr b="0" i="0" sz="2400" u="none" cap="none" strike="noStrike">
                <a:solidFill>
                  <a:srgbClr val="4B2E83"/>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46" name="Google Shape;46;p9"/>
          <p:cNvPicPr preferRelativeResize="0"/>
          <p:nvPr/>
        </p:nvPicPr>
        <p:blipFill rotWithShape="1">
          <a:blip r:embed="rId2">
            <a:alphaModFix/>
          </a:blip>
          <a:srcRect b="0" l="0" r="0" t="0"/>
          <a:stretch/>
        </p:blipFill>
        <p:spPr>
          <a:xfrm>
            <a:off x="6382155" y="6487457"/>
            <a:ext cx="2425295" cy="163374"/>
          </a:xfrm>
          <a:prstGeom prst="rect">
            <a:avLst/>
          </a:prstGeom>
          <a:noFill/>
          <a:ln>
            <a:noFill/>
          </a:ln>
        </p:spPr>
      </p:pic>
      <p:pic>
        <p:nvPicPr>
          <p:cNvPr descr="Bar_RtAngle_7502_RGB.png" id="47" name="Google Shape;47;p9"/>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48" name="Shape 48"/>
        <p:cNvGrpSpPr/>
        <p:nvPr/>
      </p:nvGrpSpPr>
      <p:grpSpPr>
        <a:xfrm>
          <a:off x="0" y="0"/>
          <a:ext cx="0" cy="0"/>
          <a:chOff x="0" y="0"/>
          <a:chExt cx="0" cy="0"/>
        </a:xfrm>
      </p:grpSpPr>
      <p:sp>
        <p:nvSpPr>
          <p:cNvPr id="49" name="Google Shape;49;p10"/>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0" name="Google Shape;50;p10"/>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Black"/>
                <a:ea typeface="Encode Sans Black"/>
                <a:cs typeface="Encode Sans Black"/>
                <a:sym typeface="Encode Sans Black"/>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51" name="Google Shape;51;p10"/>
          <p:cNvPicPr preferRelativeResize="0"/>
          <p:nvPr/>
        </p:nvPicPr>
        <p:blipFill rotWithShape="1">
          <a:blip r:embed="rId2">
            <a:alphaModFix/>
          </a:blip>
          <a:srcRect b="0" l="0" r="0" t="0"/>
          <a:stretch/>
        </p:blipFill>
        <p:spPr>
          <a:xfrm>
            <a:off x="6363105" y="6487457"/>
            <a:ext cx="2425295" cy="163374"/>
          </a:xfrm>
          <a:prstGeom prst="rect">
            <a:avLst/>
          </a:prstGeom>
          <a:noFill/>
          <a:ln>
            <a:noFill/>
          </a:ln>
        </p:spPr>
      </p:pic>
      <p:pic>
        <p:nvPicPr>
          <p:cNvPr descr="Bar_RtAngle_7502_RGB.png" id="52" name="Google Shape;52;p10"/>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B2E83"/>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 name="Shape 31"/>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hyperlink" Target="https://finance.uw.edu/pafc/four-cost-principles" TargetMode="External"/><Relationship Id="rId4" Type="http://schemas.openxmlformats.org/officeDocument/2006/relationships/hyperlink" Target="https://finance.uw.edu/gca/cost-share" TargetMode="External"/><Relationship Id="rId5" Type="http://schemas.openxmlformats.org/officeDocument/2006/relationships/hyperlink" Target="https://finance.uw.edu/pafc/documentation-guidelines" TargetMode="External"/><Relationship Id="rId6" Type="http://schemas.openxmlformats.org/officeDocument/2006/relationships/hyperlink" Target="https://finance.uw.edu/pafc/audit-informa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mailto:gcafco@uw.edu" TargetMode="External"/><Relationship Id="rId4" Type="http://schemas.openxmlformats.org/officeDocument/2006/relationships/hyperlink" Target="https://finance.uw.edu/pafc/" TargetMode="External"/><Relationship Id="rId5" Type="http://schemas.openxmlformats.org/officeDocument/2006/relationships/hyperlink" Target="mailto:mgard4@uw.eu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1"/>
          <p:cNvSpPr txBox="1"/>
          <p:nvPr>
            <p:ph idx="1" type="body"/>
          </p:nvPr>
        </p:nvSpPr>
        <p:spPr>
          <a:xfrm>
            <a:off x="692028" y="1158243"/>
            <a:ext cx="7093435" cy="2429690"/>
          </a:xfrm>
          <a:prstGeom prst="rect">
            <a:avLst/>
          </a:prstGeom>
          <a:noFill/>
          <a:ln>
            <a:noFill/>
          </a:ln>
        </p:spPr>
        <p:txBody>
          <a:bodyPr anchorCtr="0" anchor="b" bIns="45700" lIns="91425" spcFirstLastPara="1" rIns="91425" wrap="square" tIns="45700">
            <a:normAutofit fontScale="85000" lnSpcReduction="10000"/>
          </a:bodyPr>
          <a:lstStyle/>
          <a:p>
            <a:pPr indent="0" lvl="0" marL="0" rtl="0" algn="l">
              <a:lnSpc>
                <a:spcPct val="100000"/>
              </a:lnSpc>
              <a:spcBef>
                <a:spcPts val="0"/>
              </a:spcBef>
              <a:spcAft>
                <a:spcPts val="0"/>
              </a:spcAft>
              <a:buClr>
                <a:schemeClr val="accent3"/>
              </a:buClr>
              <a:buSzPct val="100000"/>
              <a:buNone/>
            </a:pPr>
            <a:r>
              <a:rPr lang="en-US">
                <a:latin typeface="Arial"/>
                <a:ea typeface="Arial"/>
                <a:cs typeface="Arial"/>
                <a:sym typeface="Arial"/>
              </a:rPr>
              <a:t>COMPLIANCE </a:t>
            </a:r>
            <a:endParaRPr/>
          </a:p>
          <a:p>
            <a:pPr indent="0" lvl="0" marL="0" rtl="0" algn="l">
              <a:lnSpc>
                <a:spcPct val="100000"/>
              </a:lnSpc>
              <a:spcBef>
                <a:spcPts val="850"/>
              </a:spcBef>
              <a:spcAft>
                <a:spcPts val="0"/>
              </a:spcAft>
              <a:buClr>
                <a:schemeClr val="accent3"/>
              </a:buClr>
              <a:buSzPct val="100000"/>
              <a:buNone/>
            </a:pPr>
            <a:r>
              <a:rPr lang="en-US">
                <a:latin typeface="Arial"/>
                <a:ea typeface="Arial"/>
                <a:cs typeface="Arial"/>
                <a:sym typeface="Arial"/>
              </a:rPr>
              <a:t>HOT TOPIC: </a:t>
            </a:r>
            <a:endParaRPr/>
          </a:p>
          <a:p>
            <a:pPr indent="0" lvl="0" marL="0" rtl="0" algn="l">
              <a:lnSpc>
                <a:spcPct val="100000"/>
              </a:lnSpc>
              <a:spcBef>
                <a:spcPts val="850"/>
              </a:spcBef>
              <a:spcAft>
                <a:spcPts val="0"/>
              </a:spcAft>
              <a:buClr>
                <a:schemeClr val="accent3"/>
              </a:buClr>
              <a:buSzPct val="100000"/>
              <a:buNone/>
            </a:pPr>
            <a:r>
              <a:rPr lang="en-US">
                <a:latin typeface="Arial"/>
                <a:ea typeface="Arial"/>
                <a:cs typeface="Arial"/>
                <a:sym typeface="Arial"/>
              </a:rPr>
              <a:t>RECENT AUDIT RESULTS</a:t>
            </a:r>
            <a:endParaRPr/>
          </a:p>
        </p:txBody>
      </p:sp>
      <p:sp>
        <p:nvSpPr>
          <p:cNvPr id="58" name="Google Shape;58;p11"/>
          <p:cNvSpPr txBox="1"/>
          <p:nvPr/>
        </p:nvSpPr>
        <p:spPr>
          <a:xfrm>
            <a:off x="692029" y="4308049"/>
            <a:ext cx="6656731" cy="1812601"/>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chemeClr val="lt2"/>
              </a:buClr>
              <a:buSzPts val="2000"/>
              <a:buFont typeface="Arial"/>
              <a:buNone/>
            </a:pPr>
            <a:r>
              <a:rPr b="0" i="0" lang="en-US" sz="2000" u="none" cap="none" strike="noStrike">
                <a:solidFill>
                  <a:schemeClr val="lt2"/>
                </a:solidFill>
                <a:latin typeface="Arial"/>
                <a:ea typeface="Arial"/>
                <a:cs typeface="Arial"/>
                <a:sym typeface="Arial"/>
              </a:rPr>
              <a:t>MRAM</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July 2022</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Matt Gardner</a:t>
            </a:r>
            <a:endParaRPr/>
          </a:p>
          <a:p>
            <a:pPr indent="0" lvl="0" marL="0" marR="0" rtl="0" algn="l">
              <a:lnSpc>
                <a:spcPct val="150000"/>
              </a:lnSpc>
              <a:spcBef>
                <a:spcPts val="320"/>
              </a:spcBef>
              <a:spcAft>
                <a:spcPts val="0"/>
              </a:spcAft>
              <a:buClr>
                <a:schemeClr val="lt2"/>
              </a:buClr>
              <a:buSzPts val="1600"/>
              <a:buFont typeface="Arial"/>
              <a:buNone/>
            </a:pPr>
            <a:r>
              <a:rPr b="0" i="0" lang="en-US" sz="1600" u="none" cap="none" strike="noStrike">
                <a:solidFill>
                  <a:schemeClr val="lt2"/>
                </a:solidFill>
                <a:latin typeface="Arial"/>
                <a:ea typeface="Arial"/>
                <a:cs typeface="Arial"/>
                <a:sym typeface="Arial"/>
              </a:rPr>
              <a:t>Post Award Fiscal Compliance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2"/>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600"/>
              <a:buNone/>
            </a:pPr>
            <a:r>
              <a:rPr lang="en-US" sz="3600">
                <a:latin typeface="Arial"/>
                <a:ea typeface="Arial"/>
                <a:cs typeface="Arial"/>
                <a:sym typeface="Arial"/>
              </a:rPr>
              <a:t>Recent Audit Results</a:t>
            </a:r>
            <a:endParaRPr/>
          </a:p>
        </p:txBody>
      </p:sp>
      <p:sp>
        <p:nvSpPr>
          <p:cNvPr id="64" name="Google Shape;64;p12"/>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4B2E83"/>
              </a:buClr>
              <a:buSzPts val="2400"/>
              <a:buFont typeface="Merriweather Sans"/>
              <a:buChar char="&gt;"/>
            </a:pPr>
            <a:r>
              <a:rPr lang="en-US">
                <a:latin typeface="Arial"/>
                <a:ea typeface="Arial"/>
                <a:cs typeface="Arial"/>
                <a:sym typeface="Arial"/>
              </a:rPr>
              <a:t>All costs charged to a sponsored award must meet </a:t>
            </a:r>
            <a:r>
              <a:rPr lang="en-US" u="sng">
                <a:latin typeface="Arial"/>
                <a:ea typeface="Arial"/>
                <a:cs typeface="Arial"/>
                <a:sym typeface="Arial"/>
              </a:rPr>
              <a:t>ALL</a:t>
            </a:r>
            <a:r>
              <a:rPr lang="en-US">
                <a:latin typeface="Arial"/>
                <a:ea typeface="Arial"/>
                <a:cs typeface="Arial"/>
                <a:sym typeface="Arial"/>
              </a:rPr>
              <a:t> of the four cost principles:</a:t>
            </a:r>
            <a:endParaRPr/>
          </a:p>
          <a:p>
            <a:pPr indent="-285750" lvl="1" marL="742950" rtl="0" algn="l">
              <a:spcBef>
                <a:spcPts val="400"/>
              </a:spcBef>
              <a:spcAft>
                <a:spcPts val="0"/>
              </a:spcAft>
              <a:buClr>
                <a:srgbClr val="4B2E83"/>
              </a:buClr>
              <a:buSzPts val="2000"/>
              <a:buChar char="–"/>
            </a:pPr>
            <a:r>
              <a:rPr lang="en-US">
                <a:latin typeface="Arial"/>
                <a:ea typeface="Arial"/>
                <a:cs typeface="Arial"/>
                <a:sym typeface="Arial"/>
              </a:rPr>
              <a:t>Reasonable</a:t>
            </a:r>
            <a:endParaRPr/>
          </a:p>
          <a:p>
            <a:pPr indent="-285750" lvl="1" marL="742950" rtl="0" algn="l">
              <a:spcBef>
                <a:spcPts val="400"/>
              </a:spcBef>
              <a:spcAft>
                <a:spcPts val="0"/>
              </a:spcAft>
              <a:buClr>
                <a:srgbClr val="4B2E83"/>
              </a:buClr>
              <a:buSzPts val="2000"/>
              <a:buChar char="–"/>
            </a:pPr>
            <a:r>
              <a:rPr lang="en-US">
                <a:latin typeface="Arial"/>
                <a:ea typeface="Arial"/>
                <a:cs typeface="Arial"/>
                <a:sym typeface="Arial"/>
              </a:rPr>
              <a:t>Allowable</a:t>
            </a:r>
            <a:endParaRPr/>
          </a:p>
          <a:p>
            <a:pPr indent="-285750" lvl="1" marL="742950" rtl="0" algn="l">
              <a:spcBef>
                <a:spcPts val="400"/>
              </a:spcBef>
              <a:spcAft>
                <a:spcPts val="0"/>
              </a:spcAft>
              <a:buClr>
                <a:srgbClr val="4B2E83"/>
              </a:buClr>
              <a:buSzPts val="2000"/>
              <a:buChar char="–"/>
            </a:pPr>
            <a:r>
              <a:rPr lang="en-US">
                <a:latin typeface="Arial"/>
                <a:ea typeface="Arial"/>
                <a:cs typeface="Arial"/>
                <a:sym typeface="Arial"/>
              </a:rPr>
              <a:t>Allocable</a:t>
            </a:r>
            <a:endParaRPr/>
          </a:p>
          <a:p>
            <a:pPr indent="-285750" lvl="1" marL="742950" rtl="0" algn="l">
              <a:spcBef>
                <a:spcPts val="400"/>
              </a:spcBef>
              <a:spcAft>
                <a:spcPts val="0"/>
              </a:spcAft>
              <a:buClr>
                <a:srgbClr val="4B2E83"/>
              </a:buClr>
              <a:buSzPts val="2000"/>
              <a:buChar char="–"/>
            </a:pPr>
            <a:r>
              <a:rPr lang="en-US">
                <a:latin typeface="Arial"/>
                <a:ea typeface="Arial"/>
                <a:cs typeface="Arial"/>
                <a:sym typeface="Arial"/>
              </a:rPr>
              <a:t>Consistently Treated</a:t>
            </a:r>
            <a:endParaRPr/>
          </a:p>
          <a:p>
            <a:pPr indent="-158750" lvl="1" marL="742950" rtl="0" algn="l">
              <a:spcBef>
                <a:spcPts val="400"/>
              </a:spcBef>
              <a:spcAft>
                <a:spcPts val="0"/>
              </a:spcAft>
              <a:buClr>
                <a:srgbClr val="4B2E83"/>
              </a:buClr>
              <a:buSzPts val="2000"/>
              <a:buNone/>
            </a:pPr>
            <a:r>
              <a:t/>
            </a:r>
            <a:endParaRPr>
              <a:latin typeface="Arial"/>
              <a:ea typeface="Arial"/>
              <a:cs typeface="Arial"/>
              <a:sym typeface="Arial"/>
            </a:endParaRPr>
          </a:p>
          <a:p>
            <a:pPr indent="-342900" lvl="0" marL="342900" rtl="0" algn="l">
              <a:spcBef>
                <a:spcPts val="480"/>
              </a:spcBef>
              <a:spcAft>
                <a:spcPts val="0"/>
              </a:spcAft>
              <a:buClr>
                <a:srgbClr val="4B2E83"/>
              </a:buClr>
              <a:buSzPts val="2400"/>
              <a:buFont typeface="Merriweather Sans"/>
              <a:buChar char="&gt;"/>
            </a:pPr>
            <a:r>
              <a:rPr lang="en-US">
                <a:latin typeface="Arial"/>
                <a:ea typeface="Arial"/>
                <a:cs typeface="Arial"/>
                <a:sym typeface="Arial"/>
              </a:rPr>
              <a:t>Auditors examine expenses charged to awards in light of the cost principles and will disallow costs which do not comply.</a:t>
            </a:r>
            <a:endParaRPr/>
          </a:p>
          <a:p>
            <a:pPr indent="-190500" lvl="0" marL="342900" rtl="0" algn="l">
              <a:spcBef>
                <a:spcPts val="480"/>
              </a:spcBef>
              <a:spcAft>
                <a:spcPts val="0"/>
              </a:spcAft>
              <a:buClr>
                <a:srgbClr val="4B2E83"/>
              </a:buClr>
              <a:buSzPts val="2400"/>
              <a:buFont typeface="Merriweather Sans"/>
              <a:buNone/>
            </a:pPr>
            <a:r>
              <a:t/>
            </a:r>
            <a:endParaRPr>
              <a:latin typeface="Arial"/>
              <a:ea typeface="Arial"/>
              <a:cs typeface="Arial"/>
              <a:sym typeface="Arial"/>
            </a:endParaRPr>
          </a:p>
        </p:txBody>
      </p:sp>
      <p:sp>
        <p:nvSpPr>
          <p:cNvPr id="65" name="Google Shape;65;p12"/>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Purchases at or near award expiration: Computers</a:t>
            </a:r>
            <a:endParaRPr/>
          </a:p>
        </p:txBody>
      </p:sp>
      <p:sp>
        <p:nvSpPr>
          <p:cNvPr id="71" name="Google Shape;71;p13"/>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4B2E83"/>
              </a:buClr>
              <a:buSzPts val="2400"/>
              <a:buFont typeface="Arial"/>
              <a:buChar char="•"/>
            </a:pPr>
            <a:r>
              <a:rPr lang="en-US">
                <a:latin typeface="Arial"/>
                <a:ea typeface="Arial"/>
                <a:cs typeface="Arial"/>
                <a:sym typeface="Arial"/>
              </a:rPr>
              <a:t>$1,032 for the purchase of Apple iPad and warranty coverage that was received on 8/7/2020, for an award that expired 7/31/2020.</a:t>
            </a:r>
            <a:endParaRPr/>
          </a:p>
          <a:p>
            <a:pPr indent="0" lvl="0" marL="0" rtl="0" algn="l">
              <a:spcBef>
                <a:spcPts val="480"/>
              </a:spcBef>
              <a:spcAft>
                <a:spcPts val="0"/>
              </a:spcAft>
              <a:buClr>
                <a:srgbClr val="4B2E83"/>
              </a:buClr>
              <a:buSzPts val="2400"/>
              <a:buNone/>
            </a:pPr>
            <a:r>
              <a:t/>
            </a:r>
            <a:endParaRPr>
              <a:latin typeface="Arial"/>
              <a:ea typeface="Arial"/>
              <a:cs typeface="Arial"/>
              <a:sym typeface="Arial"/>
            </a:endParaRPr>
          </a:p>
          <a:p>
            <a:pPr indent="-342900" lvl="0" marL="342900" rtl="0" algn="l">
              <a:spcBef>
                <a:spcPts val="480"/>
              </a:spcBef>
              <a:spcAft>
                <a:spcPts val="0"/>
              </a:spcAft>
              <a:buClr>
                <a:srgbClr val="4B2E83"/>
              </a:buClr>
              <a:buSzPts val="2400"/>
              <a:buFont typeface="Arial"/>
              <a:buChar char="•"/>
            </a:pPr>
            <a:r>
              <a:rPr lang="en-US">
                <a:latin typeface="Arial"/>
                <a:ea typeface="Arial"/>
                <a:cs typeface="Arial"/>
                <a:sym typeface="Arial"/>
              </a:rPr>
              <a:t>$4,364 for the purchase of an iMac that was received on 6/26/20, for an award that expired 6/30/2020.</a:t>
            </a:r>
            <a:endParaRPr/>
          </a:p>
          <a:p>
            <a:pPr indent="-190500" lvl="0" marL="342900" rtl="0" algn="l">
              <a:spcBef>
                <a:spcPts val="480"/>
              </a:spcBef>
              <a:spcAft>
                <a:spcPts val="0"/>
              </a:spcAft>
              <a:buClr>
                <a:srgbClr val="4B2E83"/>
              </a:buClr>
              <a:buSzPts val="2400"/>
              <a:buFont typeface="Arial"/>
              <a:buNone/>
            </a:pPr>
            <a:r>
              <a:t/>
            </a:r>
            <a:endParaRPr>
              <a:latin typeface="Arial"/>
              <a:ea typeface="Arial"/>
              <a:cs typeface="Arial"/>
              <a:sym typeface="Arial"/>
            </a:endParaRPr>
          </a:p>
          <a:p>
            <a:pPr indent="-342900" lvl="0" marL="342900" rtl="0" algn="l">
              <a:spcBef>
                <a:spcPts val="480"/>
              </a:spcBef>
              <a:spcAft>
                <a:spcPts val="0"/>
              </a:spcAft>
              <a:buClr>
                <a:srgbClr val="4B2E83"/>
              </a:buClr>
              <a:buSzPts val="2400"/>
              <a:buFont typeface="Arial"/>
              <a:buChar char="•"/>
            </a:pPr>
            <a:r>
              <a:rPr lang="en-US">
                <a:latin typeface="Arial"/>
                <a:ea typeface="Arial"/>
                <a:cs typeface="Arial"/>
                <a:sym typeface="Arial"/>
              </a:rPr>
              <a:t>$2,388 for the purchase of an iPad Pro, 3-year Apple Care (warranty), Apple Pencil, and Apple Smart Keyboard on 8/8/16, for an award that expired on 8/31/16.</a:t>
            </a:r>
            <a:endParaRPr/>
          </a:p>
        </p:txBody>
      </p:sp>
      <p:sp>
        <p:nvSpPr>
          <p:cNvPr id="72" name="Google Shape;72;p13"/>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0" st="0"/>
                                            </p:txEl>
                                          </p:spTgt>
                                        </p:tgtEl>
                                        <p:attrNameLst>
                                          <p:attrName>style.visibility</p:attrName>
                                        </p:attrNameLst>
                                      </p:cBhvr>
                                      <p:to>
                                        <p:strVal val="visible"/>
                                      </p:to>
                                    </p:set>
                                    <p:animEffect filter="fade" transition="in">
                                      <p:cBhvr>
                                        <p:cTn dur="500"/>
                                        <p:tgtEl>
                                          <p:spTgt spid="7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1" st="1"/>
                                            </p:txEl>
                                          </p:spTgt>
                                        </p:tgtEl>
                                        <p:attrNameLst>
                                          <p:attrName>style.visibility</p:attrName>
                                        </p:attrNameLst>
                                      </p:cBhvr>
                                      <p:to>
                                        <p:strVal val="visible"/>
                                      </p:to>
                                    </p:set>
                                    <p:animEffect filter="fade" transition="in">
                                      <p:cBhvr>
                                        <p:cTn dur="500"/>
                                        <p:tgtEl>
                                          <p:spTgt spid="7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2" st="2"/>
                                            </p:txEl>
                                          </p:spTgt>
                                        </p:tgtEl>
                                        <p:attrNameLst>
                                          <p:attrName>style.visibility</p:attrName>
                                        </p:attrNameLst>
                                      </p:cBhvr>
                                      <p:to>
                                        <p:strVal val="visible"/>
                                      </p:to>
                                    </p:set>
                                    <p:animEffect filter="fade" transition="in">
                                      <p:cBhvr>
                                        <p:cTn dur="500"/>
                                        <p:tgtEl>
                                          <p:spTgt spid="7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3" st="3"/>
                                            </p:txEl>
                                          </p:spTgt>
                                        </p:tgtEl>
                                        <p:attrNameLst>
                                          <p:attrName>style.visibility</p:attrName>
                                        </p:attrNameLst>
                                      </p:cBhvr>
                                      <p:to>
                                        <p:strVal val="visible"/>
                                      </p:to>
                                    </p:set>
                                    <p:animEffect filter="fade" transition="in">
                                      <p:cBhvr>
                                        <p:cTn dur="500"/>
                                        <p:tgtEl>
                                          <p:spTgt spid="7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xEl>
                                              <p:pRg end="4" st="4"/>
                                            </p:txEl>
                                          </p:spTgt>
                                        </p:tgtEl>
                                        <p:attrNameLst>
                                          <p:attrName>style.visibility</p:attrName>
                                        </p:attrNameLst>
                                      </p:cBhvr>
                                      <p:to>
                                        <p:strVal val="visible"/>
                                      </p:to>
                                    </p:set>
                                    <p:animEffect filter="fade" transition="in">
                                      <p:cBhvr>
                                        <p:cTn dur="500"/>
                                        <p:tgtEl>
                                          <p:spTgt spid="71">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lnSpcReduction="10000"/>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Purchases at or near award expiration: </a:t>
            </a:r>
            <a:endParaRPr/>
          </a:p>
          <a:p>
            <a:pPr indent="0" lvl="0" marL="0" rtl="0" algn="l">
              <a:lnSpc>
                <a:spcPct val="90000"/>
              </a:lnSpc>
              <a:spcBef>
                <a:spcPts val="600"/>
              </a:spcBef>
              <a:spcAft>
                <a:spcPts val="0"/>
              </a:spcAft>
              <a:buClr>
                <a:srgbClr val="4B2E83"/>
              </a:buClr>
              <a:buSzPts val="3000"/>
              <a:buNone/>
            </a:pPr>
            <a:r>
              <a:rPr lang="en-US">
                <a:latin typeface="Arial"/>
                <a:ea typeface="Arial"/>
                <a:cs typeface="Arial"/>
                <a:sym typeface="Arial"/>
              </a:rPr>
              <a:t>Travel</a:t>
            </a:r>
            <a:endParaRPr/>
          </a:p>
        </p:txBody>
      </p:sp>
      <p:sp>
        <p:nvSpPr>
          <p:cNvPr id="78" name="Google Shape;78;p14"/>
          <p:cNvSpPr txBox="1"/>
          <p:nvPr>
            <p:ph idx="2" type="body"/>
          </p:nvPr>
        </p:nvSpPr>
        <p:spPr>
          <a:xfrm>
            <a:off x="659300" y="1736725"/>
            <a:ext cx="8196300" cy="14307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4B2E83"/>
              </a:buClr>
              <a:buSzPts val="2400"/>
              <a:buFont typeface="Arial"/>
              <a:buChar char="•"/>
            </a:pPr>
            <a:r>
              <a:rPr lang="en-US">
                <a:latin typeface="Arial"/>
                <a:ea typeface="Arial"/>
                <a:cs typeface="Arial"/>
                <a:sym typeface="Arial"/>
              </a:rPr>
              <a:t>$289 for registration fees for a conference that occurred on August 11, 2019, for an award that expired on April 30, 2019.</a:t>
            </a:r>
            <a:endParaRPr/>
          </a:p>
        </p:txBody>
      </p:sp>
      <p:sp>
        <p:nvSpPr>
          <p:cNvPr id="79" name="Google Shape;79;p14"/>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 </a:t>
            </a:r>
            <a:endParaRPr/>
          </a:p>
        </p:txBody>
      </p:sp>
      <p:sp>
        <p:nvSpPr>
          <p:cNvPr id="80" name="Google Shape;80;p14"/>
          <p:cNvSpPr txBox="1"/>
          <p:nvPr/>
        </p:nvSpPr>
        <p:spPr>
          <a:xfrm>
            <a:off x="631525" y="3473400"/>
            <a:ext cx="8279100" cy="2154900"/>
          </a:xfrm>
          <a:prstGeom prst="rect">
            <a:avLst/>
          </a:prstGeom>
          <a:noFill/>
          <a:ln>
            <a:noFill/>
          </a:ln>
        </p:spPr>
        <p:txBody>
          <a:bodyPr anchorCtr="0" anchor="t" bIns="91425" lIns="91425" spcFirstLastPara="1" rIns="91425" wrap="square" tIns="91425">
            <a:spAutoFit/>
          </a:bodyPr>
          <a:lstStyle/>
          <a:p>
            <a:pPr indent="0" lvl="0" marL="0" rtl="0" algn="l">
              <a:spcBef>
                <a:spcPts val="480"/>
              </a:spcBef>
              <a:spcAft>
                <a:spcPts val="0"/>
              </a:spcAft>
              <a:buClr>
                <a:srgbClr val="4B2E83"/>
              </a:buClr>
              <a:buSzPts val="2400"/>
              <a:buFont typeface="Arial"/>
              <a:buNone/>
            </a:pPr>
            <a:r>
              <a:rPr b="1" lang="en-US" sz="2400">
                <a:solidFill>
                  <a:srgbClr val="4B2E83"/>
                </a:solidFill>
              </a:rPr>
              <a:t>Remember…</a:t>
            </a:r>
            <a:endParaRPr b="1" sz="2400">
              <a:solidFill>
                <a:srgbClr val="4B2E83"/>
              </a:solidFill>
              <a:latin typeface="Open Sans"/>
              <a:ea typeface="Open Sans"/>
              <a:cs typeface="Open Sans"/>
              <a:sym typeface="Open Sans"/>
            </a:endParaRPr>
          </a:p>
          <a:p>
            <a:pPr indent="0" lvl="0" marL="0" rtl="0" algn="l">
              <a:spcBef>
                <a:spcPts val="480"/>
              </a:spcBef>
              <a:spcAft>
                <a:spcPts val="0"/>
              </a:spcAft>
              <a:buClr>
                <a:srgbClr val="4B2E83"/>
              </a:buClr>
              <a:buSzPts val="2400"/>
              <a:buFont typeface="Arial"/>
              <a:buNone/>
            </a:pPr>
            <a:r>
              <a:t/>
            </a:r>
            <a:endParaRPr b="1" sz="2400">
              <a:solidFill>
                <a:srgbClr val="4B2E83"/>
              </a:solidFill>
            </a:endParaRPr>
          </a:p>
          <a:p>
            <a:pPr indent="0" lvl="0" marL="0" rtl="0" algn="l">
              <a:spcBef>
                <a:spcPts val="480"/>
              </a:spcBef>
              <a:spcAft>
                <a:spcPts val="0"/>
              </a:spcAft>
              <a:buClr>
                <a:srgbClr val="4B2E83"/>
              </a:buClr>
              <a:buSzPts val="2400"/>
              <a:buFont typeface="Arial"/>
              <a:buNone/>
            </a:pPr>
            <a:r>
              <a:rPr b="1" lang="en-US" sz="2400">
                <a:solidFill>
                  <a:srgbClr val="4B2E83"/>
                </a:solidFill>
              </a:rPr>
              <a:t>Even though the travel costs might be </a:t>
            </a:r>
            <a:r>
              <a:rPr b="1" lang="en-US" sz="2400" u="sng">
                <a:solidFill>
                  <a:srgbClr val="4B2E83"/>
                </a:solidFill>
              </a:rPr>
              <a:t>incurred</a:t>
            </a:r>
            <a:r>
              <a:rPr b="1" lang="en-US" sz="2400">
                <a:solidFill>
                  <a:srgbClr val="4B2E83"/>
                </a:solidFill>
              </a:rPr>
              <a:t> during the period of performance, </a:t>
            </a:r>
            <a:r>
              <a:rPr b="1" lang="en-US" sz="2400" u="sng">
                <a:solidFill>
                  <a:srgbClr val="4B2E83"/>
                </a:solidFill>
              </a:rPr>
              <a:t>the travel must occur before the end date</a:t>
            </a:r>
            <a:r>
              <a:rPr b="1" lang="en-US" sz="2400">
                <a:solidFill>
                  <a:srgbClr val="4B2E83"/>
                </a:solidFill>
              </a:rPr>
              <a:t> to benefit the award.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lnSpcReduction="10000"/>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Unallowable or unreasonable costs: </a:t>
            </a:r>
            <a:endParaRPr/>
          </a:p>
          <a:p>
            <a:pPr indent="0" lvl="0" marL="0" rtl="0" algn="l">
              <a:lnSpc>
                <a:spcPct val="90000"/>
              </a:lnSpc>
              <a:spcBef>
                <a:spcPts val="600"/>
              </a:spcBef>
              <a:spcAft>
                <a:spcPts val="0"/>
              </a:spcAft>
              <a:buClr>
                <a:srgbClr val="4B2E83"/>
              </a:buClr>
              <a:buSzPts val="3000"/>
              <a:buNone/>
            </a:pPr>
            <a:r>
              <a:rPr lang="en-US">
                <a:latin typeface="Arial"/>
                <a:ea typeface="Arial"/>
                <a:cs typeface="Arial"/>
                <a:sym typeface="Arial"/>
              </a:rPr>
              <a:t>AirPods</a:t>
            </a:r>
            <a:endParaRPr/>
          </a:p>
        </p:txBody>
      </p:sp>
      <p:sp>
        <p:nvSpPr>
          <p:cNvPr id="87" name="Google Shape;87;p15"/>
          <p:cNvSpPr txBox="1"/>
          <p:nvPr>
            <p:ph idx="2" type="body"/>
          </p:nvPr>
        </p:nvSpPr>
        <p:spPr>
          <a:xfrm>
            <a:off x="659300" y="1736725"/>
            <a:ext cx="8196300" cy="27630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4B2E83"/>
              </a:buClr>
              <a:buSzPts val="2400"/>
              <a:buFont typeface="Arial"/>
              <a:buChar char="•"/>
            </a:pPr>
            <a:r>
              <a:rPr lang="en-US">
                <a:latin typeface="Arial"/>
                <a:ea typeface="Arial"/>
                <a:cs typeface="Arial"/>
                <a:sym typeface="Arial"/>
              </a:rPr>
              <a:t>$235 for Apple AirPods. Recipient claimed the AirPods were useful for listening to webinars, the knowledge of which was utilized on the award. However, the AirPods were not exclusively used on the NSF award and were used for general work to conduct online meetings and listen to webinars for various devices.</a:t>
            </a:r>
            <a:endParaRPr/>
          </a:p>
        </p:txBody>
      </p:sp>
      <p:sp>
        <p:nvSpPr>
          <p:cNvPr id="88" name="Google Shape;88;p15"/>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 </a:t>
            </a:r>
            <a:endParaRPr/>
          </a:p>
        </p:txBody>
      </p:sp>
      <p:sp>
        <p:nvSpPr>
          <p:cNvPr id="89" name="Google Shape;89;p15"/>
          <p:cNvSpPr txBox="1"/>
          <p:nvPr/>
        </p:nvSpPr>
        <p:spPr>
          <a:xfrm>
            <a:off x="659300" y="4795650"/>
            <a:ext cx="8095800" cy="923400"/>
          </a:xfrm>
          <a:prstGeom prst="rect">
            <a:avLst/>
          </a:prstGeom>
          <a:noFill/>
          <a:ln>
            <a:noFill/>
          </a:ln>
        </p:spPr>
        <p:txBody>
          <a:bodyPr anchorCtr="0" anchor="t" bIns="91425" lIns="91425" spcFirstLastPara="1" rIns="91425" wrap="square" tIns="91425">
            <a:spAutoFit/>
          </a:bodyPr>
          <a:lstStyle/>
          <a:p>
            <a:pPr indent="-342900" lvl="0" marL="342900" rtl="0" algn="l">
              <a:spcBef>
                <a:spcPts val="480"/>
              </a:spcBef>
              <a:spcAft>
                <a:spcPts val="0"/>
              </a:spcAft>
              <a:buClr>
                <a:srgbClr val="4B2E83"/>
              </a:buClr>
              <a:buSzPts val="2400"/>
              <a:buFont typeface="Arial"/>
              <a:buChar char="•"/>
            </a:pPr>
            <a:r>
              <a:rPr b="1" lang="en-US" sz="2400">
                <a:solidFill>
                  <a:srgbClr val="4B2E83"/>
                </a:solidFill>
              </a:rPr>
              <a:t>“</a:t>
            </a:r>
            <a:r>
              <a:rPr b="1" i="1" lang="en-US" sz="2400">
                <a:solidFill>
                  <a:srgbClr val="4B2E83"/>
                </a:solidFill>
              </a:rPr>
              <a:t>We question the purchase of AirPods, as it was not prudent, necessary, allocable, or reasonable.”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lnSpcReduction="10000"/>
          </a:bodyPr>
          <a:lstStyle/>
          <a:p>
            <a:pPr indent="0" lvl="0" marL="0" rtl="0" algn="l">
              <a:lnSpc>
                <a:spcPct val="90000"/>
              </a:lnSpc>
              <a:spcBef>
                <a:spcPts val="0"/>
              </a:spcBef>
              <a:spcAft>
                <a:spcPts val="0"/>
              </a:spcAft>
              <a:buClr>
                <a:srgbClr val="4B2E83"/>
              </a:buClr>
              <a:buSzPts val="3000"/>
              <a:buNone/>
            </a:pPr>
            <a:r>
              <a:rPr lang="en-US">
                <a:latin typeface="Arial"/>
                <a:ea typeface="Arial"/>
                <a:cs typeface="Arial"/>
                <a:sym typeface="Arial"/>
              </a:rPr>
              <a:t>Unallowable or unreasonable costs: </a:t>
            </a:r>
            <a:endParaRPr/>
          </a:p>
          <a:p>
            <a:pPr indent="0" lvl="0" marL="0" rtl="0" algn="l">
              <a:lnSpc>
                <a:spcPct val="90000"/>
              </a:lnSpc>
              <a:spcBef>
                <a:spcPts val="600"/>
              </a:spcBef>
              <a:spcAft>
                <a:spcPts val="0"/>
              </a:spcAft>
              <a:buClr>
                <a:srgbClr val="4B2E83"/>
              </a:buClr>
              <a:buSzPts val="3000"/>
              <a:buNone/>
            </a:pPr>
            <a:r>
              <a:rPr lang="en-US">
                <a:latin typeface="Arial"/>
                <a:ea typeface="Arial"/>
                <a:cs typeface="Arial"/>
                <a:sym typeface="Arial"/>
              </a:rPr>
              <a:t>Food</a:t>
            </a:r>
            <a:endParaRPr/>
          </a:p>
        </p:txBody>
      </p:sp>
      <p:sp>
        <p:nvSpPr>
          <p:cNvPr id="95" name="Google Shape;95;p16"/>
          <p:cNvSpPr txBox="1"/>
          <p:nvPr>
            <p:ph idx="2" type="body"/>
          </p:nvPr>
        </p:nvSpPr>
        <p:spPr>
          <a:xfrm>
            <a:off x="659300" y="1736725"/>
            <a:ext cx="8196300" cy="1075500"/>
          </a:xfrm>
          <a:prstGeom prst="rect">
            <a:avLst/>
          </a:prstGeom>
          <a:noFill/>
          <a:ln>
            <a:noFill/>
          </a:ln>
        </p:spPr>
        <p:txBody>
          <a:bodyPr anchorCtr="0" anchor="t" bIns="45700" lIns="91425" spcFirstLastPara="1" rIns="91425" wrap="square" tIns="45700">
            <a:normAutofit lnSpcReduction="20000"/>
          </a:bodyPr>
          <a:lstStyle/>
          <a:p>
            <a:pPr indent="-342900" lvl="0" marL="342900" rtl="0" algn="l">
              <a:spcBef>
                <a:spcPts val="0"/>
              </a:spcBef>
              <a:spcAft>
                <a:spcPts val="0"/>
              </a:spcAft>
              <a:buClr>
                <a:srgbClr val="4B2E83"/>
              </a:buClr>
              <a:buSzPts val="2400"/>
              <a:buFont typeface="Arial"/>
              <a:buChar char="•"/>
            </a:pPr>
            <a:r>
              <a:rPr lang="en-US">
                <a:latin typeface="Arial"/>
                <a:ea typeface="Arial"/>
                <a:cs typeface="Arial"/>
                <a:sym typeface="Arial"/>
              </a:rPr>
              <a:t>$77 for the purchase of pizza and appetizers for a meeting between graduate students.</a:t>
            </a:r>
            <a:endParaRPr/>
          </a:p>
          <a:p>
            <a:pPr indent="-190500" lvl="0" marL="342900" rtl="0" algn="l">
              <a:spcBef>
                <a:spcPts val="480"/>
              </a:spcBef>
              <a:spcAft>
                <a:spcPts val="0"/>
              </a:spcAft>
              <a:buClr>
                <a:srgbClr val="4B2E83"/>
              </a:buClr>
              <a:buSzPts val="2400"/>
              <a:buFont typeface="Arial"/>
              <a:buNone/>
            </a:pPr>
            <a:r>
              <a:t/>
            </a:r>
            <a:endParaRPr i="1">
              <a:latin typeface="Arial"/>
              <a:ea typeface="Arial"/>
              <a:cs typeface="Arial"/>
              <a:sym typeface="Arial"/>
            </a:endParaRPr>
          </a:p>
        </p:txBody>
      </p:sp>
      <p:sp>
        <p:nvSpPr>
          <p:cNvPr id="96" name="Google Shape;96;p16"/>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 </a:t>
            </a:r>
            <a:endParaRPr/>
          </a:p>
        </p:txBody>
      </p:sp>
      <p:sp>
        <p:nvSpPr>
          <p:cNvPr id="97" name="Google Shape;97;p16"/>
          <p:cNvSpPr txBox="1"/>
          <p:nvPr/>
        </p:nvSpPr>
        <p:spPr>
          <a:xfrm>
            <a:off x="758825" y="3185450"/>
            <a:ext cx="7834800" cy="2524200"/>
          </a:xfrm>
          <a:prstGeom prst="rect">
            <a:avLst/>
          </a:prstGeom>
          <a:noFill/>
          <a:ln>
            <a:noFill/>
          </a:ln>
        </p:spPr>
        <p:txBody>
          <a:bodyPr anchorCtr="0" anchor="t" bIns="91425" lIns="91425" spcFirstLastPara="1" rIns="91425" wrap="square" tIns="91425">
            <a:spAutoFit/>
          </a:bodyPr>
          <a:lstStyle/>
          <a:p>
            <a:pPr indent="-342900" lvl="0" marL="342900" rtl="0" algn="l">
              <a:spcBef>
                <a:spcPts val="480"/>
              </a:spcBef>
              <a:spcAft>
                <a:spcPts val="0"/>
              </a:spcAft>
              <a:buClr>
                <a:srgbClr val="4B2E83"/>
              </a:buClr>
              <a:buSzPts val="2400"/>
              <a:buFont typeface="Arial"/>
              <a:buChar char="•"/>
            </a:pPr>
            <a:r>
              <a:rPr b="1" lang="en-US" sz="2400">
                <a:solidFill>
                  <a:srgbClr val="4B2E83"/>
                </a:solidFill>
              </a:rPr>
              <a:t>Food is a high-risk item which is difficult to prove how the purchase benefited the award objectives</a:t>
            </a:r>
            <a:endParaRPr b="1" sz="2400">
              <a:solidFill>
                <a:srgbClr val="4B2E83"/>
              </a:solidFill>
              <a:latin typeface="Open Sans"/>
              <a:ea typeface="Open Sans"/>
              <a:cs typeface="Open Sans"/>
              <a:sym typeface="Open Sans"/>
            </a:endParaRPr>
          </a:p>
          <a:p>
            <a:pPr indent="-342900" lvl="0" marL="342900" rtl="0" algn="l">
              <a:spcBef>
                <a:spcPts val="480"/>
              </a:spcBef>
              <a:spcAft>
                <a:spcPts val="0"/>
              </a:spcAft>
              <a:buClr>
                <a:srgbClr val="4B2E83"/>
              </a:buClr>
              <a:buSzPts val="2400"/>
              <a:buFont typeface="Arial"/>
              <a:buChar char="•"/>
            </a:pPr>
            <a:r>
              <a:rPr b="1" lang="en-US" sz="2400">
                <a:solidFill>
                  <a:srgbClr val="4B2E83"/>
                </a:solidFill>
              </a:rPr>
              <a:t>High burden of proof on recipients</a:t>
            </a:r>
            <a:endParaRPr b="1" sz="2400">
              <a:solidFill>
                <a:srgbClr val="4B2E83"/>
              </a:solidFill>
              <a:latin typeface="Open Sans"/>
              <a:ea typeface="Open Sans"/>
              <a:cs typeface="Open Sans"/>
              <a:sym typeface="Open Sans"/>
            </a:endParaRPr>
          </a:p>
          <a:p>
            <a:pPr indent="-342900" lvl="0" marL="342900" rtl="0" algn="l">
              <a:spcBef>
                <a:spcPts val="480"/>
              </a:spcBef>
              <a:spcAft>
                <a:spcPts val="0"/>
              </a:spcAft>
              <a:buClr>
                <a:srgbClr val="4B2E83"/>
              </a:buClr>
              <a:buSzPts val="2400"/>
              <a:buFont typeface="Arial"/>
              <a:buChar char="•"/>
            </a:pPr>
            <a:r>
              <a:rPr b="1" lang="en-US" sz="2400">
                <a:solidFill>
                  <a:srgbClr val="4B2E83"/>
                </a:solidFill>
              </a:rPr>
              <a:t>There is no de minimis amount, or threshold, which an auditor will ignore. The minimal cost of the food does not make it reasonable</a:t>
            </a:r>
            <a:endParaRPr/>
          </a:p>
        </p:txBody>
      </p:sp>
      <p:sp>
        <p:nvSpPr>
          <p:cNvPr id="98" name="Google Shape;98;p16"/>
          <p:cNvSpPr txBox="1"/>
          <p:nvPr/>
        </p:nvSpPr>
        <p:spPr>
          <a:xfrm>
            <a:off x="786150" y="2713575"/>
            <a:ext cx="7114500" cy="554100"/>
          </a:xfrm>
          <a:prstGeom prst="rect">
            <a:avLst/>
          </a:prstGeom>
          <a:noFill/>
          <a:ln>
            <a:noFill/>
          </a:ln>
        </p:spPr>
        <p:txBody>
          <a:bodyPr anchorCtr="0" anchor="t" bIns="91425" lIns="91425" spcFirstLastPara="1" rIns="91425" wrap="square" tIns="91425">
            <a:spAutoFit/>
          </a:bodyPr>
          <a:lstStyle/>
          <a:p>
            <a:pPr indent="0" lvl="0" marL="0" rtl="0" algn="l">
              <a:spcBef>
                <a:spcPts val="480"/>
              </a:spcBef>
              <a:spcAft>
                <a:spcPts val="0"/>
              </a:spcAft>
              <a:buNone/>
            </a:pPr>
            <a:r>
              <a:rPr b="1" lang="en-US" sz="2400">
                <a:solidFill>
                  <a:srgbClr val="4B2E83"/>
                </a:solidFill>
              </a:rPr>
              <a:t>Remember…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600"/>
              <a:buNone/>
            </a:pPr>
            <a:r>
              <a:rPr lang="en-US" sz="3600">
                <a:latin typeface="Arial"/>
                <a:ea typeface="Arial"/>
                <a:cs typeface="Arial"/>
                <a:sym typeface="Arial"/>
              </a:rPr>
              <a:t>Cost Share</a:t>
            </a:r>
            <a:endParaRPr/>
          </a:p>
        </p:txBody>
      </p:sp>
      <p:sp>
        <p:nvSpPr>
          <p:cNvPr id="104" name="Google Shape;104;p17"/>
          <p:cNvSpPr txBox="1"/>
          <p:nvPr>
            <p:ph idx="2" type="body"/>
          </p:nvPr>
        </p:nvSpPr>
        <p:spPr>
          <a:xfrm>
            <a:off x="659300" y="1736725"/>
            <a:ext cx="8196300" cy="1934100"/>
          </a:xfrm>
          <a:prstGeom prst="rect">
            <a:avLst/>
          </a:prstGeom>
          <a:noFill/>
          <a:ln>
            <a:noFill/>
          </a:ln>
        </p:spPr>
        <p:txBody>
          <a:bodyPr anchorCtr="0" anchor="t" bIns="45700" lIns="91425" spcFirstLastPara="1" rIns="91425" wrap="square" tIns="45700">
            <a:normAutofit lnSpcReduction="20000"/>
          </a:bodyPr>
          <a:lstStyle/>
          <a:p>
            <a:pPr indent="-354330" lvl="0" marL="342900" rtl="0" algn="l">
              <a:spcBef>
                <a:spcPts val="0"/>
              </a:spcBef>
              <a:spcAft>
                <a:spcPts val="0"/>
              </a:spcAft>
              <a:buClr>
                <a:srgbClr val="4B2E83"/>
              </a:buClr>
              <a:buSzPts val="2400"/>
              <a:buFont typeface="Arial"/>
              <a:buChar char="•"/>
            </a:pPr>
            <a:r>
              <a:rPr lang="en-US">
                <a:latin typeface="Arial"/>
                <a:ea typeface="Arial"/>
                <a:cs typeface="Arial"/>
                <a:sym typeface="Arial"/>
              </a:rPr>
              <a:t>$268,340 in cost share expenses questioned due to:</a:t>
            </a:r>
            <a:endParaRPr/>
          </a:p>
          <a:p>
            <a:pPr indent="-295275" lvl="1" marL="742950" rtl="0" algn="l">
              <a:spcBef>
                <a:spcPts val="370"/>
              </a:spcBef>
              <a:spcAft>
                <a:spcPts val="0"/>
              </a:spcAft>
              <a:buClr>
                <a:srgbClr val="4B2E83"/>
              </a:buClr>
              <a:buSzPts val="2000"/>
              <a:buFont typeface="Arial"/>
              <a:buChar char="•"/>
            </a:pPr>
            <a:r>
              <a:rPr lang="en-US">
                <a:latin typeface="Arial"/>
                <a:ea typeface="Arial"/>
                <a:cs typeface="Arial"/>
                <a:sym typeface="Arial"/>
              </a:rPr>
              <a:t>Inadequate supporting documentation </a:t>
            </a:r>
            <a:endParaRPr/>
          </a:p>
          <a:p>
            <a:pPr indent="-237172" lvl="2" marL="1143000" rtl="0" algn="l">
              <a:spcBef>
                <a:spcPts val="333"/>
              </a:spcBef>
              <a:spcAft>
                <a:spcPts val="0"/>
              </a:spcAft>
              <a:buClr>
                <a:srgbClr val="4B2E83"/>
              </a:buClr>
              <a:buSzPts val="1800"/>
              <a:buFont typeface="Arial"/>
              <a:buChar char="•"/>
            </a:pPr>
            <a:r>
              <a:rPr lang="en-US">
                <a:latin typeface="Arial"/>
                <a:ea typeface="Arial"/>
                <a:cs typeface="Arial"/>
                <a:sym typeface="Arial"/>
              </a:rPr>
              <a:t>Recipient couldn’t prove the expenses were allowable and benefited the award</a:t>
            </a:r>
            <a:endParaRPr/>
          </a:p>
          <a:p>
            <a:pPr indent="-295275" lvl="1" marL="742950" rtl="0" algn="l">
              <a:spcBef>
                <a:spcPts val="370"/>
              </a:spcBef>
              <a:spcAft>
                <a:spcPts val="0"/>
              </a:spcAft>
              <a:buClr>
                <a:srgbClr val="4B2E83"/>
              </a:buClr>
              <a:buSzPts val="2000"/>
              <a:buFont typeface="Arial"/>
              <a:buChar char="•"/>
            </a:pPr>
            <a:r>
              <a:rPr lang="en-US">
                <a:latin typeface="Arial"/>
                <a:ea typeface="Arial"/>
                <a:cs typeface="Arial"/>
                <a:sym typeface="Arial"/>
              </a:rPr>
              <a:t>Failure to follow documentation retention requirements</a:t>
            </a:r>
            <a:endParaRPr/>
          </a:p>
          <a:p>
            <a:pPr indent="-201930" lvl="0" marL="342900" rtl="0" algn="l">
              <a:spcBef>
                <a:spcPts val="444"/>
              </a:spcBef>
              <a:spcAft>
                <a:spcPts val="0"/>
              </a:spcAft>
              <a:buClr>
                <a:srgbClr val="4B2E83"/>
              </a:buClr>
              <a:buSzPts val="2400"/>
              <a:buFont typeface="Arial"/>
              <a:buNone/>
            </a:pPr>
            <a:r>
              <a:t/>
            </a:r>
            <a:endParaRPr>
              <a:latin typeface="Arial"/>
              <a:ea typeface="Arial"/>
              <a:cs typeface="Arial"/>
              <a:sym typeface="Arial"/>
            </a:endParaRPr>
          </a:p>
        </p:txBody>
      </p:sp>
      <p:sp>
        <p:nvSpPr>
          <p:cNvPr id="105" name="Google Shape;105;p17"/>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 </a:t>
            </a:r>
            <a:endParaRPr/>
          </a:p>
        </p:txBody>
      </p:sp>
      <p:sp>
        <p:nvSpPr>
          <p:cNvPr id="106" name="Google Shape;106;p17"/>
          <p:cNvSpPr txBox="1"/>
          <p:nvPr/>
        </p:nvSpPr>
        <p:spPr>
          <a:xfrm>
            <a:off x="513125" y="3807800"/>
            <a:ext cx="8631000" cy="1634100"/>
          </a:xfrm>
          <a:prstGeom prst="rect">
            <a:avLst/>
          </a:prstGeom>
          <a:noFill/>
          <a:ln>
            <a:noFill/>
          </a:ln>
        </p:spPr>
        <p:txBody>
          <a:bodyPr anchorCtr="0" anchor="t" bIns="91425" lIns="91425" spcFirstLastPara="1" rIns="91425" wrap="square" tIns="91425">
            <a:spAutoFit/>
          </a:bodyPr>
          <a:lstStyle/>
          <a:p>
            <a:pPr indent="-354330" lvl="0" marL="342900" rtl="0" algn="l">
              <a:spcBef>
                <a:spcPts val="444"/>
              </a:spcBef>
              <a:spcAft>
                <a:spcPts val="0"/>
              </a:spcAft>
              <a:buClr>
                <a:srgbClr val="4B2E83"/>
              </a:buClr>
              <a:buSzPts val="2400"/>
              <a:buFont typeface="Arial"/>
              <a:buChar char="•"/>
            </a:pPr>
            <a:r>
              <a:rPr b="1" lang="en-US" sz="2400">
                <a:solidFill>
                  <a:srgbClr val="4B2E83"/>
                </a:solidFill>
              </a:rPr>
              <a:t>Cost share contributions must meet the same standards as costs charged to award, which includes:</a:t>
            </a:r>
            <a:endParaRPr b="1" sz="2400">
              <a:solidFill>
                <a:srgbClr val="4B2E83"/>
              </a:solidFill>
              <a:latin typeface="Open Sans"/>
              <a:ea typeface="Open Sans"/>
              <a:cs typeface="Open Sans"/>
              <a:sym typeface="Open Sans"/>
            </a:endParaRPr>
          </a:p>
          <a:p>
            <a:pPr indent="-295275" lvl="1" marL="742950" rtl="0" algn="l">
              <a:spcBef>
                <a:spcPts val="370"/>
              </a:spcBef>
              <a:spcAft>
                <a:spcPts val="0"/>
              </a:spcAft>
              <a:buClr>
                <a:srgbClr val="4B2E83"/>
              </a:buClr>
              <a:buSzPts val="2000"/>
              <a:buChar char="•"/>
            </a:pPr>
            <a:r>
              <a:rPr b="1" lang="en-US" sz="2000">
                <a:solidFill>
                  <a:srgbClr val="4B2E83"/>
                </a:solidFill>
              </a:rPr>
              <a:t>Meeting all four of the cost principles</a:t>
            </a:r>
            <a:endParaRPr b="1" sz="2000">
              <a:solidFill>
                <a:srgbClr val="4B2E83"/>
              </a:solidFill>
              <a:latin typeface="Open Sans"/>
              <a:ea typeface="Open Sans"/>
              <a:cs typeface="Open Sans"/>
              <a:sym typeface="Open Sans"/>
            </a:endParaRPr>
          </a:p>
          <a:p>
            <a:pPr indent="-295275" lvl="1" marL="742950" rtl="0" algn="l">
              <a:spcBef>
                <a:spcPts val="370"/>
              </a:spcBef>
              <a:spcAft>
                <a:spcPts val="0"/>
              </a:spcAft>
              <a:buClr>
                <a:srgbClr val="4B2E83"/>
              </a:buClr>
              <a:buSzPts val="2000"/>
              <a:buChar char="•"/>
            </a:pPr>
            <a:r>
              <a:rPr b="1" lang="en-US" sz="2000">
                <a:solidFill>
                  <a:srgbClr val="4B2E83"/>
                </a:solidFill>
              </a:rPr>
              <a:t>Complying with all documentation standards and requirements</a:t>
            </a:r>
            <a:endParaRPr/>
          </a:p>
        </p:txBody>
      </p:sp>
      <p:sp>
        <p:nvSpPr>
          <p:cNvPr id="107" name="Google Shape;107;p17"/>
          <p:cNvSpPr txBox="1"/>
          <p:nvPr/>
        </p:nvSpPr>
        <p:spPr>
          <a:xfrm>
            <a:off x="567925" y="3336900"/>
            <a:ext cx="3927300" cy="554100"/>
          </a:xfrm>
          <a:prstGeom prst="rect">
            <a:avLst/>
          </a:prstGeom>
          <a:noFill/>
          <a:ln>
            <a:noFill/>
          </a:ln>
        </p:spPr>
        <p:txBody>
          <a:bodyPr anchorCtr="0" anchor="t" bIns="91425" lIns="91425" spcFirstLastPara="1" rIns="91425" wrap="square" tIns="91425">
            <a:spAutoFit/>
          </a:bodyPr>
          <a:lstStyle/>
          <a:p>
            <a:pPr indent="0" lvl="0" marL="0" rtl="0" algn="l">
              <a:spcBef>
                <a:spcPts val="444"/>
              </a:spcBef>
              <a:spcAft>
                <a:spcPts val="0"/>
              </a:spcAft>
              <a:buNone/>
            </a:pPr>
            <a:r>
              <a:rPr b="1" lang="en-US" sz="2400">
                <a:solidFill>
                  <a:srgbClr val="4B2E83"/>
                </a:solidFill>
              </a:rPr>
              <a:t>Remember…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600"/>
              <a:buNone/>
            </a:pPr>
            <a:r>
              <a:rPr lang="en-US" sz="3600">
                <a:latin typeface="Encode Sans"/>
                <a:ea typeface="Encode Sans"/>
                <a:cs typeface="Encode Sans"/>
                <a:sym typeface="Encode Sans"/>
              </a:rPr>
              <a:t>References</a:t>
            </a:r>
            <a:endParaRPr>
              <a:latin typeface="Encode Sans"/>
              <a:ea typeface="Encode Sans"/>
              <a:cs typeface="Encode Sans"/>
              <a:sym typeface="Encode Sans"/>
            </a:endParaRPr>
          </a:p>
        </p:txBody>
      </p:sp>
      <p:sp>
        <p:nvSpPr>
          <p:cNvPr id="113" name="Google Shape;113;p18"/>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Clr>
                <a:srgbClr val="4B2E83"/>
              </a:buClr>
              <a:buSzPct val="100000"/>
              <a:buNone/>
            </a:pPr>
            <a:r>
              <a:rPr lang="en-US">
                <a:latin typeface="Arial"/>
                <a:ea typeface="Arial"/>
                <a:cs typeface="Arial"/>
                <a:sym typeface="Arial"/>
              </a:rPr>
              <a:t>Cost Principles: </a:t>
            </a:r>
            <a:endParaRPr/>
          </a:p>
          <a:p>
            <a:pPr indent="0" lvl="0" marL="0" rtl="0" algn="l">
              <a:spcBef>
                <a:spcPts val="444"/>
              </a:spcBef>
              <a:spcAft>
                <a:spcPts val="0"/>
              </a:spcAft>
              <a:buClr>
                <a:srgbClr val="4B2E83"/>
              </a:buClr>
              <a:buSzPct val="100000"/>
              <a:buNone/>
            </a:pPr>
            <a:r>
              <a:rPr lang="en-US" u="sng">
                <a:solidFill>
                  <a:schemeClr val="hlink"/>
                </a:solidFill>
                <a:latin typeface="Arial"/>
                <a:ea typeface="Arial"/>
                <a:cs typeface="Arial"/>
                <a:sym typeface="Arial"/>
                <a:hlinkClick r:id="rId3"/>
              </a:rPr>
              <a:t>https://finance.uw.edu/pafc/four-cost-principles</a:t>
            </a:r>
            <a:endParaRPr>
              <a:latin typeface="Arial"/>
              <a:ea typeface="Arial"/>
              <a:cs typeface="Arial"/>
              <a:sym typeface="Arial"/>
            </a:endParaRPr>
          </a:p>
          <a:p>
            <a:pPr indent="0" lvl="0" marL="0" rtl="0" algn="l">
              <a:spcBef>
                <a:spcPts val="444"/>
              </a:spcBef>
              <a:spcAft>
                <a:spcPts val="0"/>
              </a:spcAft>
              <a:buClr>
                <a:srgbClr val="4B2E83"/>
              </a:buClr>
              <a:buSzPct val="100000"/>
              <a:buNone/>
            </a:pPr>
            <a:r>
              <a:t/>
            </a:r>
            <a:endParaRPr>
              <a:latin typeface="Arial"/>
              <a:ea typeface="Arial"/>
              <a:cs typeface="Arial"/>
              <a:sym typeface="Arial"/>
            </a:endParaRPr>
          </a:p>
          <a:p>
            <a:pPr indent="0" lvl="0" marL="0" rtl="0" algn="l">
              <a:spcBef>
                <a:spcPts val="444"/>
              </a:spcBef>
              <a:spcAft>
                <a:spcPts val="0"/>
              </a:spcAft>
              <a:buClr>
                <a:srgbClr val="4B2E83"/>
              </a:buClr>
              <a:buSzPct val="100000"/>
              <a:buNone/>
            </a:pPr>
            <a:r>
              <a:rPr lang="en-US">
                <a:latin typeface="Arial"/>
                <a:ea typeface="Arial"/>
                <a:cs typeface="Arial"/>
                <a:sym typeface="Arial"/>
              </a:rPr>
              <a:t>Cost Share: </a:t>
            </a:r>
            <a:endParaRPr/>
          </a:p>
          <a:p>
            <a:pPr indent="0" lvl="0" marL="0" rtl="0" algn="l">
              <a:spcBef>
                <a:spcPts val="444"/>
              </a:spcBef>
              <a:spcAft>
                <a:spcPts val="0"/>
              </a:spcAft>
              <a:buClr>
                <a:srgbClr val="4B2E83"/>
              </a:buClr>
              <a:buSzPct val="100000"/>
              <a:buNone/>
            </a:pPr>
            <a:r>
              <a:rPr lang="en-US" u="sng">
                <a:solidFill>
                  <a:schemeClr val="hlink"/>
                </a:solidFill>
                <a:latin typeface="Arial"/>
                <a:ea typeface="Arial"/>
                <a:cs typeface="Arial"/>
                <a:sym typeface="Arial"/>
                <a:hlinkClick r:id="rId4"/>
              </a:rPr>
              <a:t>https://finance.uw.edu/gca/cost-share</a:t>
            </a:r>
            <a:endParaRPr>
              <a:latin typeface="Arial"/>
              <a:ea typeface="Arial"/>
              <a:cs typeface="Arial"/>
              <a:sym typeface="Arial"/>
            </a:endParaRPr>
          </a:p>
          <a:p>
            <a:pPr indent="0" lvl="0" marL="0" rtl="0" algn="l">
              <a:spcBef>
                <a:spcPts val="444"/>
              </a:spcBef>
              <a:spcAft>
                <a:spcPts val="0"/>
              </a:spcAft>
              <a:buClr>
                <a:srgbClr val="4B2E83"/>
              </a:buClr>
              <a:buSzPct val="100000"/>
              <a:buNone/>
            </a:pPr>
            <a:r>
              <a:t/>
            </a:r>
            <a:endParaRPr>
              <a:latin typeface="Arial"/>
              <a:ea typeface="Arial"/>
              <a:cs typeface="Arial"/>
              <a:sym typeface="Arial"/>
            </a:endParaRPr>
          </a:p>
          <a:p>
            <a:pPr indent="0" lvl="0" marL="0" rtl="0" algn="l">
              <a:spcBef>
                <a:spcPts val="444"/>
              </a:spcBef>
              <a:spcAft>
                <a:spcPts val="0"/>
              </a:spcAft>
              <a:buClr>
                <a:srgbClr val="4B2E83"/>
              </a:buClr>
              <a:buSzPct val="100000"/>
              <a:buNone/>
            </a:pPr>
            <a:r>
              <a:rPr lang="en-US">
                <a:latin typeface="Arial"/>
                <a:ea typeface="Arial"/>
                <a:cs typeface="Arial"/>
                <a:sym typeface="Arial"/>
              </a:rPr>
              <a:t>Documentation: </a:t>
            </a:r>
            <a:endParaRPr/>
          </a:p>
          <a:p>
            <a:pPr indent="0" lvl="0" marL="0" rtl="0" algn="l">
              <a:spcBef>
                <a:spcPts val="444"/>
              </a:spcBef>
              <a:spcAft>
                <a:spcPts val="0"/>
              </a:spcAft>
              <a:buClr>
                <a:srgbClr val="4B2E83"/>
              </a:buClr>
              <a:buSzPct val="100000"/>
              <a:buNone/>
            </a:pPr>
            <a:r>
              <a:rPr lang="en-US" u="sng">
                <a:solidFill>
                  <a:schemeClr val="hlink"/>
                </a:solidFill>
                <a:latin typeface="Arial"/>
                <a:ea typeface="Arial"/>
                <a:cs typeface="Arial"/>
                <a:sym typeface="Arial"/>
                <a:hlinkClick r:id="rId5"/>
              </a:rPr>
              <a:t>https://finance.uw.edu/pafc/documentation-guidelines</a:t>
            </a:r>
            <a:endParaRPr>
              <a:latin typeface="Arial"/>
              <a:ea typeface="Arial"/>
              <a:cs typeface="Arial"/>
              <a:sym typeface="Arial"/>
            </a:endParaRPr>
          </a:p>
          <a:p>
            <a:pPr indent="0" lvl="0" marL="0" rtl="0" algn="l">
              <a:spcBef>
                <a:spcPts val="444"/>
              </a:spcBef>
              <a:spcAft>
                <a:spcPts val="0"/>
              </a:spcAft>
              <a:buClr>
                <a:srgbClr val="4B2E83"/>
              </a:buClr>
              <a:buSzPct val="100000"/>
              <a:buNone/>
            </a:pPr>
            <a:r>
              <a:t/>
            </a:r>
            <a:endParaRPr>
              <a:latin typeface="Arial"/>
              <a:ea typeface="Arial"/>
              <a:cs typeface="Arial"/>
              <a:sym typeface="Arial"/>
            </a:endParaRPr>
          </a:p>
          <a:p>
            <a:pPr indent="0" lvl="0" marL="0" rtl="0" algn="l">
              <a:spcBef>
                <a:spcPts val="444"/>
              </a:spcBef>
              <a:spcAft>
                <a:spcPts val="0"/>
              </a:spcAft>
              <a:buClr>
                <a:srgbClr val="4B2E83"/>
              </a:buClr>
              <a:buSzPct val="100000"/>
              <a:buNone/>
            </a:pPr>
            <a:r>
              <a:rPr lang="en-US">
                <a:latin typeface="Arial"/>
                <a:ea typeface="Arial"/>
                <a:cs typeface="Arial"/>
                <a:sym typeface="Arial"/>
              </a:rPr>
              <a:t>Audit:</a:t>
            </a:r>
            <a:endParaRPr/>
          </a:p>
          <a:p>
            <a:pPr indent="0" lvl="0" marL="0" rtl="0" algn="l">
              <a:spcBef>
                <a:spcPts val="444"/>
              </a:spcBef>
              <a:spcAft>
                <a:spcPts val="0"/>
              </a:spcAft>
              <a:buClr>
                <a:srgbClr val="4B2E83"/>
              </a:buClr>
              <a:buSzPct val="100000"/>
              <a:buNone/>
            </a:pPr>
            <a:r>
              <a:rPr lang="en-US" u="sng">
                <a:solidFill>
                  <a:schemeClr val="hlink"/>
                </a:solidFill>
                <a:latin typeface="Arial"/>
                <a:ea typeface="Arial"/>
                <a:cs typeface="Arial"/>
                <a:sym typeface="Arial"/>
                <a:hlinkClick r:id="rId6"/>
              </a:rPr>
              <a:t>https://finance.uw.edu/pafc/audit-information</a:t>
            </a:r>
            <a:endParaRPr>
              <a:latin typeface="Arial"/>
              <a:ea typeface="Arial"/>
              <a:cs typeface="Arial"/>
              <a:sym typeface="Arial"/>
            </a:endParaRPr>
          </a:p>
          <a:p>
            <a:pPr indent="0" lvl="0" marL="0" rtl="0" algn="l">
              <a:spcBef>
                <a:spcPts val="444"/>
              </a:spcBef>
              <a:spcAft>
                <a:spcPts val="0"/>
              </a:spcAft>
              <a:buClr>
                <a:srgbClr val="4B2E83"/>
              </a:buClr>
              <a:buSzPct val="100000"/>
              <a:buNone/>
            </a:pPr>
            <a:r>
              <a:t/>
            </a:r>
            <a:endParaRPr/>
          </a:p>
          <a:p>
            <a:pPr indent="-201930" lvl="0" marL="342900" rtl="0" algn="l">
              <a:spcBef>
                <a:spcPts val="444"/>
              </a:spcBef>
              <a:spcAft>
                <a:spcPts val="0"/>
              </a:spcAft>
              <a:buClr>
                <a:srgbClr val="4B2E83"/>
              </a:buClr>
              <a:buSzPct val="100000"/>
              <a:buFont typeface="Merriweather Sans"/>
              <a:buNone/>
            </a:pPr>
            <a:r>
              <a:t/>
            </a:r>
            <a:endParaRPr/>
          </a:p>
          <a:p>
            <a:pPr indent="-201930" lvl="0" marL="342900" rtl="0" algn="l">
              <a:spcBef>
                <a:spcPts val="444"/>
              </a:spcBef>
              <a:spcAft>
                <a:spcPts val="0"/>
              </a:spcAft>
              <a:buClr>
                <a:srgbClr val="4B2E83"/>
              </a:buClr>
              <a:buSzPct val="100000"/>
              <a:buFont typeface="Merriweather Sans"/>
              <a:buNone/>
            </a:pPr>
            <a:r>
              <a:t/>
            </a:r>
            <a:endParaRPr/>
          </a:p>
        </p:txBody>
      </p:sp>
      <p:sp>
        <p:nvSpPr>
          <p:cNvPr id="114" name="Google Shape;114;p18"/>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4000"/>
              <a:buNone/>
            </a:pPr>
            <a:r>
              <a:rPr lang="en-US" sz="4000">
                <a:latin typeface="Arial"/>
                <a:ea typeface="Arial"/>
                <a:cs typeface="Arial"/>
                <a:sym typeface="Arial"/>
              </a:rPr>
              <a:t>Questions</a:t>
            </a:r>
            <a:endParaRPr/>
          </a:p>
        </p:txBody>
      </p:sp>
      <p:sp>
        <p:nvSpPr>
          <p:cNvPr id="120" name="Google Shape;120;p19"/>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4B2E83"/>
              </a:buClr>
              <a:buSzPts val="2400"/>
              <a:buChar char="&gt;"/>
            </a:pPr>
            <a:r>
              <a:rPr lang="en-US">
                <a:latin typeface="Arial"/>
                <a:ea typeface="Arial"/>
                <a:cs typeface="Arial"/>
                <a:sym typeface="Arial"/>
              </a:rPr>
              <a:t>Post Award Fiscal Compliance (PAFC)</a:t>
            </a:r>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3"/>
              </a:rPr>
              <a:t>gcafco@uw.edu</a:t>
            </a:r>
            <a:endParaRPr>
              <a:latin typeface="Arial"/>
              <a:ea typeface="Arial"/>
              <a:cs typeface="Arial"/>
              <a:sym typeface="Arial"/>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4"/>
              </a:rPr>
              <a:t>https://finance.uw.edu/pafc/</a:t>
            </a:r>
            <a:br>
              <a:rPr lang="en-US">
                <a:latin typeface="Arial"/>
                <a:ea typeface="Arial"/>
                <a:cs typeface="Arial"/>
                <a:sym typeface="Arial"/>
              </a:rPr>
            </a:br>
            <a:endParaRPr>
              <a:latin typeface="Arial"/>
              <a:ea typeface="Arial"/>
              <a:cs typeface="Arial"/>
              <a:sym typeface="Arial"/>
            </a:endParaRPr>
          </a:p>
          <a:p>
            <a:pPr indent="-342900" lvl="0" marL="342900" rtl="0" algn="l">
              <a:spcBef>
                <a:spcPts val="480"/>
              </a:spcBef>
              <a:spcAft>
                <a:spcPts val="0"/>
              </a:spcAft>
              <a:buClr>
                <a:srgbClr val="4B2E83"/>
              </a:buClr>
              <a:buSzPts val="2400"/>
              <a:buChar char="&gt;"/>
            </a:pPr>
            <a:r>
              <a:rPr lang="en-US">
                <a:latin typeface="Arial"/>
                <a:ea typeface="Arial"/>
                <a:cs typeface="Arial"/>
                <a:sym typeface="Arial"/>
              </a:rPr>
              <a:t>Matt Gardner</a:t>
            </a:r>
            <a:endParaRPr/>
          </a:p>
          <a:p>
            <a:pPr indent="-285750" lvl="1" marL="742950" rtl="0" algn="l">
              <a:spcBef>
                <a:spcPts val="400"/>
              </a:spcBef>
              <a:spcAft>
                <a:spcPts val="0"/>
              </a:spcAft>
              <a:buClr>
                <a:srgbClr val="4B2E83"/>
              </a:buClr>
              <a:buSzPts val="2000"/>
              <a:buChar char="–"/>
            </a:pPr>
            <a:r>
              <a:rPr lang="en-US" u="sng">
                <a:solidFill>
                  <a:schemeClr val="hlink"/>
                </a:solidFill>
                <a:latin typeface="Arial"/>
                <a:ea typeface="Arial"/>
                <a:cs typeface="Arial"/>
                <a:sym typeface="Arial"/>
                <a:hlinkClick r:id="rId5"/>
              </a:rPr>
              <a:t>mgard4@uw.edu</a:t>
            </a:r>
            <a:endParaRPr>
              <a:latin typeface="Arial"/>
              <a:ea typeface="Arial"/>
              <a:cs typeface="Arial"/>
              <a:sym typeface="Arial"/>
            </a:endParaRPr>
          </a:p>
          <a:p>
            <a:pPr indent="-285750" lvl="1" marL="742950" rtl="0" algn="l">
              <a:spcBef>
                <a:spcPts val="400"/>
              </a:spcBef>
              <a:spcAft>
                <a:spcPts val="0"/>
              </a:spcAft>
              <a:buClr>
                <a:srgbClr val="4B2E83"/>
              </a:buClr>
              <a:buSzPts val="2000"/>
              <a:buChar char="–"/>
            </a:pPr>
            <a:r>
              <a:rPr lang="en-US">
                <a:latin typeface="Arial"/>
                <a:ea typeface="Arial"/>
                <a:cs typeface="Arial"/>
                <a:sym typeface="Arial"/>
              </a:rPr>
              <a:t>206-543-2610</a:t>
            </a:r>
            <a:endParaRPr/>
          </a:p>
          <a:p>
            <a:pPr indent="-285750" lvl="1" marL="742950" rtl="0" algn="l">
              <a:spcBef>
                <a:spcPts val="400"/>
              </a:spcBef>
              <a:spcAft>
                <a:spcPts val="0"/>
              </a:spcAft>
              <a:buClr>
                <a:srgbClr val="4B2E83"/>
              </a:buClr>
              <a:buSzPts val="2000"/>
              <a:buChar char="–"/>
            </a:pPr>
            <a:r>
              <a:rPr lang="en-US">
                <a:latin typeface="Arial"/>
                <a:ea typeface="Arial"/>
                <a:cs typeface="Arial"/>
                <a:sym typeface="Arial"/>
              </a:rPr>
              <a:t>MSFT Teams and Zoom</a:t>
            </a:r>
            <a:endParaRPr/>
          </a:p>
          <a:p>
            <a:pPr indent="-209550" lvl="1" marL="742950" rtl="0" algn="l">
              <a:spcBef>
                <a:spcPts val="240"/>
              </a:spcBef>
              <a:spcAft>
                <a:spcPts val="0"/>
              </a:spcAft>
              <a:buClr>
                <a:srgbClr val="4B2E83"/>
              </a:buClr>
              <a:buSzPts val="1200"/>
              <a:buNone/>
            </a:pPr>
            <a:r>
              <a:t/>
            </a:r>
            <a:endParaRPr sz="1200">
              <a:latin typeface="Arial"/>
              <a:ea typeface="Arial"/>
              <a:cs typeface="Arial"/>
              <a:sym typeface="Arial"/>
            </a:endParaRPr>
          </a:p>
          <a:p>
            <a:pPr indent="-158750" lvl="1" marL="742950" rtl="0" algn="l">
              <a:spcBef>
                <a:spcPts val="400"/>
              </a:spcBef>
              <a:spcAft>
                <a:spcPts val="0"/>
              </a:spcAft>
              <a:buClr>
                <a:srgbClr val="4B2E83"/>
              </a:buClr>
              <a:buSzPts val="2000"/>
              <a:buNone/>
            </a:pPr>
            <a:r>
              <a:t/>
            </a:r>
            <a:endParaRPr>
              <a:latin typeface="Arial"/>
              <a:ea typeface="Arial"/>
              <a:cs typeface="Arial"/>
              <a:sym typeface="Arial"/>
            </a:endParaRPr>
          </a:p>
          <a:p>
            <a:pPr indent="-190500" lvl="0" marL="342900" rtl="0" algn="l">
              <a:spcBef>
                <a:spcPts val="480"/>
              </a:spcBef>
              <a:spcAft>
                <a:spcPts val="0"/>
              </a:spcAft>
              <a:buClr>
                <a:srgbClr val="4B2E83"/>
              </a:buClr>
              <a:buSzPts val="2400"/>
              <a:buNone/>
            </a:pPr>
            <a:r>
              <a:t/>
            </a:r>
            <a:endParaRPr>
              <a:latin typeface="Arial"/>
              <a:ea typeface="Arial"/>
              <a:cs typeface="Arial"/>
              <a:sym typeface="Arial"/>
            </a:endParaRPr>
          </a:p>
        </p:txBody>
      </p:sp>
      <p:sp>
        <p:nvSpPr>
          <p:cNvPr id="121" name="Google Shape;121;p19"/>
          <p:cNvSpPr txBox="1"/>
          <p:nvPr/>
        </p:nvSpPr>
        <p:spPr>
          <a:xfrm>
            <a:off x="671758" y="6301355"/>
            <a:ext cx="7229368" cy="330868"/>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rgbClr val="4B2E83"/>
              </a:buClr>
              <a:buSzPts val="1200"/>
              <a:buFont typeface="Arial"/>
              <a:buNone/>
            </a:pPr>
            <a:r>
              <a:rPr b="1" i="0" lang="en-US" sz="1200" u="none" cap="none" strike="noStrike">
                <a:solidFill>
                  <a:srgbClr val="4B2E83"/>
                </a:solidFill>
                <a:latin typeface="Arial"/>
                <a:ea typeface="Arial"/>
                <a:cs typeface="Arial"/>
                <a:sym typeface="Arial"/>
              </a:rPr>
              <a:t>MRAM – Matt Gardner – PAFC</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