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0" r:id="rId1"/>
    <p:sldMasterId id="2147483751" r:id="rId2"/>
    <p:sldMasterId id="2147483752" r:id="rId3"/>
    <p:sldMasterId id="2147483753" r:id="rId4"/>
    <p:sldMasterId id="2147483754" r:id="rId5"/>
    <p:sldMasterId id="2147483755" r:id="rId6"/>
    <p:sldMasterId id="2147483756" r:id="rId7"/>
    <p:sldMasterId id="2147483757" r:id="rId8"/>
    <p:sldMasterId id="2147483758" r:id="rId9"/>
    <p:sldMasterId id="2147483759" r:id="rId10"/>
    <p:sldMasterId id="2147483760" r:id="rId11"/>
    <p:sldMasterId id="2147483761" r:id="rId12"/>
  </p:sldMasterIdLst>
  <p:notesMasterIdLst>
    <p:notesMasterId r:id="rId76"/>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Lst>
  <p:sldSz cx="9144000" cy="6858000" type="screen4x3"/>
  <p:notesSz cx="6858000" cy="9144000"/>
  <p:embeddedFontLst>
    <p:embeddedFont>
      <p:font typeface="Arial Black" panose="020B0A04020102020204" pitchFamily="34" charset="0"/>
      <p:regular r:id="rId77"/>
      <p:bold r:id="rId78"/>
    </p:embeddedFont>
    <p:embeddedFont>
      <p:font typeface="Calibri" panose="020F0502020204030204" pitchFamily="34" charset="0"/>
      <p:regular r:id="rId79"/>
      <p:bold r:id="rId80"/>
      <p:italic r:id="rId81"/>
      <p:boldItalic r:id="rId82"/>
    </p:embeddedFont>
    <p:embeddedFont>
      <p:font typeface="Encode Sans" panose="020B0604020202020204" charset="0"/>
      <p:regular r:id="rId83"/>
      <p:bold r:id="rId84"/>
    </p:embeddedFont>
    <p:embeddedFont>
      <p:font typeface="Encode Sans Black" panose="020B0604020202020204" charset="0"/>
      <p:bold r:id="rId85"/>
    </p:embeddedFont>
    <p:embeddedFont>
      <p:font typeface="Encode Sans SemiBold" panose="020B0604020202020204" charset="0"/>
      <p:regular r:id="rId86"/>
      <p:bold r:id="rId87"/>
    </p:embeddedFont>
    <p:embeddedFont>
      <p:font typeface="Merriweather Sans" pitchFamily="2" charset="0"/>
      <p:regular r:id="rId88"/>
    </p:embeddedFont>
    <p:embeddedFont>
      <p:font typeface="Open Sans" panose="020B0606030504020204" pitchFamily="34" charset="0"/>
      <p:regular r:id="rId89"/>
      <p:bold r:id="rId90"/>
      <p:italic r:id="rId91"/>
      <p:boldItalic r:id="rId92"/>
    </p:embeddedFont>
    <p:embeddedFont>
      <p:font typeface="Open Sans Light" panose="020B0306030504020204" pitchFamily="34" charset="0"/>
      <p:regular r:id="rId93"/>
      <p:bold r:id="rId94"/>
      <p:italic r:id="rId95"/>
      <p:boldItalic r:id="rId96"/>
    </p:embeddedFont>
    <p:embeddedFont>
      <p:font typeface="Open Sans SemiBold" panose="020B0706030804020204" pitchFamily="34"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82ED30-FACE-431A-8ECC-3D566D345413}">
  <a:tblStyle styleId="{1E82ED30-FACE-431A-8ECC-3D566D34541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font" Target="fonts/font3.fntdata"/><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notesMaster" Target="notesMasters/notesMaster1.xml"/><Relationship Id="rId97" Type="http://schemas.openxmlformats.org/officeDocument/2006/relationships/font" Target="fonts/font21.fntdata"/><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font" Target="fonts/font11.fntdata"/><Relationship Id="rId61" Type="http://schemas.openxmlformats.org/officeDocument/2006/relationships/slide" Target="slides/slide49.xml"/><Relationship Id="rId82" Type="http://schemas.openxmlformats.org/officeDocument/2006/relationships/font" Target="fonts/font6.fntdata"/><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font" Target="fonts/font1.fntdata"/><Relationship Id="rId100" Type="http://schemas.openxmlformats.org/officeDocument/2006/relationships/font" Target="fonts/font24.fntdata"/><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fc84b73ce_2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ffc84b73ce_2_8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638" name="Google Shape;638;gffc84b73ce_2_8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ffc84b73ce_4_584: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ffc84b73ce_4_58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719" name="Google Shape;719;gffc84b73ce_4_58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fc84b73ce_4_593: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gffc84b73ce_4_59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br>
              <a:rPr lang="en"/>
            </a:br>
            <a:endParaRPr/>
          </a:p>
        </p:txBody>
      </p:sp>
      <p:sp>
        <p:nvSpPr>
          <p:cNvPr id="729" name="Google Shape;729;gffc84b73ce_4_593: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ffc84b73ce_4_604: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gffc84b73ce_4_60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741" name="Google Shape;741;gffc84b73ce_4_60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ffc84b73ce_4_614: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gffc84b73ce_4_61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752" name="Google Shape;752;gffc84b73ce_4_61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ffc84b73ce_4_626: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gffc84b73ce_4_62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765" name="Google Shape;765;gffc84b73ce_4_626: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ffc84b73ce_4_634: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ffc84b73ce_4_63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774" name="Google Shape;774;gffc84b73ce_4_63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ffc84b73ce_4_9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gffc84b73ce_4_9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gffc84b73ce_4_9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ffc84b73ce_4_9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gffc84b73ce_4_9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gffc84b73ce_4_9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ffc84b73ce_4_9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0" name="Google Shape;810;gffc84b73ce_4_9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ffc84b73ce_4_9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2" name="Google Shape;822;gffc84b73ce_4_9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ffc84b73ce_4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3" name="Google Shape;643;gffc84b73ce_4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fc84b73ce_4_10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2" name="Google Shape;832;gffc84b73ce_4_10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ffc84b73ce_4_10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2" name="Google Shape;842;gffc84b73ce_4_10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ffc84b73ce_4_10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1" name="Google Shape;851;gffc84b73ce_4_10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ffc84b73ce_4_10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gffc84b73ce_4_10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gffc84b73ce_4_10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ffc84b73ce_4_13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gffc84b73ce_4_13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gffc84b73ce_4_13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ffc84b73ce_4_13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gffc84b73ce_4_1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3" name="Google Shape;873;gffc84b73ce_4_1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ffc84b73ce_4_13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gffc84b73ce_4_13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1" name="Google Shape;881;gffc84b73ce_4_13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ffc84b73ce_4_14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ffc84b73ce_4_1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Tobin to change this slide and the next:</a:t>
            </a:r>
            <a:endParaRPr/>
          </a:p>
          <a:p>
            <a:pPr marL="0" lvl="0" indent="0" algn="l" rtl="0">
              <a:spcBef>
                <a:spcPts val="0"/>
              </a:spcBef>
              <a:spcAft>
                <a:spcPts val="0"/>
              </a:spcAft>
              <a:buNone/>
            </a:pPr>
            <a:r>
              <a:rPr lang="en"/>
              <a:t>this is why we did this:</a:t>
            </a:r>
            <a:endParaRPr/>
          </a:p>
          <a:p>
            <a:pPr marL="0" lvl="0" indent="0" algn="l" rtl="0">
              <a:spcBef>
                <a:spcPts val="0"/>
              </a:spcBef>
              <a:spcAft>
                <a:spcPts val="0"/>
              </a:spcAft>
              <a:buNone/>
            </a:pPr>
            <a:endParaRPr/>
          </a:p>
          <a:p>
            <a:pPr marL="0" lvl="0" indent="0" algn="l" rtl="0">
              <a:spcBef>
                <a:spcPts val="0"/>
              </a:spcBef>
              <a:spcAft>
                <a:spcPts val="0"/>
              </a:spcAft>
              <a:buNone/>
            </a:pPr>
            <a:r>
              <a:rPr lang="en"/>
              <a:t>GIM34/PGGA</a:t>
            </a:r>
            <a:endParaRPr/>
          </a:p>
          <a:p>
            <a:pPr marL="0" lvl="0" indent="0" algn="l" rtl="0">
              <a:spcBef>
                <a:spcPts val="0"/>
              </a:spcBef>
              <a:spcAft>
                <a:spcPts val="0"/>
              </a:spcAft>
              <a:buNone/>
            </a:pPr>
            <a:r>
              <a:rPr lang="en"/>
              <a:t>Auditor</a:t>
            </a:r>
            <a:endParaRPr/>
          </a:p>
          <a:p>
            <a:pPr marL="0" lvl="0" indent="0" algn="l" rtl="0">
              <a:spcBef>
                <a:spcPts val="0"/>
              </a:spcBef>
              <a:spcAft>
                <a:spcPts val="0"/>
              </a:spcAft>
              <a:buNone/>
            </a:pPr>
            <a:r>
              <a:rPr lang="en"/>
              <a:t>Risk: across the country</a:t>
            </a:r>
            <a:endParaRPr/>
          </a:p>
          <a:p>
            <a:pPr marL="0" lvl="0" indent="0" algn="l" rtl="0">
              <a:spcBef>
                <a:spcPts val="0"/>
              </a:spcBef>
              <a:spcAft>
                <a:spcPts val="0"/>
              </a:spcAft>
              <a:buNone/>
            </a:pPr>
            <a:r>
              <a:rPr lang="en"/>
              <a:t>Donors are more savvy and demanding</a:t>
            </a:r>
            <a:endParaRPr/>
          </a:p>
          <a:p>
            <a:pPr marL="0" lvl="0" indent="0" algn="l" rtl="0">
              <a:spcBef>
                <a:spcPts val="0"/>
              </a:spcBef>
              <a:spcAft>
                <a:spcPts val="0"/>
              </a:spcAft>
              <a:buNone/>
            </a:pPr>
            <a:endParaRPr/>
          </a:p>
          <a:p>
            <a:pPr marL="0" lvl="0" indent="0" algn="l" rtl="0">
              <a:spcBef>
                <a:spcPts val="0"/>
              </a:spcBef>
              <a:spcAft>
                <a:spcPts val="0"/>
              </a:spcAft>
              <a:buNone/>
            </a:pPr>
            <a:r>
              <a:rPr lang="en"/>
              <a:t>Note that GIM34 happened during COVID</a:t>
            </a:r>
            <a:endParaRPr/>
          </a:p>
        </p:txBody>
      </p:sp>
      <p:sp>
        <p:nvSpPr>
          <p:cNvPr id="889" name="Google Shape;889;gffc84b73ce_4_14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ffc84b73ce_4_14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gffc84b73ce_4_14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gffc84b73ce_4_14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ffc84b73ce_4_14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gffc84b73ce_4_14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6" name="Google Shape;906;gffc84b73ce_4_14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ffc84b73ce_4_1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gffc84b73ce_4_1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ffc84b73ce_4_14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gffc84b73ce_4_14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 were looser on enforcing policy and law in order to get to YES.</a:t>
            </a:r>
            <a:endParaRPr/>
          </a:p>
          <a:p>
            <a:pPr marL="0" lvl="0" indent="0" algn="l" rtl="0">
              <a:spcBef>
                <a:spcPts val="0"/>
              </a:spcBef>
              <a:spcAft>
                <a:spcPts val="0"/>
              </a:spcAft>
              <a:buNone/>
            </a:pPr>
            <a:endParaRPr/>
          </a:p>
          <a:p>
            <a:pPr marL="0" lvl="0" indent="0" algn="l" rtl="0">
              <a:spcBef>
                <a:spcPts val="0"/>
              </a:spcBef>
              <a:spcAft>
                <a:spcPts val="0"/>
              </a:spcAft>
              <a:buNone/>
            </a:pPr>
            <a:r>
              <a:rPr lang="en"/>
              <a:t>Universities across the country are wrestling with these same issues. We, in particular, had gone very far in donor-centricity</a:t>
            </a:r>
            <a:endParaRPr/>
          </a:p>
        </p:txBody>
      </p:sp>
      <p:sp>
        <p:nvSpPr>
          <p:cNvPr id="915" name="Google Shape;915;gffc84b73ce_4_14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ffc84b73ce_4_14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gffc84b73ce_4_1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gffc84b73ce_4_14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fc84b73ce_4_14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gffc84b73ce_4_1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gffc84b73ce_4_14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ffc84b73ce_4_14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ffc84b73ce_4_14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gffc84b73ce_4_14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ffc84b73ce_4_14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gffc84b73ce_4_14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1" name="Google Shape;951;gffc84b73ce_4_14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ffc84b73ce_4_14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7" name="Google Shape;957;gffc84b73ce_4_14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ffc84b73ce_4_14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gffc84b73ce_4_14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gffc84b73ce_4_14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ffc84b73ce_4_14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gffc84b73ce_4_1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gffc84b73ce_4_14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ffc84b73ce_4_14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3" name="Google Shape;983;gffc84b73ce_4_14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ffc84b73ce_4_14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9" name="Google Shape;989;gffc84b73ce_4_14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ffc84b73ce_4_1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ffc84b73ce_4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Rebranding from RSA to SPF</a:t>
            </a:r>
            <a:endParaRPr/>
          </a:p>
          <a:p>
            <a:pPr marL="171450" marR="0" lvl="0" indent="-17145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A couple of different department names over the years, RAA and more recently RSA when AVP Sue Camber supported SFS</a:t>
            </a:r>
            <a:endParaRPr/>
          </a:p>
          <a:p>
            <a:pPr marL="171450" marR="0" lvl="0" indent="-17145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SFS is no longer a part of our AVP’s portfolio</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You may notice rebranding to the UW Finance websites</a:t>
            </a:r>
            <a:endParaRPr/>
          </a:p>
          <a:p>
            <a:pPr marL="0" lvl="0" indent="0" algn="l" rtl="0">
              <a:spcBef>
                <a:spcPts val="0"/>
              </a:spcBef>
              <a:spcAft>
                <a:spcPts val="0"/>
              </a:spcAft>
              <a:buNone/>
            </a:pPr>
            <a:endParaRPr/>
          </a:p>
        </p:txBody>
      </p:sp>
      <p:sp>
        <p:nvSpPr>
          <p:cNvPr id="656" name="Google Shape;656;gffc84b73ce_4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ffc84b73ce_4_14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5" name="Google Shape;995;gffc84b73ce_4_14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ffc84b73ce_4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Juan - Good morning.  Amanda and I will be presenting on the SAGE award workflow.  We’ll have quite a bit of information to get through so questions asked during the presentation will be answered in the post-MRAM Q&amp;A that is sent to the MRAM mailing list next week.</a:t>
            </a:r>
            <a:endParaRPr/>
          </a:p>
          <a:p>
            <a:pPr marL="0" lvl="0" indent="0" algn="l" rtl="0">
              <a:spcBef>
                <a:spcPts val="0"/>
              </a:spcBef>
              <a:spcAft>
                <a:spcPts val="0"/>
              </a:spcAft>
              <a:buNone/>
            </a:pPr>
            <a:endParaRPr/>
          </a:p>
        </p:txBody>
      </p:sp>
      <p:sp>
        <p:nvSpPr>
          <p:cNvPr id="1004" name="Google Shape;1004;gffc84b73ce_4_1898: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ffc84b73ce_4_1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 - Read slide as is. </a:t>
            </a:r>
            <a:endParaRPr/>
          </a:p>
        </p:txBody>
      </p:sp>
      <p:sp>
        <p:nvSpPr>
          <p:cNvPr id="1011" name="Google Shape;1011;gffc84b73ce_4_1904: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ffc84b73ce_4_1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 - Key highlights and expected outcomes include: </a:t>
            </a:r>
            <a:endParaRPr/>
          </a:p>
        </p:txBody>
      </p:sp>
      <p:sp>
        <p:nvSpPr>
          <p:cNvPr id="1017" name="Google Shape;1017;gffc84b73ce_4_1909: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ffc84b73ce_4_1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 </a:t>
            </a:r>
            <a:endParaRPr/>
          </a:p>
          <a:p>
            <a:pPr marL="0" lvl="0" indent="0" algn="l" rtl="0">
              <a:spcBef>
                <a:spcPts val="0"/>
              </a:spcBef>
              <a:spcAft>
                <a:spcPts val="0"/>
              </a:spcAft>
              <a:buNone/>
            </a:pPr>
            <a:r>
              <a:rPr lang="en"/>
              <a:t>Efficiencies gained include: </a:t>
            </a:r>
            <a:endParaRPr/>
          </a:p>
          <a:p>
            <a:pPr marL="457200" lvl="0" indent="-298450" algn="l" rtl="0">
              <a:spcBef>
                <a:spcPts val="0"/>
              </a:spcBef>
              <a:spcAft>
                <a:spcPts val="0"/>
              </a:spcAft>
              <a:buSzPts val="1100"/>
              <a:buChar char="●"/>
            </a:pPr>
            <a:r>
              <a:rPr lang="en"/>
              <a:t>Moving from email intake and communication to working directly within SAGE and having that correspondence be in SAGE.</a:t>
            </a:r>
            <a:endParaRPr/>
          </a:p>
          <a:p>
            <a:pPr marL="457200" lvl="0" indent="-298450" algn="l" rtl="0">
              <a:spcBef>
                <a:spcPts val="0"/>
              </a:spcBef>
              <a:spcAft>
                <a:spcPts val="0"/>
              </a:spcAft>
              <a:buSzPts val="1100"/>
              <a:buChar char="●"/>
            </a:pPr>
            <a:r>
              <a:rPr lang="en"/>
              <a:t>Much clearer way of knowing the status of your award and which office it’s currently assigned to.  No longer the need to investigate with OSP or GCA where the award is at as it will be clearly visible in SAGE.</a:t>
            </a:r>
            <a:endParaRPr/>
          </a:p>
          <a:p>
            <a:pPr marL="457200" lvl="0" indent="-298450" algn="l" rtl="0">
              <a:spcBef>
                <a:spcPts val="0"/>
              </a:spcBef>
              <a:spcAft>
                <a:spcPts val="0"/>
              </a:spcAft>
              <a:buSzPts val="1100"/>
              <a:buChar char="●"/>
            </a:pPr>
            <a:r>
              <a:rPr lang="en"/>
              <a:t>No more duplicate data entry for GCA into the financial systems as SAGE will have a direct integration of data from the Funding Action into Workday.  Will help prevent data entry errors.  </a:t>
            </a:r>
            <a:endParaRPr/>
          </a:p>
        </p:txBody>
      </p:sp>
      <p:sp>
        <p:nvSpPr>
          <p:cNvPr id="1023" name="Google Shape;1023;gffc84b73ce_4_1914: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ffc84b73ce_4_192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ffc84b73ce_4_1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Juan - This is a simplified/high level version of the SAGE award workflow.  The workflow will kick off with an approved eGC1 or receipt of an NOA.  This will be followed by the SAGE award setup request and creating the award budget.  Once that is done, campus will complete and submit to OSP.  OSP will review and approve or return to campus if changes are required.  If no changes, OSP will approve and send to GCA.  Major change here is that during GCA review and approval, GCA will be able to return to OSP and request corrections or return directly to campus for corrections.  Once no more corrections are required, GCA will move forward with integrating the data from SAGE to Workday.  This completes the process and you will receive a notification that the award has been setup and ready to begin activities.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Leads to integration in Workday.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ffc84b73ce_4_196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ffc84b73ce_4_1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 - The following diagram will give a deeper dive of what the workflow looks like in SAGE and how the data finalizes into WD, who is the party responsible for completing the action, and where and when each award action takes place.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ffc84b73ce_4_196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ffc84b73ce_4_1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 - </a:t>
            </a:r>
            <a:r>
              <a:rPr lang="en" sz="1200">
                <a:solidFill>
                  <a:schemeClr val="dk1"/>
                </a:solidFill>
                <a:latin typeface="Calibri"/>
                <a:ea typeface="Calibri"/>
                <a:cs typeface="Calibri"/>
                <a:sym typeface="Calibri"/>
              </a:rPr>
              <a:t>High level look at the entire process of getting an award all the way through from award receipt to Workday setup . This is happy path for a standard award.  Shows the collaboration that will be required between campus, OSP, and GCA.    Each of these areas has more details.  Foundational.  Will be seeing this in different forums.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ffc84b73ce_4_19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ffc84b73ce_4_1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ffc84b73ce_4_198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ffc84b73ce_4_1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These will be the headers within SAGE that will need to be completed for successful setup.  This will incorporate information from the eGC1 and will allow for some updates.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ffc84b73ce_4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gffc84b73ce_4_2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ffc84b73ce_4_199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ffc84b73ce_4_1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ffc84b73ce_4_200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ffc84b73ce_4_2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Amanda</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Will either have to create a new award budget budget or copy the proposal SAGE budget at the award setup stage. The budget will be used to populate key fields (Title, F&amp;A, Location….)  from SAGE to Workday and budget totals will be validated against the award total prior to integration. </a:t>
            </a:r>
            <a:endParaRPr/>
          </a:p>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ffc84b73ce_4_201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ffc84b73ce_4_2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ffc84b73ce_4_202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ffc84b73ce_4_2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Amanda</a:t>
            </a:r>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Will have to find the right eGC1 to associate that with the correct award and also link the budget to the award.</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ffc84b73ce_4_203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ffc84b73ce_4_2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Amanda</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Select periods authorized by sponsor.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ffc84b73ce_4_204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ffc84b73ce_4_2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ffc84b73ce_4_205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ffc84b73ce_4_2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Amanda</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There will also be validations that will help ensure accuracy prior to submitting the request to OSP.  This hands off to OSP, which will complete our part of the process prior to approving and submitting to GCA.  GCA will have actions to review and edit prior to integration to Workday which completes the setup.</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ffc84b73ce_4_206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ffc84b73ce_4_2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ffc84b73ce_4_207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ffc84b73ce_4_2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 </a:t>
            </a:r>
            <a:endParaRPr/>
          </a:p>
          <a:p>
            <a:pPr marL="0" lvl="0" indent="0" algn="l" rtl="0">
              <a:spcBef>
                <a:spcPts val="0"/>
              </a:spcBef>
              <a:spcAft>
                <a:spcPts val="0"/>
              </a:spcAft>
              <a:buNone/>
            </a:pPr>
            <a:r>
              <a:rPr lang="en"/>
              <a:t>Campus receives notification when the award is set up and ready to be used. </a:t>
            </a:r>
            <a:endParaRPr/>
          </a:p>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ffc84b73ce_4_208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ffc84b73ce_4_2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ffc84b73ce_4_538: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ffc84b73ce_4_53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69" name="Google Shape;669;gffc84b73ce_4_538: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ffc84b73ce_4_209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ffc84b73ce_4_2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ffc84b73ce_4_209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ffc84b73ce_4_2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ffc84b73ce_4_2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have questions, please submit them to the Q&amp;A/chat and we will respond in the post-MRAM Q&amp;A email that will be sent to the MRAM mailing list next week. </a:t>
            </a:r>
            <a:endParaRPr/>
          </a:p>
        </p:txBody>
      </p:sp>
      <p:sp>
        <p:nvSpPr>
          <p:cNvPr id="1229" name="Google Shape;1229;gffc84b73ce_4_2102: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ffc84b73ce_4_2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5" name="Google Shape;1235;gffc84b73ce_4_22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ffc84b73ce_4_546: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ffc84b73ce_4_54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78" name="Google Shape;678;gffc84b73ce_4_546: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ffc84b73ce_4_558: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ffc84b73ce_4_55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91" name="Google Shape;691;gffc84b73ce_4_558: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ffc84b73ce_4_566: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ffc84b73ce_4_56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700" name="Google Shape;700;gffc84b73ce_4_566: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Master" Target="../slideMasters/slideMaster11.xml"/><Relationship Id="rId4"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25.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619"/>
        <p:cNvGrpSpPr/>
        <p:nvPr/>
      </p:nvGrpSpPr>
      <p:grpSpPr>
        <a:xfrm>
          <a:off x="0" y="0"/>
          <a:ext cx="0" cy="0"/>
          <a:chOff x="0" y="0"/>
          <a:chExt cx="0" cy="0"/>
        </a:xfrm>
      </p:grpSpPr>
      <p:sp>
        <p:nvSpPr>
          <p:cNvPr id="620" name="Google Shape;620;p11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21" name="Google Shape;621;p112"/>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22" name="Google Shape;622;p112"/>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23" name="Google Shape;623;p112"/>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624" name="Google Shape;624;p11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625"/>
        <p:cNvGrpSpPr/>
        <p:nvPr/>
      </p:nvGrpSpPr>
      <p:grpSpPr>
        <a:xfrm>
          <a:off x="0" y="0"/>
          <a:ext cx="0" cy="0"/>
          <a:chOff x="0" y="0"/>
          <a:chExt cx="0" cy="0"/>
        </a:xfrm>
      </p:grpSpPr>
      <p:pic>
        <p:nvPicPr>
          <p:cNvPr id="626" name="Google Shape;626;p113"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627" name="Google Shape;627;p11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28" name="Google Shape;628;p113"/>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29" name="Google Shape;629;p11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630"/>
        <p:cNvGrpSpPr/>
        <p:nvPr/>
      </p:nvGrpSpPr>
      <p:grpSpPr>
        <a:xfrm>
          <a:off x="0" y="0"/>
          <a:ext cx="0" cy="0"/>
          <a:chOff x="0" y="0"/>
          <a:chExt cx="0" cy="0"/>
        </a:xfrm>
      </p:grpSpPr>
      <p:pic>
        <p:nvPicPr>
          <p:cNvPr id="631" name="Google Shape;631;p114"/>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632" name="Google Shape;632;p114"/>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33" name="Google Shape;633;p11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34" name="Google Shape;634;p114"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26"/>
        <p:cNvGrpSpPr/>
        <p:nvPr/>
      </p:nvGrpSpPr>
      <p:grpSpPr>
        <a:xfrm>
          <a:off x="0" y="0"/>
          <a:ext cx="0" cy="0"/>
          <a:chOff x="0" y="0"/>
          <a:chExt cx="0" cy="0"/>
        </a:xfrm>
      </p:grpSpPr>
      <p:sp>
        <p:nvSpPr>
          <p:cNvPr id="127" name="Google Shape;127;p2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2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9" name="Google Shape;129;p2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30" name="Google Shape;130;p2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1"/>
        <p:cNvGrpSpPr/>
        <p:nvPr/>
      </p:nvGrpSpPr>
      <p:grpSpPr>
        <a:xfrm>
          <a:off x="0" y="0"/>
          <a:ext cx="0" cy="0"/>
          <a:chOff x="0" y="0"/>
          <a:chExt cx="0" cy="0"/>
        </a:xfrm>
      </p:grpSpPr>
      <p:sp>
        <p:nvSpPr>
          <p:cNvPr id="132" name="Google Shape;132;p27"/>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3" name="Google Shape;133;p2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34" name="Google Shape;134;p27"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135" name="Google Shape;135;p2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6"/>
        <p:cNvGrpSpPr/>
        <p:nvPr/>
      </p:nvGrpSpPr>
      <p:grpSpPr>
        <a:xfrm>
          <a:off x="0" y="0"/>
          <a:ext cx="0" cy="0"/>
          <a:chOff x="0" y="0"/>
          <a:chExt cx="0" cy="0"/>
        </a:xfrm>
      </p:grpSpPr>
      <p:sp>
        <p:nvSpPr>
          <p:cNvPr id="137" name="Google Shape;137;p2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8"/>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8"/>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0" name="Google Shape;140;p28"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141" name="Google Shape;141;p2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42"/>
        <p:cNvGrpSpPr/>
        <p:nvPr/>
      </p:nvGrpSpPr>
      <p:grpSpPr>
        <a:xfrm>
          <a:off x="0" y="0"/>
          <a:ext cx="0" cy="0"/>
          <a:chOff x="0" y="0"/>
          <a:chExt cx="0" cy="0"/>
        </a:xfrm>
      </p:grpSpPr>
      <p:sp>
        <p:nvSpPr>
          <p:cNvPr id="143" name="Google Shape;143;p2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2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5" name="Google Shape;145;p29"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146" name="Google Shape;146;p2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1"/>
        </a:solidFill>
        <a:effectLst/>
      </p:bgPr>
    </p:bg>
    <p:spTree>
      <p:nvGrpSpPr>
        <p:cNvPr id="1" name="Shape 148"/>
        <p:cNvGrpSpPr/>
        <p:nvPr/>
      </p:nvGrpSpPr>
      <p:grpSpPr>
        <a:xfrm>
          <a:off x="0" y="0"/>
          <a:ext cx="0" cy="0"/>
          <a:chOff x="0" y="0"/>
          <a:chExt cx="0" cy="0"/>
        </a:xfrm>
      </p:grpSpPr>
      <p:pic>
        <p:nvPicPr>
          <p:cNvPr id="149" name="Google Shape;149;p31" descr="UW_W Logo_White.png"/>
          <p:cNvPicPr preferRelativeResize="0"/>
          <p:nvPr/>
        </p:nvPicPr>
        <p:blipFill rotWithShape="1">
          <a:blip r:embed="rId2">
            <a:alphaModFix/>
          </a:blip>
          <a:srcRect/>
          <a:stretch/>
        </p:blipFill>
        <p:spPr>
          <a:xfrm>
            <a:off x="7483915" y="5626608"/>
            <a:ext cx="1371600" cy="1231392"/>
          </a:xfrm>
          <a:prstGeom prst="rect">
            <a:avLst/>
          </a:prstGeom>
          <a:noFill/>
          <a:ln>
            <a:noFill/>
          </a:ln>
        </p:spPr>
      </p:pic>
      <p:pic>
        <p:nvPicPr>
          <p:cNvPr id="150" name="Google Shape;150;p31"/>
          <p:cNvPicPr preferRelativeResize="0"/>
          <p:nvPr/>
        </p:nvPicPr>
        <p:blipFill rotWithShape="1">
          <a:blip r:embed="rId3">
            <a:alphaModFix/>
          </a:blip>
          <a:srcRect/>
          <a:stretch/>
        </p:blipFill>
        <p:spPr>
          <a:xfrm>
            <a:off x="568081" y="6234041"/>
            <a:ext cx="2540000" cy="229748"/>
          </a:xfrm>
          <a:prstGeom prst="rect">
            <a:avLst/>
          </a:prstGeom>
          <a:noFill/>
          <a:ln>
            <a:noFill/>
          </a:ln>
        </p:spPr>
      </p:pic>
      <p:pic>
        <p:nvPicPr>
          <p:cNvPr id="151" name="Google Shape;151;p31"/>
          <p:cNvPicPr preferRelativeResize="0"/>
          <p:nvPr/>
        </p:nvPicPr>
        <p:blipFill rotWithShape="1">
          <a:blip r:embed="rId4">
            <a:alphaModFix/>
          </a:blip>
          <a:srcRect/>
          <a:stretch/>
        </p:blipFill>
        <p:spPr>
          <a:xfrm>
            <a:off x="568081" y="4568599"/>
            <a:ext cx="1600201" cy="186267"/>
          </a:xfrm>
          <a:prstGeom prst="rect">
            <a:avLst/>
          </a:prstGeom>
          <a:noFill/>
          <a:ln>
            <a:noFill/>
          </a:ln>
        </p:spPr>
      </p:pic>
      <p:sp>
        <p:nvSpPr>
          <p:cNvPr id="152" name="Google Shape;152;p31"/>
          <p:cNvSpPr txBox="1">
            <a:spLocks noGrp="1"/>
          </p:cNvSpPr>
          <p:nvPr>
            <p:ph type="title"/>
          </p:nvPr>
        </p:nvSpPr>
        <p:spPr>
          <a:xfrm>
            <a:off x="460375" y="859991"/>
            <a:ext cx="7023600" cy="35223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153"/>
        <p:cNvGrpSpPr/>
        <p:nvPr/>
      </p:nvGrpSpPr>
      <p:grpSpPr>
        <a:xfrm>
          <a:off x="0" y="0"/>
          <a:ext cx="0" cy="0"/>
          <a:chOff x="0" y="0"/>
          <a:chExt cx="0" cy="0"/>
        </a:xfrm>
      </p:grpSpPr>
      <p:pic>
        <p:nvPicPr>
          <p:cNvPr id="154" name="Google Shape;154;p32" descr="UW_W Logo_White.png"/>
          <p:cNvPicPr preferRelativeResize="0"/>
          <p:nvPr/>
        </p:nvPicPr>
        <p:blipFill rotWithShape="1">
          <a:blip r:embed="rId2">
            <a:alphaModFix/>
          </a:blip>
          <a:srcRect/>
          <a:stretch/>
        </p:blipFill>
        <p:spPr>
          <a:xfrm>
            <a:off x="7483915" y="5626608"/>
            <a:ext cx="1371600" cy="1231392"/>
          </a:xfrm>
          <a:prstGeom prst="rect">
            <a:avLst/>
          </a:prstGeom>
          <a:noFill/>
          <a:ln>
            <a:noFill/>
          </a:ln>
        </p:spPr>
      </p:pic>
      <p:pic>
        <p:nvPicPr>
          <p:cNvPr id="155" name="Google Shape;155;p32"/>
          <p:cNvPicPr preferRelativeResize="0"/>
          <p:nvPr/>
        </p:nvPicPr>
        <p:blipFill rotWithShape="1">
          <a:blip r:embed="rId3">
            <a:alphaModFix/>
          </a:blip>
          <a:srcRect/>
          <a:stretch/>
        </p:blipFill>
        <p:spPr>
          <a:xfrm>
            <a:off x="568081" y="6131476"/>
            <a:ext cx="2416267" cy="284648"/>
          </a:xfrm>
          <a:prstGeom prst="rect">
            <a:avLst/>
          </a:prstGeom>
          <a:noFill/>
          <a:ln>
            <a:noFill/>
          </a:ln>
        </p:spPr>
      </p:pic>
      <p:pic>
        <p:nvPicPr>
          <p:cNvPr id="156" name="Google Shape;156;p32"/>
          <p:cNvPicPr preferRelativeResize="0"/>
          <p:nvPr/>
        </p:nvPicPr>
        <p:blipFill rotWithShape="1">
          <a:blip r:embed="rId4">
            <a:alphaModFix/>
          </a:blip>
          <a:srcRect/>
          <a:stretch/>
        </p:blipFill>
        <p:spPr>
          <a:xfrm>
            <a:off x="568081" y="4568599"/>
            <a:ext cx="1600201" cy="186267"/>
          </a:xfrm>
          <a:prstGeom prst="rect">
            <a:avLst/>
          </a:prstGeom>
          <a:noFill/>
          <a:ln>
            <a:noFill/>
          </a:ln>
        </p:spPr>
      </p:pic>
      <p:sp>
        <p:nvSpPr>
          <p:cNvPr id="157" name="Google Shape;157;p32"/>
          <p:cNvSpPr txBox="1">
            <a:spLocks noGrp="1"/>
          </p:cNvSpPr>
          <p:nvPr>
            <p:ph type="title"/>
          </p:nvPr>
        </p:nvSpPr>
        <p:spPr>
          <a:xfrm>
            <a:off x="460375" y="859991"/>
            <a:ext cx="6972300" cy="35223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8"/>
        <p:cNvGrpSpPr/>
        <p:nvPr/>
      </p:nvGrpSpPr>
      <p:grpSpPr>
        <a:xfrm>
          <a:off x="0" y="0"/>
          <a:ext cx="0" cy="0"/>
          <a:chOff x="0" y="0"/>
          <a:chExt cx="0" cy="0"/>
        </a:xfrm>
      </p:grpSpPr>
      <p:sp>
        <p:nvSpPr>
          <p:cNvPr id="159" name="Google Shape;159;p33"/>
          <p:cNvSpPr txBox="1">
            <a:spLocks noGrp="1"/>
          </p:cNvSpPr>
          <p:nvPr>
            <p:ph type="body" idx="1"/>
          </p:nvPr>
        </p:nvSpPr>
        <p:spPr>
          <a:xfrm>
            <a:off x="447923" y="3093653"/>
            <a:ext cx="8197200" cy="3002400"/>
          </a:xfrm>
          <a:prstGeom prst="rect">
            <a:avLst/>
          </a:prstGeom>
          <a:noFill/>
          <a:ln>
            <a:noFill/>
          </a:ln>
        </p:spPr>
        <p:txBody>
          <a:bodyPr spcFirstLastPara="1" wrap="square" lIns="121900" tIns="60925" rIns="121900" bIns="60925" anchor="t" anchorCtr="0">
            <a:noAutofit/>
          </a:bodyPr>
          <a:lstStyle>
            <a:lvl1pPr marL="457200" marR="0" lvl="0" indent="-381000" algn="l" rtl="0">
              <a:spcBef>
                <a:spcPts val="50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40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0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30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0" name="Google Shape;160;p33"/>
          <p:cNvSpPr txBox="1">
            <a:spLocks noGrp="1"/>
          </p:cNvSpPr>
          <p:nvPr>
            <p:ph type="body" idx="2"/>
          </p:nvPr>
        </p:nvSpPr>
        <p:spPr>
          <a:xfrm>
            <a:off x="460375" y="2307557"/>
            <a:ext cx="8184900" cy="5484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90000"/>
              </a:lnSpc>
              <a:spcBef>
                <a:spcPts val="50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60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50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1" name="Google Shape;161;p33"/>
          <p:cNvPicPr preferRelativeResize="0"/>
          <p:nvPr/>
        </p:nvPicPr>
        <p:blipFill rotWithShape="1">
          <a:blip r:embed="rId2">
            <a:alphaModFix/>
          </a:blip>
          <a:srcRect/>
          <a:stretch/>
        </p:blipFill>
        <p:spPr>
          <a:xfrm>
            <a:off x="549032" y="1818011"/>
            <a:ext cx="1103785" cy="128483"/>
          </a:xfrm>
          <a:prstGeom prst="rect">
            <a:avLst/>
          </a:prstGeom>
          <a:noFill/>
          <a:ln>
            <a:noFill/>
          </a:ln>
        </p:spPr>
      </p:pic>
      <p:pic>
        <p:nvPicPr>
          <p:cNvPr id="162" name="Google Shape;162;p33"/>
          <p:cNvPicPr preferRelativeResize="0"/>
          <p:nvPr/>
        </p:nvPicPr>
        <p:blipFill rotWithShape="1">
          <a:blip r:embed="rId3">
            <a:alphaModFix/>
          </a:blip>
          <a:srcRect/>
          <a:stretch/>
        </p:blipFill>
        <p:spPr>
          <a:xfrm>
            <a:off x="6105037" y="6234041"/>
            <a:ext cx="2540000" cy="229748"/>
          </a:xfrm>
          <a:prstGeom prst="rect">
            <a:avLst/>
          </a:prstGeom>
          <a:noFill/>
          <a:ln>
            <a:noFill/>
          </a:ln>
        </p:spPr>
      </p:pic>
      <p:sp>
        <p:nvSpPr>
          <p:cNvPr id="163" name="Google Shape;163;p33"/>
          <p:cNvSpPr txBox="1">
            <a:spLocks noGrp="1"/>
          </p:cNvSpPr>
          <p:nvPr>
            <p:ph type="title"/>
          </p:nvPr>
        </p:nvSpPr>
        <p:spPr>
          <a:xfrm>
            <a:off x="447923" y="495348"/>
            <a:ext cx="8197200" cy="1325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chemeClr val="dk1"/>
        </a:solidFill>
        <a:effectLst/>
      </p:bgPr>
    </p:bg>
    <p:spTree>
      <p:nvGrpSpPr>
        <p:cNvPr id="1" name="Shape 164"/>
        <p:cNvGrpSpPr/>
        <p:nvPr/>
      </p:nvGrpSpPr>
      <p:grpSpPr>
        <a:xfrm>
          <a:off x="0" y="0"/>
          <a:ext cx="0" cy="0"/>
          <a:chOff x="0" y="0"/>
          <a:chExt cx="0" cy="0"/>
        </a:xfrm>
      </p:grpSpPr>
      <p:sp>
        <p:nvSpPr>
          <p:cNvPr id="165" name="Google Shape;165;p34"/>
          <p:cNvSpPr txBox="1">
            <a:spLocks noGrp="1"/>
          </p:cNvSpPr>
          <p:nvPr>
            <p:ph type="body" idx="1"/>
          </p:nvPr>
        </p:nvSpPr>
        <p:spPr>
          <a:xfrm>
            <a:off x="447923" y="2307557"/>
            <a:ext cx="8197200" cy="3154500"/>
          </a:xfrm>
          <a:prstGeom prst="rect">
            <a:avLst/>
          </a:prstGeom>
          <a:noFill/>
          <a:ln>
            <a:noFill/>
          </a:ln>
        </p:spPr>
        <p:txBody>
          <a:bodyPr spcFirstLastPara="1" wrap="square" lIns="121900" tIns="60925" rIns="121900" bIns="60925" anchor="t" anchorCtr="0">
            <a:noAutofit/>
          </a:bodyPr>
          <a:lstStyle>
            <a:lvl1pPr marL="457200" marR="0" lvl="0" indent="-381000" algn="l" rtl="0">
              <a:spcBef>
                <a:spcPts val="50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40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0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30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6" name="Google Shape;166;p34"/>
          <p:cNvPicPr preferRelativeResize="0"/>
          <p:nvPr/>
        </p:nvPicPr>
        <p:blipFill rotWithShape="1">
          <a:blip r:embed="rId2">
            <a:alphaModFix/>
          </a:blip>
          <a:srcRect/>
          <a:stretch/>
        </p:blipFill>
        <p:spPr>
          <a:xfrm>
            <a:off x="549032" y="1818011"/>
            <a:ext cx="1103785" cy="128483"/>
          </a:xfrm>
          <a:prstGeom prst="rect">
            <a:avLst/>
          </a:prstGeom>
          <a:noFill/>
          <a:ln>
            <a:noFill/>
          </a:ln>
        </p:spPr>
      </p:pic>
      <p:pic>
        <p:nvPicPr>
          <p:cNvPr id="167" name="Google Shape;167;p34" descr="UW_W Logo_White.png"/>
          <p:cNvPicPr preferRelativeResize="0"/>
          <p:nvPr/>
        </p:nvPicPr>
        <p:blipFill rotWithShape="1">
          <a:blip r:embed="rId3">
            <a:alphaModFix/>
          </a:blip>
          <a:srcRect/>
          <a:stretch/>
        </p:blipFill>
        <p:spPr>
          <a:xfrm>
            <a:off x="7483915" y="5626608"/>
            <a:ext cx="1371600" cy="1231392"/>
          </a:xfrm>
          <a:prstGeom prst="rect">
            <a:avLst/>
          </a:prstGeom>
          <a:noFill/>
          <a:ln>
            <a:noFill/>
          </a:ln>
        </p:spPr>
      </p:pic>
      <p:sp>
        <p:nvSpPr>
          <p:cNvPr id="168" name="Google Shape;168;p34"/>
          <p:cNvSpPr txBox="1">
            <a:spLocks noGrp="1"/>
          </p:cNvSpPr>
          <p:nvPr>
            <p:ph type="title"/>
          </p:nvPr>
        </p:nvSpPr>
        <p:spPr>
          <a:xfrm>
            <a:off x="447923" y="492977"/>
            <a:ext cx="8197200" cy="1325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chemeClr val="dk1"/>
        </a:solidFill>
        <a:effectLst/>
      </p:bgPr>
    </p:bg>
    <p:spTree>
      <p:nvGrpSpPr>
        <p:cNvPr id="1" name="Shape 169"/>
        <p:cNvGrpSpPr/>
        <p:nvPr/>
      </p:nvGrpSpPr>
      <p:grpSpPr>
        <a:xfrm>
          <a:off x="0" y="0"/>
          <a:ext cx="0" cy="0"/>
          <a:chOff x="0" y="0"/>
          <a:chExt cx="0" cy="0"/>
        </a:xfrm>
      </p:grpSpPr>
      <p:sp>
        <p:nvSpPr>
          <p:cNvPr id="170" name="Google Shape;170;p35"/>
          <p:cNvSpPr>
            <a:spLocks noGrp="1"/>
          </p:cNvSpPr>
          <p:nvPr>
            <p:ph type="chart" idx="2"/>
          </p:nvPr>
        </p:nvSpPr>
        <p:spPr>
          <a:xfrm>
            <a:off x="447923" y="2299971"/>
            <a:ext cx="8184900" cy="3770700"/>
          </a:xfrm>
          <a:prstGeom prst="rect">
            <a:avLst/>
          </a:prstGeom>
          <a:noFill/>
          <a:ln>
            <a:noFill/>
          </a:ln>
        </p:spPr>
        <p:txBody>
          <a:bodyPr spcFirstLastPara="1" wrap="square" lIns="121900" tIns="60925" rIns="121900" bIns="60925" anchor="t" anchorCtr="0">
            <a:noAutofit/>
          </a:bodyPr>
          <a:lstStyle>
            <a:lvl1pPr marR="0" lvl="0" algn="l" rtl="0">
              <a:spcBef>
                <a:spcPts val="50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6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71" name="Google Shape;171;p35"/>
          <p:cNvPicPr preferRelativeResize="0"/>
          <p:nvPr/>
        </p:nvPicPr>
        <p:blipFill rotWithShape="1">
          <a:blip r:embed="rId2">
            <a:alphaModFix/>
          </a:blip>
          <a:srcRect/>
          <a:stretch/>
        </p:blipFill>
        <p:spPr>
          <a:xfrm>
            <a:off x="549032" y="1818011"/>
            <a:ext cx="1103785" cy="128483"/>
          </a:xfrm>
          <a:prstGeom prst="rect">
            <a:avLst/>
          </a:prstGeom>
          <a:noFill/>
          <a:ln>
            <a:noFill/>
          </a:ln>
        </p:spPr>
      </p:pic>
      <p:pic>
        <p:nvPicPr>
          <p:cNvPr id="172" name="Google Shape;172;p35"/>
          <p:cNvPicPr preferRelativeResize="0"/>
          <p:nvPr/>
        </p:nvPicPr>
        <p:blipFill rotWithShape="1">
          <a:blip r:embed="rId3">
            <a:alphaModFix/>
          </a:blip>
          <a:srcRect/>
          <a:stretch/>
        </p:blipFill>
        <p:spPr>
          <a:xfrm>
            <a:off x="6105037" y="6234041"/>
            <a:ext cx="2540000" cy="229748"/>
          </a:xfrm>
          <a:prstGeom prst="rect">
            <a:avLst/>
          </a:prstGeom>
          <a:noFill/>
          <a:ln>
            <a:noFill/>
          </a:ln>
        </p:spPr>
      </p:pic>
      <p:sp>
        <p:nvSpPr>
          <p:cNvPr id="173" name="Google Shape;173;p35"/>
          <p:cNvSpPr txBox="1">
            <a:spLocks noGrp="1"/>
          </p:cNvSpPr>
          <p:nvPr>
            <p:ph type="title"/>
          </p:nvPr>
        </p:nvSpPr>
        <p:spPr>
          <a:xfrm>
            <a:off x="460375" y="494164"/>
            <a:ext cx="8184900" cy="1325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75"/>
        <p:cNvGrpSpPr/>
        <p:nvPr/>
      </p:nvGrpSpPr>
      <p:grpSpPr>
        <a:xfrm>
          <a:off x="0" y="0"/>
          <a:ext cx="0" cy="0"/>
          <a:chOff x="0" y="0"/>
          <a:chExt cx="0" cy="0"/>
        </a:xfrm>
      </p:grpSpPr>
      <p:pic>
        <p:nvPicPr>
          <p:cNvPr id="176" name="Google Shape;176;p37"/>
          <p:cNvPicPr preferRelativeResize="0"/>
          <p:nvPr/>
        </p:nvPicPr>
        <p:blipFill rotWithShape="1">
          <a:blip r:embed="rId2">
            <a:alphaModFix/>
          </a:blip>
          <a:srcRect/>
          <a:stretch/>
        </p:blipFill>
        <p:spPr>
          <a:xfrm>
            <a:off x="549032" y="1818011"/>
            <a:ext cx="1103785" cy="128483"/>
          </a:xfrm>
          <a:prstGeom prst="rect">
            <a:avLst/>
          </a:prstGeom>
          <a:noFill/>
          <a:ln>
            <a:noFill/>
          </a:ln>
        </p:spPr>
      </p:pic>
      <p:pic>
        <p:nvPicPr>
          <p:cNvPr id="177" name="Google Shape;177;p37" descr="W Logo_Purple_2685_HEX.png"/>
          <p:cNvPicPr preferRelativeResize="0"/>
          <p:nvPr/>
        </p:nvPicPr>
        <p:blipFill rotWithShape="1">
          <a:blip r:embed="rId3">
            <a:alphaModFix/>
          </a:blip>
          <a:srcRect/>
          <a:stretch/>
        </p:blipFill>
        <p:spPr>
          <a:xfrm>
            <a:off x="7483915" y="5626608"/>
            <a:ext cx="1371600" cy="1231392"/>
          </a:xfrm>
          <a:prstGeom prst="rect">
            <a:avLst/>
          </a:prstGeom>
          <a:noFill/>
          <a:ln>
            <a:noFill/>
          </a:ln>
        </p:spPr>
      </p:pic>
      <p:sp>
        <p:nvSpPr>
          <p:cNvPr id="178" name="Google Shape;178;p37"/>
          <p:cNvSpPr txBox="1">
            <a:spLocks noGrp="1"/>
          </p:cNvSpPr>
          <p:nvPr>
            <p:ph type="body" idx="1"/>
          </p:nvPr>
        </p:nvSpPr>
        <p:spPr>
          <a:xfrm>
            <a:off x="447923" y="2307557"/>
            <a:ext cx="8197200" cy="3154500"/>
          </a:xfrm>
          <a:prstGeom prst="rect">
            <a:avLst/>
          </a:prstGeom>
          <a:noFill/>
          <a:ln>
            <a:noFill/>
          </a:ln>
        </p:spPr>
        <p:txBody>
          <a:bodyPr spcFirstLastPara="1" wrap="square" lIns="121900" tIns="60925" rIns="121900" bIns="60925" anchor="t" anchorCtr="0">
            <a:noAutofit/>
          </a:bodyPr>
          <a:lstStyle>
            <a:lvl1pPr marL="457200" marR="0" lvl="0" indent="-381000" algn="l" rtl="0">
              <a:spcBef>
                <a:spcPts val="50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40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0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30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title"/>
          </p:nvPr>
        </p:nvSpPr>
        <p:spPr>
          <a:xfrm>
            <a:off x="460375" y="494164"/>
            <a:ext cx="8184900" cy="1325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0"/>
        <p:cNvGrpSpPr/>
        <p:nvPr/>
      </p:nvGrpSpPr>
      <p:grpSpPr>
        <a:xfrm>
          <a:off x="0" y="0"/>
          <a:ext cx="0" cy="0"/>
          <a:chOff x="0" y="0"/>
          <a:chExt cx="0" cy="0"/>
        </a:xfrm>
      </p:grpSpPr>
      <p:pic>
        <p:nvPicPr>
          <p:cNvPr id="181" name="Google Shape;181;p38"/>
          <p:cNvPicPr preferRelativeResize="0"/>
          <p:nvPr/>
        </p:nvPicPr>
        <p:blipFill rotWithShape="1">
          <a:blip r:embed="rId2">
            <a:alphaModFix/>
          </a:blip>
          <a:srcRect/>
          <a:stretch/>
        </p:blipFill>
        <p:spPr>
          <a:xfrm>
            <a:off x="568081" y="4568599"/>
            <a:ext cx="1600201" cy="186267"/>
          </a:xfrm>
          <a:prstGeom prst="rect">
            <a:avLst/>
          </a:prstGeom>
          <a:noFill/>
          <a:ln>
            <a:noFill/>
          </a:ln>
        </p:spPr>
      </p:pic>
      <p:pic>
        <p:nvPicPr>
          <p:cNvPr id="182" name="Google Shape;182;p38"/>
          <p:cNvPicPr preferRelativeResize="0"/>
          <p:nvPr/>
        </p:nvPicPr>
        <p:blipFill rotWithShape="1">
          <a:blip r:embed="rId3">
            <a:alphaModFix/>
          </a:blip>
          <a:srcRect/>
          <a:stretch/>
        </p:blipFill>
        <p:spPr>
          <a:xfrm>
            <a:off x="568081" y="6132013"/>
            <a:ext cx="2425226" cy="284364"/>
          </a:xfrm>
          <a:prstGeom prst="rect">
            <a:avLst/>
          </a:prstGeom>
          <a:noFill/>
          <a:ln>
            <a:noFill/>
          </a:ln>
        </p:spPr>
      </p:pic>
      <p:pic>
        <p:nvPicPr>
          <p:cNvPr id="183" name="Google Shape;183;p38" descr="W Logo_Purple_2685_HEX.png"/>
          <p:cNvPicPr preferRelativeResize="0"/>
          <p:nvPr/>
        </p:nvPicPr>
        <p:blipFill rotWithShape="1">
          <a:blip r:embed="rId4">
            <a:alphaModFix/>
          </a:blip>
          <a:srcRect/>
          <a:stretch/>
        </p:blipFill>
        <p:spPr>
          <a:xfrm>
            <a:off x="7483915" y="5626608"/>
            <a:ext cx="1371600" cy="1231392"/>
          </a:xfrm>
          <a:prstGeom prst="rect">
            <a:avLst/>
          </a:prstGeom>
          <a:noFill/>
          <a:ln>
            <a:noFill/>
          </a:ln>
        </p:spPr>
      </p:pic>
      <p:sp>
        <p:nvSpPr>
          <p:cNvPr id="184" name="Google Shape;184;p38"/>
          <p:cNvSpPr txBox="1">
            <a:spLocks noGrp="1"/>
          </p:cNvSpPr>
          <p:nvPr>
            <p:ph type="title"/>
          </p:nvPr>
        </p:nvSpPr>
        <p:spPr>
          <a:xfrm>
            <a:off x="460375" y="859991"/>
            <a:ext cx="7023600" cy="35223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5"/>
        <p:cNvGrpSpPr/>
        <p:nvPr/>
      </p:nvGrpSpPr>
      <p:grpSpPr>
        <a:xfrm>
          <a:off x="0" y="0"/>
          <a:ext cx="0" cy="0"/>
          <a:chOff x="0" y="0"/>
          <a:chExt cx="0" cy="0"/>
        </a:xfrm>
      </p:grpSpPr>
      <p:pic>
        <p:nvPicPr>
          <p:cNvPr id="186" name="Google Shape;186;p39"/>
          <p:cNvPicPr preferRelativeResize="0"/>
          <p:nvPr/>
        </p:nvPicPr>
        <p:blipFill rotWithShape="1">
          <a:blip r:embed="rId2">
            <a:alphaModFix/>
          </a:blip>
          <a:srcRect/>
          <a:stretch/>
        </p:blipFill>
        <p:spPr>
          <a:xfrm>
            <a:off x="568081" y="4568599"/>
            <a:ext cx="1600201" cy="186267"/>
          </a:xfrm>
          <a:prstGeom prst="rect">
            <a:avLst/>
          </a:prstGeom>
          <a:noFill/>
          <a:ln>
            <a:noFill/>
          </a:ln>
        </p:spPr>
      </p:pic>
      <p:pic>
        <p:nvPicPr>
          <p:cNvPr id="187" name="Google Shape;187;p39" descr="W Logo_Purple_2685_HEX.png"/>
          <p:cNvPicPr preferRelativeResize="0"/>
          <p:nvPr/>
        </p:nvPicPr>
        <p:blipFill rotWithShape="1">
          <a:blip r:embed="rId3">
            <a:alphaModFix/>
          </a:blip>
          <a:srcRect/>
          <a:stretch/>
        </p:blipFill>
        <p:spPr>
          <a:xfrm>
            <a:off x="7483915" y="5626608"/>
            <a:ext cx="1371600" cy="1231392"/>
          </a:xfrm>
          <a:prstGeom prst="rect">
            <a:avLst/>
          </a:prstGeom>
          <a:noFill/>
          <a:ln>
            <a:noFill/>
          </a:ln>
        </p:spPr>
      </p:pic>
      <p:pic>
        <p:nvPicPr>
          <p:cNvPr id="188" name="Google Shape;188;p39"/>
          <p:cNvPicPr preferRelativeResize="0"/>
          <p:nvPr/>
        </p:nvPicPr>
        <p:blipFill rotWithShape="1">
          <a:blip r:embed="rId4">
            <a:alphaModFix/>
          </a:blip>
          <a:srcRect/>
          <a:stretch/>
        </p:blipFill>
        <p:spPr>
          <a:xfrm>
            <a:off x="568085" y="6234041"/>
            <a:ext cx="2539991" cy="229748"/>
          </a:xfrm>
          <a:prstGeom prst="rect">
            <a:avLst/>
          </a:prstGeom>
          <a:noFill/>
          <a:ln>
            <a:noFill/>
          </a:ln>
        </p:spPr>
      </p:pic>
      <p:sp>
        <p:nvSpPr>
          <p:cNvPr id="189" name="Google Shape;189;p39"/>
          <p:cNvSpPr txBox="1">
            <a:spLocks noGrp="1"/>
          </p:cNvSpPr>
          <p:nvPr>
            <p:ph type="title"/>
          </p:nvPr>
        </p:nvSpPr>
        <p:spPr>
          <a:xfrm>
            <a:off x="460376" y="859991"/>
            <a:ext cx="7023600" cy="35223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90"/>
        <p:cNvGrpSpPr/>
        <p:nvPr/>
      </p:nvGrpSpPr>
      <p:grpSpPr>
        <a:xfrm>
          <a:off x="0" y="0"/>
          <a:ext cx="0" cy="0"/>
          <a:chOff x="0" y="0"/>
          <a:chExt cx="0" cy="0"/>
        </a:xfrm>
      </p:grpSpPr>
      <p:pic>
        <p:nvPicPr>
          <p:cNvPr id="191" name="Google Shape;191;p40"/>
          <p:cNvPicPr preferRelativeResize="0"/>
          <p:nvPr/>
        </p:nvPicPr>
        <p:blipFill rotWithShape="1">
          <a:blip r:embed="rId2">
            <a:alphaModFix/>
          </a:blip>
          <a:srcRect/>
          <a:stretch/>
        </p:blipFill>
        <p:spPr>
          <a:xfrm>
            <a:off x="555381" y="1819205"/>
            <a:ext cx="1103785" cy="128481"/>
          </a:xfrm>
          <a:prstGeom prst="rect">
            <a:avLst/>
          </a:prstGeom>
          <a:noFill/>
          <a:ln>
            <a:noFill/>
          </a:ln>
        </p:spPr>
      </p:pic>
      <p:pic>
        <p:nvPicPr>
          <p:cNvPr id="192" name="Google Shape;192;p40"/>
          <p:cNvPicPr preferRelativeResize="0"/>
          <p:nvPr/>
        </p:nvPicPr>
        <p:blipFill rotWithShape="1">
          <a:blip r:embed="rId3">
            <a:alphaModFix/>
          </a:blip>
          <a:srcRect/>
          <a:stretch/>
        </p:blipFill>
        <p:spPr>
          <a:xfrm>
            <a:off x="549032" y="1818011"/>
            <a:ext cx="1103785" cy="128483"/>
          </a:xfrm>
          <a:prstGeom prst="rect">
            <a:avLst/>
          </a:prstGeom>
          <a:noFill/>
          <a:ln>
            <a:noFill/>
          </a:ln>
        </p:spPr>
      </p:pic>
      <p:sp>
        <p:nvSpPr>
          <p:cNvPr id="193" name="Google Shape;193;p40"/>
          <p:cNvSpPr txBox="1">
            <a:spLocks noGrp="1"/>
          </p:cNvSpPr>
          <p:nvPr>
            <p:ph type="body" idx="1"/>
          </p:nvPr>
        </p:nvSpPr>
        <p:spPr>
          <a:xfrm>
            <a:off x="447923" y="3093653"/>
            <a:ext cx="8197200" cy="3002400"/>
          </a:xfrm>
          <a:prstGeom prst="rect">
            <a:avLst/>
          </a:prstGeom>
          <a:noFill/>
          <a:ln>
            <a:noFill/>
          </a:ln>
        </p:spPr>
        <p:txBody>
          <a:bodyPr spcFirstLastPara="1" wrap="square" lIns="121900" tIns="60925" rIns="121900" bIns="60925" anchor="t" anchorCtr="0">
            <a:noAutofit/>
          </a:bodyPr>
          <a:lstStyle>
            <a:lvl1pPr marL="457200" marR="0" lvl="0" indent="-381000" algn="l" rtl="0">
              <a:spcBef>
                <a:spcPts val="50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40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0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30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40"/>
          <p:cNvSpPr txBox="1">
            <a:spLocks noGrp="1"/>
          </p:cNvSpPr>
          <p:nvPr>
            <p:ph type="body" idx="2"/>
          </p:nvPr>
        </p:nvSpPr>
        <p:spPr>
          <a:xfrm>
            <a:off x="460375" y="2307557"/>
            <a:ext cx="8184900" cy="5484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60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50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5" name="Google Shape;195;p40"/>
          <p:cNvPicPr preferRelativeResize="0"/>
          <p:nvPr/>
        </p:nvPicPr>
        <p:blipFill rotWithShape="1">
          <a:blip r:embed="rId4">
            <a:alphaModFix/>
          </a:blip>
          <a:srcRect/>
          <a:stretch/>
        </p:blipFill>
        <p:spPr>
          <a:xfrm>
            <a:off x="6105041" y="6234041"/>
            <a:ext cx="2539991" cy="229748"/>
          </a:xfrm>
          <a:prstGeom prst="rect">
            <a:avLst/>
          </a:prstGeom>
          <a:noFill/>
          <a:ln>
            <a:noFill/>
          </a:ln>
        </p:spPr>
      </p:pic>
      <p:sp>
        <p:nvSpPr>
          <p:cNvPr id="196" name="Google Shape;196;p40"/>
          <p:cNvSpPr txBox="1">
            <a:spLocks noGrp="1"/>
          </p:cNvSpPr>
          <p:nvPr>
            <p:ph type="title"/>
          </p:nvPr>
        </p:nvSpPr>
        <p:spPr>
          <a:xfrm>
            <a:off x="447923" y="492381"/>
            <a:ext cx="8197200" cy="1325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97"/>
        <p:cNvGrpSpPr/>
        <p:nvPr/>
      </p:nvGrpSpPr>
      <p:grpSpPr>
        <a:xfrm>
          <a:off x="0" y="0"/>
          <a:ext cx="0" cy="0"/>
          <a:chOff x="0" y="0"/>
          <a:chExt cx="0" cy="0"/>
        </a:xfrm>
      </p:grpSpPr>
      <p:pic>
        <p:nvPicPr>
          <p:cNvPr id="198" name="Google Shape;198;p41"/>
          <p:cNvPicPr preferRelativeResize="0"/>
          <p:nvPr/>
        </p:nvPicPr>
        <p:blipFill rotWithShape="1">
          <a:blip r:embed="rId2">
            <a:alphaModFix/>
          </a:blip>
          <a:srcRect/>
          <a:stretch/>
        </p:blipFill>
        <p:spPr>
          <a:xfrm>
            <a:off x="549032" y="1818011"/>
            <a:ext cx="1103785" cy="128483"/>
          </a:xfrm>
          <a:prstGeom prst="rect">
            <a:avLst/>
          </a:prstGeom>
          <a:noFill/>
          <a:ln>
            <a:noFill/>
          </a:ln>
        </p:spPr>
      </p:pic>
      <p:sp>
        <p:nvSpPr>
          <p:cNvPr id="199" name="Google Shape;199;p41"/>
          <p:cNvSpPr>
            <a:spLocks noGrp="1"/>
          </p:cNvSpPr>
          <p:nvPr>
            <p:ph type="chart" idx="2"/>
          </p:nvPr>
        </p:nvSpPr>
        <p:spPr>
          <a:xfrm>
            <a:off x="447923" y="2299971"/>
            <a:ext cx="8184900" cy="3948300"/>
          </a:xfrm>
          <a:prstGeom prst="rect">
            <a:avLst/>
          </a:prstGeom>
          <a:noFill/>
          <a:ln>
            <a:noFill/>
          </a:ln>
        </p:spPr>
        <p:txBody>
          <a:bodyPr spcFirstLastPara="1" wrap="square" lIns="121900" tIns="60925" rIns="121900" bIns="60925" anchor="t" anchorCtr="0">
            <a:noAutofit/>
          </a:bodyPr>
          <a:lstStyle>
            <a:lvl1pPr marR="0" lvl="0" algn="l" rtl="0">
              <a:spcBef>
                <a:spcPts val="50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0" name="Google Shape;200;p41"/>
          <p:cNvPicPr preferRelativeResize="0"/>
          <p:nvPr/>
        </p:nvPicPr>
        <p:blipFill rotWithShape="1">
          <a:blip r:embed="rId3">
            <a:alphaModFix/>
          </a:blip>
          <a:srcRect/>
          <a:stretch/>
        </p:blipFill>
        <p:spPr>
          <a:xfrm>
            <a:off x="6105041" y="6234041"/>
            <a:ext cx="2539991" cy="229748"/>
          </a:xfrm>
          <a:prstGeom prst="rect">
            <a:avLst/>
          </a:prstGeom>
          <a:noFill/>
          <a:ln>
            <a:noFill/>
          </a:ln>
        </p:spPr>
      </p:pic>
      <p:sp>
        <p:nvSpPr>
          <p:cNvPr id="201" name="Google Shape;201;p41"/>
          <p:cNvSpPr txBox="1">
            <a:spLocks noGrp="1"/>
          </p:cNvSpPr>
          <p:nvPr>
            <p:ph type="title"/>
          </p:nvPr>
        </p:nvSpPr>
        <p:spPr>
          <a:xfrm>
            <a:off x="460375" y="492977"/>
            <a:ext cx="8172300" cy="1325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rgbClr val="4B2E83"/>
        </a:solidFill>
        <a:effectLst/>
      </p:bgPr>
    </p:bg>
    <p:spTree>
      <p:nvGrpSpPr>
        <p:cNvPr id="1" name="Shape 207"/>
        <p:cNvGrpSpPr/>
        <p:nvPr/>
      </p:nvGrpSpPr>
      <p:grpSpPr>
        <a:xfrm>
          <a:off x="0" y="0"/>
          <a:ext cx="0" cy="0"/>
          <a:chOff x="0" y="0"/>
          <a:chExt cx="0" cy="0"/>
        </a:xfrm>
      </p:grpSpPr>
      <p:pic>
        <p:nvPicPr>
          <p:cNvPr id="208" name="Google Shape;208;p43" descr="UW_W Logo_White.png"/>
          <p:cNvPicPr preferRelativeResize="0"/>
          <p:nvPr/>
        </p:nvPicPr>
        <p:blipFill rotWithShape="1">
          <a:blip r:embed="rId2">
            <a:alphaModFix/>
          </a:blip>
          <a:srcRect/>
          <a:stretch/>
        </p:blipFill>
        <p:spPr>
          <a:xfrm>
            <a:off x="7749541" y="5945854"/>
            <a:ext cx="1028702" cy="923546"/>
          </a:xfrm>
          <a:prstGeom prst="rect">
            <a:avLst/>
          </a:prstGeom>
          <a:noFill/>
          <a:ln>
            <a:noFill/>
          </a:ln>
        </p:spPr>
      </p:pic>
      <p:sp>
        <p:nvSpPr>
          <p:cNvPr id="209" name="Google Shape;209;p43"/>
          <p:cNvSpPr txBox="1">
            <a:spLocks noGrp="1"/>
          </p:cNvSpPr>
          <p:nvPr>
            <p:ph type="body" idx="1"/>
          </p:nvPr>
        </p:nvSpPr>
        <p:spPr>
          <a:xfrm>
            <a:off x="671757" y="1332224"/>
            <a:ext cx="6972300" cy="24270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Clr>
                <a:schemeClr val="lt2"/>
              </a:buClr>
              <a:buSzPts val="3750"/>
              <a:buNone/>
              <a:defRPr sz="3750" b="0" i="0" cap="none">
                <a:solidFill>
                  <a:schemeClr val="lt2"/>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210" name="Google Shape;210;p43"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pic>
        <p:nvPicPr>
          <p:cNvPr id="211" name="Google Shape;211;p43"/>
          <p:cNvPicPr preferRelativeResize="0"/>
          <p:nvPr/>
        </p:nvPicPr>
        <p:blipFill rotWithShape="1">
          <a:blip r:embed="rId4">
            <a:alphaModFix/>
          </a:blip>
          <a:srcRect/>
          <a:stretch/>
        </p:blipFill>
        <p:spPr>
          <a:xfrm>
            <a:off x="6926581" y="228600"/>
            <a:ext cx="1888400" cy="573074"/>
          </a:xfrm>
          <a:prstGeom prst="rect">
            <a:avLst/>
          </a:prstGeom>
          <a:noFill/>
          <a:ln>
            <a:noFill/>
          </a:ln>
        </p:spPr>
      </p:pic>
      <p:sp>
        <p:nvSpPr>
          <p:cNvPr id="212" name="Google Shape;212;p43"/>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chemeClr val="lt2"/>
              </a:buClr>
              <a:buSzPts val="1800"/>
              <a:buNone/>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228600" algn="l" rtl="0">
              <a:spcBef>
                <a:spcPts val="240"/>
              </a:spcBef>
              <a:spcAft>
                <a:spcPts val="0"/>
              </a:spcAft>
              <a:buClr>
                <a:schemeClr val="lt2"/>
              </a:buClr>
              <a:buSzPts val="1200"/>
              <a:buNone/>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213"/>
        <p:cNvGrpSpPr/>
        <p:nvPr/>
      </p:nvGrpSpPr>
      <p:grpSpPr>
        <a:xfrm>
          <a:off x="0" y="0"/>
          <a:ext cx="0" cy="0"/>
          <a:chOff x="0" y="0"/>
          <a:chExt cx="0" cy="0"/>
        </a:xfrm>
      </p:grpSpPr>
      <p:sp>
        <p:nvSpPr>
          <p:cNvPr id="214" name="Google Shape;214;p44"/>
          <p:cNvSpPr txBox="1">
            <a:spLocks noGrp="1"/>
          </p:cNvSpPr>
          <p:nvPr>
            <p:ph type="ctrTitle"/>
          </p:nvPr>
        </p:nvSpPr>
        <p:spPr>
          <a:xfrm>
            <a:off x="676656" y="4464036"/>
            <a:ext cx="6858000" cy="1244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accent3"/>
              </a:buClr>
              <a:buSzPts val="3750"/>
              <a:buFont typeface="Encode Sans Black"/>
              <a:buNone/>
              <a:defRPr sz="3750" b="0" i="0">
                <a:solidFill>
                  <a:schemeClr val="accent3"/>
                </a:solidFill>
                <a:latin typeface="Encode Sans Black"/>
                <a:ea typeface="Encode Sans Black"/>
                <a:cs typeface="Encode Sans Black"/>
                <a:sym typeface="Encode Sans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44"/>
          <p:cNvSpPr txBox="1">
            <a:spLocks noGrp="1"/>
          </p:cNvSpPr>
          <p:nvPr>
            <p:ph type="subTitle" idx="1"/>
          </p:nvPr>
        </p:nvSpPr>
        <p:spPr>
          <a:xfrm>
            <a:off x="676656" y="3694377"/>
            <a:ext cx="6858000" cy="753900"/>
          </a:xfrm>
          <a:prstGeom prst="rect">
            <a:avLst/>
          </a:prstGeom>
          <a:noFill/>
          <a:ln>
            <a:noFill/>
          </a:ln>
        </p:spPr>
        <p:txBody>
          <a:bodyPr spcFirstLastPara="1" wrap="square" lIns="91425" tIns="45700" rIns="91425" bIns="45700" anchor="b" anchorCtr="0">
            <a:normAutofit/>
          </a:bodyPr>
          <a:lstStyle>
            <a:lvl1pPr lvl="0" algn="l" rtl="0">
              <a:spcBef>
                <a:spcPts val="360"/>
              </a:spcBef>
              <a:spcAft>
                <a:spcPts val="0"/>
              </a:spcAft>
              <a:buClr>
                <a:schemeClr val="lt2"/>
              </a:buClr>
              <a:buSzPts val="1800"/>
              <a:buNone/>
              <a:defRPr sz="1800" b="0" cap="none">
                <a:solidFill>
                  <a:schemeClr val="lt2"/>
                </a:solidFill>
                <a:latin typeface="Arial"/>
                <a:ea typeface="Arial"/>
                <a:cs typeface="Arial"/>
                <a:sym typeface="Arial"/>
              </a:defRPr>
            </a:lvl1pPr>
            <a:lvl2pPr lvl="1" algn="ctr" rtl="0">
              <a:spcBef>
                <a:spcPts val="225"/>
              </a:spcBef>
              <a:spcAft>
                <a:spcPts val="0"/>
              </a:spcAft>
              <a:buClr>
                <a:schemeClr val="lt2"/>
              </a:buClr>
              <a:buSzPts val="1125"/>
              <a:buNone/>
              <a:defRPr sz="1125"/>
            </a:lvl2pPr>
            <a:lvl3pPr lvl="2" algn="ctr" rtl="0">
              <a:spcBef>
                <a:spcPts val="203"/>
              </a:spcBef>
              <a:spcAft>
                <a:spcPts val="0"/>
              </a:spcAft>
              <a:buClr>
                <a:schemeClr val="lt2"/>
              </a:buClr>
              <a:buSzPts val="1013"/>
              <a:buNone/>
              <a:defRPr sz="1013"/>
            </a:lvl3pPr>
            <a:lvl4pPr lvl="3" algn="ctr" rtl="0">
              <a:spcBef>
                <a:spcPts val="180"/>
              </a:spcBef>
              <a:spcAft>
                <a:spcPts val="0"/>
              </a:spcAft>
              <a:buClr>
                <a:schemeClr val="lt2"/>
              </a:buClr>
              <a:buSzPts val="900"/>
              <a:buNone/>
              <a:defRPr sz="900"/>
            </a:lvl4pPr>
            <a:lvl5pPr lvl="4" algn="ctr" rtl="0">
              <a:spcBef>
                <a:spcPts val="180"/>
              </a:spcBef>
              <a:spcAft>
                <a:spcPts val="0"/>
              </a:spcAft>
              <a:buClr>
                <a:schemeClr val="lt2"/>
              </a:buClr>
              <a:buSzPts val="900"/>
              <a:buNone/>
              <a:defRPr sz="900"/>
            </a:lvl5pPr>
            <a:lvl6pPr lvl="5" algn="ctr" rtl="0">
              <a:spcBef>
                <a:spcPts val="180"/>
              </a:spcBef>
              <a:spcAft>
                <a:spcPts val="0"/>
              </a:spcAft>
              <a:buClr>
                <a:schemeClr val="lt1"/>
              </a:buClr>
              <a:buSzPts val="900"/>
              <a:buNone/>
              <a:defRPr sz="900"/>
            </a:lvl6pPr>
            <a:lvl7pPr lvl="6" algn="ctr" rtl="0">
              <a:spcBef>
                <a:spcPts val="180"/>
              </a:spcBef>
              <a:spcAft>
                <a:spcPts val="0"/>
              </a:spcAft>
              <a:buClr>
                <a:schemeClr val="lt1"/>
              </a:buClr>
              <a:buSzPts val="900"/>
              <a:buNone/>
              <a:defRPr sz="900"/>
            </a:lvl7pPr>
            <a:lvl8pPr lvl="7" algn="ctr" rtl="0">
              <a:spcBef>
                <a:spcPts val="180"/>
              </a:spcBef>
              <a:spcAft>
                <a:spcPts val="0"/>
              </a:spcAft>
              <a:buClr>
                <a:schemeClr val="lt1"/>
              </a:buClr>
              <a:buSzPts val="900"/>
              <a:buNone/>
              <a:defRPr sz="900"/>
            </a:lvl8pPr>
            <a:lvl9pPr lvl="8" algn="ctr" rtl="0">
              <a:spcBef>
                <a:spcPts val="180"/>
              </a:spcBef>
              <a:spcAft>
                <a:spcPts val="0"/>
              </a:spcAft>
              <a:buClr>
                <a:schemeClr val="lt1"/>
              </a:buClr>
              <a:buSzPts val="900"/>
              <a:buNone/>
              <a:defRPr sz="900"/>
            </a:lvl9pPr>
          </a:lstStyle>
          <a:p>
            <a:endParaRPr/>
          </a:p>
        </p:txBody>
      </p:sp>
      <p:sp>
        <p:nvSpPr>
          <p:cNvPr id="216" name="Google Shape;216;p44"/>
          <p:cNvSpPr txBox="1">
            <a:spLocks noGrp="1"/>
          </p:cNvSpPr>
          <p:nvPr>
            <p:ph type="sldNum" idx="12"/>
          </p:nvPr>
        </p:nvSpPr>
        <p:spPr>
          <a:xfrm>
            <a:off x="7086600" y="6356359"/>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44"/>
          <p:cNvPicPr preferRelativeResize="0"/>
          <p:nvPr/>
        </p:nvPicPr>
        <p:blipFill rotWithShape="1">
          <a:blip r:embed="rId2">
            <a:alphaModFix/>
          </a:blip>
          <a:srcRect/>
          <a:stretch/>
        </p:blipFill>
        <p:spPr>
          <a:xfrm>
            <a:off x="786384" y="5788456"/>
            <a:ext cx="2286198" cy="11583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218"/>
        <p:cNvGrpSpPr/>
        <p:nvPr/>
      </p:nvGrpSpPr>
      <p:grpSpPr>
        <a:xfrm>
          <a:off x="0" y="0"/>
          <a:ext cx="0" cy="0"/>
          <a:chOff x="0" y="0"/>
          <a:chExt cx="0" cy="0"/>
        </a:xfrm>
      </p:grpSpPr>
      <p:sp>
        <p:nvSpPr>
          <p:cNvPr id="219" name="Google Shape;219;p45"/>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20" name="Google Shape;220;p45"/>
          <p:cNvSpPr txBox="1">
            <a:spLocks noGrp="1"/>
          </p:cNvSpPr>
          <p:nvPr>
            <p:ph type="body" idx="2"/>
          </p:nvPr>
        </p:nvSpPr>
        <p:spPr>
          <a:xfrm>
            <a:off x="659307" y="2320239"/>
            <a:ext cx="8197200" cy="38100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chemeClr val="lt2"/>
              </a:buClr>
              <a:buSzPts val="1800"/>
              <a:buFont typeface="Arial"/>
              <a:buChar char="•"/>
              <a:defRPr sz="1800" b="1" i="0">
                <a:solidFill>
                  <a:schemeClr val="lt2"/>
                </a:solidFill>
                <a:latin typeface="Calibri"/>
                <a:ea typeface="Calibri"/>
                <a:cs typeface="Calibri"/>
                <a:sym typeface="Calibri"/>
              </a:defRPr>
            </a:lvl1pPr>
            <a:lvl2pPr marL="914400" marR="0" lvl="1" indent="-323850" algn="l" rtl="0">
              <a:lnSpc>
                <a:spcPct val="100000"/>
              </a:lnSpc>
              <a:spcBef>
                <a:spcPts val="300"/>
              </a:spcBef>
              <a:spcAft>
                <a:spcPts val="0"/>
              </a:spcAft>
              <a:buClr>
                <a:schemeClr val="lt2"/>
              </a:buClr>
              <a:buSzPts val="1500"/>
              <a:buFont typeface="Arial"/>
              <a:buChar char="–"/>
              <a:defRPr sz="1500" b="1" i="0">
                <a:solidFill>
                  <a:schemeClr val="lt2"/>
                </a:solidFill>
                <a:latin typeface="Calibri"/>
                <a:ea typeface="Calibri"/>
                <a:cs typeface="Calibri"/>
                <a:sym typeface="Calibri"/>
              </a:defRPr>
            </a:lvl2pPr>
            <a:lvl3pPr marL="1371600" marR="0" lvl="2" indent="-314325" algn="l" rtl="0">
              <a:lnSpc>
                <a:spcPct val="100000"/>
              </a:lnSpc>
              <a:spcBef>
                <a:spcPts val="270"/>
              </a:spcBef>
              <a:spcAft>
                <a:spcPts val="0"/>
              </a:spcAft>
              <a:buClr>
                <a:schemeClr val="lt2"/>
              </a:buClr>
              <a:buSzPts val="1350"/>
              <a:buFont typeface="Arial"/>
              <a:buChar char="•"/>
              <a:defRPr sz="1350" b="1" i="0">
                <a:solidFill>
                  <a:schemeClr val="lt2"/>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lt2"/>
              </a:buClr>
              <a:buSzPts val="1200"/>
              <a:buFont typeface="Arial"/>
              <a:buChar char="–"/>
              <a:defRPr sz="1200" b="1" i="0">
                <a:solidFill>
                  <a:schemeClr val="lt2"/>
                </a:solidFill>
                <a:latin typeface="Calibri"/>
                <a:ea typeface="Calibri"/>
                <a:cs typeface="Calibri"/>
                <a:sym typeface="Calibri"/>
              </a:defRPr>
            </a:lvl4pPr>
            <a:lvl5pPr marL="2286000" marR="0" lvl="4" indent="-295275" algn="l" rtl="0">
              <a:lnSpc>
                <a:spcPct val="100000"/>
              </a:lnSpc>
              <a:spcBef>
                <a:spcPts val="210"/>
              </a:spcBef>
              <a:spcAft>
                <a:spcPts val="0"/>
              </a:spcAft>
              <a:buClr>
                <a:schemeClr val="lt2"/>
              </a:buClr>
              <a:buSzPts val="1050"/>
              <a:buFont typeface="Arial"/>
              <a:buChar char="»"/>
              <a:defRPr sz="1050" b="1" i="0">
                <a:solidFill>
                  <a:schemeClr val="lt2"/>
                </a:solidFill>
                <a:latin typeface="Calibri"/>
                <a:ea typeface="Calibri"/>
                <a:cs typeface="Calibri"/>
                <a:sym typeface="Calibri"/>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21" name="Google Shape;221;p45"/>
          <p:cNvSpPr txBox="1">
            <a:spLocks noGrp="1"/>
          </p:cNvSpPr>
          <p:nvPr>
            <p:ph type="body" idx="3"/>
          </p:nvPr>
        </p:nvSpPr>
        <p:spPr>
          <a:xfrm>
            <a:off x="671758" y="1730667"/>
            <a:ext cx="8184600" cy="411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360"/>
              </a:spcBef>
              <a:spcAft>
                <a:spcPts val="0"/>
              </a:spcAft>
              <a:buClr>
                <a:schemeClr val="accent3"/>
              </a:buClr>
              <a:buSzPts val="1800"/>
              <a:buNone/>
              <a:defRPr sz="1800" b="0" i="0" cap="none">
                <a:solidFill>
                  <a:schemeClr val="accent3"/>
                </a:solidFill>
                <a:latin typeface="Arial"/>
                <a:ea typeface="Arial"/>
                <a:cs typeface="Arial"/>
                <a:sym typeface="Arial"/>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222" name="Google Shape;222;p45"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23" name="Google Shape;223;p45"/>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224"/>
        <p:cNvGrpSpPr/>
        <p:nvPr/>
      </p:nvGrpSpPr>
      <p:grpSpPr>
        <a:xfrm>
          <a:off x="0" y="0"/>
          <a:ext cx="0" cy="0"/>
          <a:chOff x="0" y="0"/>
          <a:chExt cx="0" cy="0"/>
        </a:xfrm>
      </p:grpSpPr>
      <p:sp>
        <p:nvSpPr>
          <p:cNvPr id="225" name="Google Shape;225;p46"/>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chemeClr val="accent3"/>
              </a:buClr>
              <a:buSzPts val="1800"/>
              <a:buFont typeface="Arial"/>
              <a:buChar char="•"/>
              <a:defRPr sz="1800" b="1" i="0">
                <a:solidFill>
                  <a:schemeClr val="accent3"/>
                </a:solidFill>
                <a:latin typeface="Calibri"/>
                <a:ea typeface="Calibri"/>
                <a:cs typeface="Calibri"/>
                <a:sym typeface="Calibri"/>
              </a:defRPr>
            </a:lvl1pPr>
            <a:lvl2pPr marL="914400" marR="0" lvl="1" indent="-323850" algn="l" rtl="0">
              <a:lnSpc>
                <a:spcPct val="100000"/>
              </a:lnSpc>
              <a:spcBef>
                <a:spcPts val="300"/>
              </a:spcBef>
              <a:spcAft>
                <a:spcPts val="0"/>
              </a:spcAft>
              <a:buClr>
                <a:schemeClr val="accent3"/>
              </a:buClr>
              <a:buSzPts val="1500"/>
              <a:buFont typeface="Arial"/>
              <a:buChar char="–"/>
              <a:defRPr sz="1500" b="1" i="0">
                <a:solidFill>
                  <a:schemeClr val="accent3"/>
                </a:solidFill>
                <a:latin typeface="Calibri"/>
                <a:ea typeface="Calibri"/>
                <a:cs typeface="Calibri"/>
                <a:sym typeface="Calibri"/>
              </a:defRPr>
            </a:lvl2pPr>
            <a:lvl3pPr marL="1371600" marR="0" lvl="2" indent="-314325" algn="l" rtl="0">
              <a:lnSpc>
                <a:spcPct val="100000"/>
              </a:lnSpc>
              <a:spcBef>
                <a:spcPts val="270"/>
              </a:spcBef>
              <a:spcAft>
                <a:spcPts val="0"/>
              </a:spcAft>
              <a:buClr>
                <a:schemeClr val="accent3"/>
              </a:buClr>
              <a:buSzPts val="1350"/>
              <a:buFont typeface="Arial"/>
              <a:buChar char="•"/>
              <a:defRPr sz="1350" b="1" i="0">
                <a:solidFill>
                  <a:schemeClr val="accent3"/>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accent3"/>
              </a:buClr>
              <a:buSzPts val="1200"/>
              <a:buFont typeface="Arial"/>
              <a:buChar char="–"/>
              <a:defRPr sz="1200" b="1" i="0">
                <a:solidFill>
                  <a:schemeClr val="accent3"/>
                </a:solidFill>
                <a:latin typeface="Calibri"/>
                <a:ea typeface="Calibri"/>
                <a:cs typeface="Calibri"/>
                <a:sym typeface="Calibri"/>
              </a:defRPr>
            </a:lvl4pPr>
            <a:lvl5pPr marL="2286000" marR="0" lvl="4" indent="-295275" algn="l" rtl="0">
              <a:lnSpc>
                <a:spcPct val="100000"/>
              </a:lnSpc>
              <a:spcBef>
                <a:spcPts val="210"/>
              </a:spcBef>
              <a:spcAft>
                <a:spcPts val="0"/>
              </a:spcAft>
              <a:buClr>
                <a:schemeClr val="accent3"/>
              </a:buClr>
              <a:buSzPts val="1050"/>
              <a:buFont typeface="Arial"/>
              <a:buChar char="»"/>
              <a:defRPr sz="1050" b="1" i="0">
                <a:solidFill>
                  <a:schemeClr val="accent3"/>
                </a:solidFill>
                <a:latin typeface="Calibri"/>
                <a:ea typeface="Calibri"/>
                <a:cs typeface="Calibri"/>
                <a:sym typeface="Calibri"/>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26" name="Google Shape;226;p46"/>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227" name="Google Shape;227;p4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28" name="Google Shape;228;p46"/>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229"/>
        <p:cNvGrpSpPr/>
        <p:nvPr/>
      </p:nvGrpSpPr>
      <p:grpSpPr>
        <a:xfrm>
          <a:off x="0" y="0"/>
          <a:ext cx="0" cy="0"/>
          <a:chOff x="0" y="0"/>
          <a:chExt cx="0" cy="0"/>
        </a:xfrm>
      </p:grpSpPr>
      <p:sp>
        <p:nvSpPr>
          <p:cNvPr id="230" name="Google Shape;230;p47"/>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lt2"/>
              </a:buClr>
              <a:buSzPts val="1800"/>
              <a:buFont typeface="Arial"/>
              <a:buNone/>
              <a:defRPr sz="1800" b="0" i="0" u="none" strike="noStrike" cap="none">
                <a:solidFill>
                  <a:schemeClr val="lt2"/>
                </a:solidFill>
                <a:latin typeface="Calibri"/>
                <a:ea typeface="Calibri"/>
                <a:cs typeface="Calibri"/>
                <a:sym typeface="Calibri"/>
              </a:defRPr>
            </a:lvl1pPr>
            <a:lvl2pPr marR="0" lvl="1"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R="0" lvl="2" algn="l" rtl="0">
              <a:spcBef>
                <a:spcPts val="270"/>
              </a:spcBef>
              <a:spcAft>
                <a:spcPts val="0"/>
              </a:spcAft>
              <a:buClr>
                <a:schemeClr val="lt2"/>
              </a:buClr>
              <a:buSzPts val="1350"/>
              <a:buFont typeface="Arial"/>
              <a:buChar char="•"/>
              <a:defRPr sz="1350" b="1" i="0" u="none" strike="noStrike" cap="none">
                <a:solidFill>
                  <a:schemeClr val="lt2"/>
                </a:solidFill>
                <a:latin typeface="Open Sans"/>
                <a:ea typeface="Open Sans"/>
                <a:cs typeface="Open Sans"/>
                <a:sym typeface="Open Sans"/>
              </a:defRPr>
            </a:lvl3pPr>
            <a:lvl4pPr marR="0" lvl="3"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R="0" lvl="4"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5pPr>
            <a:lvl6pPr marR="0" lvl="5"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R="0" lvl="6"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R="0" lvl="7"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R="0" lvl="8"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231" name="Google Shape;231;p47"/>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232" name="Google Shape;232;p47"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33" name="Google Shape;233;p47"/>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234"/>
        <p:cNvGrpSpPr/>
        <p:nvPr/>
      </p:nvGrpSpPr>
      <p:grpSpPr>
        <a:xfrm>
          <a:off x="0" y="0"/>
          <a:ext cx="0" cy="0"/>
          <a:chOff x="0" y="0"/>
          <a:chExt cx="0" cy="0"/>
        </a:xfrm>
      </p:grpSpPr>
      <p:sp>
        <p:nvSpPr>
          <p:cNvPr id="235" name="Google Shape;235;p48"/>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236" name="Google Shape;236;p4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37" name="Google Shape;237;p48"/>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38" name="Google Shape;238;p48"/>
          <p:cNvSpPr txBox="1">
            <a:spLocks noGrp="1"/>
          </p:cNvSpPr>
          <p:nvPr>
            <p:ph type="body" idx="2"/>
          </p:nvPr>
        </p:nvSpPr>
        <p:spPr>
          <a:xfrm>
            <a:off x="4811025" y="1736725"/>
            <a:ext cx="4023300" cy="40149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39" name="Google Shape;239;p48"/>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240"/>
        <p:cNvGrpSpPr/>
        <p:nvPr/>
      </p:nvGrpSpPr>
      <p:grpSpPr>
        <a:xfrm>
          <a:off x="0" y="0"/>
          <a:ext cx="0" cy="0"/>
          <a:chOff x="0" y="0"/>
          <a:chExt cx="0" cy="0"/>
        </a:xfrm>
      </p:grpSpPr>
      <p:sp>
        <p:nvSpPr>
          <p:cNvPr id="241" name="Google Shape;241;p49"/>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242" name="Google Shape;242;p4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43" name="Google Shape;243;p49"/>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44" name="Google Shape;244;p49"/>
          <p:cNvSpPr txBox="1">
            <a:spLocks noGrp="1"/>
          </p:cNvSpPr>
          <p:nvPr>
            <p:ph type="body" idx="2"/>
          </p:nvPr>
        </p:nvSpPr>
        <p:spPr>
          <a:xfrm>
            <a:off x="4811025" y="2559423"/>
            <a:ext cx="4023300" cy="31920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45" name="Google Shape;245;p49"/>
          <p:cNvSpPr txBox="1">
            <a:spLocks noGrp="1"/>
          </p:cNvSpPr>
          <p:nvPr>
            <p:ph type="body" idx="3"/>
          </p:nvPr>
        </p:nvSpPr>
        <p:spPr>
          <a:xfrm>
            <a:off x="658523" y="2559423"/>
            <a:ext cx="4023300" cy="31914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46" name="Google Shape;246;p49"/>
          <p:cNvSpPr txBox="1">
            <a:spLocks noGrp="1"/>
          </p:cNvSpPr>
          <p:nvPr>
            <p:ph type="body" idx="4"/>
          </p:nvPr>
        </p:nvSpPr>
        <p:spPr>
          <a:xfrm>
            <a:off x="658523" y="1620183"/>
            <a:ext cx="4023300" cy="823800"/>
          </a:xfrm>
          <a:prstGeom prst="rect">
            <a:avLst/>
          </a:prstGeom>
          <a:noFill/>
          <a:ln>
            <a:noFill/>
          </a:ln>
        </p:spPr>
        <p:txBody>
          <a:bodyPr spcFirstLastPara="1" wrap="square" lIns="91425" tIns="45700" rIns="91425" bIns="45700" anchor="b" anchorCtr="0">
            <a:normAutofit/>
          </a:bodyPr>
          <a:lstStyle>
            <a:lvl1pPr marL="457200" lvl="0" indent="-228600" algn="l" rtl="0">
              <a:spcBef>
                <a:spcPts val="270"/>
              </a:spcBef>
              <a:spcAft>
                <a:spcPts val="0"/>
              </a:spcAft>
              <a:buClr>
                <a:schemeClr val="lt2"/>
              </a:buClr>
              <a:buSzPts val="1350"/>
              <a:buNone/>
              <a:defRPr sz="1350" b="0">
                <a:solidFill>
                  <a:schemeClr val="lt2"/>
                </a:solidFill>
              </a:defRPr>
            </a:lvl1pPr>
            <a:lvl2pPr marL="914400" lvl="1" indent="-228600" algn="l" rtl="0">
              <a:spcBef>
                <a:spcPts val="225"/>
              </a:spcBef>
              <a:spcAft>
                <a:spcPts val="0"/>
              </a:spcAft>
              <a:buClr>
                <a:schemeClr val="lt2"/>
              </a:buClr>
              <a:buSzPts val="1125"/>
              <a:buNone/>
              <a:defRPr sz="1125" b="1"/>
            </a:lvl2pPr>
            <a:lvl3pPr marL="1371600" lvl="2" indent="-228600" algn="l" rtl="0">
              <a:spcBef>
                <a:spcPts val="203"/>
              </a:spcBef>
              <a:spcAft>
                <a:spcPts val="0"/>
              </a:spcAft>
              <a:buClr>
                <a:schemeClr val="lt2"/>
              </a:buClr>
              <a:buSzPts val="1013"/>
              <a:buNone/>
              <a:defRPr sz="1013" b="1"/>
            </a:lvl3pPr>
            <a:lvl4pPr marL="1828800" lvl="3" indent="-228600" algn="l" rtl="0">
              <a:spcBef>
                <a:spcPts val="180"/>
              </a:spcBef>
              <a:spcAft>
                <a:spcPts val="0"/>
              </a:spcAft>
              <a:buClr>
                <a:schemeClr val="lt2"/>
              </a:buClr>
              <a:buSzPts val="900"/>
              <a:buNone/>
              <a:defRPr sz="900" b="1"/>
            </a:lvl4pPr>
            <a:lvl5pPr marL="2286000" lvl="4" indent="-228600" algn="l" rtl="0">
              <a:spcBef>
                <a:spcPts val="180"/>
              </a:spcBef>
              <a:spcAft>
                <a:spcPts val="0"/>
              </a:spcAft>
              <a:buClr>
                <a:schemeClr val="lt2"/>
              </a:buClr>
              <a:buSzPts val="900"/>
              <a:buNone/>
              <a:defRPr sz="900" b="1"/>
            </a:lvl5pPr>
            <a:lvl6pPr marL="2743200" lvl="5" indent="-228600" algn="l" rtl="0">
              <a:spcBef>
                <a:spcPts val="180"/>
              </a:spcBef>
              <a:spcAft>
                <a:spcPts val="0"/>
              </a:spcAft>
              <a:buClr>
                <a:schemeClr val="lt1"/>
              </a:buClr>
              <a:buSzPts val="900"/>
              <a:buNone/>
              <a:defRPr sz="900" b="1"/>
            </a:lvl6pPr>
            <a:lvl7pPr marL="3200400" lvl="6" indent="-228600" algn="l" rtl="0">
              <a:spcBef>
                <a:spcPts val="180"/>
              </a:spcBef>
              <a:spcAft>
                <a:spcPts val="0"/>
              </a:spcAft>
              <a:buClr>
                <a:schemeClr val="lt1"/>
              </a:buClr>
              <a:buSzPts val="900"/>
              <a:buNone/>
              <a:defRPr sz="900" b="1"/>
            </a:lvl7pPr>
            <a:lvl8pPr marL="3657600" lvl="7" indent="-228600" algn="l" rtl="0">
              <a:spcBef>
                <a:spcPts val="180"/>
              </a:spcBef>
              <a:spcAft>
                <a:spcPts val="0"/>
              </a:spcAft>
              <a:buClr>
                <a:schemeClr val="lt1"/>
              </a:buClr>
              <a:buSzPts val="900"/>
              <a:buNone/>
              <a:defRPr sz="900" b="1"/>
            </a:lvl8pPr>
            <a:lvl9pPr marL="4114800" lvl="8" indent="-228600" algn="l" rtl="0">
              <a:spcBef>
                <a:spcPts val="180"/>
              </a:spcBef>
              <a:spcAft>
                <a:spcPts val="0"/>
              </a:spcAft>
              <a:buClr>
                <a:schemeClr val="lt1"/>
              </a:buClr>
              <a:buSzPts val="900"/>
              <a:buNone/>
              <a:defRPr sz="900" b="1"/>
            </a:lvl9pPr>
          </a:lstStyle>
          <a:p>
            <a:endParaRPr/>
          </a:p>
        </p:txBody>
      </p:sp>
      <p:sp>
        <p:nvSpPr>
          <p:cNvPr id="247" name="Google Shape;247;p49"/>
          <p:cNvSpPr txBox="1">
            <a:spLocks noGrp="1"/>
          </p:cNvSpPr>
          <p:nvPr>
            <p:ph type="body" idx="5"/>
          </p:nvPr>
        </p:nvSpPr>
        <p:spPr>
          <a:xfrm>
            <a:off x="4811025" y="1626723"/>
            <a:ext cx="4023300" cy="823800"/>
          </a:xfrm>
          <a:prstGeom prst="rect">
            <a:avLst/>
          </a:prstGeom>
          <a:noFill/>
          <a:ln>
            <a:noFill/>
          </a:ln>
        </p:spPr>
        <p:txBody>
          <a:bodyPr spcFirstLastPara="1" wrap="square" lIns="91425" tIns="45700" rIns="91425" bIns="45700" anchor="b" anchorCtr="0">
            <a:normAutofit/>
          </a:bodyPr>
          <a:lstStyle>
            <a:lvl1pPr marL="457200" lvl="0" indent="-228600" algn="l" rtl="0">
              <a:spcBef>
                <a:spcPts val="270"/>
              </a:spcBef>
              <a:spcAft>
                <a:spcPts val="0"/>
              </a:spcAft>
              <a:buClr>
                <a:schemeClr val="lt2"/>
              </a:buClr>
              <a:buSzPts val="1350"/>
              <a:buNone/>
              <a:defRPr sz="1350" b="0">
                <a:solidFill>
                  <a:schemeClr val="lt2"/>
                </a:solidFill>
              </a:defRPr>
            </a:lvl1pPr>
            <a:lvl2pPr marL="914400" lvl="1" indent="-228600" algn="l" rtl="0">
              <a:spcBef>
                <a:spcPts val="225"/>
              </a:spcBef>
              <a:spcAft>
                <a:spcPts val="0"/>
              </a:spcAft>
              <a:buClr>
                <a:schemeClr val="lt2"/>
              </a:buClr>
              <a:buSzPts val="1125"/>
              <a:buNone/>
              <a:defRPr sz="1125" b="1"/>
            </a:lvl2pPr>
            <a:lvl3pPr marL="1371600" lvl="2" indent="-228600" algn="l" rtl="0">
              <a:spcBef>
                <a:spcPts val="203"/>
              </a:spcBef>
              <a:spcAft>
                <a:spcPts val="0"/>
              </a:spcAft>
              <a:buClr>
                <a:schemeClr val="lt2"/>
              </a:buClr>
              <a:buSzPts val="1013"/>
              <a:buNone/>
              <a:defRPr sz="1013" b="1"/>
            </a:lvl3pPr>
            <a:lvl4pPr marL="1828800" lvl="3" indent="-228600" algn="l" rtl="0">
              <a:spcBef>
                <a:spcPts val="180"/>
              </a:spcBef>
              <a:spcAft>
                <a:spcPts val="0"/>
              </a:spcAft>
              <a:buClr>
                <a:schemeClr val="lt2"/>
              </a:buClr>
              <a:buSzPts val="900"/>
              <a:buNone/>
              <a:defRPr sz="900" b="1"/>
            </a:lvl4pPr>
            <a:lvl5pPr marL="2286000" lvl="4" indent="-228600" algn="l" rtl="0">
              <a:spcBef>
                <a:spcPts val="180"/>
              </a:spcBef>
              <a:spcAft>
                <a:spcPts val="0"/>
              </a:spcAft>
              <a:buClr>
                <a:schemeClr val="lt2"/>
              </a:buClr>
              <a:buSzPts val="900"/>
              <a:buNone/>
              <a:defRPr sz="900" b="1"/>
            </a:lvl5pPr>
            <a:lvl6pPr marL="2743200" lvl="5" indent="-228600" algn="l" rtl="0">
              <a:spcBef>
                <a:spcPts val="180"/>
              </a:spcBef>
              <a:spcAft>
                <a:spcPts val="0"/>
              </a:spcAft>
              <a:buClr>
                <a:schemeClr val="lt1"/>
              </a:buClr>
              <a:buSzPts val="900"/>
              <a:buNone/>
              <a:defRPr sz="900" b="1"/>
            </a:lvl6pPr>
            <a:lvl7pPr marL="3200400" lvl="6" indent="-228600" algn="l" rtl="0">
              <a:spcBef>
                <a:spcPts val="180"/>
              </a:spcBef>
              <a:spcAft>
                <a:spcPts val="0"/>
              </a:spcAft>
              <a:buClr>
                <a:schemeClr val="lt1"/>
              </a:buClr>
              <a:buSzPts val="900"/>
              <a:buNone/>
              <a:defRPr sz="900" b="1"/>
            </a:lvl7pPr>
            <a:lvl8pPr marL="3657600" lvl="7" indent="-228600" algn="l" rtl="0">
              <a:spcBef>
                <a:spcPts val="180"/>
              </a:spcBef>
              <a:spcAft>
                <a:spcPts val="0"/>
              </a:spcAft>
              <a:buClr>
                <a:schemeClr val="lt1"/>
              </a:buClr>
              <a:buSzPts val="900"/>
              <a:buNone/>
              <a:defRPr sz="900" b="1"/>
            </a:lvl8pPr>
            <a:lvl9pPr marL="4114800" lvl="8" indent="-228600" algn="l" rtl="0">
              <a:spcBef>
                <a:spcPts val="180"/>
              </a:spcBef>
              <a:spcAft>
                <a:spcPts val="0"/>
              </a:spcAft>
              <a:buClr>
                <a:schemeClr val="lt1"/>
              </a:buClr>
              <a:buSzPts val="900"/>
              <a:buNone/>
              <a:defRPr sz="900" b="1"/>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248"/>
        <p:cNvGrpSpPr/>
        <p:nvPr/>
      </p:nvGrpSpPr>
      <p:grpSpPr>
        <a:xfrm>
          <a:off x="0" y="0"/>
          <a:ext cx="0" cy="0"/>
          <a:chOff x="0" y="0"/>
          <a:chExt cx="0" cy="0"/>
        </a:xfrm>
      </p:grpSpPr>
      <p:sp>
        <p:nvSpPr>
          <p:cNvPr id="249" name="Google Shape;249;p50"/>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250" name="Google Shape;250;p50"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51" name="Google Shape;251;p50"/>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2" name="Google Shape;252;p50"/>
          <p:cNvSpPr txBox="1">
            <a:spLocks noGrp="1"/>
          </p:cNvSpPr>
          <p:nvPr>
            <p:ph type="body" idx="2"/>
          </p:nvPr>
        </p:nvSpPr>
        <p:spPr>
          <a:xfrm>
            <a:off x="4811025" y="1736724"/>
            <a:ext cx="4023300" cy="1920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53" name="Google Shape;253;p50"/>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54" name="Google Shape;254;p50"/>
          <p:cNvSpPr txBox="1">
            <a:spLocks noGrp="1"/>
          </p:cNvSpPr>
          <p:nvPr>
            <p:ph type="body" idx="4"/>
          </p:nvPr>
        </p:nvSpPr>
        <p:spPr>
          <a:xfrm>
            <a:off x="4811025" y="3811928"/>
            <a:ext cx="4023300" cy="1920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255"/>
        <p:cNvGrpSpPr/>
        <p:nvPr/>
      </p:nvGrpSpPr>
      <p:grpSpPr>
        <a:xfrm>
          <a:off x="0" y="0"/>
          <a:ext cx="0" cy="0"/>
          <a:chOff x="0" y="0"/>
          <a:chExt cx="0" cy="0"/>
        </a:xfrm>
      </p:grpSpPr>
      <p:sp>
        <p:nvSpPr>
          <p:cNvPr id="256" name="Google Shape;256;p51"/>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accent3"/>
              </a:buClr>
              <a:buSzPts val="2250"/>
              <a:buNone/>
              <a:defRPr sz="2250" b="0" i="0" cap="none">
                <a:solidFill>
                  <a:schemeClr val="accent3"/>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257" name="Google Shape;257;p5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58" name="Google Shape;258;p51"/>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51"/>
          <p:cNvSpPr txBox="1">
            <a:spLocks noGrp="1"/>
          </p:cNvSpPr>
          <p:nvPr>
            <p:ph type="body" idx="2"/>
          </p:nvPr>
        </p:nvSpPr>
        <p:spPr>
          <a:xfrm>
            <a:off x="4811025"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60" name="Google Shape;260;p51"/>
          <p:cNvSpPr txBox="1">
            <a:spLocks noGrp="1"/>
          </p:cNvSpPr>
          <p:nvPr>
            <p:ph type="body" idx="3"/>
          </p:nvPr>
        </p:nvSpPr>
        <p:spPr>
          <a:xfrm>
            <a:off x="658523"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61" name="Google Shape;261;p51"/>
          <p:cNvSpPr txBox="1">
            <a:spLocks noGrp="1"/>
          </p:cNvSpPr>
          <p:nvPr>
            <p:ph type="body" idx="4"/>
          </p:nvPr>
        </p:nvSpPr>
        <p:spPr>
          <a:xfrm>
            <a:off x="658523" y="3871750"/>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62" name="Google Shape;262;p51"/>
          <p:cNvSpPr txBox="1">
            <a:spLocks noGrp="1"/>
          </p:cNvSpPr>
          <p:nvPr>
            <p:ph type="body" idx="5"/>
          </p:nvPr>
        </p:nvSpPr>
        <p:spPr>
          <a:xfrm>
            <a:off x="4811025"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263"/>
        <p:cNvGrpSpPr/>
        <p:nvPr/>
      </p:nvGrpSpPr>
      <p:grpSpPr>
        <a:xfrm>
          <a:off x="0" y="0"/>
          <a:ext cx="0" cy="0"/>
          <a:chOff x="0" y="0"/>
          <a:chExt cx="0" cy="0"/>
        </a:xfrm>
      </p:grpSpPr>
      <p:sp>
        <p:nvSpPr>
          <p:cNvPr id="264" name="Google Shape;264;p52"/>
          <p:cNvSpPr txBox="1">
            <a:spLocks noGrp="1"/>
          </p:cNvSpPr>
          <p:nvPr>
            <p:ph type="title"/>
          </p:nvPr>
        </p:nvSpPr>
        <p:spPr>
          <a:xfrm>
            <a:off x="676656" y="374904"/>
            <a:ext cx="2949300" cy="1554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2"/>
              </a:buClr>
              <a:buSzPts val="2250"/>
              <a:buFont typeface="Encode Sans Black"/>
              <a:buNone/>
              <a:defRPr sz="22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5" name="Google Shape;265;p52"/>
          <p:cNvSpPr txBox="1">
            <a:spLocks noGrp="1"/>
          </p:cNvSpPr>
          <p:nvPr>
            <p:ph type="body" idx="1"/>
          </p:nvPr>
        </p:nvSpPr>
        <p:spPr>
          <a:xfrm>
            <a:off x="3887391" y="987434"/>
            <a:ext cx="4629300" cy="4873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lt2"/>
              </a:buClr>
              <a:buSzPts val="1800"/>
              <a:buChar char="•"/>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266" name="Google Shape;266;p52"/>
          <p:cNvSpPr txBox="1">
            <a:spLocks noGrp="1"/>
          </p:cNvSpPr>
          <p:nvPr>
            <p:ph type="body" idx="2"/>
          </p:nvPr>
        </p:nvSpPr>
        <p:spPr>
          <a:xfrm>
            <a:off x="840004" y="2238998"/>
            <a:ext cx="2739000" cy="3630000"/>
          </a:xfrm>
          <a:prstGeom prst="rect">
            <a:avLst/>
          </a:prstGeom>
          <a:noFill/>
          <a:ln>
            <a:noFill/>
          </a:ln>
        </p:spPr>
        <p:txBody>
          <a:bodyPr spcFirstLastPara="1" wrap="square" lIns="91425" tIns="45700" rIns="91425" bIns="45700" anchor="t" anchorCtr="0">
            <a:normAutofit/>
          </a:bodyPr>
          <a:lstStyle>
            <a:lvl1pPr marL="457200" lvl="0" indent="-228600" algn="l" rtl="0">
              <a:spcBef>
                <a:spcPts val="240"/>
              </a:spcBef>
              <a:spcAft>
                <a:spcPts val="0"/>
              </a:spcAft>
              <a:buClr>
                <a:schemeClr val="lt2"/>
              </a:buClr>
              <a:buSzPts val="1200"/>
              <a:buNone/>
              <a:defRPr sz="1200">
                <a:solidFill>
                  <a:schemeClr val="lt2"/>
                </a:solidFill>
              </a:defRPr>
            </a:lvl1pPr>
            <a:lvl2pPr marL="914400" lvl="1" indent="-228600" algn="l" rtl="0">
              <a:spcBef>
                <a:spcPts val="158"/>
              </a:spcBef>
              <a:spcAft>
                <a:spcPts val="0"/>
              </a:spcAft>
              <a:buClr>
                <a:schemeClr val="lt2"/>
              </a:buClr>
              <a:buSzPts val="788"/>
              <a:buNone/>
              <a:defRPr sz="788"/>
            </a:lvl2pPr>
            <a:lvl3pPr marL="1371600" lvl="2" indent="-228600" algn="l" rtl="0">
              <a:spcBef>
                <a:spcPts val="135"/>
              </a:spcBef>
              <a:spcAft>
                <a:spcPts val="0"/>
              </a:spcAft>
              <a:buClr>
                <a:schemeClr val="lt2"/>
              </a:buClr>
              <a:buSzPts val="675"/>
              <a:buNone/>
              <a:defRPr sz="675"/>
            </a:lvl3pPr>
            <a:lvl4pPr marL="1828800" lvl="3" indent="-228600" algn="l" rtl="0">
              <a:spcBef>
                <a:spcPts val="113"/>
              </a:spcBef>
              <a:spcAft>
                <a:spcPts val="0"/>
              </a:spcAft>
              <a:buClr>
                <a:schemeClr val="lt2"/>
              </a:buClr>
              <a:buSzPts val="563"/>
              <a:buNone/>
              <a:defRPr sz="563"/>
            </a:lvl4pPr>
            <a:lvl5pPr marL="2286000" lvl="4" indent="-228600" algn="l" rtl="0">
              <a:spcBef>
                <a:spcPts val="113"/>
              </a:spcBef>
              <a:spcAft>
                <a:spcPts val="0"/>
              </a:spcAft>
              <a:buClr>
                <a:schemeClr val="lt2"/>
              </a:buClr>
              <a:buSzPts val="563"/>
              <a:buNone/>
              <a:defRPr sz="563"/>
            </a:lvl5pPr>
            <a:lvl6pPr marL="2743200" lvl="5" indent="-228600" algn="l" rtl="0">
              <a:spcBef>
                <a:spcPts val="113"/>
              </a:spcBef>
              <a:spcAft>
                <a:spcPts val="0"/>
              </a:spcAft>
              <a:buClr>
                <a:schemeClr val="lt1"/>
              </a:buClr>
              <a:buSzPts val="563"/>
              <a:buNone/>
              <a:defRPr sz="563"/>
            </a:lvl6pPr>
            <a:lvl7pPr marL="3200400" lvl="6" indent="-228600" algn="l" rtl="0">
              <a:spcBef>
                <a:spcPts val="113"/>
              </a:spcBef>
              <a:spcAft>
                <a:spcPts val="0"/>
              </a:spcAft>
              <a:buClr>
                <a:schemeClr val="lt1"/>
              </a:buClr>
              <a:buSzPts val="563"/>
              <a:buNone/>
              <a:defRPr sz="563"/>
            </a:lvl7pPr>
            <a:lvl8pPr marL="3657600" lvl="7" indent="-228600" algn="l" rtl="0">
              <a:spcBef>
                <a:spcPts val="113"/>
              </a:spcBef>
              <a:spcAft>
                <a:spcPts val="0"/>
              </a:spcAft>
              <a:buClr>
                <a:schemeClr val="lt1"/>
              </a:buClr>
              <a:buSzPts val="563"/>
              <a:buNone/>
              <a:defRPr sz="563"/>
            </a:lvl8pPr>
            <a:lvl9pPr marL="4114800" lvl="8" indent="-228600" algn="l" rtl="0">
              <a:spcBef>
                <a:spcPts val="113"/>
              </a:spcBef>
              <a:spcAft>
                <a:spcPts val="0"/>
              </a:spcAft>
              <a:buClr>
                <a:schemeClr val="lt1"/>
              </a:buClr>
              <a:buSzPts val="563"/>
              <a:buNone/>
              <a:defRPr sz="563"/>
            </a:lvl9pPr>
          </a:lstStyle>
          <a:p>
            <a:endParaRPr/>
          </a:p>
        </p:txBody>
      </p:sp>
      <p:pic>
        <p:nvPicPr>
          <p:cNvPr id="267" name="Google Shape;267;p52"/>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268" name="Google Shape;268;p52"/>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lvl="0" indent="0" algn="ctr" rtl="0">
              <a:spcBef>
                <a:spcPts val="0"/>
              </a:spcBef>
              <a:buNone/>
              <a:defRPr>
                <a:solidFill>
                  <a:srgbClr val="FFFFFF"/>
                </a:solidFill>
              </a:defRPr>
            </a:lvl1pPr>
            <a:lvl2pPr marL="0" lvl="1" indent="0" algn="ctr" rtl="0">
              <a:spcBef>
                <a:spcPts val="0"/>
              </a:spcBef>
              <a:buNone/>
              <a:defRPr>
                <a:solidFill>
                  <a:srgbClr val="FFFFFF"/>
                </a:solidFill>
              </a:defRPr>
            </a:lvl2pPr>
            <a:lvl3pPr marL="0" lvl="2" indent="0" algn="ctr" rtl="0">
              <a:spcBef>
                <a:spcPts val="0"/>
              </a:spcBef>
              <a:buNone/>
              <a:defRPr>
                <a:solidFill>
                  <a:srgbClr val="FFFFFF"/>
                </a:solidFill>
              </a:defRPr>
            </a:lvl3pPr>
            <a:lvl4pPr marL="0" lvl="3" indent="0" algn="ctr" rtl="0">
              <a:spcBef>
                <a:spcPts val="0"/>
              </a:spcBef>
              <a:buNone/>
              <a:defRPr>
                <a:solidFill>
                  <a:srgbClr val="FFFFFF"/>
                </a:solidFill>
              </a:defRPr>
            </a:lvl4pPr>
            <a:lvl5pPr marL="0" lvl="4" indent="0" algn="ctr" rtl="0">
              <a:spcBef>
                <a:spcPts val="0"/>
              </a:spcBef>
              <a:buNone/>
              <a:defRPr>
                <a:solidFill>
                  <a:srgbClr val="FFFFFF"/>
                </a:solidFill>
              </a:defRPr>
            </a:lvl5pPr>
            <a:lvl6pPr marL="0" lvl="5" indent="0" algn="ctr" rtl="0">
              <a:spcBef>
                <a:spcPts val="0"/>
              </a:spcBef>
              <a:buNone/>
              <a:defRPr>
                <a:solidFill>
                  <a:srgbClr val="FFFFFF"/>
                </a:solidFill>
              </a:defRPr>
            </a:lvl6pPr>
            <a:lvl7pPr marL="0" lvl="6" indent="0" algn="ctr" rtl="0">
              <a:spcBef>
                <a:spcPts val="0"/>
              </a:spcBef>
              <a:buNone/>
              <a:defRPr>
                <a:solidFill>
                  <a:srgbClr val="FFFFFF"/>
                </a:solidFill>
              </a:defRPr>
            </a:lvl7pPr>
            <a:lvl8pPr marL="0" lvl="7" indent="0" algn="ctr" rtl="0">
              <a:spcBef>
                <a:spcPts val="0"/>
              </a:spcBef>
              <a:buNone/>
              <a:defRPr>
                <a:solidFill>
                  <a:srgbClr val="FFFFFF"/>
                </a:solidFill>
              </a:defRPr>
            </a:lvl8pPr>
            <a:lvl9pPr marL="0" lvl="8" indent="0" algn="ctr" rtl="0">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269"/>
        <p:cNvGrpSpPr/>
        <p:nvPr/>
      </p:nvGrpSpPr>
      <p:grpSpPr>
        <a:xfrm>
          <a:off x="0" y="0"/>
          <a:ext cx="0" cy="0"/>
          <a:chOff x="0" y="0"/>
          <a:chExt cx="0" cy="0"/>
        </a:xfrm>
      </p:grpSpPr>
      <p:sp>
        <p:nvSpPr>
          <p:cNvPr id="270" name="Google Shape;270;p53"/>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271"/>
        <p:cNvGrpSpPr/>
        <p:nvPr/>
      </p:nvGrpSpPr>
      <p:grpSpPr>
        <a:xfrm>
          <a:off x="0" y="0"/>
          <a:ext cx="0" cy="0"/>
          <a:chOff x="0" y="0"/>
          <a:chExt cx="0" cy="0"/>
        </a:xfrm>
      </p:grpSpPr>
      <p:sp>
        <p:nvSpPr>
          <p:cNvPr id="272" name="Google Shape;272;p54"/>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73" name="Google Shape;273;p54"/>
          <p:cNvSpPr txBox="1">
            <a:spLocks noGrp="1"/>
          </p:cNvSpPr>
          <p:nvPr>
            <p:ph type="body" idx="1"/>
          </p:nvPr>
        </p:nvSpPr>
        <p:spPr>
          <a:xfrm>
            <a:off x="564026" y="803312"/>
            <a:ext cx="8204100" cy="48627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chemeClr val="lt2"/>
              </a:buClr>
              <a:buSzPts val="1800"/>
              <a:buFont typeface="Arial"/>
              <a:buChar char="•"/>
              <a:defRPr/>
            </a:lvl1pPr>
            <a:lvl2pPr marL="914400" lvl="1" indent="-323850" algn="l" rtl="0">
              <a:spcBef>
                <a:spcPts val="300"/>
              </a:spcBef>
              <a:spcAft>
                <a:spcPts val="0"/>
              </a:spcAft>
              <a:buClr>
                <a:schemeClr val="lt2"/>
              </a:buClr>
              <a:buSzPts val="15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342900" algn="l" rtl="0">
              <a:spcBef>
                <a:spcPts val="360"/>
              </a:spcBef>
              <a:spcAft>
                <a:spcPts val="0"/>
              </a:spcAft>
              <a:buClr>
                <a:schemeClr val="lt2"/>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279"/>
        <p:cNvGrpSpPr/>
        <p:nvPr/>
      </p:nvGrpSpPr>
      <p:grpSpPr>
        <a:xfrm>
          <a:off x="0" y="0"/>
          <a:ext cx="0" cy="0"/>
          <a:chOff x="0" y="0"/>
          <a:chExt cx="0" cy="0"/>
        </a:xfrm>
      </p:grpSpPr>
      <p:sp>
        <p:nvSpPr>
          <p:cNvPr id="280" name="Google Shape;280;p56"/>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1pPr>
            <a:lvl2pPr marL="914400" marR="0" lvl="1" indent="-323850" algn="l" rtl="0">
              <a:lnSpc>
                <a:spcPct val="100000"/>
              </a:lnSpc>
              <a:spcBef>
                <a:spcPts val="300"/>
              </a:spcBef>
              <a:spcAft>
                <a:spcPts val="0"/>
              </a:spcAft>
              <a:buClr>
                <a:schemeClr val="dk1"/>
              </a:buClr>
              <a:buSzPts val="1500"/>
              <a:buFont typeface="Arial"/>
              <a:buChar char="–"/>
              <a:defRPr sz="1500" b="1" i="0">
                <a:solidFill>
                  <a:schemeClr val="dk1"/>
                </a:solidFill>
                <a:latin typeface="Calibri"/>
                <a:ea typeface="Calibri"/>
                <a:cs typeface="Calibri"/>
                <a:sym typeface="Calibri"/>
              </a:defRPr>
            </a:lvl2pPr>
            <a:lvl3pPr marL="1371600" marR="0" lvl="2" indent="-314325" algn="l" rtl="0">
              <a:lnSpc>
                <a:spcPct val="100000"/>
              </a:lnSpc>
              <a:spcBef>
                <a:spcPts val="270"/>
              </a:spcBef>
              <a:spcAft>
                <a:spcPts val="0"/>
              </a:spcAft>
              <a:buClr>
                <a:schemeClr val="dk1"/>
              </a:buClr>
              <a:buSzPts val="1350"/>
              <a:buFont typeface="Arial"/>
              <a:buChar char="•"/>
              <a:defRPr sz="1350" b="1" i="0">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Arial"/>
              <a:buChar char="–"/>
              <a:defRPr sz="1200" b="1" i="0">
                <a:solidFill>
                  <a:schemeClr val="dk1"/>
                </a:solidFill>
                <a:latin typeface="Calibri"/>
                <a:ea typeface="Calibri"/>
                <a:cs typeface="Calibri"/>
                <a:sym typeface="Calibri"/>
              </a:defRPr>
            </a:lvl4pPr>
            <a:lvl5pPr marL="2286000" marR="0" lvl="4" indent="-295275" algn="l" rtl="0">
              <a:lnSpc>
                <a:spcPct val="100000"/>
              </a:lnSpc>
              <a:spcBef>
                <a:spcPts val="210"/>
              </a:spcBef>
              <a:spcAft>
                <a:spcPts val="0"/>
              </a:spcAft>
              <a:buClr>
                <a:schemeClr val="dk1"/>
              </a:buClr>
              <a:buSzPts val="1050"/>
              <a:buFont typeface="Arial"/>
              <a:buChar char="»"/>
              <a:defRPr sz="1050" b="1" i="0">
                <a:solidFill>
                  <a:schemeClr val="dk1"/>
                </a:solidFill>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1" name="Google Shape;281;p56"/>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82" name="Google Shape;282;p5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83" name="Google Shape;283;p56"/>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284"/>
        <p:cNvGrpSpPr/>
        <p:nvPr/>
      </p:nvGrpSpPr>
      <p:grpSpPr>
        <a:xfrm>
          <a:off x="0" y="0"/>
          <a:ext cx="0" cy="0"/>
          <a:chOff x="0" y="0"/>
          <a:chExt cx="0" cy="0"/>
        </a:xfrm>
      </p:grpSpPr>
      <p:sp>
        <p:nvSpPr>
          <p:cNvPr id="285" name="Google Shape;285;p57"/>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dk1"/>
              </a:buClr>
              <a:buSzPts val="2250"/>
              <a:buNone/>
              <a:defRPr sz="2250" b="1" i="0" cap="none">
                <a:solidFill>
                  <a:schemeClr val="dk1"/>
                </a:solidFill>
                <a:latin typeface="Arial Black"/>
                <a:ea typeface="Arial Black"/>
                <a:cs typeface="Arial Black"/>
                <a:sym typeface="Arial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86" name="Google Shape;286;p57"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87" name="Google Shape;287;p57"/>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88" name="Google Shape;288;p57"/>
          <p:cNvSpPr txBox="1">
            <a:spLocks noGrp="1"/>
          </p:cNvSpPr>
          <p:nvPr>
            <p:ph type="body" idx="2"/>
          </p:nvPr>
        </p:nvSpPr>
        <p:spPr>
          <a:xfrm>
            <a:off x="4811025" y="1736725"/>
            <a:ext cx="4023300" cy="40149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9" name="Google Shape;289;p57"/>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chemeClr val="lt2"/>
        </a:solidFill>
        <a:effectLst/>
      </p:bgPr>
    </p:bg>
    <p:spTree>
      <p:nvGrpSpPr>
        <p:cNvPr id="1" name="Shape 290"/>
        <p:cNvGrpSpPr/>
        <p:nvPr/>
      </p:nvGrpSpPr>
      <p:grpSpPr>
        <a:xfrm>
          <a:off x="0" y="0"/>
          <a:ext cx="0" cy="0"/>
          <a:chOff x="0" y="0"/>
          <a:chExt cx="0" cy="0"/>
        </a:xfrm>
      </p:grpSpPr>
      <p:pic>
        <p:nvPicPr>
          <p:cNvPr id="291" name="Google Shape;291;p58"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292" name="Google Shape;292;p58"/>
          <p:cNvSpPr txBox="1">
            <a:spLocks noGrp="1"/>
          </p:cNvSpPr>
          <p:nvPr>
            <p:ph type="body" idx="1"/>
          </p:nvPr>
        </p:nvSpPr>
        <p:spPr>
          <a:xfrm>
            <a:off x="671757" y="1332224"/>
            <a:ext cx="6972300" cy="24270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Clr>
                <a:schemeClr val="dk2"/>
              </a:buClr>
              <a:buSzPts val="3750"/>
              <a:buNone/>
              <a:defRPr sz="3750" b="0" i="0" cap="none">
                <a:solidFill>
                  <a:schemeClr val="dk2"/>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93" name="Google Shape;293;p58"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sp>
        <p:nvSpPr>
          <p:cNvPr id="294" name="Google Shape;294;p58"/>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chemeClr val="dk2"/>
              </a:buClr>
              <a:buSzPts val="18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228600" algn="l" rtl="0">
              <a:spcBef>
                <a:spcPts val="240"/>
              </a:spcBef>
              <a:spcAft>
                <a:spcPts val="0"/>
              </a:spcAft>
              <a:buClr>
                <a:schemeClr val="dk2"/>
              </a:buClr>
              <a:buSzPts val="12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95" name="Google Shape;295;p58"/>
          <p:cNvPicPr preferRelativeResize="0"/>
          <p:nvPr/>
        </p:nvPicPr>
        <p:blipFill rotWithShape="1">
          <a:blip r:embed="rId4">
            <a:alphaModFix/>
          </a:blip>
          <a:srcRect/>
          <a:stretch/>
        </p:blipFill>
        <p:spPr>
          <a:xfrm>
            <a:off x="6926581" y="228600"/>
            <a:ext cx="1888400" cy="573074"/>
          </a:xfrm>
          <a:prstGeom prst="rect">
            <a:avLst/>
          </a:prstGeom>
          <a:noFill/>
          <a:ln>
            <a:noFill/>
          </a:ln>
        </p:spPr>
      </p:pic>
      <p:pic>
        <p:nvPicPr>
          <p:cNvPr id="296" name="Google Shape;296;p58"/>
          <p:cNvPicPr preferRelativeResize="0"/>
          <p:nvPr/>
        </p:nvPicPr>
        <p:blipFill rotWithShape="1">
          <a:blip r:embed="rId5">
            <a:alphaModFix/>
          </a:blip>
          <a:srcRect/>
          <a:stretch/>
        </p:blipFill>
        <p:spPr>
          <a:xfrm>
            <a:off x="7749544" y="5936474"/>
            <a:ext cx="1028789" cy="9205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297"/>
        <p:cNvGrpSpPr/>
        <p:nvPr/>
      </p:nvGrpSpPr>
      <p:grpSpPr>
        <a:xfrm>
          <a:off x="0" y="0"/>
          <a:ext cx="0" cy="0"/>
          <a:chOff x="0" y="0"/>
          <a:chExt cx="0" cy="0"/>
        </a:xfrm>
      </p:grpSpPr>
      <p:sp>
        <p:nvSpPr>
          <p:cNvPr id="298" name="Google Shape;298;p59"/>
          <p:cNvSpPr txBox="1">
            <a:spLocks noGrp="1"/>
          </p:cNvSpPr>
          <p:nvPr>
            <p:ph type="ctrTitle"/>
          </p:nvPr>
        </p:nvSpPr>
        <p:spPr>
          <a:xfrm>
            <a:off x="554935" y="4464036"/>
            <a:ext cx="6858000" cy="1244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3750"/>
              <a:buFont typeface="Encode Sans Black"/>
              <a:buNone/>
              <a:defRPr sz="3750" b="0" i="0">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59"/>
          <p:cNvSpPr txBox="1">
            <a:spLocks noGrp="1"/>
          </p:cNvSpPr>
          <p:nvPr>
            <p:ph type="subTitle" idx="1"/>
          </p:nvPr>
        </p:nvSpPr>
        <p:spPr>
          <a:xfrm>
            <a:off x="554934" y="3694377"/>
            <a:ext cx="6858000" cy="753900"/>
          </a:xfrm>
          <a:prstGeom prst="rect">
            <a:avLst/>
          </a:prstGeom>
          <a:noFill/>
          <a:ln>
            <a:noFill/>
          </a:ln>
        </p:spPr>
        <p:txBody>
          <a:bodyPr spcFirstLastPara="1" wrap="square" lIns="91425" tIns="45700" rIns="91425" bIns="45700" anchor="b" anchorCtr="0">
            <a:normAutofit/>
          </a:bodyPr>
          <a:lstStyle>
            <a:lvl1pPr lvl="0" algn="l" rtl="0">
              <a:spcBef>
                <a:spcPts val="360"/>
              </a:spcBef>
              <a:spcAft>
                <a:spcPts val="0"/>
              </a:spcAft>
              <a:buClr>
                <a:schemeClr val="dk1"/>
              </a:buClr>
              <a:buSzPts val="1800"/>
              <a:buNone/>
              <a:defRPr cap="none">
                <a:solidFill>
                  <a:schemeClr val="dk1"/>
                </a:solidFill>
                <a:latin typeface="Arial"/>
                <a:ea typeface="Arial"/>
                <a:cs typeface="Arial"/>
                <a:sym typeface="Arial"/>
              </a:defRPr>
            </a:lvl1pPr>
            <a:lvl2pPr lvl="1" algn="ctr" rtl="0">
              <a:spcBef>
                <a:spcPts val="225"/>
              </a:spcBef>
              <a:spcAft>
                <a:spcPts val="0"/>
              </a:spcAft>
              <a:buClr>
                <a:schemeClr val="dk2"/>
              </a:buClr>
              <a:buSzPts val="1125"/>
              <a:buNone/>
              <a:defRPr sz="1125"/>
            </a:lvl2pPr>
            <a:lvl3pPr lvl="2" algn="ctr" rtl="0">
              <a:spcBef>
                <a:spcPts val="203"/>
              </a:spcBef>
              <a:spcAft>
                <a:spcPts val="0"/>
              </a:spcAft>
              <a:buClr>
                <a:schemeClr val="dk2"/>
              </a:buClr>
              <a:buSzPts val="1013"/>
              <a:buNone/>
              <a:defRPr sz="1013"/>
            </a:lvl3pPr>
            <a:lvl4pPr lvl="3" algn="ctr" rtl="0">
              <a:spcBef>
                <a:spcPts val="180"/>
              </a:spcBef>
              <a:spcAft>
                <a:spcPts val="0"/>
              </a:spcAft>
              <a:buClr>
                <a:schemeClr val="dk2"/>
              </a:buClr>
              <a:buSzPts val="900"/>
              <a:buNone/>
              <a:defRPr sz="900"/>
            </a:lvl4pPr>
            <a:lvl5pPr lvl="4" algn="ctr" rtl="0">
              <a:spcBef>
                <a:spcPts val="180"/>
              </a:spcBef>
              <a:spcAft>
                <a:spcPts val="0"/>
              </a:spcAft>
              <a:buClr>
                <a:schemeClr val="dk2"/>
              </a:buClr>
              <a:buSzPts val="900"/>
              <a:buNone/>
              <a:defRPr sz="900"/>
            </a:lvl5pPr>
            <a:lvl6pPr lvl="5" algn="ctr" rtl="0">
              <a:spcBef>
                <a:spcPts val="180"/>
              </a:spcBef>
              <a:spcAft>
                <a:spcPts val="0"/>
              </a:spcAft>
              <a:buClr>
                <a:schemeClr val="dk1"/>
              </a:buClr>
              <a:buSzPts val="900"/>
              <a:buNone/>
              <a:defRPr sz="900"/>
            </a:lvl6pPr>
            <a:lvl7pPr lvl="6" algn="ctr" rtl="0">
              <a:spcBef>
                <a:spcPts val="180"/>
              </a:spcBef>
              <a:spcAft>
                <a:spcPts val="0"/>
              </a:spcAft>
              <a:buClr>
                <a:schemeClr val="dk1"/>
              </a:buClr>
              <a:buSzPts val="900"/>
              <a:buNone/>
              <a:defRPr sz="900"/>
            </a:lvl7pPr>
            <a:lvl8pPr lvl="7" algn="ctr" rtl="0">
              <a:spcBef>
                <a:spcPts val="180"/>
              </a:spcBef>
              <a:spcAft>
                <a:spcPts val="0"/>
              </a:spcAft>
              <a:buClr>
                <a:schemeClr val="dk1"/>
              </a:buClr>
              <a:buSzPts val="900"/>
              <a:buNone/>
              <a:defRPr sz="900"/>
            </a:lvl8pPr>
            <a:lvl9pPr lvl="8" algn="ctr" rtl="0">
              <a:spcBef>
                <a:spcPts val="180"/>
              </a:spcBef>
              <a:spcAft>
                <a:spcPts val="0"/>
              </a:spcAft>
              <a:buClr>
                <a:schemeClr val="dk1"/>
              </a:buClr>
              <a:buSzPts val="900"/>
              <a:buNone/>
              <a:defRPr sz="900"/>
            </a:lvl9pPr>
          </a:lstStyle>
          <a:p>
            <a:endParaRPr/>
          </a:p>
        </p:txBody>
      </p:sp>
      <p:sp>
        <p:nvSpPr>
          <p:cNvPr id="300" name="Google Shape;300;p59"/>
          <p:cNvSpPr txBox="1">
            <a:spLocks noGrp="1"/>
          </p:cNvSpPr>
          <p:nvPr>
            <p:ph type="sldNum" idx="12"/>
          </p:nvPr>
        </p:nvSpPr>
        <p:spPr>
          <a:xfrm>
            <a:off x="7086600" y="6356359"/>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01" name="Google Shape;301;p59"/>
          <p:cNvPicPr preferRelativeResize="0"/>
          <p:nvPr/>
        </p:nvPicPr>
        <p:blipFill rotWithShape="1">
          <a:blip r:embed="rId2">
            <a:alphaModFix/>
          </a:blip>
          <a:srcRect/>
          <a:stretch/>
        </p:blipFill>
        <p:spPr>
          <a:xfrm>
            <a:off x="691667" y="5788456"/>
            <a:ext cx="2286198" cy="11583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302"/>
        <p:cNvGrpSpPr/>
        <p:nvPr/>
      </p:nvGrpSpPr>
      <p:grpSpPr>
        <a:xfrm>
          <a:off x="0" y="0"/>
          <a:ext cx="0" cy="0"/>
          <a:chOff x="0" y="0"/>
          <a:chExt cx="0" cy="0"/>
        </a:xfrm>
      </p:grpSpPr>
      <p:sp>
        <p:nvSpPr>
          <p:cNvPr id="303" name="Google Shape;303;p60"/>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04" name="Google Shape;304;p60"/>
          <p:cNvSpPr txBox="1">
            <a:spLocks noGrp="1"/>
          </p:cNvSpPr>
          <p:nvPr>
            <p:ph type="body" idx="2"/>
          </p:nvPr>
        </p:nvSpPr>
        <p:spPr>
          <a:xfrm>
            <a:off x="659307" y="2320239"/>
            <a:ext cx="8197200" cy="38100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1pPr>
            <a:lvl2pPr marL="914400" marR="0" lvl="1" indent="-323850" algn="l" rtl="0">
              <a:lnSpc>
                <a:spcPct val="100000"/>
              </a:lnSpc>
              <a:spcBef>
                <a:spcPts val="300"/>
              </a:spcBef>
              <a:spcAft>
                <a:spcPts val="0"/>
              </a:spcAft>
              <a:buClr>
                <a:schemeClr val="dk1"/>
              </a:buClr>
              <a:buSzPts val="1500"/>
              <a:buFont typeface="Arial"/>
              <a:buChar char="–"/>
              <a:defRPr sz="1500" b="1" i="0">
                <a:solidFill>
                  <a:schemeClr val="dk1"/>
                </a:solidFill>
                <a:latin typeface="Calibri"/>
                <a:ea typeface="Calibri"/>
                <a:cs typeface="Calibri"/>
                <a:sym typeface="Calibri"/>
              </a:defRPr>
            </a:lvl2pPr>
            <a:lvl3pPr marL="1371600" marR="0" lvl="2" indent="-314325" algn="l" rtl="0">
              <a:lnSpc>
                <a:spcPct val="100000"/>
              </a:lnSpc>
              <a:spcBef>
                <a:spcPts val="270"/>
              </a:spcBef>
              <a:spcAft>
                <a:spcPts val="0"/>
              </a:spcAft>
              <a:buClr>
                <a:schemeClr val="dk1"/>
              </a:buClr>
              <a:buSzPts val="1350"/>
              <a:buFont typeface="Arial"/>
              <a:buChar char="•"/>
              <a:defRPr sz="1350" b="1" i="0">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Arial"/>
              <a:buChar char="–"/>
              <a:defRPr sz="1200" b="1" i="0">
                <a:solidFill>
                  <a:schemeClr val="dk1"/>
                </a:solidFill>
                <a:latin typeface="Calibri"/>
                <a:ea typeface="Calibri"/>
                <a:cs typeface="Calibri"/>
                <a:sym typeface="Calibri"/>
              </a:defRPr>
            </a:lvl4pPr>
            <a:lvl5pPr marL="2286000" marR="0" lvl="4" indent="-295275" algn="l" rtl="0">
              <a:lnSpc>
                <a:spcPct val="100000"/>
              </a:lnSpc>
              <a:spcBef>
                <a:spcPts val="210"/>
              </a:spcBef>
              <a:spcAft>
                <a:spcPts val="0"/>
              </a:spcAft>
              <a:buClr>
                <a:schemeClr val="dk1"/>
              </a:buClr>
              <a:buSzPts val="1050"/>
              <a:buFont typeface="Arial"/>
              <a:buChar char="»"/>
              <a:defRPr sz="1050" b="1" i="0">
                <a:solidFill>
                  <a:schemeClr val="dk1"/>
                </a:solidFill>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05" name="Google Shape;305;p60"/>
          <p:cNvSpPr txBox="1">
            <a:spLocks noGrp="1"/>
          </p:cNvSpPr>
          <p:nvPr>
            <p:ph type="body" idx="3"/>
          </p:nvPr>
        </p:nvSpPr>
        <p:spPr>
          <a:xfrm>
            <a:off x="671758" y="1730667"/>
            <a:ext cx="8184600" cy="411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360"/>
              </a:spcBef>
              <a:spcAft>
                <a:spcPts val="0"/>
              </a:spcAft>
              <a:buClr>
                <a:schemeClr val="dk1"/>
              </a:buClr>
              <a:buSzPts val="1800"/>
              <a:buNone/>
              <a:defRPr sz="1800" b="0" i="0" cap="none">
                <a:solidFill>
                  <a:schemeClr val="dk1"/>
                </a:solidFill>
                <a:latin typeface="Arial"/>
                <a:ea typeface="Arial"/>
                <a:cs typeface="Arial"/>
                <a:sym typeface="Arial"/>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06" name="Google Shape;306;p60"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07" name="Google Shape;307;p60"/>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308"/>
        <p:cNvGrpSpPr/>
        <p:nvPr/>
      </p:nvGrpSpPr>
      <p:grpSpPr>
        <a:xfrm>
          <a:off x="0" y="0"/>
          <a:ext cx="0" cy="0"/>
          <a:chOff x="0" y="0"/>
          <a:chExt cx="0" cy="0"/>
        </a:xfrm>
      </p:grpSpPr>
      <p:sp>
        <p:nvSpPr>
          <p:cNvPr id="309" name="Google Shape;309;p61"/>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1pPr>
            <a:lvl2pPr marR="0" lvl="1" algn="l" rtl="0">
              <a:spcBef>
                <a:spcPts val="300"/>
              </a:spcBef>
              <a:spcAft>
                <a:spcPts val="0"/>
              </a:spcAft>
              <a:buClr>
                <a:schemeClr val="dk2"/>
              </a:buClr>
              <a:buSzPts val="1500"/>
              <a:buFont typeface="Arial"/>
              <a:buChar char="–"/>
              <a:defRPr sz="1500" b="1" i="0" u="none" strike="noStrike" cap="none">
                <a:solidFill>
                  <a:schemeClr val="dk2"/>
                </a:solidFill>
                <a:latin typeface="Open Sans"/>
                <a:ea typeface="Open Sans"/>
                <a:cs typeface="Open Sans"/>
                <a:sym typeface="Open Sans"/>
              </a:defRPr>
            </a:lvl2pPr>
            <a:lvl3pPr marR="0" lvl="2" algn="l" rtl="0">
              <a:spcBef>
                <a:spcPts val="270"/>
              </a:spcBef>
              <a:spcAft>
                <a:spcPts val="0"/>
              </a:spcAft>
              <a:buClr>
                <a:schemeClr val="dk2"/>
              </a:buClr>
              <a:buSzPts val="1350"/>
              <a:buFont typeface="Arial"/>
              <a:buChar char="•"/>
              <a:defRPr sz="1350" b="1" i="0" u="none" strike="noStrike" cap="none">
                <a:solidFill>
                  <a:schemeClr val="dk2"/>
                </a:solidFill>
                <a:latin typeface="Open Sans"/>
                <a:ea typeface="Open Sans"/>
                <a:cs typeface="Open Sans"/>
                <a:sym typeface="Open Sans"/>
              </a:defRPr>
            </a:lvl3pPr>
            <a:lvl4pPr marR="0" lvl="3"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4pPr>
            <a:lvl5pPr marR="0" lvl="4"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10" name="Google Shape;310;p61"/>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11" name="Google Shape;311;p6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12" name="Google Shape;312;p61"/>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313"/>
        <p:cNvGrpSpPr/>
        <p:nvPr/>
      </p:nvGrpSpPr>
      <p:grpSpPr>
        <a:xfrm>
          <a:off x="0" y="0"/>
          <a:ext cx="0" cy="0"/>
          <a:chOff x="0" y="0"/>
          <a:chExt cx="0" cy="0"/>
        </a:xfrm>
      </p:grpSpPr>
      <p:sp>
        <p:nvSpPr>
          <p:cNvPr id="314" name="Google Shape;314;p62"/>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15" name="Google Shape;315;p62"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16" name="Google Shape;316;p62"/>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17" name="Google Shape;317;p62"/>
          <p:cNvSpPr txBox="1">
            <a:spLocks noGrp="1"/>
          </p:cNvSpPr>
          <p:nvPr>
            <p:ph type="body" idx="2"/>
          </p:nvPr>
        </p:nvSpPr>
        <p:spPr>
          <a:xfrm>
            <a:off x="4811025" y="2559423"/>
            <a:ext cx="4023300" cy="31920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8" name="Google Shape;318;p62"/>
          <p:cNvSpPr txBox="1">
            <a:spLocks noGrp="1"/>
          </p:cNvSpPr>
          <p:nvPr>
            <p:ph type="body" idx="3"/>
          </p:nvPr>
        </p:nvSpPr>
        <p:spPr>
          <a:xfrm>
            <a:off x="658523" y="2559423"/>
            <a:ext cx="4023300" cy="31914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9" name="Google Shape;319;p62"/>
          <p:cNvSpPr txBox="1">
            <a:spLocks noGrp="1"/>
          </p:cNvSpPr>
          <p:nvPr>
            <p:ph type="body" idx="4"/>
          </p:nvPr>
        </p:nvSpPr>
        <p:spPr>
          <a:xfrm>
            <a:off x="658523" y="1620183"/>
            <a:ext cx="4023300" cy="823800"/>
          </a:xfrm>
          <a:prstGeom prst="rect">
            <a:avLst/>
          </a:prstGeom>
          <a:noFill/>
          <a:ln>
            <a:noFill/>
          </a:ln>
        </p:spPr>
        <p:txBody>
          <a:bodyPr spcFirstLastPara="1" wrap="square" lIns="91425" tIns="45700" rIns="91425" bIns="45700" anchor="b" anchorCtr="0">
            <a:normAutofit/>
          </a:bodyPr>
          <a:lstStyle>
            <a:lvl1pPr marL="457200" lvl="0" indent="-228600" algn="l" rtl="0">
              <a:spcBef>
                <a:spcPts val="360"/>
              </a:spcBef>
              <a:spcAft>
                <a:spcPts val="0"/>
              </a:spcAft>
              <a:buClr>
                <a:schemeClr val="dk2"/>
              </a:buClr>
              <a:buSzPts val="1800"/>
              <a:buNone/>
              <a:defRPr>
                <a:latin typeface="Arial"/>
                <a:ea typeface="Arial"/>
                <a:cs typeface="Arial"/>
                <a:sym typeface="Arial"/>
              </a:defRPr>
            </a:lvl1pPr>
            <a:lvl2pPr marL="914400" lvl="1" indent="-228600" algn="l" rtl="0">
              <a:spcBef>
                <a:spcPts val="225"/>
              </a:spcBef>
              <a:spcAft>
                <a:spcPts val="0"/>
              </a:spcAft>
              <a:buClr>
                <a:schemeClr val="dk2"/>
              </a:buClr>
              <a:buSzPts val="1125"/>
              <a:buNone/>
              <a:defRPr sz="1125" b="1"/>
            </a:lvl2pPr>
            <a:lvl3pPr marL="1371600" lvl="2" indent="-228600" algn="l" rtl="0">
              <a:spcBef>
                <a:spcPts val="203"/>
              </a:spcBef>
              <a:spcAft>
                <a:spcPts val="0"/>
              </a:spcAft>
              <a:buClr>
                <a:schemeClr val="dk2"/>
              </a:buClr>
              <a:buSzPts val="1013"/>
              <a:buNone/>
              <a:defRPr sz="1013" b="1"/>
            </a:lvl3pPr>
            <a:lvl4pPr marL="1828800" lvl="3" indent="-228600" algn="l" rtl="0">
              <a:spcBef>
                <a:spcPts val="180"/>
              </a:spcBef>
              <a:spcAft>
                <a:spcPts val="0"/>
              </a:spcAft>
              <a:buClr>
                <a:schemeClr val="dk2"/>
              </a:buClr>
              <a:buSzPts val="900"/>
              <a:buNone/>
              <a:defRPr sz="900" b="1"/>
            </a:lvl4pPr>
            <a:lvl5pPr marL="2286000" lvl="4" indent="-228600" algn="l" rtl="0">
              <a:spcBef>
                <a:spcPts val="180"/>
              </a:spcBef>
              <a:spcAft>
                <a:spcPts val="0"/>
              </a:spcAft>
              <a:buClr>
                <a:schemeClr val="dk2"/>
              </a:buClr>
              <a:buSzPts val="900"/>
              <a:buNone/>
              <a:defRPr sz="900" b="1"/>
            </a:lvl5pPr>
            <a:lvl6pPr marL="2743200" lvl="5" indent="-228600" algn="l" rtl="0">
              <a:spcBef>
                <a:spcPts val="180"/>
              </a:spcBef>
              <a:spcAft>
                <a:spcPts val="0"/>
              </a:spcAft>
              <a:buClr>
                <a:schemeClr val="dk1"/>
              </a:buClr>
              <a:buSzPts val="900"/>
              <a:buNone/>
              <a:defRPr sz="900" b="1"/>
            </a:lvl6pPr>
            <a:lvl7pPr marL="3200400" lvl="6" indent="-228600" algn="l" rtl="0">
              <a:spcBef>
                <a:spcPts val="180"/>
              </a:spcBef>
              <a:spcAft>
                <a:spcPts val="0"/>
              </a:spcAft>
              <a:buClr>
                <a:schemeClr val="dk1"/>
              </a:buClr>
              <a:buSzPts val="900"/>
              <a:buNone/>
              <a:defRPr sz="900" b="1"/>
            </a:lvl7pPr>
            <a:lvl8pPr marL="3657600" lvl="7" indent="-228600" algn="l" rtl="0">
              <a:spcBef>
                <a:spcPts val="180"/>
              </a:spcBef>
              <a:spcAft>
                <a:spcPts val="0"/>
              </a:spcAft>
              <a:buClr>
                <a:schemeClr val="dk1"/>
              </a:buClr>
              <a:buSzPts val="900"/>
              <a:buNone/>
              <a:defRPr sz="900" b="1"/>
            </a:lvl8pPr>
            <a:lvl9pPr marL="4114800" lvl="8" indent="-228600" algn="l" rtl="0">
              <a:spcBef>
                <a:spcPts val="180"/>
              </a:spcBef>
              <a:spcAft>
                <a:spcPts val="0"/>
              </a:spcAft>
              <a:buClr>
                <a:schemeClr val="dk1"/>
              </a:buClr>
              <a:buSzPts val="900"/>
              <a:buNone/>
              <a:defRPr sz="900" b="1"/>
            </a:lvl9pPr>
          </a:lstStyle>
          <a:p>
            <a:endParaRPr/>
          </a:p>
        </p:txBody>
      </p:sp>
      <p:sp>
        <p:nvSpPr>
          <p:cNvPr id="320" name="Google Shape;320;p62"/>
          <p:cNvSpPr txBox="1">
            <a:spLocks noGrp="1"/>
          </p:cNvSpPr>
          <p:nvPr>
            <p:ph type="body" idx="5"/>
          </p:nvPr>
        </p:nvSpPr>
        <p:spPr>
          <a:xfrm>
            <a:off x="4811025" y="1626723"/>
            <a:ext cx="4023300" cy="823800"/>
          </a:xfrm>
          <a:prstGeom prst="rect">
            <a:avLst/>
          </a:prstGeom>
          <a:noFill/>
          <a:ln>
            <a:noFill/>
          </a:ln>
        </p:spPr>
        <p:txBody>
          <a:bodyPr spcFirstLastPara="1" wrap="square" lIns="91425" tIns="45700" rIns="91425" bIns="45700" anchor="b" anchorCtr="0">
            <a:normAutofit/>
          </a:bodyPr>
          <a:lstStyle>
            <a:lvl1pPr marL="457200" lvl="0" indent="-228600" algn="l" rtl="0">
              <a:spcBef>
                <a:spcPts val="360"/>
              </a:spcBef>
              <a:spcAft>
                <a:spcPts val="0"/>
              </a:spcAft>
              <a:buClr>
                <a:schemeClr val="dk2"/>
              </a:buClr>
              <a:buSzPts val="1800"/>
              <a:buNone/>
              <a:defRPr>
                <a:latin typeface="Arial"/>
                <a:ea typeface="Arial"/>
                <a:cs typeface="Arial"/>
                <a:sym typeface="Arial"/>
              </a:defRPr>
            </a:lvl1pPr>
            <a:lvl2pPr marL="914400" lvl="1" indent="-228600" algn="l" rtl="0">
              <a:spcBef>
                <a:spcPts val="225"/>
              </a:spcBef>
              <a:spcAft>
                <a:spcPts val="0"/>
              </a:spcAft>
              <a:buClr>
                <a:schemeClr val="dk2"/>
              </a:buClr>
              <a:buSzPts val="1125"/>
              <a:buNone/>
              <a:defRPr sz="1125" b="1"/>
            </a:lvl2pPr>
            <a:lvl3pPr marL="1371600" lvl="2" indent="-228600" algn="l" rtl="0">
              <a:spcBef>
                <a:spcPts val="203"/>
              </a:spcBef>
              <a:spcAft>
                <a:spcPts val="0"/>
              </a:spcAft>
              <a:buClr>
                <a:schemeClr val="dk2"/>
              </a:buClr>
              <a:buSzPts val="1013"/>
              <a:buNone/>
              <a:defRPr sz="1013" b="1"/>
            </a:lvl3pPr>
            <a:lvl4pPr marL="1828800" lvl="3" indent="-228600" algn="l" rtl="0">
              <a:spcBef>
                <a:spcPts val="180"/>
              </a:spcBef>
              <a:spcAft>
                <a:spcPts val="0"/>
              </a:spcAft>
              <a:buClr>
                <a:schemeClr val="dk2"/>
              </a:buClr>
              <a:buSzPts val="900"/>
              <a:buNone/>
              <a:defRPr sz="900" b="1"/>
            </a:lvl4pPr>
            <a:lvl5pPr marL="2286000" lvl="4" indent="-228600" algn="l" rtl="0">
              <a:spcBef>
                <a:spcPts val="180"/>
              </a:spcBef>
              <a:spcAft>
                <a:spcPts val="0"/>
              </a:spcAft>
              <a:buClr>
                <a:schemeClr val="dk2"/>
              </a:buClr>
              <a:buSzPts val="900"/>
              <a:buNone/>
              <a:defRPr sz="900" b="1"/>
            </a:lvl5pPr>
            <a:lvl6pPr marL="2743200" lvl="5" indent="-228600" algn="l" rtl="0">
              <a:spcBef>
                <a:spcPts val="180"/>
              </a:spcBef>
              <a:spcAft>
                <a:spcPts val="0"/>
              </a:spcAft>
              <a:buClr>
                <a:schemeClr val="dk1"/>
              </a:buClr>
              <a:buSzPts val="900"/>
              <a:buNone/>
              <a:defRPr sz="900" b="1"/>
            </a:lvl6pPr>
            <a:lvl7pPr marL="3200400" lvl="6" indent="-228600" algn="l" rtl="0">
              <a:spcBef>
                <a:spcPts val="180"/>
              </a:spcBef>
              <a:spcAft>
                <a:spcPts val="0"/>
              </a:spcAft>
              <a:buClr>
                <a:schemeClr val="dk1"/>
              </a:buClr>
              <a:buSzPts val="900"/>
              <a:buNone/>
              <a:defRPr sz="900" b="1"/>
            </a:lvl7pPr>
            <a:lvl8pPr marL="3657600" lvl="7" indent="-228600" algn="l" rtl="0">
              <a:spcBef>
                <a:spcPts val="180"/>
              </a:spcBef>
              <a:spcAft>
                <a:spcPts val="0"/>
              </a:spcAft>
              <a:buClr>
                <a:schemeClr val="dk1"/>
              </a:buClr>
              <a:buSzPts val="900"/>
              <a:buNone/>
              <a:defRPr sz="900" b="1"/>
            </a:lvl8pPr>
            <a:lvl9pPr marL="4114800" lvl="8" indent="-228600" algn="l" rtl="0">
              <a:spcBef>
                <a:spcPts val="180"/>
              </a:spcBef>
              <a:spcAft>
                <a:spcPts val="0"/>
              </a:spcAft>
              <a:buClr>
                <a:schemeClr val="dk1"/>
              </a:buClr>
              <a:buSzPts val="900"/>
              <a:buNone/>
              <a:defRPr sz="900" b="1"/>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321"/>
        <p:cNvGrpSpPr/>
        <p:nvPr/>
      </p:nvGrpSpPr>
      <p:grpSpPr>
        <a:xfrm>
          <a:off x="0" y="0"/>
          <a:ext cx="0" cy="0"/>
          <a:chOff x="0" y="0"/>
          <a:chExt cx="0" cy="0"/>
        </a:xfrm>
      </p:grpSpPr>
      <p:sp>
        <p:nvSpPr>
          <p:cNvPr id="322" name="Google Shape;322;p63"/>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23" name="Google Shape;323;p63"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24" name="Google Shape;324;p63"/>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25" name="Google Shape;325;p63"/>
          <p:cNvSpPr txBox="1">
            <a:spLocks noGrp="1"/>
          </p:cNvSpPr>
          <p:nvPr>
            <p:ph type="body" idx="2"/>
          </p:nvPr>
        </p:nvSpPr>
        <p:spPr>
          <a:xfrm>
            <a:off x="4811025" y="1736724"/>
            <a:ext cx="4023300" cy="1920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6" name="Google Shape;326;p63"/>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7" name="Google Shape;327;p63"/>
          <p:cNvSpPr txBox="1">
            <a:spLocks noGrp="1"/>
          </p:cNvSpPr>
          <p:nvPr>
            <p:ph type="body" idx="4"/>
          </p:nvPr>
        </p:nvSpPr>
        <p:spPr>
          <a:xfrm>
            <a:off x="4811025" y="3811928"/>
            <a:ext cx="4023300" cy="1920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328"/>
        <p:cNvGrpSpPr/>
        <p:nvPr/>
      </p:nvGrpSpPr>
      <p:grpSpPr>
        <a:xfrm>
          <a:off x="0" y="0"/>
          <a:ext cx="0" cy="0"/>
          <a:chOff x="0" y="0"/>
          <a:chExt cx="0" cy="0"/>
        </a:xfrm>
      </p:grpSpPr>
      <p:sp>
        <p:nvSpPr>
          <p:cNvPr id="329" name="Google Shape;329;p64"/>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dk1"/>
              </a:buClr>
              <a:buSzPts val="2250"/>
              <a:buNone/>
              <a:defRPr sz="2250" b="0" i="0" cap="none">
                <a:solidFill>
                  <a:schemeClr val="dk1"/>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30" name="Google Shape;330;p64"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31" name="Google Shape;331;p64"/>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32" name="Google Shape;332;p64"/>
          <p:cNvSpPr txBox="1">
            <a:spLocks noGrp="1"/>
          </p:cNvSpPr>
          <p:nvPr>
            <p:ph type="body" idx="2"/>
          </p:nvPr>
        </p:nvSpPr>
        <p:spPr>
          <a:xfrm>
            <a:off x="4811025"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3" name="Google Shape;333;p64"/>
          <p:cNvSpPr txBox="1">
            <a:spLocks noGrp="1"/>
          </p:cNvSpPr>
          <p:nvPr>
            <p:ph type="body" idx="3"/>
          </p:nvPr>
        </p:nvSpPr>
        <p:spPr>
          <a:xfrm>
            <a:off x="658523"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4" name="Google Shape;334;p64"/>
          <p:cNvSpPr txBox="1">
            <a:spLocks noGrp="1"/>
          </p:cNvSpPr>
          <p:nvPr>
            <p:ph type="body" idx="4"/>
          </p:nvPr>
        </p:nvSpPr>
        <p:spPr>
          <a:xfrm>
            <a:off x="658523" y="3871750"/>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5" name="Google Shape;335;p64"/>
          <p:cNvSpPr txBox="1">
            <a:spLocks noGrp="1"/>
          </p:cNvSpPr>
          <p:nvPr>
            <p:ph type="body" idx="5"/>
          </p:nvPr>
        </p:nvSpPr>
        <p:spPr>
          <a:xfrm>
            <a:off x="4811025"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6" name="Google Shape;336;p64"/>
          <p:cNvSpPr txBox="1">
            <a:spLocks noGrp="1"/>
          </p:cNvSpPr>
          <p:nvPr>
            <p:ph type="body" idx="6"/>
          </p:nvPr>
        </p:nvSpPr>
        <p:spPr>
          <a:xfrm>
            <a:off x="4833059" y="1720139"/>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7" name="Google Shape;337;p64"/>
          <p:cNvSpPr txBox="1">
            <a:spLocks noGrp="1"/>
          </p:cNvSpPr>
          <p:nvPr>
            <p:ph type="body" idx="7"/>
          </p:nvPr>
        </p:nvSpPr>
        <p:spPr>
          <a:xfrm>
            <a:off x="680557" y="1720139"/>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8" name="Google Shape;338;p64"/>
          <p:cNvSpPr txBox="1">
            <a:spLocks noGrp="1"/>
          </p:cNvSpPr>
          <p:nvPr>
            <p:ph type="body" idx="8"/>
          </p:nvPr>
        </p:nvSpPr>
        <p:spPr>
          <a:xfrm>
            <a:off x="680557"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9" name="Google Shape;339;p64"/>
          <p:cNvSpPr txBox="1">
            <a:spLocks noGrp="1"/>
          </p:cNvSpPr>
          <p:nvPr>
            <p:ph type="body" idx="9"/>
          </p:nvPr>
        </p:nvSpPr>
        <p:spPr>
          <a:xfrm>
            <a:off x="4833059" y="3838578"/>
            <a:ext cx="4023300" cy="2011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340"/>
        <p:cNvGrpSpPr/>
        <p:nvPr/>
      </p:nvGrpSpPr>
      <p:grpSpPr>
        <a:xfrm>
          <a:off x="0" y="0"/>
          <a:ext cx="0" cy="0"/>
          <a:chOff x="0" y="0"/>
          <a:chExt cx="0" cy="0"/>
        </a:xfrm>
      </p:grpSpPr>
      <p:sp>
        <p:nvSpPr>
          <p:cNvPr id="341" name="Google Shape;341;p65"/>
          <p:cNvSpPr txBox="1">
            <a:spLocks noGrp="1"/>
          </p:cNvSpPr>
          <p:nvPr>
            <p:ph type="title"/>
          </p:nvPr>
        </p:nvSpPr>
        <p:spPr>
          <a:xfrm>
            <a:off x="676656" y="374904"/>
            <a:ext cx="2949300" cy="1554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250"/>
              <a:buFont typeface="Encode Sans Black"/>
              <a:buNone/>
              <a:defRPr sz="22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2" name="Google Shape;342;p65"/>
          <p:cNvSpPr txBox="1">
            <a:spLocks noGrp="1"/>
          </p:cNvSpPr>
          <p:nvPr>
            <p:ph type="body" idx="1"/>
          </p:nvPr>
        </p:nvSpPr>
        <p:spPr>
          <a:xfrm>
            <a:off x="3887391" y="987434"/>
            <a:ext cx="4629300" cy="4873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43" name="Google Shape;343;p65"/>
          <p:cNvSpPr txBox="1">
            <a:spLocks noGrp="1"/>
          </p:cNvSpPr>
          <p:nvPr>
            <p:ph type="body" idx="2"/>
          </p:nvPr>
        </p:nvSpPr>
        <p:spPr>
          <a:xfrm>
            <a:off x="840004" y="2238998"/>
            <a:ext cx="2739000" cy="36300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chemeClr val="dk2"/>
              </a:buClr>
              <a:buSzPts val="1800"/>
              <a:buNone/>
              <a:defRPr cap="none">
                <a:latin typeface="Arial"/>
                <a:ea typeface="Arial"/>
                <a:cs typeface="Arial"/>
                <a:sym typeface="Arial"/>
              </a:defRPr>
            </a:lvl1pPr>
            <a:lvl2pPr marL="914400" lvl="1" indent="-228600" algn="l" rtl="0">
              <a:spcBef>
                <a:spcPts val="158"/>
              </a:spcBef>
              <a:spcAft>
                <a:spcPts val="0"/>
              </a:spcAft>
              <a:buClr>
                <a:schemeClr val="dk2"/>
              </a:buClr>
              <a:buSzPts val="788"/>
              <a:buNone/>
              <a:defRPr sz="788"/>
            </a:lvl2pPr>
            <a:lvl3pPr marL="1371600" lvl="2" indent="-228600" algn="l" rtl="0">
              <a:spcBef>
                <a:spcPts val="135"/>
              </a:spcBef>
              <a:spcAft>
                <a:spcPts val="0"/>
              </a:spcAft>
              <a:buClr>
                <a:schemeClr val="dk2"/>
              </a:buClr>
              <a:buSzPts val="675"/>
              <a:buNone/>
              <a:defRPr sz="675"/>
            </a:lvl3pPr>
            <a:lvl4pPr marL="1828800" lvl="3" indent="-228600" algn="l" rtl="0">
              <a:spcBef>
                <a:spcPts val="113"/>
              </a:spcBef>
              <a:spcAft>
                <a:spcPts val="0"/>
              </a:spcAft>
              <a:buClr>
                <a:schemeClr val="dk2"/>
              </a:buClr>
              <a:buSzPts val="563"/>
              <a:buNone/>
              <a:defRPr sz="563"/>
            </a:lvl4pPr>
            <a:lvl5pPr marL="2286000" lvl="4" indent="-228600" algn="l" rtl="0">
              <a:spcBef>
                <a:spcPts val="113"/>
              </a:spcBef>
              <a:spcAft>
                <a:spcPts val="0"/>
              </a:spcAft>
              <a:buClr>
                <a:schemeClr val="dk2"/>
              </a:buClr>
              <a:buSzPts val="563"/>
              <a:buNone/>
              <a:defRPr sz="563"/>
            </a:lvl5pPr>
            <a:lvl6pPr marL="2743200" lvl="5" indent="-228600" algn="l" rtl="0">
              <a:spcBef>
                <a:spcPts val="113"/>
              </a:spcBef>
              <a:spcAft>
                <a:spcPts val="0"/>
              </a:spcAft>
              <a:buClr>
                <a:schemeClr val="dk1"/>
              </a:buClr>
              <a:buSzPts val="563"/>
              <a:buNone/>
              <a:defRPr sz="563"/>
            </a:lvl6pPr>
            <a:lvl7pPr marL="3200400" lvl="6" indent="-228600" algn="l" rtl="0">
              <a:spcBef>
                <a:spcPts val="113"/>
              </a:spcBef>
              <a:spcAft>
                <a:spcPts val="0"/>
              </a:spcAft>
              <a:buClr>
                <a:schemeClr val="dk1"/>
              </a:buClr>
              <a:buSzPts val="563"/>
              <a:buNone/>
              <a:defRPr sz="563"/>
            </a:lvl7pPr>
            <a:lvl8pPr marL="3657600" lvl="7" indent="-228600" algn="l" rtl="0">
              <a:spcBef>
                <a:spcPts val="113"/>
              </a:spcBef>
              <a:spcAft>
                <a:spcPts val="0"/>
              </a:spcAft>
              <a:buClr>
                <a:schemeClr val="dk1"/>
              </a:buClr>
              <a:buSzPts val="563"/>
              <a:buNone/>
              <a:defRPr sz="563"/>
            </a:lvl8pPr>
            <a:lvl9pPr marL="4114800" lvl="8" indent="-228600" algn="l" rtl="0">
              <a:spcBef>
                <a:spcPts val="113"/>
              </a:spcBef>
              <a:spcAft>
                <a:spcPts val="0"/>
              </a:spcAft>
              <a:buClr>
                <a:schemeClr val="dk1"/>
              </a:buClr>
              <a:buSzPts val="563"/>
              <a:buNone/>
              <a:defRPr sz="563"/>
            </a:lvl9pPr>
          </a:lstStyle>
          <a:p>
            <a:endParaRPr/>
          </a:p>
        </p:txBody>
      </p:sp>
      <p:pic>
        <p:nvPicPr>
          <p:cNvPr id="344" name="Google Shape;344;p65"/>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345" name="Google Shape;345;p65"/>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346"/>
        <p:cNvGrpSpPr/>
        <p:nvPr/>
      </p:nvGrpSpPr>
      <p:grpSpPr>
        <a:xfrm>
          <a:off x="0" y="0"/>
          <a:ext cx="0" cy="0"/>
          <a:chOff x="0" y="0"/>
          <a:chExt cx="0" cy="0"/>
        </a:xfrm>
      </p:grpSpPr>
      <p:sp>
        <p:nvSpPr>
          <p:cNvPr id="347" name="Google Shape;347;p66"/>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348"/>
        <p:cNvGrpSpPr/>
        <p:nvPr/>
      </p:nvGrpSpPr>
      <p:grpSpPr>
        <a:xfrm>
          <a:off x="0" y="0"/>
          <a:ext cx="0" cy="0"/>
          <a:chOff x="0" y="0"/>
          <a:chExt cx="0" cy="0"/>
        </a:xfrm>
      </p:grpSpPr>
      <p:sp>
        <p:nvSpPr>
          <p:cNvPr id="349" name="Google Shape;349;p67"/>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50" name="Google Shape;350;p67"/>
          <p:cNvSpPr txBox="1">
            <a:spLocks noGrp="1"/>
          </p:cNvSpPr>
          <p:nvPr>
            <p:ph type="body" idx="1"/>
          </p:nvPr>
        </p:nvSpPr>
        <p:spPr>
          <a:xfrm>
            <a:off x="564026" y="803312"/>
            <a:ext cx="8204100" cy="48627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chemeClr val="dk2"/>
              </a:buClr>
              <a:buSzPts val="1800"/>
              <a:buFont typeface="Arial"/>
              <a:buChar char="•"/>
              <a:defRPr/>
            </a:lvl1pPr>
            <a:lvl2pPr marL="914400" lvl="1" indent="-323850" algn="l" rtl="0">
              <a:spcBef>
                <a:spcPts val="300"/>
              </a:spcBef>
              <a:spcAft>
                <a:spcPts val="0"/>
              </a:spcAft>
              <a:buClr>
                <a:schemeClr val="dk2"/>
              </a:buClr>
              <a:buSzPts val="15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60"/>
        <p:cNvGrpSpPr/>
        <p:nvPr/>
      </p:nvGrpSpPr>
      <p:grpSpPr>
        <a:xfrm>
          <a:off x="0" y="0"/>
          <a:ext cx="0" cy="0"/>
          <a:chOff x="0" y="0"/>
          <a:chExt cx="0" cy="0"/>
        </a:xfrm>
      </p:grpSpPr>
      <p:sp>
        <p:nvSpPr>
          <p:cNvPr id="361" name="Google Shape;361;p69"/>
          <p:cNvSpPr/>
          <p:nvPr/>
        </p:nvSpPr>
        <p:spPr>
          <a:xfrm>
            <a:off x="0" y="4953000"/>
            <a:ext cx="9141600"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9"/>
          <p:cNvSpPr/>
          <p:nvPr/>
        </p:nvSpPr>
        <p:spPr>
          <a:xfrm>
            <a:off x="12" y="491507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9"/>
          <p:cNvSpPr txBox="1">
            <a:spLocks noGrp="1"/>
          </p:cNvSpPr>
          <p:nvPr>
            <p:ph type="title"/>
          </p:nvPr>
        </p:nvSpPr>
        <p:spPr>
          <a:xfrm>
            <a:off x="822960" y="5074920"/>
            <a:ext cx="7585200" cy="822900"/>
          </a:xfrm>
          <a:prstGeom prst="rect">
            <a:avLst/>
          </a:prstGeom>
          <a:noFill/>
          <a:ln>
            <a:noFill/>
          </a:ln>
        </p:spPr>
        <p:txBody>
          <a:bodyPr spcFirstLastPara="1" wrap="square" lIns="91425" tIns="0" rIns="91425" bIns="0" anchor="b" anchorCtr="0">
            <a:noAutofit/>
          </a:bodyPr>
          <a:lstStyle>
            <a:lvl1pPr lvl="0" algn="l" rtl="0">
              <a:lnSpc>
                <a:spcPct val="85000"/>
              </a:lnSpc>
              <a:spcBef>
                <a:spcPts val="0"/>
              </a:spcBef>
              <a:spcAft>
                <a:spcPts val="0"/>
              </a:spcAft>
              <a:buClr>
                <a:srgbClr val="FFFFFF"/>
              </a:buClr>
              <a:buSzPts val="3600"/>
              <a:buFont typeface="Calibri"/>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4" name="Google Shape;364;p69"/>
          <p:cNvSpPr>
            <a:spLocks noGrp="1"/>
          </p:cNvSpPr>
          <p:nvPr>
            <p:ph type="pic" idx="2"/>
          </p:nvPr>
        </p:nvSpPr>
        <p:spPr>
          <a:xfrm>
            <a:off x="12" y="0"/>
            <a:ext cx="9144000" cy="4915200"/>
          </a:xfrm>
          <a:prstGeom prst="rect">
            <a:avLst/>
          </a:prstGeom>
          <a:solidFill>
            <a:srgbClr val="FDF59C"/>
          </a:solidFill>
          <a:ln>
            <a:noFill/>
          </a:ln>
        </p:spPr>
      </p:sp>
      <p:sp>
        <p:nvSpPr>
          <p:cNvPr id="365" name="Google Shape;365;p69"/>
          <p:cNvSpPr txBox="1">
            <a:spLocks noGrp="1"/>
          </p:cNvSpPr>
          <p:nvPr>
            <p:ph type="body" idx="1"/>
          </p:nvPr>
        </p:nvSpPr>
        <p:spPr>
          <a:xfrm>
            <a:off x="822960" y="5907024"/>
            <a:ext cx="7589400" cy="594300"/>
          </a:xfrm>
          <a:prstGeom prst="rect">
            <a:avLst/>
          </a:prstGeom>
          <a:noFill/>
          <a:ln>
            <a:noFill/>
          </a:ln>
        </p:spPr>
        <p:txBody>
          <a:bodyPr spcFirstLastPara="1" wrap="square" lIns="91425" tIns="0" rIns="91425" bIns="0" anchor="t" anchorCtr="0">
            <a:normAutofit/>
          </a:bodyPr>
          <a:lstStyle>
            <a:lvl1pPr marL="457200" lvl="0" indent="-228600" algn="l" rtl="0">
              <a:lnSpc>
                <a:spcPct val="90000"/>
              </a:lnSpc>
              <a:spcBef>
                <a:spcPts val="0"/>
              </a:spcBef>
              <a:spcAft>
                <a:spcPts val="0"/>
              </a:spcAft>
              <a:buSzPts val="1500"/>
              <a:buNone/>
              <a:defRPr sz="1500">
                <a:solidFill>
                  <a:srgbClr val="FFFFFF"/>
                </a:solidFill>
              </a:defRPr>
            </a:lvl1pPr>
            <a:lvl2pPr marL="914400" lvl="1" indent="-228600" algn="l" rtl="0">
              <a:lnSpc>
                <a:spcPct val="90000"/>
              </a:lnSpc>
              <a:spcBef>
                <a:spcPts val="6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366" name="Google Shape;366;p69"/>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7" name="Google Shape;367;p69"/>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8" name="Google Shape;368;p69"/>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69"/>
        <p:cNvGrpSpPr/>
        <p:nvPr/>
      </p:nvGrpSpPr>
      <p:grpSpPr>
        <a:xfrm>
          <a:off x="0" y="0"/>
          <a:ext cx="0" cy="0"/>
          <a:chOff x="0" y="0"/>
          <a:chExt cx="0" cy="0"/>
        </a:xfrm>
      </p:grpSpPr>
      <p:sp>
        <p:nvSpPr>
          <p:cNvPr id="370" name="Google Shape;370;p70"/>
          <p:cNvSpPr/>
          <p:nvPr/>
        </p:nvSpPr>
        <p:spPr>
          <a:xfrm>
            <a:off x="13" y="0"/>
            <a:ext cx="30381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0"/>
          <p:cNvSpPr/>
          <p:nvPr/>
        </p:nvSpPr>
        <p:spPr>
          <a:xfrm>
            <a:off x="3030053" y="0"/>
            <a:ext cx="48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0"/>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FFFFFF"/>
              </a:buClr>
              <a:buSzPts val="3600"/>
              <a:buFont typeface="Calibri"/>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3" name="Google Shape;373;p70"/>
          <p:cNvSpPr txBox="1">
            <a:spLocks noGrp="1"/>
          </p:cNvSpPr>
          <p:nvPr>
            <p:ph type="body" idx="1"/>
          </p:nvPr>
        </p:nvSpPr>
        <p:spPr>
          <a:xfrm>
            <a:off x="3600450" y="731520"/>
            <a:ext cx="4869300" cy="52578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374" name="Google Shape;374;p70"/>
          <p:cNvSpPr txBox="1">
            <a:spLocks noGrp="1"/>
          </p:cNvSpPr>
          <p:nvPr>
            <p:ph type="body" idx="2"/>
          </p:nvPr>
        </p:nvSpPr>
        <p:spPr>
          <a:xfrm>
            <a:off x="342900" y="2926080"/>
            <a:ext cx="2400300" cy="3379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1500"/>
              <a:buNone/>
              <a:defRPr sz="1500">
                <a:solidFill>
                  <a:srgbClr val="FFFFFF"/>
                </a:solidFill>
              </a:defRPr>
            </a:lvl1pPr>
            <a:lvl2pPr marL="914400" lvl="1" indent="-228600" algn="l" rtl="0">
              <a:lnSpc>
                <a:spcPct val="90000"/>
              </a:lnSpc>
              <a:spcBef>
                <a:spcPts val="2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375" name="Google Shape;375;p70"/>
          <p:cNvSpPr txBox="1">
            <a:spLocks noGrp="1"/>
          </p:cNvSpPr>
          <p:nvPr>
            <p:ph type="dt" idx="10"/>
          </p:nvPr>
        </p:nvSpPr>
        <p:spPr>
          <a:xfrm>
            <a:off x="349134" y="6459786"/>
            <a:ext cx="1963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6" name="Google Shape;376;p70"/>
          <p:cNvSpPr txBox="1">
            <a:spLocks noGrp="1"/>
          </p:cNvSpPr>
          <p:nvPr>
            <p:ph type="ftr" idx="11"/>
          </p:nvPr>
        </p:nvSpPr>
        <p:spPr>
          <a:xfrm>
            <a:off x="3600450" y="6459786"/>
            <a:ext cx="3486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7" name="Google Shape;377;p70"/>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50" b="0" i="0" u="none" strike="noStrike" cap="none">
                <a:solidFill>
                  <a:schemeClr val="dk2"/>
                </a:solidFill>
                <a:latin typeface="Calibri"/>
                <a:ea typeface="Calibri"/>
                <a:cs typeface="Calibri"/>
                <a:sym typeface="Calibri"/>
              </a:defRPr>
            </a:lvl1pPr>
            <a:lvl2pPr marL="0" lvl="1" indent="0" algn="r" rtl="0">
              <a:spcBef>
                <a:spcPts val="0"/>
              </a:spcBef>
              <a:buNone/>
              <a:defRPr sz="1050" b="0" i="0" u="none" strike="noStrike" cap="none">
                <a:solidFill>
                  <a:schemeClr val="dk2"/>
                </a:solidFill>
                <a:latin typeface="Calibri"/>
                <a:ea typeface="Calibri"/>
                <a:cs typeface="Calibri"/>
                <a:sym typeface="Calibri"/>
              </a:defRPr>
            </a:lvl2pPr>
            <a:lvl3pPr marL="0" lvl="2" indent="0" algn="r" rtl="0">
              <a:spcBef>
                <a:spcPts val="0"/>
              </a:spcBef>
              <a:buNone/>
              <a:defRPr sz="1050" b="0" i="0" u="none" strike="noStrike" cap="none">
                <a:solidFill>
                  <a:schemeClr val="dk2"/>
                </a:solidFill>
                <a:latin typeface="Calibri"/>
                <a:ea typeface="Calibri"/>
                <a:cs typeface="Calibri"/>
                <a:sym typeface="Calibri"/>
              </a:defRPr>
            </a:lvl3pPr>
            <a:lvl4pPr marL="0" lvl="3" indent="0" algn="r" rtl="0">
              <a:spcBef>
                <a:spcPts val="0"/>
              </a:spcBef>
              <a:buNone/>
              <a:defRPr sz="1050" b="0" i="0" u="none" strike="noStrike" cap="none">
                <a:solidFill>
                  <a:schemeClr val="dk2"/>
                </a:solidFill>
                <a:latin typeface="Calibri"/>
                <a:ea typeface="Calibri"/>
                <a:cs typeface="Calibri"/>
                <a:sym typeface="Calibri"/>
              </a:defRPr>
            </a:lvl4pPr>
            <a:lvl5pPr marL="0" lvl="4" indent="0" algn="r" rtl="0">
              <a:spcBef>
                <a:spcPts val="0"/>
              </a:spcBef>
              <a:buNone/>
              <a:defRPr sz="1050" b="0" i="0" u="none" strike="noStrike" cap="none">
                <a:solidFill>
                  <a:schemeClr val="dk2"/>
                </a:solidFill>
                <a:latin typeface="Calibri"/>
                <a:ea typeface="Calibri"/>
                <a:cs typeface="Calibri"/>
                <a:sym typeface="Calibri"/>
              </a:defRPr>
            </a:lvl5pPr>
            <a:lvl6pPr marL="0" lvl="5" indent="0" algn="r" rtl="0">
              <a:spcBef>
                <a:spcPts val="0"/>
              </a:spcBef>
              <a:buNone/>
              <a:defRPr sz="1050" b="0" i="0" u="none" strike="noStrike" cap="none">
                <a:solidFill>
                  <a:schemeClr val="dk2"/>
                </a:solidFill>
                <a:latin typeface="Calibri"/>
                <a:ea typeface="Calibri"/>
                <a:cs typeface="Calibri"/>
                <a:sym typeface="Calibri"/>
              </a:defRPr>
            </a:lvl6pPr>
            <a:lvl7pPr marL="0" lvl="6" indent="0" algn="r" rtl="0">
              <a:spcBef>
                <a:spcPts val="0"/>
              </a:spcBef>
              <a:buNone/>
              <a:defRPr sz="1050" b="0" i="0" u="none" strike="noStrike" cap="none">
                <a:solidFill>
                  <a:schemeClr val="dk2"/>
                </a:solidFill>
                <a:latin typeface="Calibri"/>
                <a:ea typeface="Calibri"/>
                <a:cs typeface="Calibri"/>
                <a:sym typeface="Calibri"/>
              </a:defRPr>
            </a:lvl7pPr>
            <a:lvl8pPr marL="0" lvl="7" indent="0" algn="r" rtl="0">
              <a:spcBef>
                <a:spcPts val="0"/>
              </a:spcBef>
              <a:buNone/>
              <a:defRPr sz="1050" b="0" i="0" u="none" strike="noStrike" cap="none">
                <a:solidFill>
                  <a:schemeClr val="dk2"/>
                </a:solidFill>
                <a:latin typeface="Calibri"/>
                <a:ea typeface="Calibri"/>
                <a:cs typeface="Calibri"/>
                <a:sym typeface="Calibri"/>
              </a:defRPr>
            </a:lvl8pPr>
            <a:lvl9pPr marL="0" lvl="8" indent="0" algn="r" rtl="0">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78"/>
        <p:cNvGrpSpPr/>
        <p:nvPr/>
      </p:nvGrpSpPr>
      <p:grpSpPr>
        <a:xfrm>
          <a:off x="0" y="0"/>
          <a:ext cx="0" cy="0"/>
          <a:chOff x="0" y="0"/>
          <a:chExt cx="0" cy="0"/>
        </a:xfrm>
      </p:grpSpPr>
      <p:sp>
        <p:nvSpPr>
          <p:cNvPr id="379" name="Google Shape;379;p71"/>
          <p:cNvSpPr/>
          <p:nvPr/>
        </p:nvSpPr>
        <p:spPr>
          <a:xfrm>
            <a:off x="2382" y="6400800"/>
            <a:ext cx="91416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1"/>
          <p:cNvSpPr/>
          <p:nvPr/>
        </p:nvSpPr>
        <p:spPr>
          <a:xfrm>
            <a:off x="12" y="633431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1"/>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2" name="Google Shape;382;p71"/>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3" name="Google Shape;383;p71"/>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84"/>
        <p:cNvGrpSpPr/>
        <p:nvPr/>
      </p:nvGrpSpPr>
      <p:grpSpPr>
        <a:xfrm>
          <a:off x="0" y="0"/>
          <a:ext cx="0" cy="0"/>
          <a:chOff x="0" y="0"/>
          <a:chExt cx="0" cy="0"/>
        </a:xfrm>
      </p:grpSpPr>
      <p:sp>
        <p:nvSpPr>
          <p:cNvPr id="385" name="Google Shape;385;p72"/>
          <p:cNvSpPr/>
          <p:nvPr/>
        </p:nvSpPr>
        <p:spPr>
          <a:xfrm>
            <a:off x="2382" y="6400800"/>
            <a:ext cx="91416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2"/>
          <p:cNvSpPr/>
          <p:nvPr/>
        </p:nvSpPr>
        <p:spPr>
          <a:xfrm>
            <a:off x="12" y="633431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2"/>
          <p:cNvSpPr txBox="1">
            <a:spLocks noGrp="1"/>
          </p:cNvSpPr>
          <p:nvPr>
            <p:ph type="ctrTitle"/>
          </p:nvPr>
        </p:nvSpPr>
        <p:spPr>
          <a:xfrm>
            <a:off x="822960" y="758952"/>
            <a:ext cx="75438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8" name="Google Shape;388;p72"/>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rtl="0">
              <a:lnSpc>
                <a:spcPct val="90000"/>
              </a:lnSpc>
              <a:spcBef>
                <a:spcPts val="200"/>
              </a:spcBef>
              <a:spcAft>
                <a:spcPts val="0"/>
              </a:spcAft>
              <a:buSzPts val="2400"/>
              <a:buNone/>
              <a:defRPr sz="2400"/>
            </a:lvl2pPr>
            <a:lvl3pPr lvl="2" algn="ctr" rtl="0">
              <a:lnSpc>
                <a:spcPct val="90000"/>
              </a:lnSpc>
              <a:spcBef>
                <a:spcPts val="400"/>
              </a:spcBef>
              <a:spcAft>
                <a:spcPts val="0"/>
              </a:spcAft>
              <a:buSzPts val="2400"/>
              <a:buNone/>
              <a:defRPr sz="2400"/>
            </a:lvl3pPr>
            <a:lvl4pPr lvl="3" algn="ctr" rtl="0">
              <a:lnSpc>
                <a:spcPct val="90000"/>
              </a:lnSpc>
              <a:spcBef>
                <a:spcPts val="400"/>
              </a:spcBef>
              <a:spcAft>
                <a:spcPts val="0"/>
              </a:spcAft>
              <a:buSzPts val="2000"/>
              <a:buNone/>
              <a:defRPr sz="2000"/>
            </a:lvl4pPr>
            <a:lvl5pPr lvl="4" algn="ctr" rtl="0">
              <a:lnSpc>
                <a:spcPct val="90000"/>
              </a:lnSpc>
              <a:spcBef>
                <a:spcPts val="400"/>
              </a:spcBef>
              <a:spcAft>
                <a:spcPts val="0"/>
              </a:spcAft>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389" name="Google Shape;389;p72"/>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0" name="Google Shape;390;p72"/>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1" name="Google Shape;391;p72"/>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392" name="Google Shape;392;p72"/>
          <p:cNvCxnSpPr/>
          <p:nvPr/>
        </p:nvCxnSpPr>
        <p:spPr>
          <a:xfrm>
            <a:off x="905744" y="4343400"/>
            <a:ext cx="74067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3"/>
        <p:cNvGrpSpPr/>
        <p:nvPr/>
      </p:nvGrpSpPr>
      <p:grpSpPr>
        <a:xfrm>
          <a:off x="0" y="0"/>
          <a:ext cx="0" cy="0"/>
          <a:chOff x="0" y="0"/>
          <a:chExt cx="0" cy="0"/>
        </a:xfrm>
      </p:grpSpPr>
      <p:sp>
        <p:nvSpPr>
          <p:cNvPr id="394" name="Google Shape;394;p73"/>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5" name="Google Shape;395;p73"/>
          <p:cNvSpPr txBox="1">
            <a:spLocks noGrp="1"/>
          </p:cNvSpPr>
          <p:nvPr>
            <p:ph type="body" idx="1"/>
          </p:nvPr>
        </p:nvSpPr>
        <p:spPr>
          <a:xfrm>
            <a:off x="822959" y="1845734"/>
            <a:ext cx="75438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396" name="Google Shape;396;p73"/>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7" name="Google Shape;397;p73"/>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8" name="Google Shape;398;p73"/>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99"/>
        <p:cNvGrpSpPr/>
        <p:nvPr/>
      </p:nvGrpSpPr>
      <p:grpSpPr>
        <a:xfrm>
          <a:off x="0" y="0"/>
          <a:ext cx="0" cy="0"/>
          <a:chOff x="0" y="0"/>
          <a:chExt cx="0" cy="0"/>
        </a:xfrm>
      </p:grpSpPr>
      <p:sp>
        <p:nvSpPr>
          <p:cNvPr id="400" name="Google Shape;400;p74"/>
          <p:cNvSpPr/>
          <p:nvPr/>
        </p:nvSpPr>
        <p:spPr>
          <a:xfrm>
            <a:off x="2382" y="6400800"/>
            <a:ext cx="91416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4"/>
          <p:cNvSpPr/>
          <p:nvPr/>
        </p:nvSpPr>
        <p:spPr>
          <a:xfrm>
            <a:off x="12" y="633431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4"/>
          <p:cNvSpPr txBox="1">
            <a:spLocks noGrp="1"/>
          </p:cNvSpPr>
          <p:nvPr>
            <p:ph type="title"/>
          </p:nvPr>
        </p:nvSpPr>
        <p:spPr>
          <a:xfrm>
            <a:off x="822960" y="758952"/>
            <a:ext cx="75438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b="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3" name="Google Shape;403;p74"/>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rtl="0">
              <a:lnSpc>
                <a:spcPct val="90000"/>
              </a:lnSpc>
              <a:spcBef>
                <a:spcPts val="2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600"/>
              <a:buNone/>
              <a:defRPr sz="16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404" name="Google Shape;404;p74"/>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5" name="Google Shape;405;p74"/>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 name="Google Shape;406;p74"/>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407" name="Google Shape;407;p74"/>
          <p:cNvCxnSpPr/>
          <p:nvPr/>
        </p:nvCxnSpPr>
        <p:spPr>
          <a:xfrm>
            <a:off x="905744" y="4343400"/>
            <a:ext cx="74067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8"/>
        <p:cNvGrpSpPr/>
        <p:nvPr/>
      </p:nvGrpSpPr>
      <p:grpSpPr>
        <a:xfrm>
          <a:off x="0" y="0"/>
          <a:ext cx="0" cy="0"/>
          <a:chOff x="0" y="0"/>
          <a:chExt cx="0" cy="0"/>
        </a:xfrm>
      </p:grpSpPr>
      <p:sp>
        <p:nvSpPr>
          <p:cNvPr id="409" name="Google Shape;409;p75"/>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0" name="Google Shape;410;p75"/>
          <p:cNvSpPr txBox="1">
            <a:spLocks noGrp="1"/>
          </p:cNvSpPr>
          <p:nvPr>
            <p:ph type="body" idx="1"/>
          </p:nvPr>
        </p:nvSpPr>
        <p:spPr>
          <a:xfrm>
            <a:off x="822960" y="1845734"/>
            <a:ext cx="37032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11" name="Google Shape;411;p75"/>
          <p:cNvSpPr txBox="1">
            <a:spLocks noGrp="1"/>
          </p:cNvSpPr>
          <p:nvPr>
            <p:ph type="body" idx="2"/>
          </p:nvPr>
        </p:nvSpPr>
        <p:spPr>
          <a:xfrm>
            <a:off x="4663440" y="1845735"/>
            <a:ext cx="37032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12" name="Google Shape;412;p75"/>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3" name="Google Shape;413;p75"/>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4" name="Google Shape;414;p75"/>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5"/>
        <p:cNvGrpSpPr/>
        <p:nvPr/>
      </p:nvGrpSpPr>
      <p:grpSpPr>
        <a:xfrm>
          <a:off x="0" y="0"/>
          <a:ext cx="0" cy="0"/>
          <a:chOff x="0" y="0"/>
          <a:chExt cx="0" cy="0"/>
        </a:xfrm>
      </p:grpSpPr>
      <p:sp>
        <p:nvSpPr>
          <p:cNvPr id="416" name="Google Shape;416;p76"/>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7" name="Google Shape;417;p76"/>
          <p:cNvSpPr txBox="1">
            <a:spLocks noGrp="1"/>
          </p:cNvSpPr>
          <p:nvPr>
            <p:ph type="body" idx="1"/>
          </p:nvPr>
        </p:nvSpPr>
        <p:spPr>
          <a:xfrm>
            <a:off x="822960" y="1846052"/>
            <a:ext cx="37032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418" name="Google Shape;418;p76"/>
          <p:cNvSpPr txBox="1">
            <a:spLocks noGrp="1"/>
          </p:cNvSpPr>
          <p:nvPr>
            <p:ph type="body" idx="2"/>
          </p:nvPr>
        </p:nvSpPr>
        <p:spPr>
          <a:xfrm>
            <a:off x="822960" y="2582334"/>
            <a:ext cx="37032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19" name="Google Shape;419;p76"/>
          <p:cNvSpPr txBox="1">
            <a:spLocks noGrp="1"/>
          </p:cNvSpPr>
          <p:nvPr>
            <p:ph type="body" idx="3"/>
          </p:nvPr>
        </p:nvSpPr>
        <p:spPr>
          <a:xfrm>
            <a:off x="4663440" y="1846052"/>
            <a:ext cx="37032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420" name="Google Shape;420;p76"/>
          <p:cNvSpPr txBox="1">
            <a:spLocks noGrp="1"/>
          </p:cNvSpPr>
          <p:nvPr>
            <p:ph type="body" idx="4"/>
          </p:nvPr>
        </p:nvSpPr>
        <p:spPr>
          <a:xfrm>
            <a:off x="4663440" y="2582334"/>
            <a:ext cx="37032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21" name="Google Shape;421;p76"/>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2" name="Google Shape;422;p76"/>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3" name="Google Shape;423;p76"/>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4"/>
        <p:cNvGrpSpPr/>
        <p:nvPr/>
      </p:nvGrpSpPr>
      <p:grpSpPr>
        <a:xfrm>
          <a:off x="0" y="0"/>
          <a:ext cx="0" cy="0"/>
          <a:chOff x="0" y="0"/>
          <a:chExt cx="0" cy="0"/>
        </a:xfrm>
      </p:grpSpPr>
      <p:sp>
        <p:nvSpPr>
          <p:cNvPr id="425" name="Google Shape;425;p77"/>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6" name="Google Shape;426;p77"/>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7" name="Google Shape;427;p77"/>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8" name="Google Shape;428;p77"/>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9"/>
        <p:cNvGrpSpPr/>
        <p:nvPr/>
      </p:nvGrpSpPr>
      <p:grpSpPr>
        <a:xfrm>
          <a:off x="0" y="0"/>
          <a:ext cx="0" cy="0"/>
          <a:chOff x="0" y="0"/>
          <a:chExt cx="0" cy="0"/>
        </a:xfrm>
      </p:grpSpPr>
      <p:sp>
        <p:nvSpPr>
          <p:cNvPr id="430" name="Google Shape;430;p78"/>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1" name="Google Shape;431;p78"/>
          <p:cNvSpPr txBox="1">
            <a:spLocks noGrp="1"/>
          </p:cNvSpPr>
          <p:nvPr>
            <p:ph type="body" idx="1"/>
          </p:nvPr>
        </p:nvSpPr>
        <p:spPr>
          <a:xfrm rot="5400000">
            <a:off x="2583210" y="85484"/>
            <a:ext cx="4023300" cy="75438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32" name="Google Shape;432;p78"/>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3" name="Google Shape;433;p78"/>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 name="Google Shape;434;p78"/>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35"/>
        <p:cNvGrpSpPr/>
        <p:nvPr/>
      </p:nvGrpSpPr>
      <p:grpSpPr>
        <a:xfrm>
          <a:off x="0" y="0"/>
          <a:ext cx="0" cy="0"/>
          <a:chOff x="0" y="0"/>
          <a:chExt cx="0" cy="0"/>
        </a:xfrm>
      </p:grpSpPr>
      <p:sp>
        <p:nvSpPr>
          <p:cNvPr id="436" name="Google Shape;436;p79"/>
          <p:cNvSpPr/>
          <p:nvPr/>
        </p:nvSpPr>
        <p:spPr>
          <a:xfrm>
            <a:off x="2382" y="6400800"/>
            <a:ext cx="91416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9"/>
          <p:cNvSpPr/>
          <p:nvPr/>
        </p:nvSpPr>
        <p:spPr>
          <a:xfrm>
            <a:off x="12" y="633431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9"/>
          <p:cNvSpPr txBox="1">
            <a:spLocks noGrp="1"/>
          </p:cNvSpPr>
          <p:nvPr>
            <p:ph type="title"/>
          </p:nvPr>
        </p:nvSpPr>
        <p:spPr>
          <a:xfrm rot="5400000">
            <a:off x="4649550" y="2306502"/>
            <a:ext cx="5760000" cy="19716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9" name="Google Shape;439;p79"/>
          <p:cNvSpPr txBox="1">
            <a:spLocks noGrp="1"/>
          </p:cNvSpPr>
          <p:nvPr>
            <p:ph type="body" idx="1"/>
          </p:nvPr>
        </p:nvSpPr>
        <p:spPr>
          <a:xfrm rot="5400000">
            <a:off x="648975" y="391902"/>
            <a:ext cx="5760000" cy="58008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40" name="Google Shape;440;p79"/>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 name="Google Shape;441;p79"/>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2" name="Google Shape;442;p79"/>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49"/>
        <p:cNvGrpSpPr/>
        <p:nvPr/>
      </p:nvGrpSpPr>
      <p:grpSpPr>
        <a:xfrm>
          <a:off x="0" y="0"/>
          <a:ext cx="0" cy="0"/>
          <a:chOff x="0" y="0"/>
          <a:chExt cx="0" cy="0"/>
        </a:xfrm>
      </p:grpSpPr>
      <p:pic>
        <p:nvPicPr>
          <p:cNvPr id="450" name="Google Shape;450;p81"/>
          <p:cNvPicPr preferRelativeResize="0"/>
          <p:nvPr/>
        </p:nvPicPr>
        <p:blipFill rotWithShape="1">
          <a:blip r:embed="rId2">
            <a:alphaModFix/>
          </a:blip>
          <a:srcRect/>
          <a:stretch/>
        </p:blipFill>
        <p:spPr>
          <a:xfrm>
            <a:off x="1" y="0"/>
            <a:ext cx="9143999" cy="6857999"/>
          </a:xfrm>
          <a:prstGeom prst="rect">
            <a:avLst/>
          </a:prstGeom>
          <a:noFill/>
          <a:ln>
            <a:noFill/>
          </a:ln>
        </p:spPr>
      </p:pic>
      <p:sp>
        <p:nvSpPr>
          <p:cNvPr id="451" name="Google Shape;451;p81"/>
          <p:cNvSpPr>
            <a:spLocks noGrp="1"/>
          </p:cNvSpPr>
          <p:nvPr>
            <p:ph type="pic" idx="2"/>
          </p:nvPr>
        </p:nvSpPr>
        <p:spPr>
          <a:xfrm>
            <a:off x="0" y="0"/>
            <a:ext cx="9144000" cy="6858000"/>
          </a:xfrm>
          <a:prstGeom prst="rect">
            <a:avLst/>
          </a:prstGeom>
          <a:noFill/>
          <a:ln>
            <a:noFill/>
          </a:ln>
        </p:spPr>
      </p:sp>
      <p:sp>
        <p:nvSpPr>
          <p:cNvPr id="452" name="Google Shape;452;p81"/>
          <p:cNvSpPr txBox="1">
            <a:spLocks noGrp="1"/>
          </p:cNvSpPr>
          <p:nvPr>
            <p:ph type="subTitle" idx="1"/>
          </p:nvPr>
        </p:nvSpPr>
        <p:spPr>
          <a:xfrm>
            <a:off x="768927" y="3602587"/>
            <a:ext cx="7626900" cy="16557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800"/>
              <a:buFont typeface="Calibri"/>
              <a:buNone/>
              <a:defRPr b="0" i="0"/>
            </a:lvl1pPr>
            <a:lvl2pPr lvl="1" algn="ctr" rtl="0">
              <a:lnSpc>
                <a:spcPct val="90000"/>
              </a:lnSpc>
              <a:spcBef>
                <a:spcPts val="500"/>
              </a:spcBef>
              <a:spcAft>
                <a:spcPts val="0"/>
              </a:spcAft>
              <a:buClr>
                <a:schemeClr val="dk1"/>
              </a:buClr>
              <a:buSzPts val="1500"/>
              <a:buNone/>
              <a:defRPr sz="1500"/>
            </a:lvl2pPr>
            <a:lvl3pPr lvl="2" algn="ctr" rtl="0">
              <a:lnSpc>
                <a:spcPct val="90000"/>
              </a:lnSpc>
              <a:spcBef>
                <a:spcPts val="500"/>
              </a:spcBef>
              <a:spcAft>
                <a:spcPts val="0"/>
              </a:spcAft>
              <a:buClr>
                <a:schemeClr val="dk1"/>
              </a:buClr>
              <a:buSzPts val="1350"/>
              <a:buNone/>
              <a:defRPr sz="1350"/>
            </a:lvl3pPr>
            <a:lvl4pPr lvl="3" algn="ctr" rtl="0">
              <a:lnSpc>
                <a:spcPct val="90000"/>
              </a:lnSpc>
              <a:spcBef>
                <a:spcPts val="500"/>
              </a:spcBef>
              <a:spcAft>
                <a:spcPts val="0"/>
              </a:spcAft>
              <a:buClr>
                <a:schemeClr val="dk1"/>
              </a:buClr>
              <a:buSzPts val="1200"/>
              <a:buNone/>
              <a:defRPr sz="1200"/>
            </a:lvl4pPr>
            <a:lvl5pPr lvl="4" algn="ctr" rtl="0">
              <a:lnSpc>
                <a:spcPct val="90000"/>
              </a:lnSpc>
              <a:spcBef>
                <a:spcPts val="500"/>
              </a:spcBef>
              <a:spcAft>
                <a:spcPts val="0"/>
              </a:spcAft>
              <a:buClr>
                <a:schemeClr val="dk1"/>
              </a:buClr>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500"/>
              </a:spcBef>
              <a:spcAft>
                <a:spcPts val="0"/>
              </a:spcAft>
              <a:buClr>
                <a:schemeClr val="dk1"/>
              </a:buClr>
              <a:buSzPts val="1200"/>
              <a:buNone/>
              <a:defRPr sz="1200"/>
            </a:lvl7pPr>
            <a:lvl8pPr lvl="7" algn="ctr" rtl="0">
              <a:lnSpc>
                <a:spcPct val="90000"/>
              </a:lnSpc>
              <a:spcBef>
                <a:spcPts val="500"/>
              </a:spcBef>
              <a:spcAft>
                <a:spcPts val="0"/>
              </a:spcAft>
              <a:buClr>
                <a:schemeClr val="dk1"/>
              </a:buClr>
              <a:buSzPts val="1200"/>
              <a:buNone/>
              <a:defRPr sz="1200"/>
            </a:lvl8pPr>
            <a:lvl9pPr lvl="8" algn="ctr" rtl="0">
              <a:lnSpc>
                <a:spcPct val="90000"/>
              </a:lnSpc>
              <a:spcBef>
                <a:spcPts val="500"/>
              </a:spcBef>
              <a:spcAft>
                <a:spcPts val="0"/>
              </a:spcAft>
              <a:buClr>
                <a:schemeClr val="dk1"/>
              </a:buClr>
              <a:buSzPts val="1200"/>
              <a:buNone/>
              <a:defRPr sz="1200"/>
            </a:lvl9pPr>
          </a:lstStyle>
          <a:p>
            <a:endParaRPr/>
          </a:p>
        </p:txBody>
      </p:sp>
      <p:sp>
        <p:nvSpPr>
          <p:cNvPr id="453" name="Google Shape;453;p81"/>
          <p:cNvSpPr txBox="1">
            <a:spLocks noGrp="1"/>
          </p:cNvSpPr>
          <p:nvPr>
            <p:ph type="title"/>
          </p:nvPr>
        </p:nvSpPr>
        <p:spPr>
          <a:xfrm>
            <a:off x="768927" y="2230725"/>
            <a:ext cx="7626900" cy="1122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75"/>
              <a:buFont typeface="Calibri"/>
              <a:buNone/>
              <a:defRPr sz="3375" b="1"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54" name="Google Shape;454;p81"/>
          <p:cNvPicPr preferRelativeResize="0"/>
          <p:nvPr/>
        </p:nvPicPr>
        <p:blipFill rotWithShape="1">
          <a:blip r:embed="rId3">
            <a:alphaModFix/>
          </a:blip>
          <a:srcRect/>
          <a:stretch/>
        </p:blipFill>
        <p:spPr>
          <a:xfrm>
            <a:off x="7109980" y="5683250"/>
            <a:ext cx="1285874" cy="1174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55"/>
        <p:cNvGrpSpPr/>
        <p:nvPr/>
      </p:nvGrpSpPr>
      <p:grpSpPr>
        <a:xfrm>
          <a:off x="0" y="0"/>
          <a:ext cx="0" cy="0"/>
          <a:chOff x="0" y="0"/>
          <a:chExt cx="0" cy="0"/>
        </a:xfrm>
      </p:grpSpPr>
      <p:pic>
        <p:nvPicPr>
          <p:cNvPr id="456" name="Google Shape;456;p82"/>
          <p:cNvPicPr preferRelativeResize="0"/>
          <p:nvPr/>
        </p:nvPicPr>
        <p:blipFill rotWithShape="1">
          <a:blip r:embed="rId2">
            <a:alphaModFix/>
          </a:blip>
          <a:srcRect/>
          <a:stretch/>
        </p:blipFill>
        <p:spPr>
          <a:xfrm>
            <a:off x="0" y="0"/>
            <a:ext cx="4962860" cy="6858000"/>
          </a:xfrm>
          <a:prstGeom prst="rect">
            <a:avLst/>
          </a:prstGeom>
          <a:noFill/>
          <a:ln>
            <a:noFill/>
          </a:ln>
        </p:spPr>
      </p:pic>
      <p:sp>
        <p:nvSpPr>
          <p:cNvPr id="457" name="Google Shape;457;p82"/>
          <p:cNvSpPr txBox="1">
            <a:spLocks noGrp="1"/>
          </p:cNvSpPr>
          <p:nvPr>
            <p:ph type="subTitle" idx="1"/>
          </p:nvPr>
        </p:nvSpPr>
        <p:spPr>
          <a:xfrm>
            <a:off x="768928" y="3602587"/>
            <a:ext cx="2198700" cy="2758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800"/>
              <a:buFont typeface="Calibri"/>
              <a:buNone/>
              <a:defRPr b="0" i="0"/>
            </a:lvl1pPr>
            <a:lvl2pPr lvl="1" algn="ctr" rtl="0">
              <a:lnSpc>
                <a:spcPct val="90000"/>
              </a:lnSpc>
              <a:spcBef>
                <a:spcPts val="500"/>
              </a:spcBef>
              <a:spcAft>
                <a:spcPts val="0"/>
              </a:spcAft>
              <a:buClr>
                <a:schemeClr val="dk1"/>
              </a:buClr>
              <a:buSzPts val="1500"/>
              <a:buNone/>
              <a:defRPr sz="1500"/>
            </a:lvl2pPr>
            <a:lvl3pPr lvl="2" algn="ctr" rtl="0">
              <a:lnSpc>
                <a:spcPct val="90000"/>
              </a:lnSpc>
              <a:spcBef>
                <a:spcPts val="500"/>
              </a:spcBef>
              <a:spcAft>
                <a:spcPts val="0"/>
              </a:spcAft>
              <a:buClr>
                <a:schemeClr val="dk1"/>
              </a:buClr>
              <a:buSzPts val="1350"/>
              <a:buNone/>
              <a:defRPr sz="1350"/>
            </a:lvl3pPr>
            <a:lvl4pPr lvl="3" algn="ctr" rtl="0">
              <a:lnSpc>
                <a:spcPct val="90000"/>
              </a:lnSpc>
              <a:spcBef>
                <a:spcPts val="500"/>
              </a:spcBef>
              <a:spcAft>
                <a:spcPts val="0"/>
              </a:spcAft>
              <a:buClr>
                <a:schemeClr val="dk1"/>
              </a:buClr>
              <a:buSzPts val="1200"/>
              <a:buNone/>
              <a:defRPr sz="1200"/>
            </a:lvl4pPr>
            <a:lvl5pPr lvl="4" algn="ctr" rtl="0">
              <a:lnSpc>
                <a:spcPct val="90000"/>
              </a:lnSpc>
              <a:spcBef>
                <a:spcPts val="500"/>
              </a:spcBef>
              <a:spcAft>
                <a:spcPts val="0"/>
              </a:spcAft>
              <a:buClr>
                <a:schemeClr val="dk1"/>
              </a:buClr>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500"/>
              </a:spcBef>
              <a:spcAft>
                <a:spcPts val="0"/>
              </a:spcAft>
              <a:buClr>
                <a:schemeClr val="dk1"/>
              </a:buClr>
              <a:buSzPts val="1200"/>
              <a:buNone/>
              <a:defRPr sz="1200"/>
            </a:lvl7pPr>
            <a:lvl8pPr lvl="7" algn="ctr" rtl="0">
              <a:lnSpc>
                <a:spcPct val="90000"/>
              </a:lnSpc>
              <a:spcBef>
                <a:spcPts val="500"/>
              </a:spcBef>
              <a:spcAft>
                <a:spcPts val="0"/>
              </a:spcAft>
              <a:buClr>
                <a:schemeClr val="dk1"/>
              </a:buClr>
              <a:buSzPts val="1200"/>
              <a:buNone/>
              <a:defRPr sz="1200"/>
            </a:lvl8pPr>
            <a:lvl9pPr lvl="8" algn="ctr" rtl="0">
              <a:lnSpc>
                <a:spcPct val="90000"/>
              </a:lnSpc>
              <a:spcBef>
                <a:spcPts val="500"/>
              </a:spcBef>
              <a:spcAft>
                <a:spcPts val="0"/>
              </a:spcAft>
              <a:buClr>
                <a:schemeClr val="dk1"/>
              </a:buClr>
              <a:buSzPts val="1200"/>
              <a:buNone/>
              <a:defRPr sz="1200"/>
            </a:lvl9pPr>
          </a:lstStyle>
          <a:p>
            <a:endParaRPr/>
          </a:p>
        </p:txBody>
      </p:sp>
      <p:sp>
        <p:nvSpPr>
          <p:cNvPr id="458" name="Google Shape;458;p82"/>
          <p:cNvSpPr txBox="1">
            <a:spLocks noGrp="1"/>
          </p:cNvSpPr>
          <p:nvPr>
            <p:ph type="title"/>
          </p:nvPr>
        </p:nvSpPr>
        <p:spPr>
          <a:xfrm>
            <a:off x="768928" y="1202635"/>
            <a:ext cx="2743500" cy="2150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b="1"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59"/>
        <p:cNvGrpSpPr/>
        <p:nvPr/>
      </p:nvGrpSpPr>
      <p:grpSpPr>
        <a:xfrm>
          <a:off x="0" y="0"/>
          <a:ext cx="0" cy="0"/>
          <a:chOff x="0" y="0"/>
          <a:chExt cx="0" cy="0"/>
        </a:xfrm>
      </p:grpSpPr>
      <p:sp>
        <p:nvSpPr>
          <p:cNvPr id="460" name="Google Shape;460;p83"/>
          <p:cNvSpPr/>
          <p:nvPr/>
        </p:nvSpPr>
        <p:spPr>
          <a:xfrm>
            <a:off x="0" y="0"/>
            <a:ext cx="3220800" cy="6876000"/>
          </a:xfrm>
          <a:prstGeom prst="rect">
            <a:avLst/>
          </a:prstGeom>
          <a:solidFill>
            <a:srgbClr val="FFFFFF"/>
          </a:solidFill>
          <a:ln>
            <a:noFill/>
          </a:ln>
        </p:spPr>
      </p:sp>
      <p:sp>
        <p:nvSpPr>
          <p:cNvPr id="461" name="Google Shape;461;p83"/>
          <p:cNvSpPr>
            <a:spLocks noGrp="1"/>
          </p:cNvSpPr>
          <p:nvPr>
            <p:ph type="clipArt" idx="2"/>
          </p:nvPr>
        </p:nvSpPr>
        <p:spPr>
          <a:xfrm>
            <a:off x="0" y="0"/>
            <a:ext cx="3219600" cy="6858000"/>
          </a:xfrm>
          <a:prstGeom prst="rect">
            <a:avLst/>
          </a:prstGeom>
          <a:noFill/>
          <a:ln>
            <a:noFill/>
          </a:ln>
        </p:spPr>
      </p:sp>
      <p:sp>
        <p:nvSpPr>
          <p:cNvPr id="462" name="Google Shape;462;p83"/>
          <p:cNvSpPr txBox="1">
            <a:spLocks noGrp="1"/>
          </p:cNvSpPr>
          <p:nvPr>
            <p:ph type="body" idx="1"/>
          </p:nvPr>
        </p:nvSpPr>
        <p:spPr>
          <a:xfrm>
            <a:off x="3672068" y="1513939"/>
            <a:ext cx="4843200" cy="15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sz="1800"/>
            </a:lvl1pPr>
            <a:lvl2pPr marL="914400" lvl="1" indent="-323850" algn="l" rtl="0">
              <a:lnSpc>
                <a:spcPct val="90000"/>
              </a:lnSpc>
              <a:spcBef>
                <a:spcPts val="500"/>
              </a:spcBef>
              <a:spcAft>
                <a:spcPts val="0"/>
              </a:spcAft>
              <a:buClr>
                <a:schemeClr val="dk1"/>
              </a:buClr>
              <a:buSzPts val="1500"/>
              <a:buChar char="•"/>
              <a:defRPr sz="1500"/>
            </a:lvl2pPr>
            <a:lvl3pPr marL="1371600" lvl="2" indent="-314325" algn="l" rtl="0">
              <a:lnSpc>
                <a:spcPct val="90000"/>
              </a:lnSpc>
              <a:spcBef>
                <a:spcPts val="500"/>
              </a:spcBef>
              <a:spcAft>
                <a:spcPts val="0"/>
              </a:spcAft>
              <a:buClr>
                <a:schemeClr val="dk1"/>
              </a:buClr>
              <a:buSzPts val="1350"/>
              <a:buChar char="•"/>
              <a:defRPr sz="1350"/>
            </a:lvl3pPr>
            <a:lvl4pPr marL="1828800" lvl="3" indent="-304800" algn="l" rtl="0">
              <a:lnSpc>
                <a:spcPct val="90000"/>
              </a:lnSpc>
              <a:spcBef>
                <a:spcPts val="500"/>
              </a:spcBef>
              <a:spcAft>
                <a:spcPts val="0"/>
              </a:spcAft>
              <a:buClr>
                <a:schemeClr val="dk1"/>
              </a:buClr>
              <a:buSzPts val="1200"/>
              <a:buChar char="•"/>
              <a:defRPr sz="1200"/>
            </a:lvl4pPr>
            <a:lvl5pPr marL="2286000" lvl="4" indent="-295275" algn="l" rtl="0">
              <a:lnSpc>
                <a:spcPct val="90000"/>
              </a:lnSpc>
              <a:spcBef>
                <a:spcPts val="500"/>
              </a:spcBef>
              <a:spcAft>
                <a:spcPts val="0"/>
              </a:spcAft>
              <a:buClr>
                <a:schemeClr val="dk1"/>
              </a:buClr>
              <a:buSzPts val="1050"/>
              <a:buChar char="•"/>
              <a:defRPr sz="105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3" name="Google Shape;463;p83"/>
          <p:cNvSpPr txBox="1">
            <a:spLocks noGrp="1"/>
          </p:cNvSpPr>
          <p:nvPr>
            <p:ph type="body" idx="3"/>
          </p:nvPr>
        </p:nvSpPr>
        <p:spPr>
          <a:xfrm>
            <a:off x="3672068" y="4125354"/>
            <a:ext cx="4843200" cy="15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sz="1800"/>
            </a:lvl1pPr>
            <a:lvl2pPr marL="914400" lvl="1" indent="-323850" algn="l" rtl="0">
              <a:lnSpc>
                <a:spcPct val="90000"/>
              </a:lnSpc>
              <a:spcBef>
                <a:spcPts val="500"/>
              </a:spcBef>
              <a:spcAft>
                <a:spcPts val="0"/>
              </a:spcAft>
              <a:buClr>
                <a:schemeClr val="dk1"/>
              </a:buClr>
              <a:buSzPts val="1500"/>
              <a:buChar char="•"/>
              <a:defRPr sz="1500"/>
            </a:lvl2pPr>
            <a:lvl3pPr marL="1371600" lvl="2" indent="-314325" algn="l" rtl="0">
              <a:lnSpc>
                <a:spcPct val="90000"/>
              </a:lnSpc>
              <a:spcBef>
                <a:spcPts val="500"/>
              </a:spcBef>
              <a:spcAft>
                <a:spcPts val="0"/>
              </a:spcAft>
              <a:buClr>
                <a:schemeClr val="dk1"/>
              </a:buClr>
              <a:buSzPts val="1350"/>
              <a:buChar char="•"/>
              <a:defRPr sz="1350"/>
            </a:lvl3pPr>
            <a:lvl4pPr marL="1828800" lvl="3" indent="-304800" algn="l" rtl="0">
              <a:lnSpc>
                <a:spcPct val="90000"/>
              </a:lnSpc>
              <a:spcBef>
                <a:spcPts val="500"/>
              </a:spcBef>
              <a:spcAft>
                <a:spcPts val="0"/>
              </a:spcAft>
              <a:buClr>
                <a:schemeClr val="dk1"/>
              </a:buClr>
              <a:buSzPts val="1200"/>
              <a:buChar char="•"/>
              <a:defRPr sz="1200"/>
            </a:lvl4pPr>
            <a:lvl5pPr marL="2286000" lvl="4" indent="-295275" algn="l" rtl="0">
              <a:lnSpc>
                <a:spcPct val="90000"/>
              </a:lnSpc>
              <a:spcBef>
                <a:spcPts val="500"/>
              </a:spcBef>
              <a:spcAft>
                <a:spcPts val="0"/>
              </a:spcAft>
              <a:buClr>
                <a:schemeClr val="dk1"/>
              </a:buClr>
              <a:buSzPts val="1050"/>
              <a:buChar char="•"/>
              <a:defRPr sz="105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4" name="Google Shape;464;p83"/>
          <p:cNvSpPr txBox="1">
            <a:spLocks noGrp="1"/>
          </p:cNvSpPr>
          <p:nvPr>
            <p:ph type="body" idx="4"/>
          </p:nvPr>
        </p:nvSpPr>
        <p:spPr>
          <a:xfrm>
            <a:off x="3672069" y="3552558"/>
            <a:ext cx="4843200" cy="4707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1800"/>
              <a:buNone/>
              <a:defRPr sz="1800" b="1"/>
            </a:lvl1pPr>
            <a:lvl2pPr marL="914400" lvl="1" indent="-228600" algn="l" rtl="0">
              <a:lnSpc>
                <a:spcPct val="90000"/>
              </a:lnSpc>
              <a:spcBef>
                <a:spcPts val="500"/>
              </a:spcBef>
              <a:spcAft>
                <a:spcPts val="0"/>
              </a:spcAft>
              <a:buClr>
                <a:schemeClr val="dk1"/>
              </a:buClr>
              <a:buSzPts val="1500"/>
              <a:buNone/>
              <a:defRPr sz="1500" b="1"/>
            </a:lvl2pPr>
            <a:lvl3pPr marL="1371600" lvl="2" indent="-228600" algn="l" rtl="0">
              <a:lnSpc>
                <a:spcPct val="90000"/>
              </a:lnSpc>
              <a:spcBef>
                <a:spcPts val="500"/>
              </a:spcBef>
              <a:spcAft>
                <a:spcPts val="0"/>
              </a:spcAft>
              <a:buClr>
                <a:schemeClr val="dk1"/>
              </a:buClr>
              <a:buSzPts val="1350"/>
              <a:buNone/>
              <a:defRPr sz="1350" b="1"/>
            </a:lvl3pPr>
            <a:lvl4pPr marL="1828800" lvl="3" indent="-228600" algn="l" rtl="0">
              <a:lnSpc>
                <a:spcPct val="90000"/>
              </a:lnSpc>
              <a:spcBef>
                <a:spcPts val="500"/>
              </a:spcBef>
              <a:spcAft>
                <a:spcPts val="0"/>
              </a:spcAft>
              <a:buClr>
                <a:schemeClr val="dk1"/>
              </a:buClr>
              <a:buSzPts val="1200"/>
              <a:buNone/>
              <a:defRPr sz="1200" b="1"/>
            </a:lvl4pPr>
            <a:lvl5pPr marL="2286000" lvl="4" indent="-228600" algn="l" rtl="0">
              <a:lnSpc>
                <a:spcPct val="90000"/>
              </a:lnSpc>
              <a:spcBef>
                <a:spcPts val="500"/>
              </a:spcBef>
              <a:spcAft>
                <a:spcPts val="0"/>
              </a:spcAft>
              <a:buClr>
                <a:schemeClr val="dk1"/>
              </a:buClr>
              <a:buSzPts val="1200"/>
              <a:buNone/>
              <a:defRPr sz="1200" b="1"/>
            </a:lvl5pPr>
            <a:lvl6pPr marL="2743200" lvl="5" indent="-228600" algn="l" rtl="0">
              <a:lnSpc>
                <a:spcPct val="90000"/>
              </a:lnSpc>
              <a:spcBef>
                <a:spcPts val="500"/>
              </a:spcBef>
              <a:spcAft>
                <a:spcPts val="0"/>
              </a:spcAft>
              <a:buClr>
                <a:schemeClr val="dk1"/>
              </a:buClr>
              <a:buSzPts val="1200"/>
              <a:buNone/>
              <a:defRPr sz="1200" b="1"/>
            </a:lvl6pPr>
            <a:lvl7pPr marL="3200400" lvl="6" indent="-228600" algn="l" rtl="0">
              <a:lnSpc>
                <a:spcPct val="90000"/>
              </a:lnSpc>
              <a:spcBef>
                <a:spcPts val="500"/>
              </a:spcBef>
              <a:spcAft>
                <a:spcPts val="0"/>
              </a:spcAft>
              <a:buClr>
                <a:schemeClr val="dk1"/>
              </a:buClr>
              <a:buSzPts val="1200"/>
              <a:buNone/>
              <a:defRPr sz="1200" b="1"/>
            </a:lvl7pPr>
            <a:lvl8pPr marL="3657600" lvl="7" indent="-228600" algn="l" rtl="0">
              <a:lnSpc>
                <a:spcPct val="90000"/>
              </a:lnSpc>
              <a:spcBef>
                <a:spcPts val="500"/>
              </a:spcBef>
              <a:spcAft>
                <a:spcPts val="0"/>
              </a:spcAft>
              <a:buClr>
                <a:schemeClr val="dk1"/>
              </a:buClr>
              <a:buSzPts val="1200"/>
              <a:buNone/>
              <a:defRPr sz="1200" b="1"/>
            </a:lvl8pPr>
            <a:lvl9pPr marL="4114800" lvl="8" indent="-228600" algn="l" rtl="0">
              <a:lnSpc>
                <a:spcPct val="90000"/>
              </a:lnSpc>
              <a:spcBef>
                <a:spcPts val="500"/>
              </a:spcBef>
              <a:spcAft>
                <a:spcPts val="0"/>
              </a:spcAft>
              <a:buClr>
                <a:schemeClr val="dk1"/>
              </a:buClr>
              <a:buSzPts val="1200"/>
              <a:buNone/>
              <a:defRPr sz="1200" b="1"/>
            </a:lvl9pPr>
          </a:lstStyle>
          <a:p>
            <a:endParaRPr/>
          </a:p>
        </p:txBody>
      </p:sp>
      <p:sp>
        <p:nvSpPr>
          <p:cNvPr id="465" name="Google Shape;465;p83"/>
          <p:cNvSpPr txBox="1">
            <a:spLocks noGrp="1"/>
          </p:cNvSpPr>
          <p:nvPr>
            <p:ph type="body" idx="5"/>
          </p:nvPr>
        </p:nvSpPr>
        <p:spPr>
          <a:xfrm>
            <a:off x="3672068" y="878547"/>
            <a:ext cx="4843200" cy="5214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1800"/>
              <a:buNone/>
              <a:defRPr sz="1800" b="1"/>
            </a:lvl1pPr>
            <a:lvl2pPr marL="914400" lvl="1" indent="-228600" algn="l" rtl="0">
              <a:lnSpc>
                <a:spcPct val="90000"/>
              </a:lnSpc>
              <a:spcBef>
                <a:spcPts val="500"/>
              </a:spcBef>
              <a:spcAft>
                <a:spcPts val="0"/>
              </a:spcAft>
              <a:buClr>
                <a:schemeClr val="dk1"/>
              </a:buClr>
              <a:buSzPts val="1500"/>
              <a:buNone/>
              <a:defRPr sz="1500" b="1"/>
            </a:lvl2pPr>
            <a:lvl3pPr marL="1371600" lvl="2" indent="-228600" algn="l" rtl="0">
              <a:lnSpc>
                <a:spcPct val="90000"/>
              </a:lnSpc>
              <a:spcBef>
                <a:spcPts val="500"/>
              </a:spcBef>
              <a:spcAft>
                <a:spcPts val="0"/>
              </a:spcAft>
              <a:buClr>
                <a:schemeClr val="dk1"/>
              </a:buClr>
              <a:buSzPts val="1350"/>
              <a:buNone/>
              <a:defRPr sz="1350" b="1"/>
            </a:lvl3pPr>
            <a:lvl4pPr marL="1828800" lvl="3" indent="-228600" algn="l" rtl="0">
              <a:lnSpc>
                <a:spcPct val="90000"/>
              </a:lnSpc>
              <a:spcBef>
                <a:spcPts val="500"/>
              </a:spcBef>
              <a:spcAft>
                <a:spcPts val="0"/>
              </a:spcAft>
              <a:buClr>
                <a:schemeClr val="dk1"/>
              </a:buClr>
              <a:buSzPts val="1200"/>
              <a:buNone/>
              <a:defRPr sz="1200" b="1"/>
            </a:lvl4pPr>
            <a:lvl5pPr marL="2286000" lvl="4" indent="-228600" algn="l" rtl="0">
              <a:lnSpc>
                <a:spcPct val="90000"/>
              </a:lnSpc>
              <a:spcBef>
                <a:spcPts val="500"/>
              </a:spcBef>
              <a:spcAft>
                <a:spcPts val="0"/>
              </a:spcAft>
              <a:buClr>
                <a:schemeClr val="dk1"/>
              </a:buClr>
              <a:buSzPts val="1200"/>
              <a:buNone/>
              <a:defRPr sz="1200" b="1"/>
            </a:lvl5pPr>
            <a:lvl6pPr marL="2743200" lvl="5" indent="-228600" algn="l" rtl="0">
              <a:lnSpc>
                <a:spcPct val="90000"/>
              </a:lnSpc>
              <a:spcBef>
                <a:spcPts val="500"/>
              </a:spcBef>
              <a:spcAft>
                <a:spcPts val="0"/>
              </a:spcAft>
              <a:buClr>
                <a:schemeClr val="dk1"/>
              </a:buClr>
              <a:buSzPts val="1200"/>
              <a:buNone/>
              <a:defRPr sz="1200" b="1"/>
            </a:lvl6pPr>
            <a:lvl7pPr marL="3200400" lvl="6" indent="-228600" algn="l" rtl="0">
              <a:lnSpc>
                <a:spcPct val="90000"/>
              </a:lnSpc>
              <a:spcBef>
                <a:spcPts val="500"/>
              </a:spcBef>
              <a:spcAft>
                <a:spcPts val="0"/>
              </a:spcAft>
              <a:buClr>
                <a:schemeClr val="dk1"/>
              </a:buClr>
              <a:buSzPts val="1200"/>
              <a:buNone/>
              <a:defRPr sz="1200" b="1"/>
            </a:lvl7pPr>
            <a:lvl8pPr marL="3657600" lvl="7" indent="-228600" algn="l" rtl="0">
              <a:lnSpc>
                <a:spcPct val="90000"/>
              </a:lnSpc>
              <a:spcBef>
                <a:spcPts val="500"/>
              </a:spcBef>
              <a:spcAft>
                <a:spcPts val="0"/>
              </a:spcAft>
              <a:buClr>
                <a:schemeClr val="dk1"/>
              </a:buClr>
              <a:buSzPts val="1200"/>
              <a:buNone/>
              <a:defRPr sz="1200" b="1"/>
            </a:lvl8pPr>
            <a:lvl9pPr marL="4114800" lvl="8" indent="-228600" algn="l" rtl="0">
              <a:lnSpc>
                <a:spcPct val="90000"/>
              </a:lnSpc>
              <a:spcBef>
                <a:spcPts val="500"/>
              </a:spcBef>
              <a:spcAft>
                <a:spcPts val="0"/>
              </a:spcAft>
              <a:buClr>
                <a:schemeClr val="dk1"/>
              </a:buClr>
              <a:buSzPts val="1200"/>
              <a:buNone/>
              <a:defRPr sz="1200" b="1"/>
            </a:lvl9pPr>
          </a:lstStyle>
          <a:p>
            <a:endParaRPr/>
          </a:p>
        </p:txBody>
      </p:sp>
      <p:sp>
        <p:nvSpPr>
          <p:cNvPr id="466" name="Google Shape;466;p83"/>
          <p:cNvSpPr txBox="1">
            <a:spLocks noGrp="1"/>
          </p:cNvSpPr>
          <p:nvPr>
            <p:ph type="title"/>
          </p:nvPr>
        </p:nvSpPr>
        <p:spPr>
          <a:xfrm>
            <a:off x="314921" y="1513940"/>
            <a:ext cx="2589600" cy="327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7" name="Google Shape;467;p83"/>
          <p:cNvSpPr txBox="1">
            <a:spLocks noGrp="1"/>
          </p:cNvSpPr>
          <p:nvPr>
            <p:ph type="sldNum" idx="12"/>
          </p:nvPr>
        </p:nvSpPr>
        <p:spPr>
          <a:xfrm>
            <a:off x="8552621" y="6445804"/>
            <a:ext cx="436500" cy="25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u="none" strike="noStrike" cap="none">
                <a:solidFill>
                  <a:srgbClr val="33006F"/>
                </a:solidFill>
                <a:latin typeface="Encode Sans Black"/>
                <a:ea typeface="Encode Sans Black"/>
                <a:cs typeface="Encode Sans Black"/>
                <a:sym typeface="Encode Sans Black"/>
              </a:defRPr>
            </a:lvl1pPr>
            <a:lvl2pPr marL="0" lvl="1" indent="0" algn="r" rtl="0">
              <a:spcBef>
                <a:spcPts val="0"/>
              </a:spcBef>
              <a:buNone/>
              <a:defRPr sz="1200" b="1" i="0" u="none" strike="noStrike" cap="none">
                <a:solidFill>
                  <a:srgbClr val="33006F"/>
                </a:solidFill>
                <a:latin typeface="Encode Sans Black"/>
                <a:ea typeface="Encode Sans Black"/>
                <a:cs typeface="Encode Sans Black"/>
                <a:sym typeface="Encode Sans Black"/>
              </a:defRPr>
            </a:lvl2pPr>
            <a:lvl3pPr marL="0" lvl="2" indent="0" algn="r" rtl="0">
              <a:spcBef>
                <a:spcPts val="0"/>
              </a:spcBef>
              <a:buNone/>
              <a:defRPr sz="1200" b="1" i="0" u="none" strike="noStrike" cap="none">
                <a:solidFill>
                  <a:srgbClr val="33006F"/>
                </a:solidFill>
                <a:latin typeface="Encode Sans Black"/>
                <a:ea typeface="Encode Sans Black"/>
                <a:cs typeface="Encode Sans Black"/>
                <a:sym typeface="Encode Sans Black"/>
              </a:defRPr>
            </a:lvl3pPr>
            <a:lvl4pPr marL="0" lvl="3" indent="0" algn="r" rtl="0">
              <a:spcBef>
                <a:spcPts val="0"/>
              </a:spcBef>
              <a:buNone/>
              <a:defRPr sz="1200" b="1" i="0" u="none" strike="noStrike" cap="none">
                <a:solidFill>
                  <a:srgbClr val="33006F"/>
                </a:solidFill>
                <a:latin typeface="Encode Sans Black"/>
                <a:ea typeface="Encode Sans Black"/>
                <a:cs typeface="Encode Sans Black"/>
                <a:sym typeface="Encode Sans Black"/>
              </a:defRPr>
            </a:lvl4pPr>
            <a:lvl5pPr marL="0" lvl="4" indent="0" algn="r" rtl="0">
              <a:spcBef>
                <a:spcPts val="0"/>
              </a:spcBef>
              <a:buNone/>
              <a:defRPr sz="1200" b="1" i="0" u="none" strike="noStrike" cap="none">
                <a:solidFill>
                  <a:srgbClr val="33006F"/>
                </a:solidFill>
                <a:latin typeface="Encode Sans Black"/>
                <a:ea typeface="Encode Sans Black"/>
                <a:cs typeface="Encode Sans Black"/>
                <a:sym typeface="Encode Sans Black"/>
              </a:defRPr>
            </a:lvl5pPr>
            <a:lvl6pPr marL="0" lvl="5" indent="0" algn="r" rtl="0">
              <a:spcBef>
                <a:spcPts val="0"/>
              </a:spcBef>
              <a:buNone/>
              <a:defRPr sz="1200" b="1" i="0" u="none" strike="noStrike" cap="none">
                <a:solidFill>
                  <a:srgbClr val="33006F"/>
                </a:solidFill>
                <a:latin typeface="Encode Sans Black"/>
                <a:ea typeface="Encode Sans Black"/>
                <a:cs typeface="Encode Sans Black"/>
                <a:sym typeface="Encode Sans Black"/>
              </a:defRPr>
            </a:lvl6pPr>
            <a:lvl7pPr marL="0" lvl="6" indent="0" algn="r" rtl="0">
              <a:spcBef>
                <a:spcPts val="0"/>
              </a:spcBef>
              <a:buNone/>
              <a:defRPr sz="1200" b="1" i="0" u="none" strike="noStrike" cap="none">
                <a:solidFill>
                  <a:srgbClr val="33006F"/>
                </a:solidFill>
                <a:latin typeface="Encode Sans Black"/>
                <a:ea typeface="Encode Sans Black"/>
                <a:cs typeface="Encode Sans Black"/>
                <a:sym typeface="Encode Sans Black"/>
              </a:defRPr>
            </a:lvl7pPr>
            <a:lvl8pPr marL="0" lvl="7" indent="0" algn="r" rtl="0">
              <a:spcBef>
                <a:spcPts val="0"/>
              </a:spcBef>
              <a:buNone/>
              <a:defRPr sz="1200" b="1" i="0" u="none" strike="noStrike" cap="none">
                <a:solidFill>
                  <a:srgbClr val="33006F"/>
                </a:solidFill>
                <a:latin typeface="Encode Sans Black"/>
                <a:ea typeface="Encode Sans Black"/>
                <a:cs typeface="Encode Sans Black"/>
                <a:sym typeface="Encode Sans Black"/>
              </a:defRPr>
            </a:lvl8pPr>
            <a:lvl9pPr marL="0" lvl="8" indent="0" algn="r" rtl="0">
              <a:spcBef>
                <a:spcPts val="0"/>
              </a:spcBef>
              <a:buNone/>
              <a:defRPr sz="1200" b="1" i="0" u="none" strike="noStrike" cap="none">
                <a:solidFill>
                  <a:srgbClr val="33006F"/>
                </a:solidFill>
                <a:latin typeface="Encode Sans Black"/>
                <a:ea typeface="Encode Sans Black"/>
                <a:cs typeface="Encode Sans Black"/>
                <a:sym typeface="Encode Sans Blac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68"/>
        <p:cNvGrpSpPr/>
        <p:nvPr/>
      </p:nvGrpSpPr>
      <p:grpSpPr>
        <a:xfrm>
          <a:off x="0" y="0"/>
          <a:ext cx="0" cy="0"/>
          <a:chOff x="0" y="0"/>
          <a:chExt cx="0" cy="0"/>
        </a:xfrm>
      </p:grpSpPr>
      <p:sp>
        <p:nvSpPr>
          <p:cNvPr id="469" name="Google Shape;469;p84"/>
          <p:cNvSpPr>
            <a:spLocks noGrp="1"/>
          </p:cNvSpPr>
          <p:nvPr>
            <p:ph type="pic" idx="2"/>
          </p:nvPr>
        </p:nvSpPr>
        <p:spPr>
          <a:xfrm>
            <a:off x="0" y="0"/>
            <a:ext cx="9144000" cy="6858000"/>
          </a:xfrm>
          <a:prstGeom prst="rect">
            <a:avLst/>
          </a:prstGeom>
          <a:noFill/>
          <a:ln>
            <a:noFill/>
          </a:ln>
        </p:spPr>
      </p:sp>
      <p:sp>
        <p:nvSpPr>
          <p:cNvPr id="470" name="Google Shape;470;p84"/>
          <p:cNvSpPr txBox="1">
            <a:spLocks noGrp="1"/>
          </p:cNvSpPr>
          <p:nvPr>
            <p:ph type="sldNum" idx="12"/>
          </p:nvPr>
        </p:nvSpPr>
        <p:spPr>
          <a:xfrm>
            <a:off x="8548348" y="6445804"/>
            <a:ext cx="436500" cy="25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a:solidFill>
                  <a:srgbClr val="33006F"/>
                </a:solidFill>
                <a:latin typeface="Encode Sans Black"/>
                <a:ea typeface="Encode Sans Black"/>
                <a:cs typeface="Encode Sans Black"/>
                <a:sym typeface="Encode Sans Black"/>
              </a:defRPr>
            </a:lvl1pPr>
            <a:lvl2pPr marL="0" lvl="1" indent="0" algn="r" rtl="0">
              <a:spcBef>
                <a:spcPts val="0"/>
              </a:spcBef>
              <a:buNone/>
              <a:defRPr sz="1200" b="1" i="0">
                <a:solidFill>
                  <a:srgbClr val="33006F"/>
                </a:solidFill>
                <a:latin typeface="Encode Sans Black"/>
                <a:ea typeface="Encode Sans Black"/>
                <a:cs typeface="Encode Sans Black"/>
                <a:sym typeface="Encode Sans Black"/>
              </a:defRPr>
            </a:lvl2pPr>
            <a:lvl3pPr marL="0" lvl="2" indent="0" algn="r" rtl="0">
              <a:spcBef>
                <a:spcPts val="0"/>
              </a:spcBef>
              <a:buNone/>
              <a:defRPr sz="1200" b="1" i="0">
                <a:solidFill>
                  <a:srgbClr val="33006F"/>
                </a:solidFill>
                <a:latin typeface="Encode Sans Black"/>
                <a:ea typeface="Encode Sans Black"/>
                <a:cs typeface="Encode Sans Black"/>
                <a:sym typeface="Encode Sans Black"/>
              </a:defRPr>
            </a:lvl3pPr>
            <a:lvl4pPr marL="0" lvl="3" indent="0" algn="r" rtl="0">
              <a:spcBef>
                <a:spcPts val="0"/>
              </a:spcBef>
              <a:buNone/>
              <a:defRPr sz="1200" b="1" i="0">
                <a:solidFill>
                  <a:srgbClr val="33006F"/>
                </a:solidFill>
                <a:latin typeface="Encode Sans Black"/>
                <a:ea typeface="Encode Sans Black"/>
                <a:cs typeface="Encode Sans Black"/>
                <a:sym typeface="Encode Sans Black"/>
              </a:defRPr>
            </a:lvl4pPr>
            <a:lvl5pPr marL="0" lvl="4" indent="0" algn="r" rtl="0">
              <a:spcBef>
                <a:spcPts val="0"/>
              </a:spcBef>
              <a:buNone/>
              <a:defRPr sz="1200" b="1" i="0">
                <a:solidFill>
                  <a:srgbClr val="33006F"/>
                </a:solidFill>
                <a:latin typeface="Encode Sans Black"/>
                <a:ea typeface="Encode Sans Black"/>
                <a:cs typeface="Encode Sans Black"/>
                <a:sym typeface="Encode Sans Black"/>
              </a:defRPr>
            </a:lvl5pPr>
            <a:lvl6pPr marL="0" lvl="5" indent="0" algn="r" rtl="0">
              <a:spcBef>
                <a:spcPts val="0"/>
              </a:spcBef>
              <a:buNone/>
              <a:defRPr sz="1200" b="1" i="0">
                <a:solidFill>
                  <a:srgbClr val="33006F"/>
                </a:solidFill>
                <a:latin typeface="Encode Sans Black"/>
                <a:ea typeface="Encode Sans Black"/>
                <a:cs typeface="Encode Sans Black"/>
                <a:sym typeface="Encode Sans Black"/>
              </a:defRPr>
            </a:lvl6pPr>
            <a:lvl7pPr marL="0" lvl="6" indent="0" algn="r" rtl="0">
              <a:spcBef>
                <a:spcPts val="0"/>
              </a:spcBef>
              <a:buNone/>
              <a:defRPr sz="1200" b="1" i="0">
                <a:solidFill>
                  <a:srgbClr val="33006F"/>
                </a:solidFill>
                <a:latin typeface="Encode Sans Black"/>
                <a:ea typeface="Encode Sans Black"/>
                <a:cs typeface="Encode Sans Black"/>
                <a:sym typeface="Encode Sans Black"/>
              </a:defRPr>
            </a:lvl7pPr>
            <a:lvl8pPr marL="0" lvl="7" indent="0" algn="r" rtl="0">
              <a:spcBef>
                <a:spcPts val="0"/>
              </a:spcBef>
              <a:buNone/>
              <a:defRPr sz="1200" b="1" i="0">
                <a:solidFill>
                  <a:srgbClr val="33006F"/>
                </a:solidFill>
                <a:latin typeface="Encode Sans Black"/>
                <a:ea typeface="Encode Sans Black"/>
                <a:cs typeface="Encode Sans Black"/>
                <a:sym typeface="Encode Sans Black"/>
              </a:defRPr>
            </a:lvl8pPr>
            <a:lvl9pPr marL="0" lvl="8" indent="0" algn="r" rtl="0">
              <a:spcBef>
                <a:spcPts val="0"/>
              </a:spcBef>
              <a:buNone/>
              <a:defRPr sz="1200" b="1" i="0">
                <a:solidFill>
                  <a:srgbClr val="33006F"/>
                </a:solidFill>
                <a:latin typeface="Encode Sans Black"/>
                <a:ea typeface="Encode Sans Black"/>
                <a:cs typeface="Encode Sans Black"/>
                <a:sym typeface="Encode Sans Blac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1"/>
        <p:cNvGrpSpPr/>
        <p:nvPr/>
      </p:nvGrpSpPr>
      <p:grpSpPr>
        <a:xfrm>
          <a:off x="0" y="0"/>
          <a:ext cx="0" cy="0"/>
          <a:chOff x="0" y="0"/>
          <a:chExt cx="0" cy="0"/>
        </a:xfrm>
      </p:grpSpPr>
      <p:sp>
        <p:nvSpPr>
          <p:cNvPr id="472" name="Google Shape;472;p85"/>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 name="Google Shape;473;p85"/>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74" name="Google Shape;474;p8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5" name="Google Shape;475;p8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6" name="Google Shape;476;p8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7"/>
        <p:cNvGrpSpPr/>
        <p:nvPr/>
      </p:nvGrpSpPr>
      <p:grpSpPr>
        <a:xfrm>
          <a:off x="0" y="0"/>
          <a:ext cx="0" cy="0"/>
          <a:chOff x="0" y="0"/>
          <a:chExt cx="0" cy="0"/>
        </a:xfrm>
      </p:grpSpPr>
      <p:sp>
        <p:nvSpPr>
          <p:cNvPr id="478" name="Google Shape;478;p8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9" name="Google Shape;479;p8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0" name="Google Shape;480;p8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1" name="Google Shape;481;p8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2" name="Google Shape;482;p8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3"/>
        <p:cNvGrpSpPr/>
        <p:nvPr/>
      </p:nvGrpSpPr>
      <p:grpSpPr>
        <a:xfrm>
          <a:off x="0" y="0"/>
          <a:ext cx="0" cy="0"/>
          <a:chOff x="0" y="0"/>
          <a:chExt cx="0" cy="0"/>
        </a:xfrm>
      </p:grpSpPr>
      <p:sp>
        <p:nvSpPr>
          <p:cNvPr id="484" name="Google Shape;484;p87"/>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p87"/>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6" name="Google Shape;486;p8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7" name="Google Shape;487;p8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8" name="Google Shape;488;p8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9"/>
        <p:cNvGrpSpPr/>
        <p:nvPr/>
      </p:nvGrpSpPr>
      <p:grpSpPr>
        <a:xfrm>
          <a:off x="0" y="0"/>
          <a:ext cx="0" cy="0"/>
          <a:chOff x="0" y="0"/>
          <a:chExt cx="0" cy="0"/>
        </a:xfrm>
      </p:grpSpPr>
      <p:sp>
        <p:nvSpPr>
          <p:cNvPr id="490" name="Google Shape;490;p8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1" name="Google Shape;491;p88"/>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92" name="Google Shape;492;p88"/>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93" name="Google Shape;493;p8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4" name="Google Shape;494;p8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5" name="Google Shape;495;p8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6"/>
        <p:cNvGrpSpPr/>
        <p:nvPr/>
      </p:nvGrpSpPr>
      <p:grpSpPr>
        <a:xfrm>
          <a:off x="0" y="0"/>
          <a:ext cx="0" cy="0"/>
          <a:chOff x="0" y="0"/>
          <a:chExt cx="0" cy="0"/>
        </a:xfrm>
      </p:grpSpPr>
      <p:sp>
        <p:nvSpPr>
          <p:cNvPr id="497" name="Google Shape;497;p89"/>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8" name="Google Shape;498;p89"/>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9" name="Google Shape;499;p89"/>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0" name="Google Shape;500;p89"/>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01" name="Google Shape;501;p89"/>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2" name="Google Shape;502;p8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3" name="Google Shape;503;p8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4" name="Google Shape;504;p8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5"/>
        <p:cNvGrpSpPr/>
        <p:nvPr/>
      </p:nvGrpSpPr>
      <p:grpSpPr>
        <a:xfrm>
          <a:off x="0" y="0"/>
          <a:ext cx="0" cy="0"/>
          <a:chOff x="0" y="0"/>
          <a:chExt cx="0" cy="0"/>
        </a:xfrm>
      </p:grpSpPr>
      <p:sp>
        <p:nvSpPr>
          <p:cNvPr id="506" name="Google Shape;506;p9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p9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8" name="Google Shape;508;p9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9" name="Google Shape;509;p9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0"/>
        <p:cNvGrpSpPr/>
        <p:nvPr/>
      </p:nvGrpSpPr>
      <p:grpSpPr>
        <a:xfrm>
          <a:off x="0" y="0"/>
          <a:ext cx="0" cy="0"/>
          <a:chOff x="0" y="0"/>
          <a:chExt cx="0" cy="0"/>
        </a:xfrm>
      </p:grpSpPr>
      <p:sp>
        <p:nvSpPr>
          <p:cNvPr id="511" name="Google Shape;511;p9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2" name="Google Shape;512;p9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3" name="Google Shape;513;p9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6" name="Google Shape;516;p92"/>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7" name="Google Shape;517;p92"/>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18" name="Google Shape;518;p9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9" name="Google Shape;519;p9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0" name="Google Shape;520;p9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1"/>
        <p:cNvGrpSpPr/>
        <p:nvPr/>
      </p:nvGrpSpPr>
      <p:grpSpPr>
        <a:xfrm>
          <a:off x="0" y="0"/>
          <a:ext cx="0" cy="0"/>
          <a:chOff x="0" y="0"/>
          <a:chExt cx="0" cy="0"/>
        </a:xfrm>
      </p:grpSpPr>
      <p:sp>
        <p:nvSpPr>
          <p:cNvPr id="522" name="Google Shape;522;p93"/>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3" name="Google Shape;523;p93"/>
          <p:cNvSpPr>
            <a:spLocks noGrp="1"/>
          </p:cNvSpPr>
          <p:nvPr>
            <p:ph type="pic" idx="2"/>
          </p:nvPr>
        </p:nvSpPr>
        <p:spPr>
          <a:xfrm>
            <a:off x="3887391" y="987426"/>
            <a:ext cx="4629300" cy="4873500"/>
          </a:xfrm>
          <a:prstGeom prst="rect">
            <a:avLst/>
          </a:prstGeom>
          <a:noFill/>
          <a:ln>
            <a:noFill/>
          </a:ln>
        </p:spPr>
      </p:sp>
      <p:sp>
        <p:nvSpPr>
          <p:cNvPr id="524" name="Google Shape;524;p93"/>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5" name="Google Shape;525;p9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6" name="Google Shape;526;p9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7" name="Google Shape;527;p9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8"/>
        <p:cNvGrpSpPr/>
        <p:nvPr/>
      </p:nvGrpSpPr>
      <p:grpSpPr>
        <a:xfrm>
          <a:off x="0" y="0"/>
          <a:ext cx="0" cy="0"/>
          <a:chOff x="0" y="0"/>
          <a:chExt cx="0" cy="0"/>
        </a:xfrm>
      </p:grpSpPr>
      <p:sp>
        <p:nvSpPr>
          <p:cNvPr id="529" name="Google Shape;529;p9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0" name="Google Shape;530;p94"/>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1" name="Google Shape;531;p9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2" name="Google Shape;532;p9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3" name="Google Shape;533;p9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4"/>
        <p:cNvGrpSpPr/>
        <p:nvPr/>
      </p:nvGrpSpPr>
      <p:grpSpPr>
        <a:xfrm>
          <a:off x="0" y="0"/>
          <a:ext cx="0" cy="0"/>
          <a:chOff x="0" y="0"/>
          <a:chExt cx="0" cy="0"/>
        </a:xfrm>
      </p:grpSpPr>
      <p:sp>
        <p:nvSpPr>
          <p:cNvPr id="535" name="Google Shape;535;p95"/>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6" name="Google Shape;536;p95"/>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7" name="Google Shape;537;p9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8" name="Google Shape;538;p9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9" name="Google Shape;539;p9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40"/>
        <p:cNvGrpSpPr/>
        <p:nvPr/>
      </p:nvGrpSpPr>
      <p:grpSpPr>
        <a:xfrm>
          <a:off x="0" y="0"/>
          <a:ext cx="0" cy="0"/>
          <a:chOff x="0" y="0"/>
          <a:chExt cx="0" cy="0"/>
        </a:xfrm>
      </p:grpSpPr>
      <p:sp>
        <p:nvSpPr>
          <p:cNvPr id="541" name="Google Shape;541;p96"/>
          <p:cNvSpPr>
            <a:spLocks noGrp="1"/>
          </p:cNvSpPr>
          <p:nvPr>
            <p:ph type="pic" idx="2"/>
          </p:nvPr>
        </p:nvSpPr>
        <p:spPr>
          <a:xfrm>
            <a:off x="0" y="0"/>
            <a:ext cx="5647200" cy="2763900"/>
          </a:xfrm>
          <a:prstGeom prst="rect">
            <a:avLst/>
          </a:prstGeom>
          <a:noFill/>
          <a:ln>
            <a:noFill/>
          </a:ln>
        </p:spPr>
      </p:sp>
      <p:pic>
        <p:nvPicPr>
          <p:cNvPr id="542" name="Google Shape;542;p96"/>
          <p:cNvPicPr preferRelativeResize="0"/>
          <p:nvPr/>
        </p:nvPicPr>
        <p:blipFill rotWithShape="1">
          <a:blip r:embed="rId2">
            <a:alphaModFix/>
          </a:blip>
          <a:srcRect/>
          <a:stretch/>
        </p:blipFill>
        <p:spPr>
          <a:xfrm>
            <a:off x="2172" y="2763838"/>
            <a:ext cx="2321928" cy="4094161"/>
          </a:xfrm>
          <a:prstGeom prst="rect">
            <a:avLst/>
          </a:prstGeom>
          <a:noFill/>
          <a:ln>
            <a:noFill/>
          </a:ln>
        </p:spPr>
      </p:pic>
      <p:sp>
        <p:nvSpPr>
          <p:cNvPr id="543" name="Google Shape;543;p96"/>
          <p:cNvSpPr txBox="1">
            <a:spLocks noGrp="1"/>
          </p:cNvSpPr>
          <p:nvPr>
            <p:ph type="dt" idx="10"/>
          </p:nvPr>
        </p:nvSpPr>
        <p:spPr>
          <a:xfrm>
            <a:off x="274320" y="6356351"/>
            <a:ext cx="1737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4" name="Google Shape;544;p96"/>
          <p:cNvSpPr txBox="1">
            <a:spLocks noGrp="1"/>
          </p:cNvSpPr>
          <p:nvPr>
            <p:ph type="title"/>
          </p:nvPr>
        </p:nvSpPr>
        <p:spPr>
          <a:xfrm>
            <a:off x="274320" y="3149817"/>
            <a:ext cx="1737300" cy="2392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2250"/>
              <a:buFont typeface="Calibri"/>
              <a:buNone/>
              <a:defRPr sz="225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5" name="Google Shape;545;p96"/>
          <p:cNvSpPr txBox="1">
            <a:spLocks noGrp="1"/>
          </p:cNvSpPr>
          <p:nvPr>
            <p:ph type="body" idx="1"/>
          </p:nvPr>
        </p:nvSpPr>
        <p:spPr>
          <a:xfrm>
            <a:off x="2524407" y="3137218"/>
            <a:ext cx="1948500" cy="666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800"/>
              <a:buNone/>
              <a:defRPr sz="1800" b="1"/>
            </a:lvl1pPr>
            <a:lvl2pPr marL="914400" lvl="1" indent="-228600" algn="l" rtl="0">
              <a:lnSpc>
                <a:spcPct val="90000"/>
              </a:lnSpc>
              <a:spcBef>
                <a:spcPts val="500"/>
              </a:spcBef>
              <a:spcAft>
                <a:spcPts val="0"/>
              </a:spcAft>
              <a:buClr>
                <a:schemeClr val="dk1"/>
              </a:buClr>
              <a:buSzPts val="1500"/>
              <a:buNone/>
              <a:defRPr sz="1500" b="1"/>
            </a:lvl2pPr>
            <a:lvl3pPr marL="1371600" lvl="2" indent="-228600" algn="l" rtl="0">
              <a:lnSpc>
                <a:spcPct val="90000"/>
              </a:lnSpc>
              <a:spcBef>
                <a:spcPts val="500"/>
              </a:spcBef>
              <a:spcAft>
                <a:spcPts val="0"/>
              </a:spcAft>
              <a:buClr>
                <a:schemeClr val="dk1"/>
              </a:buClr>
              <a:buSzPts val="1350"/>
              <a:buNone/>
              <a:defRPr sz="1350" b="1"/>
            </a:lvl3pPr>
            <a:lvl4pPr marL="1828800" lvl="3" indent="-228600" algn="l" rtl="0">
              <a:lnSpc>
                <a:spcPct val="90000"/>
              </a:lnSpc>
              <a:spcBef>
                <a:spcPts val="500"/>
              </a:spcBef>
              <a:spcAft>
                <a:spcPts val="0"/>
              </a:spcAft>
              <a:buClr>
                <a:schemeClr val="dk1"/>
              </a:buClr>
              <a:buSzPts val="1200"/>
              <a:buNone/>
              <a:defRPr sz="1200" b="1"/>
            </a:lvl4pPr>
            <a:lvl5pPr marL="2286000" lvl="4" indent="-228600" algn="l" rtl="0">
              <a:lnSpc>
                <a:spcPct val="90000"/>
              </a:lnSpc>
              <a:spcBef>
                <a:spcPts val="500"/>
              </a:spcBef>
              <a:spcAft>
                <a:spcPts val="0"/>
              </a:spcAft>
              <a:buClr>
                <a:schemeClr val="dk1"/>
              </a:buClr>
              <a:buSzPts val="1200"/>
              <a:buNone/>
              <a:defRPr sz="1200" b="1"/>
            </a:lvl5pPr>
            <a:lvl6pPr marL="2743200" lvl="5" indent="-228600" algn="l" rtl="0">
              <a:lnSpc>
                <a:spcPct val="90000"/>
              </a:lnSpc>
              <a:spcBef>
                <a:spcPts val="500"/>
              </a:spcBef>
              <a:spcAft>
                <a:spcPts val="0"/>
              </a:spcAft>
              <a:buClr>
                <a:schemeClr val="dk1"/>
              </a:buClr>
              <a:buSzPts val="1200"/>
              <a:buNone/>
              <a:defRPr sz="1200" b="1"/>
            </a:lvl6pPr>
            <a:lvl7pPr marL="3200400" lvl="6" indent="-228600" algn="l" rtl="0">
              <a:lnSpc>
                <a:spcPct val="90000"/>
              </a:lnSpc>
              <a:spcBef>
                <a:spcPts val="500"/>
              </a:spcBef>
              <a:spcAft>
                <a:spcPts val="0"/>
              </a:spcAft>
              <a:buClr>
                <a:schemeClr val="dk1"/>
              </a:buClr>
              <a:buSzPts val="1200"/>
              <a:buNone/>
              <a:defRPr sz="1200" b="1"/>
            </a:lvl7pPr>
            <a:lvl8pPr marL="3657600" lvl="7" indent="-228600" algn="l" rtl="0">
              <a:lnSpc>
                <a:spcPct val="90000"/>
              </a:lnSpc>
              <a:spcBef>
                <a:spcPts val="500"/>
              </a:spcBef>
              <a:spcAft>
                <a:spcPts val="0"/>
              </a:spcAft>
              <a:buClr>
                <a:schemeClr val="dk1"/>
              </a:buClr>
              <a:buSzPts val="1200"/>
              <a:buNone/>
              <a:defRPr sz="1200" b="1"/>
            </a:lvl8pPr>
            <a:lvl9pPr marL="4114800" lvl="8" indent="-228600" algn="l" rtl="0">
              <a:lnSpc>
                <a:spcPct val="90000"/>
              </a:lnSpc>
              <a:spcBef>
                <a:spcPts val="500"/>
              </a:spcBef>
              <a:spcAft>
                <a:spcPts val="0"/>
              </a:spcAft>
              <a:buClr>
                <a:schemeClr val="dk1"/>
              </a:buClr>
              <a:buSzPts val="1200"/>
              <a:buNone/>
              <a:defRPr sz="1200" b="1"/>
            </a:lvl9pPr>
          </a:lstStyle>
          <a:p>
            <a:endParaRPr/>
          </a:p>
        </p:txBody>
      </p:sp>
      <p:sp>
        <p:nvSpPr>
          <p:cNvPr id="546" name="Google Shape;546;p96"/>
          <p:cNvSpPr txBox="1">
            <a:spLocks noGrp="1"/>
          </p:cNvSpPr>
          <p:nvPr>
            <p:ph type="body" idx="3"/>
          </p:nvPr>
        </p:nvSpPr>
        <p:spPr>
          <a:xfrm>
            <a:off x="2524408" y="4025067"/>
            <a:ext cx="1948500" cy="1913100"/>
          </a:xfrm>
          <a:prstGeom prst="rect">
            <a:avLst/>
          </a:prstGeom>
          <a:noFill/>
          <a:ln>
            <a:noFill/>
          </a:ln>
        </p:spPr>
        <p:txBody>
          <a:bodyPr spcFirstLastPara="1" wrap="square" lIns="91425" tIns="45700" rIns="91425" bIns="45700" anchor="t" anchorCtr="0">
            <a:noAutofit/>
          </a:bodyPr>
          <a:lstStyle>
            <a:lvl1pPr marL="457200" lvl="0" indent="-314325" algn="l" rtl="0">
              <a:lnSpc>
                <a:spcPct val="90000"/>
              </a:lnSpc>
              <a:spcBef>
                <a:spcPts val="1000"/>
              </a:spcBef>
              <a:spcAft>
                <a:spcPts val="0"/>
              </a:spcAft>
              <a:buClr>
                <a:schemeClr val="dk1"/>
              </a:buClr>
              <a:buSzPts val="1350"/>
              <a:buChar char="•"/>
              <a:defRPr sz="1350" b="0" i="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7" name="Google Shape;547;p96"/>
          <p:cNvSpPr txBox="1">
            <a:spLocks noGrp="1"/>
          </p:cNvSpPr>
          <p:nvPr>
            <p:ph type="body" idx="4"/>
          </p:nvPr>
        </p:nvSpPr>
        <p:spPr>
          <a:xfrm>
            <a:off x="4673247" y="3137217"/>
            <a:ext cx="1948500" cy="666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800"/>
              <a:buNone/>
              <a:defRPr sz="1800" b="1"/>
            </a:lvl1pPr>
            <a:lvl2pPr marL="914400" lvl="1" indent="-228600" algn="l" rtl="0">
              <a:lnSpc>
                <a:spcPct val="90000"/>
              </a:lnSpc>
              <a:spcBef>
                <a:spcPts val="500"/>
              </a:spcBef>
              <a:spcAft>
                <a:spcPts val="0"/>
              </a:spcAft>
              <a:buClr>
                <a:schemeClr val="dk1"/>
              </a:buClr>
              <a:buSzPts val="1500"/>
              <a:buNone/>
              <a:defRPr sz="1500" b="1"/>
            </a:lvl2pPr>
            <a:lvl3pPr marL="1371600" lvl="2" indent="-228600" algn="l" rtl="0">
              <a:lnSpc>
                <a:spcPct val="90000"/>
              </a:lnSpc>
              <a:spcBef>
                <a:spcPts val="500"/>
              </a:spcBef>
              <a:spcAft>
                <a:spcPts val="0"/>
              </a:spcAft>
              <a:buClr>
                <a:schemeClr val="dk1"/>
              </a:buClr>
              <a:buSzPts val="1350"/>
              <a:buNone/>
              <a:defRPr sz="1350" b="1"/>
            </a:lvl3pPr>
            <a:lvl4pPr marL="1828800" lvl="3" indent="-228600" algn="l" rtl="0">
              <a:lnSpc>
                <a:spcPct val="90000"/>
              </a:lnSpc>
              <a:spcBef>
                <a:spcPts val="500"/>
              </a:spcBef>
              <a:spcAft>
                <a:spcPts val="0"/>
              </a:spcAft>
              <a:buClr>
                <a:schemeClr val="dk1"/>
              </a:buClr>
              <a:buSzPts val="1200"/>
              <a:buNone/>
              <a:defRPr sz="1200" b="1"/>
            </a:lvl4pPr>
            <a:lvl5pPr marL="2286000" lvl="4" indent="-228600" algn="l" rtl="0">
              <a:lnSpc>
                <a:spcPct val="90000"/>
              </a:lnSpc>
              <a:spcBef>
                <a:spcPts val="500"/>
              </a:spcBef>
              <a:spcAft>
                <a:spcPts val="0"/>
              </a:spcAft>
              <a:buClr>
                <a:schemeClr val="dk1"/>
              </a:buClr>
              <a:buSzPts val="1200"/>
              <a:buNone/>
              <a:defRPr sz="1200" b="1"/>
            </a:lvl5pPr>
            <a:lvl6pPr marL="2743200" lvl="5" indent="-228600" algn="l" rtl="0">
              <a:lnSpc>
                <a:spcPct val="90000"/>
              </a:lnSpc>
              <a:spcBef>
                <a:spcPts val="500"/>
              </a:spcBef>
              <a:spcAft>
                <a:spcPts val="0"/>
              </a:spcAft>
              <a:buClr>
                <a:schemeClr val="dk1"/>
              </a:buClr>
              <a:buSzPts val="1200"/>
              <a:buNone/>
              <a:defRPr sz="1200" b="1"/>
            </a:lvl6pPr>
            <a:lvl7pPr marL="3200400" lvl="6" indent="-228600" algn="l" rtl="0">
              <a:lnSpc>
                <a:spcPct val="90000"/>
              </a:lnSpc>
              <a:spcBef>
                <a:spcPts val="500"/>
              </a:spcBef>
              <a:spcAft>
                <a:spcPts val="0"/>
              </a:spcAft>
              <a:buClr>
                <a:schemeClr val="dk1"/>
              </a:buClr>
              <a:buSzPts val="1200"/>
              <a:buNone/>
              <a:defRPr sz="1200" b="1"/>
            </a:lvl7pPr>
            <a:lvl8pPr marL="3657600" lvl="7" indent="-228600" algn="l" rtl="0">
              <a:lnSpc>
                <a:spcPct val="90000"/>
              </a:lnSpc>
              <a:spcBef>
                <a:spcPts val="500"/>
              </a:spcBef>
              <a:spcAft>
                <a:spcPts val="0"/>
              </a:spcAft>
              <a:buClr>
                <a:schemeClr val="dk1"/>
              </a:buClr>
              <a:buSzPts val="1200"/>
              <a:buNone/>
              <a:defRPr sz="1200" b="1"/>
            </a:lvl8pPr>
            <a:lvl9pPr marL="4114800" lvl="8" indent="-228600" algn="l" rtl="0">
              <a:lnSpc>
                <a:spcPct val="90000"/>
              </a:lnSpc>
              <a:spcBef>
                <a:spcPts val="500"/>
              </a:spcBef>
              <a:spcAft>
                <a:spcPts val="0"/>
              </a:spcAft>
              <a:buClr>
                <a:schemeClr val="dk1"/>
              </a:buClr>
              <a:buSzPts val="1200"/>
              <a:buNone/>
              <a:defRPr sz="1200" b="1"/>
            </a:lvl9pPr>
          </a:lstStyle>
          <a:p>
            <a:endParaRPr/>
          </a:p>
        </p:txBody>
      </p:sp>
      <p:sp>
        <p:nvSpPr>
          <p:cNvPr id="548" name="Google Shape;548;p96"/>
          <p:cNvSpPr txBox="1">
            <a:spLocks noGrp="1"/>
          </p:cNvSpPr>
          <p:nvPr>
            <p:ph type="body" idx="5"/>
          </p:nvPr>
        </p:nvSpPr>
        <p:spPr>
          <a:xfrm>
            <a:off x="4673248" y="4025067"/>
            <a:ext cx="1948500" cy="1913100"/>
          </a:xfrm>
          <a:prstGeom prst="rect">
            <a:avLst/>
          </a:prstGeom>
          <a:noFill/>
          <a:ln>
            <a:noFill/>
          </a:ln>
        </p:spPr>
        <p:txBody>
          <a:bodyPr spcFirstLastPara="1" wrap="square" lIns="91425" tIns="45700" rIns="91425" bIns="45700" anchor="t" anchorCtr="0">
            <a:noAutofit/>
          </a:bodyPr>
          <a:lstStyle>
            <a:lvl1pPr marL="457200" lvl="0" indent="-314325" algn="l" rtl="0">
              <a:lnSpc>
                <a:spcPct val="90000"/>
              </a:lnSpc>
              <a:spcBef>
                <a:spcPts val="1000"/>
              </a:spcBef>
              <a:spcAft>
                <a:spcPts val="0"/>
              </a:spcAft>
              <a:buClr>
                <a:schemeClr val="dk1"/>
              </a:buClr>
              <a:buSzPts val="1350"/>
              <a:buChar char="•"/>
              <a:defRPr sz="1350" b="0" i="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9" name="Google Shape;549;p96"/>
          <p:cNvSpPr txBox="1">
            <a:spLocks noGrp="1"/>
          </p:cNvSpPr>
          <p:nvPr>
            <p:ph type="body" idx="6"/>
          </p:nvPr>
        </p:nvSpPr>
        <p:spPr>
          <a:xfrm>
            <a:off x="6822087" y="3149816"/>
            <a:ext cx="1948500" cy="666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800"/>
              <a:buNone/>
              <a:defRPr sz="1800" b="1"/>
            </a:lvl1pPr>
            <a:lvl2pPr marL="914400" lvl="1" indent="-228600" algn="l" rtl="0">
              <a:lnSpc>
                <a:spcPct val="90000"/>
              </a:lnSpc>
              <a:spcBef>
                <a:spcPts val="500"/>
              </a:spcBef>
              <a:spcAft>
                <a:spcPts val="0"/>
              </a:spcAft>
              <a:buClr>
                <a:schemeClr val="dk1"/>
              </a:buClr>
              <a:buSzPts val="1500"/>
              <a:buNone/>
              <a:defRPr sz="1500" b="1"/>
            </a:lvl2pPr>
            <a:lvl3pPr marL="1371600" lvl="2" indent="-228600" algn="l" rtl="0">
              <a:lnSpc>
                <a:spcPct val="90000"/>
              </a:lnSpc>
              <a:spcBef>
                <a:spcPts val="500"/>
              </a:spcBef>
              <a:spcAft>
                <a:spcPts val="0"/>
              </a:spcAft>
              <a:buClr>
                <a:schemeClr val="dk1"/>
              </a:buClr>
              <a:buSzPts val="1350"/>
              <a:buNone/>
              <a:defRPr sz="1350" b="1"/>
            </a:lvl3pPr>
            <a:lvl4pPr marL="1828800" lvl="3" indent="-228600" algn="l" rtl="0">
              <a:lnSpc>
                <a:spcPct val="90000"/>
              </a:lnSpc>
              <a:spcBef>
                <a:spcPts val="500"/>
              </a:spcBef>
              <a:spcAft>
                <a:spcPts val="0"/>
              </a:spcAft>
              <a:buClr>
                <a:schemeClr val="dk1"/>
              </a:buClr>
              <a:buSzPts val="1200"/>
              <a:buNone/>
              <a:defRPr sz="1200" b="1"/>
            </a:lvl4pPr>
            <a:lvl5pPr marL="2286000" lvl="4" indent="-228600" algn="l" rtl="0">
              <a:lnSpc>
                <a:spcPct val="90000"/>
              </a:lnSpc>
              <a:spcBef>
                <a:spcPts val="500"/>
              </a:spcBef>
              <a:spcAft>
                <a:spcPts val="0"/>
              </a:spcAft>
              <a:buClr>
                <a:schemeClr val="dk1"/>
              </a:buClr>
              <a:buSzPts val="1200"/>
              <a:buNone/>
              <a:defRPr sz="1200" b="1"/>
            </a:lvl5pPr>
            <a:lvl6pPr marL="2743200" lvl="5" indent="-228600" algn="l" rtl="0">
              <a:lnSpc>
                <a:spcPct val="90000"/>
              </a:lnSpc>
              <a:spcBef>
                <a:spcPts val="500"/>
              </a:spcBef>
              <a:spcAft>
                <a:spcPts val="0"/>
              </a:spcAft>
              <a:buClr>
                <a:schemeClr val="dk1"/>
              </a:buClr>
              <a:buSzPts val="1200"/>
              <a:buNone/>
              <a:defRPr sz="1200" b="1"/>
            </a:lvl6pPr>
            <a:lvl7pPr marL="3200400" lvl="6" indent="-228600" algn="l" rtl="0">
              <a:lnSpc>
                <a:spcPct val="90000"/>
              </a:lnSpc>
              <a:spcBef>
                <a:spcPts val="500"/>
              </a:spcBef>
              <a:spcAft>
                <a:spcPts val="0"/>
              </a:spcAft>
              <a:buClr>
                <a:schemeClr val="dk1"/>
              </a:buClr>
              <a:buSzPts val="1200"/>
              <a:buNone/>
              <a:defRPr sz="1200" b="1"/>
            </a:lvl7pPr>
            <a:lvl8pPr marL="3657600" lvl="7" indent="-228600" algn="l" rtl="0">
              <a:lnSpc>
                <a:spcPct val="90000"/>
              </a:lnSpc>
              <a:spcBef>
                <a:spcPts val="500"/>
              </a:spcBef>
              <a:spcAft>
                <a:spcPts val="0"/>
              </a:spcAft>
              <a:buClr>
                <a:schemeClr val="dk1"/>
              </a:buClr>
              <a:buSzPts val="1200"/>
              <a:buNone/>
              <a:defRPr sz="1200" b="1"/>
            </a:lvl8pPr>
            <a:lvl9pPr marL="4114800" lvl="8" indent="-228600" algn="l" rtl="0">
              <a:lnSpc>
                <a:spcPct val="90000"/>
              </a:lnSpc>
              <a:spcBef>
                <a:spcPts val="500"/>
              </a:spcBef>
              <a:spcAft>
                <a:spcPts val="0"/>
              </a:spcAft>
              <a:buClr>
                <a:schemeClr val="dk1"/>
              </a:buClr>
              <a:buSzPts val="1200"/>
              <a:buNone/>
              <a:defRPr sz="1200" b="1"/>
            </a:lvl9pPr>
          </a:lstStyle>
          <a:p>
            <a:endParaRPr/>
          </a:p>
        </p:txBody>
      </p:sp>
      <p:sp>
        <p:nvSpPr>
          <p:cNvPr id="550" name="Google Shape;550;p96"/>
          <p:cNvSpPr txBox="1">
            <a:spLocks noGrp="1"/>
          </p:cNvSpPr>
          <p:nvPr>
            <p:ph type="body" idx="7"/>
          </p:nvPr>
        </p:nvSpPr>
        <p:spPr>
          <a:xfrm>
            <a:off x="6822088" y="4025066"/>
            <a:ext cx="1948500" cy="1913100"/>
          </a:xfrm>
          <a:prstGeom prst="rect">
            <a:avLst/>
          </a:prstGeom>
          <a:noFill/>
          <a:ln>
            <a:noFill/>
          </a:ln>
        </p:spPr>
        <p:txBody>
          <a:bodyPr spcFirstLastPara="1" wrap="square" lIns="91425" tIns="45700" rIns="91425" bIns="45700" anchor="t" anchorCtr="0">
            <a:noAutofit/>
          </a:bodyPr>
          <a:lstStyle>
            <a:lvl1pPr marL="457200" lvl="0" indent="-314325" algn="l" rtl="0">
              <a:lnSpc>
                <a:spcPct val="90000"/>
              </a:lnSpc>
              <a:spcBef>
                <a:spcPts val="1000"/>
              </a:spcBef>
              <a:spcAft>
                <a:spcPts val="0"/>
              </a:spcAft>
              <a:buClr>
                <a:schemeClr val="dk1"/>
              </a:buClr>
              <a:buSzPts val="1350"/>
              <a:buChar char="•"/>
              <a:defRPr sz="1350" b="0" i="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1" name="Google Shape;551;p96"/>
          <p:cNvSpPr>
            <a:spLocks noGrp="1"/>
          </p:cNvSpPr>
          <p:nvPr>
            <p:ph type="pic" idx="8"/>
          </p:nvPr>
        </p:nvSpPr>
        <p:spPr>
          <a:xfrm>
            <a:off x="5859781" y="0"/>
            <a:ext cx="3284100" cy="2763900"/>
          </a:xfrm>
          <a:prstGeom prst="rect">
            <a:avLst/>
          </a:prstGeom>
          <a:noFill/>
          <a:ln>
            <a:noFill/>
          </a:ln>
        </p:spPr>
      </p:sp>
      <p:sp>
        <p:nvSpPr>
          <p:cNvPr id="552" name="Google Shape;552;p96"/>
          <p:cNvSpPr txBox="1">
            <a:spLocks noGrp="1"/>
          </p:cNvSpPr>
          <p:nvPr>
            <p:ph type="sldNum" idx="12"/>
          </p:nvPr>
        </p:nvSpPr>
        <p:spPr>
          <a:xfrm>
            <a:off x="8552308" y="6442142"/>
            <a:ext cx="436500" cy="25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a:solidFill>
                  <a:srgbClr val="33006F"/>
                </a:solidFill>
                <a:latin typeface="Encode Sans Black"/>
                <a:ea typeface="Encode Sans Black"/>
                <a:cs typeface="Encode Sans Black"/>
                <a:sym typeface="Encode Sans Black"/>
              </a:defRPr>
            </a:lvl1pPr>
            <a:lvl2pPr marL="0" lvl="1" indent="0" algn="r" rtl="0">
              <a:spcBef>
                <a:spcPts val="0"/>
              </a:spcBef>
              <a:buNone/>
              <a:defRPr sz="1200" b="1" i="0">
                <a:solidFill>
                  <a:srgbClr val="33006F"/>
                </a:solidFill>
                <a:latin typeface="Encode Sans Black"/>
                <a:ea typeface="Encode Sans Black"/>
                <a:cs typeface="Encode Sans Black"/>
                <a:sym typeface="Encode Sans Black"/>
              </a:defRPr>
            </a:lvl2pPr>
            <a:lvl3pPr marL="0" lvl="2" indent="0" algn="r" rtl="0">
              <a:spcBef>
                <a:spcPts val="0"/>
              </a:spcBef>
              <a:buNone/>
              <a:defRPr sz="1200" b="1" i="0">
                <a:solidFill>
                  <a:srgbClr val="33006F"/>
                </a:solidFill>
                <a:latin typeface="Encode Sans Black"/>
                <a:ea typeface="Encode Sans Black"/>
                <a:cs typeface="Encode Sans Black"/>
                <a:sym typeface="Encode Sans Black"/>
              </a:defRPr>
            </a:lvl3pPr>
            <a:lvl4pPr marL="0" lvl="3" indent="0" algn="r" rtl="0">
              <a:spcBef>
                <a:spcPts val="0"/>
              </a:spcBef>
              <a:buNone/>
              <a:defRPr sz="1200" b="1" i="0">
                <a:solidFill>
                  <a:srgbClr val="33006F"/>
                </a:solidFill>
                <a:latin typeface="Encode Sans Black"/>
                <a:ea typeface="Encode Sans Black"/>
                <a:cs typeface="Encode Sans Black"/>
                <a:sym typeface="Encode Sans Black"/>
              </a:defRPr>
            </a:lvl4pPr>
            <a:lvl5pPr marL="0" lvl="4" indent="0" algn="r" rtl="0">
              <a:spcBef>
                <a:spcPts val="0"/>
              </a:spcBef>
              <a:buNone/>
              <a:defRPr sz="1200" b="1" i="0">
                <a:solidFill>
                  <a:srgbClr val="33006F"/>
                </a:solidFill>
                <a:latin typeface="Encode Sans Black"/>
                <a:ea typeface="Encode Sans Black"/>
                <a:cs typeface="Encode Sans Black"/>
                <a:sym typeface="Encode Sans Black"/>
              </a:defRPr>
            </a:lvl5pPr>
            <a:lvl6pPr marL="0" lvl="5" indent="0" algn="r" rtl="0">
              <a:spcBef>
                <a:spcPts val="0"/>
              </a:spcBef>
              <a:buNone/>
              <a:defRPr sz="1200" b="1" i="0">
                <a:solidFill>
                  <a:srgbClr val="33006F"/>
                </a:solidFill>
                <a:latin typeface="Encode Sans Black"/>
                <a:ea typeface="Encode Sans Black"/>
                <a:cs typeface="Encode Sans Black"/>
                <a:sym typeface="Encode Sans Black"/>
              </a:defRPr>
            </a:lvl6pPr>
            <a:lvl7pPr marL="0" lvl="6" indent="0" algn="r" rtl="0">
              <a:spcBef>
                <a:spcPts val="0"/>
              </a:spcBef>
              <a:buNone/>
              <a:defRPr sz="1200" b="1" i="0">
                <a:solidFill>
                  <a:srgbClr val="33006F"/>
                </a:solidFill>
                <a:latin typeface="Encode Sans Black"/>
                <a:ea typeface="Encode Sans Black"/>
                <a:cs typeface="Encode Sans Black"/>
                <a:sym typeface="Encode Sans Black"/>
              </a:defRPr>
            </a:lvl7pPr>
            <a:lvl8pPr marL="0" lvl="7" indent="0" algn="r" rtl="0">
              <a:spcBef>
                <a:spcPts val="0"/>
              </a:spcBef>
              <a:buNone/>
              <a:defRPr sz="1200" b="1" i="0">
                <a:solidFill>
                  <a:srgbClr val="33006F"/>
                </a:solidFill>
                <a:latin typeface="Encode Sans Black"/>
                <a:ea typeface="Encode Sans Black"/>
                <a:cs typeface="Encode Sans Black"/>
                <a:sym typeface="Encode Sans Black"/>
              </a:defRPr>
            </a:lvl8pPr>
            <a:lvl9pPr marL="0" lvl="8" indent="0" algn="r" rtl="0">
              <a:spcBef>
                <a:spcPts val="0"/>
              </a:spcBef>
              <a:buNone/>
              <a:defRPr sz="1200" b="1" i="0">
                <a:solidFill>
                  <a:srgbClr val="33006F"/>
                </a:solidFill>
                <a:latin typeface="Encode Sans Black"/>
                <a:ea typeface="Encode Sans Black"/>
                <a:cs typeface="Encode Sans Black"/>
                <a:sym typeface="Encode Sans Blac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554"/>
        <p:cNvGrpSpPr/>
        <p:nvPr/>
      </p:nvGrpSpPr>
      <p:grpSpPr>
        <a:xfrm>
          <a:off x="0" y="0"/>
          <a:ext cx="0" cy="0"/>
          <a:chOff x="0" y="0"/>
          <a:chExt cx="0" cy="0"/>
        </a:xfrm>
      </p:grpSpPr>
      <p:pic>
        <p:nvPicPr>
          <p:cNvPr id="555" name="Google Shape;555;p98"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556" name="Google Shape;556;p98"/>
          <p:cNvPicPr preferRelativeResize="0"/>
          <p:nvPr/>
        </p:nvPicPr>
        <p:blipFill rotWithShape="1">
          <a:blip r:embed="rId3">
            <a:alphaModFix/>
          </a:blip>
          <a:srcRect/>
          <a:stretch/>
        </p:blipFill>
        <p:spPr>
          <a:xfrm>
            <a:off x="568081" y="6131476"/>
            <a:ext cx="2416272" cy="213486"/>
          </a:xfrm>
          <a:prstGeom prst="rect">
            <a:avLst/>
          </a:prstGeom>
          <a:noFill/>
          <a:ln>
            <a:noFill/>
          </a:ln>
        </p:spPr>
      </p:pic>
      <p:pic>
        <p:nvPicPr>
          <p:cNvPr id="557" name="Google Shape;557;p98"/>
          <p:cNvPicPr preferRelativeResize="0"/>
          <p:nvPr/>
        </p:nvPicPr>
        <p:blipFill rotWithShape="1">
          <a:blip r:embed="rId4">
            <a:alphaModFix/>
          </a:blip>
          <a:srcRect/>
          <a:stretch/>
        </p:blipFill>
        <p:spPr>
          <a:xfrm>
            <a:off x="568081" y="4568599"/>
            <a:ext cx="1600198" cy="139700"/>
          </a:xfrm>
          <a:prstGeom prst="rect">
            <a:avLst/>
          </a:prstGeom>
          <a:noFill/>
          <a:ln>
            <a:noFill/>
          </a:ln>
        </p:spPr>
      </p:pic>
      <p:sp>
        <p:nvSpPr>
          <p:cNvPr id="558" name="Google Shape;558;p98"/>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59"/>
        <p:cNvGrpSpPr/>
        <p:nvPr/>
      </p:nvGrpSpPr>
      <p:grpSpPr>
        <a:xfrm>
          <a:off x="0" y="0"/>
          <a:ext cx="0" cy="0"/>
          <a:chOff x="0" y="0"/>
          <a:chExt cx="0" cy="0"/>
        </a:xfrm>
      </p:grpSpPr>
      <p:sp>
        <p:nvSpPr>
          <p:cNvPr id="560" name="Google Shape;560;p99"/>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61" name="Google Shape;561;p99"/>
          <p:cNvSpPr txBox="1">
            <a:spLocks noGrp="1"/>
          </p:cNvSpPr>
          <p:nvPr>
            <p:ph type="body" idx="2"/>
          </p:nvPr>
        </p:nvSpPr>
        <p:spPr>
          <a:xfrm>
            <a:off x="460375" y="2307556"/>
            <a:ext cx="8184600" cy="548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62" name="Google Shape;562;p99"/>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563" name="Google Shape;563;p99"/>
          <p:cNvPicPr preferRelativeResize="0"/>
          <p:nvPr/>
        </p:nvPicPr>
        <p:blipFill rotWithShape="1">
          <a:blip r:embed="rId3">
            <a:alphaModFix/>
          </a:blip>
          <a:srcRect/>
          <a:stretch/>
        </p:blipFill>
        <p:spPr>
          <a:xfrm>
            <a:off x="6105037" y="6234040"/>
            <a:ext cx="2540000" cy="172311"/>
          </a:xfrm>
          <a:prstGeom prst="rect">
            <a:avLst/>
          </a:prstGeom>
          <a:noFill/>
          <a:ln>
            <a:noFill/>
          </a:ln>
        </p:spPr>
      </p:pic>
      <p:sp>
        <p:nvSpPr>
          <p:cNvPr id="564" name="Google Shape;564;p99"/>
          <p:cNvSpPr txBox="1">
            <a:spLocks noGrp="1"/>
          </p:cNvSpPr>
          <p:nvPr>
            <p:ph type="title"/>
          </p:nvPr>
        </p:nvSpPr>
        <p:spPr>
          <a:xfrm>
            <a:off x="447923" y="495347"/>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1"/>
        </a:solidFill>
        <a:effectLst/>
      </p:bgPr>
    </p:bg>
    <p:spTree>
      <p:nvGrpSpPr>
        <p:cNvPr id="1" name="Shape 565"/>
        <p:cNvGrpSpPr/>
        <p:nvPr/>
      </p:nvGrpSpPr>
      <p:grpSpPr>
        <a:xfrm>
          <a:off x="0" y="0"/>
          <a:ext cx="0" cy="0"/>
          <a:chOff x="0" y="0"/>
          <a:chExt cx="0" cy="0"/>
        </a:xfrm>
      </p:grpSpPr>
      <p:pic>
        <p:nvPicPr>
          <p:cNvPr id="566" name="Google Shape;566;p100"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567" name="Google Shape;567;p100"/>
          <p:cNvPicPr preferRelativeResize="0"/>
          <p:nvPr/>
        </p:nvPicPr>
        <p:blipFill rotWithShape="1">
          <a:blip r:embed="rId3">
            <a:alphaModFix/>
          </a:blip>
          <a:srcRect/>
          <a:stretch/>
        </p:blipFill>
        <p:spPr>
          <a:xfrm>
            <a:off x="568081" y="6234040"/>
            <a:ext cx="2540000" cy="172311"/>
          </a:xfrm>
          <a:prstGeom prst="rect">
            <a:avLst/>
          </a:prstGeom>
          <a:noFill/>
          <a:ln>
            <a:noFill/>
          </a:ln>
        </p:spPr>
      </p:pic>
      <p:pic>
        <p:nvPicPr>
          <p:cNvPr id="568" name="Google Shape;568;p100"/>
          <p:cNvPicPr preferRelativeResize="0"/>
          <p:nvPr/>
        </p:nvPicPr>
        <p:blipFill rotWithShape="1">
          <a:blip r:embed="rId4">
            <a:alphaModFix/>
          </a:blip>
          <a:srcRect/>
          <a:stretch/>
        </p:blipFill>
        <p:spPr>
          <a:xfrm>
            <a:off x="568081" y="4568599"/>
            <a:ext cx="1600198" cy="139700"/>
          </a:xfrm>
          <a:prstGeom prst="rect">
            <a:avLst/>
          </a:prstGeom>
          <a:noFill/>
          <a:ln>
            <a:noFill/>
          </a:ln>
        </p:spPr>
      </p:pic>
      <p:sp>
        <p:nvSpPr>
          <p:cNvPr id="569" name="Google Shape;569;p100"/>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chemeClr val="dk1"/>
        </a:solidFill>
        <a:effectLst/>
      </p:bgPr>
    </p:bg>
    <p:spTree>
      <p:nvGrpSpPr>
        <p:cNvPr id="1" name="Shape 570"/>
        <p:cNvGrpSpPr/>
        <p:nvPr/>
      </p:nvGrpSpPr>
      <p:grpSpPr>
        <a:xfrm>
          <a:off x="0" y="0"/>
          <a:ext cx="0" cy="0"/>
          <a:chOff x="0" y="0"/>
          <a:chExt cx="0" cy="0"/>
        </a:xfrm>
      </p:grpSpPr>
      <p:sp>
        <p:nvSpPr>
          <p:cNvPr id="571" name="Google Shape;571;p101"/>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72" name="Google Shape;572;p101"/>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573" name="Google Shape;573;p101" descr="UW_W Logo_White.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574" name="Google Shape;574;p101"/>
          <p:cNvSpPr txBox="1">
            <a:spLocks noGrp="1"/>
          </p:cNvSpPr>
          <p:nvPr>
            <p:ph type="title"/>
          </p:nvPr>
        </p:nvSpPr>
        <p:spPr>
          <a:xfrm>
            <a:off x="447923" y="492977"/>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chemeClr val="dk1"/>
        </a:solidFill>
        <a:effectLst/>
      </p:bgPr>
    </p:bg>
    <p:spTree>
      <p:nvGrpSpPr>
        <p:cNvPr id="1" name="Shape 575"/>
        <p:cNvGrpSpPr/>
        <p:nvPr/>
      </p:nvGrpSpPr>
      <p:grpSpPr>
        <a:xfrm>
          <a:off x="0" y="0"/>
          <a:ext cx="0" cy="0"/>
          <a:chOff x="0" y="0"/>
          <a:chExt cx="0" cy="0"/>
        </a:xfrm>
      </p:grpSpPr>
      <p:sp>
        <p:nvSpPr>
          <p:cNvPr id="576" name="Google Shape;576;p102"/>
          <p:cNvSpPr>
            <a:spLocks noGrp="1"/>
          </p:cNvSpPr>
          <p:nvPr>
            <p:ph type="chart" idx="2"/>
          </p:nvPr>
        </p:nvSpPr>
        <p:spPr>
          <a:xfrm>
            <a:off x="447923" y="2299969"/>
            <a:ext cx="8184600" cy="37707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77" name="Google Shape;577;p102"/>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578" name="Google Shape;578;p102"/>
          <p:cNvPicPr preferRelativeResize="0"/>
          <p:nvPr/>
        </p:nvPicPr>
        <p:blipFill rotWithShape="1">
          <a:blip r:embed="rId3">
            <a:alphaModFix/>
          </a:blip>
          <a:srcRect/>
          <a:stretch/>
        </p:blipFill>
        <p:spPr>
          <a:xfrm>
            <a:off x="6105037" y="6234040"/>
            <a:ext cx="2540000" cy="172311"/>
          </a:xfrm>
          <a:prstGeom prst="rect">
            <a:avLst/>
          </a:prstGeom>
          <a:noFill/>
          <a:ln>
            <a:noFill/>
          </a:ln>
        </p:spPr>
      </p:pic>
      <p:sp>
        <p:nvSpPr>
          <p:cNvPr id="579" name="Google Shape;579;p102"/>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81"/>
        <p:cNvGrpSpPr/>
        <p:nvPr/>
      </p:nvGrpSpPr>
      <p:grpSpPr>
        <a:xfrm>
          <a:off x="0" y="0"/>
          <a:ext cx="0" cy="0"/>
          <a:chOff x="0" y="0"/>
          <a:chExt cx="0" cy="0"/>
        </a:xfrm>
      </p:grpSpPr>
      <p:pic>
        <p:nvPicPr>
          <p:cNvPr id="582" name="Google Shape;582;p104"/>
          <p:cNvPicPr preferRelativeResize="0"/>
          <p:nvPr/>
        </p:nvPicPr>
        <p:blipFill rotWithShape="1">
          <a:blip r:embed="rId2">
            <a:alphaModFix/>
          </a:blip>
          <a:srcRect/>
          <a:stretch/>
        </p:blipFill>
        <p:spPr>
          <a:xfrm>
            <a:off x="555381" y="1819204"/>
            <a:ext cx="1103785" cy="96361"/>
          </a:xfrm>
          <a:prstGeom prst="rect">
            <a:avLst/>
          </a:prstGeom>
          <a:noFill/>
          <a:ln>
            <a:noFill/>
          </a:ln>
        </p:spPr>
      </p:pic>
      <p:pic>
        <p:nvPicPr>
          <p:cNvPr id="583" name="Google Shape;583;p104"/>
          <p:cNvPicPr preferRelativeResize="0"/>
          <p:nvPr/>
        </p:nvPicPr>
        <p:blipFill rotWithShape="1">
          <a:blip r:embed="rId3">
            <a:alphaModFix/>
          </a:blip>
          <a:srcRect/>
          <a:stretch/>
        </p:blipFill>
        <p:spPr>
          <a:xfrm>
            <a:off x="549031" y="1818011"/>
            <a:ext cx="1103785" cy="96362"/>
          </a:xfrm>
          <a:prstGeom prst="rect">
            <a:avLst/>
          </a:prstGeom>
          <a:noFill/>
          <a:ln>
            <a:noFill/>
          </a:ln>
        </p:spPr>
      </p:pic>
      <p:sp>
        <p:nvSpPr>
          <p:cNvPr id="584" name="Google Shape;584;p104"/>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5" name="Google Shape;585;p104"/>
          <p:cNvSpPr txBox="1">
            <a:spLocks noGrp="1"/>
          </p:cNvSpPr>
          <p:nvPr>
            <p:ph type="body" idx="2"/>
          </p:nvPr>
        </p:nvSpPr>
        <p:spPr>
          <a:xfrm>
            <a:off x="460375" y="2307556"/>
            <a:ext cx="8184600" cy="548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86" name="Google Shape;586;p104"/>
          <p:cNvPicPr preferRelativeResize="0"/>
          <p:nvPr/>
        </p:nvPicPr>
        <p:blipFill rotWithShape="1">
          <a:blip r:embed="rId4">
            <a:alphaModFix/>
          </a:blip>
          <a:srcRect/>
          <a:stretch/>
        </p:blipFill>
        <p:spPr>
          <a:xfrm>
            <a:off x="6105041" y="6234040"/>
            <a:ext cx="2539991" cy="172311"/>
          </a:xfrm>
          <a:prstGeom prst="rect">
            <a:avLst/>
          </a:prstGeom>
          <a:noFill/>
          <a:ln>
            <a:noFill/>
          </a:ln>
        </p:spPr>
      </p:pic>
      <p:sp>
        <p:nvSpPr>
          <p:cNvPr id="587" name="Google Shape;587;p104"/>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88"/>
        <p:cNvGrpSpPr/>
        <p:nvPr/>
      </p:nvGrpSpPr>
      <p:grpSpPr>
        <a:xfrm>
          <a:off x="0" y="0"/>
          <a:ext cx="0" cy="0"/>
          <a:chOff x="0" y="0"/>
          <a:chExt cx="0" cy="0"/>
        </a:xfrm>
      </p:grpSpPr>
      <p:pic>
        <p:nvPicPr>
          <p:cNvPr id="589" name="Google Shape;589;p105"/>
          <p:cNvPicPr preferRelativeResize="0"/>
          <p:nvPr/>
        </p:nvPicPr>
        <p:blipFill rotWithShape="1">
          <a:blip r:embed="rId2">
            <a:alphaModFix/>
          </a:blip>
          <a:srcRect/>
          <a:stretch/>
        </p:blipFill>
        <p:spPr>
          <a:xfrm>
            <a:off x="568081" y="4568599"/>
            <a:ext cx="1600198" cy="139700"/>
          </a:xfrm>
          <a:prstGeom prst="rect">
            <a:avLst/>
          </a:prstGeom>
          <a:noFill/>
          <a:ln>
            <a:noFill/>
          </a:ln>
        </p:spPr>
      </p:pic>
      <p:pic>
        <p:nvPicPr>
          <p:cNvPr id="590" name="Google Shape;590;p105"/>
          <p:cNvPicPr preferRelativeResize="0"/>
          <p:nvPr/>
        </p:nvPicPr>
        <p:blipFill rotWithShape="1">
          <a:blip r:embed="rId3">
            <a:alphaModFix/>
          </a:blip>
          <a:srcRect/>
          <a:stretch/>
        </p:blipFill>
        <p:spPr>
          <a:xfrm>
            <a:off x="568081" y="6132012"/>
            <a:ext cx="2425226" cy="213273"/>
          </a:xfrm>
          <a:prstGeom prst="rect">
            <a:avLst/>
          </a:prstGeom>
          <a:noFill/>
          <a:ln>
            <a:noFill/>
          </a:ln>
        </p:spPr>
      </p:pic>
      <p:pic>
        <p:nvPicPr>
          <p:cNvPr id="591" name="Google Shape;591;p105" descr="W Logo_Purple_2685_HEX.png"/>
          <p:cNvPicPr preferRelativeResize="0"/>
          <p:nvPr/>
        </p:nvPicPr>
        <p:blipFill rotWithShape="1">
          <a:blip r:embed="rId4">
            <a:alphaModFix/>
          </a:blip>
          <a:srcRect/>
          <a:stretch/>
        </p:blipFill>
        <p:spPr>
          <a:xfrm>
            <a:off x="7483915" y="5626608"/>
            <a:ext cx="1371600" cy="923544"/>
          </a:xfrm>
          <a:prstGeom prst="rect">
            <a:avLst/>
          </a:prstGeom>
          <a:noFill/>
          <a:ln>
            <a:noFill/>
          </a:ln>
        </p:spPr>
      </p:pic>
      <p:sp>
        <p:nvSpPr>
          <p:cNvPr id="592" name="Google Shape;592;p105"/>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3"/>
        <p:cNvGrpSpPr/>
        <p:nvPr/>
      </p:nvGrpSpPr>
      <p:grpSpPr>
        <a:xfrm>
          <a:off x="0" y="0"/>
          <a:ext cx="0" cy="0"/>
          <a:chOff x="0" y="0"/>
          <a:chExt cx="0" cy="0"/>
        </a:xfrm>
      </p:grpSpPr>
      <p:pic>
        <p:nvPicPr>
          <p:cNvPr id="594" name="Google Shape;594;p106"/>
          <p:cNvPicPr preferRelativeResize="0"/>
          <p:nvPr/>
        </p:nvPicPr>
        <p:blipFill rotWithShape="1">
          <a:blip r:embed="rId2">
            <a:alphaModFix/>
          </a:blip>
          <a:srcRect/>
          <a:stretch/>
        </p:blipFill>
        <p:spPr>
          <a:xfrm>
            <a:off x="568081" y="4568599"/>
            <a:ext cx="1600198" cy="139700"/>
          </a:xfrm>
          <a:prstGeom prst="rect">
            <a:avLst/>
          </a:prstGeom>
          <a:noFill/>
          <a:ln>
            <a:noFill/>
          </a:ln>
        </p:spPr>
      </p:pic>
      <p:pic>
        <p:nvPicPr>
          <p:cNvPr id="595" name="Google Shape;595;p106"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pic>
        <p:nvPicPr>
          <p:cNvPr id="596" name="Google Shape;596;p106"/>
          <p:cNvPicPr preferRelativeResize="0"/>
          <p:nvPr/>
        </p:nvPicPr>
        <p:blipFill rotWithShape="1">
          <a:blip r:embed="rId4">
            <a:alphaModFix/>
          </a:blip>
          <a:srcRect/>
          <a:stretch/>
        </p:blipFill>
        <p:spPr>
          <a:xfrm>
            <a:off x="568085" y="6234040"/>
            <a:ext cx="2539991" cy="172311"/>
          </a:xfrm>
          <a:prstGeom prst="rect">
            <a:avLst/>
          </a:prstGeom>
          <a:noFill/>
          <a:ln>
            <a:noFill/>
          </a:ln>
        </p:spPr>
      </p:pic>
      <p:sp>
        <p:nvSpPr>
          <p:cNvPr id="597" name="Google Shape;597;p106"/>
          <p:cNvSpPr txBox="1">
            <a:spLocks noGrp="1"/>
          </p:cNvSpPr>
          <p:nvPr>
            <p:ph type="title"/>
          </p:nvPr>
        </p:nvSpPr>
        <p:spPr>
          <a:xfrm>
            <a:off x="460376"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598"/>
        <p:cNvGrpSpPr/>
        <p:nvPr/>
      </p:nvGrpSpPr>
      <p:grpSpPr>
        <a:xfrm>
          <a:off x="0" y="0"/>
          <a:ext cx="0" cy="0"/>
          <a:chOff x="0" y="0"/>
          <a:chExt cx="0" cy="0"/>
        </a:xfrm>
      </p:grpSpPr>
      <p:pic>
        <p:nvPicPr>
          <p:cNvPr id="599" name="Google Shape;599;p107"/>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600" name="Google Shape;600;p107"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601" name="Google Shape;601;p107"/>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2" name="Google Shape;602;p107"/>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603"/>
        <p:cNvGrpSpPr/>
        <p:nvPr/>
      </p:nvGrpSpPr>
      <p:grpSpPr>
        <a:xfrm>
          <a:off x="0" y="0"/>
          <a:ext cx="0" cy="0"/>
          <a:chOff x="0" y="0"/>
          <a:chExt cx="0" cy="0"/>
        </a:xfrm>
      </p:grpSpPr>
      <p:pic>
        <p:nvPicPr>
          <p:cNvPr id="604" name="Google Shape;604;p108"/>
          <p:cNvPicPr preferRelativeResize="0"/>
          <p:nvPr/>
        </p:nvPicPr>
        <p:blipFill rotWithShape="1">
          <a:blip r:embed="rId2">
            <a:alphaModFix/>
          </a:blip>
          <a:srcRect/>
          <a:stretch/>
        </p:blipFill>
        <p:spPr>
          <a:xfrm>
            <a:off x="549031" y="1818011"/>
            <a:ext cx="1103785" cy="96362"/>
          </a:xfrm>
          <a:prstGeom prst="rect">
            <a:avLst/>
          </a:prstGeom>
          <a:noFill/>
          <a:ln>
            <a:noFill/>
          </a:ln>
        </p:spPr>
      </p:pic>
      <p:sp>
        <p:nvSpPr>
          <p:cNvPr id="605" name="Google Shape;605;p108"/>
          <p:cNvSpPr>
            <a:spLocks noGrp="1"/>
          </p:cNvSpPr>
          <p:nvPr>
            <p:ph type="chart" idx="2"/>
          </p:nvPr>
        </p:nvSpPr>
        <p:spPr>
          <a:xfrm>
            <a:off x="447923" y="2299969"/>
            <a:ext cx="8184600" cy="3948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06" name="Google Shape;606;p108"/>
          <p:cNvPicPr preferRelativeResize="0"/>
          <p:nvPr/>
        </p:nvPicPr>
        <p:blipFill rotWithShape="1">
          <a:blip r:embed="rId3">
            <a:alphaModFix/>
          </a:blip>
          <a:srcRect/>
          <a:stretch/>
        </p:blipFill>
        <p:spPr>
          <a:xfrm>
            <a:off x="6105041" y="6234040"/>
            <a:ext cx="2539991" cy="172311"/>
          </a:xfrm>
          <a:prstGeom prst="rect">
            <a:avLst/>
          </a:prstGeom>
          <a:noFill/>
          <a:ln>
            <a:noFill/>
          </a:ln>
        </p:spPr>
      </p:pic>
      <p:sp>
        <p:nvSpPr>
          <p:cNvPr id="607" name="Google Shape;607;p108"/>
          <p:cNvSpPr txBox="1">
            <a:spLocks noGrp="1"/>
          </p:cNvSpPr>
          <p:nvPr>
            <p:ph type="title"/>
          </p:nvPr>
        </p:nvSpPr>
        <p:spPr>
          <a:xfrm>
            <a:off x="460375" y="492977"/>
            <a:ext cx="81723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608"/>
        <p:cNvGrpSpPr/>
        <p:nvPr/>
      </p:nvGrpSpPr>
      <p:grpSpPr>
        <a:xfrm>
          <a:off x="0" y="0"/>
          <a:ext cx="0" cy="0"/>
          <a:chOff x="0" y="0"/>
          <a:chExt cx="0" cy="0"/>
        </a:xfrm>
      </p:grpSpPr>
      <p:pic>
        <p:nvPicPr>
          <p:cNvPr id="609" name="Google Shape;609;p109"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610" name="Google Shape;610;p109"/>
          <p:cNvPicPr preferRelativeResize="0"/>
          <p:nvPr/>
        </p:nvPicPr>
        <p:blipFill rotWithShape="1">
          <a:blip r:embed="rId3">
            <a:alphaModFix/>
          </a:blip>
          <a:srcRect/>
          <a:stretch/>
        </p:blipFill>
        <p:spPr>
          <a:xfrm>
            <a:off x="568081" y="6131476"/>
            <a:ext cx="2416272" cy="213486"/>
          </a:xfrm>
          <a:prstGeom prst="rect">
            <a:avLst/>
          </a:prstGeom>
          <a:noFill/>
          <a:ln>
            <a:noFill/>
          </a:ln>
        </p:spPr>
      </p:pic>
      <p:pic>
        <p:nvPicPr>
          <p:cNvPr id="611" name="Google Shape;611;p109"/>
          <p:cNvPicPr preferRelativeResize="0"/>
          <p:nvPr/>
        </p:nvPicPr>
        <p:blipFill rotWithShape="1">
          <a:blip r:embed="rId4">
            <a:alphaModFix/>
          </a:blip>
          <a:srcRect/>
          <a:stretch/>
        </p:blipFill>
        <p:spPr>
          <a:xfrm>
            <a:off x="568081" y="4568599"/>
            <a:ext cx="1600198" cy="139700"/>
          </a:xfrm>
          <a:prstGeom prst="rect">
            <a:avLst/>
          </a:prstGeom>
          <a:noFill/>
          <a:ln>
            <a:noFill/>
          </a:ln>
        </p:spPr>
      </p:pic>
      <p:sp>
        <p:nvSpPr>
          <p:cNvPr id="612" name="Google Shape;612;p109"/>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614"/>
        <p:cNvGrpSpPr/>
        <p:nvPr/>
      </p:nvGrpSpPr>
      <p:grpSpPr>
        <a:xfrm>
          <a:off x="0" y="0"/>
          <a:ext cx="0" cy="0"/>
          <a:chOff x="0" y="0"/>
          <a:chExt cx="0" cy="0"/>
        </a:xfrm>
      </p:grpSpPr>
      <p:pic>
        <p:nvPicPr>
          <p:cNvPr id="615" name="Google Shape;615;p111"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616" name="Google Shape;616;p111"/>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617" name="Google Shape;617;p111"/>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18" name="Google Shape;618;p111"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10.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5.xml"/><Relationship Id="rId7"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5" Type="http://schemas.openxmlformats.org/officeDocument/2006/relationships/theme" Target="../theme/theme12.xml"/><Relationship Id="rId4"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7.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9.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5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8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61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02"/>
        <p:cNvGrpSpPr/>
        <p:nvPr/>
      </p:nvGrpSpPr>
      <p:grpSpPr>
        <a:xfrm>
          <a:off x="0" y="0"/>
          <a:ext cx="0" cy="0"/>
          <a:chOff x="0" y="0"/>
          <a:chExt cx="0" cy="0"/>
        </a:xfrm>
      </p:grpSpPr>
      <p:sp>
        <p:nvSpPr>
          <p:cNvPr id="203" name="Google Shape;203;p42"/>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2250"/>
              <a:buFont typeface="Encode Sans Black"/>
              <a:buNone/>
              <a:defRPr sz="2250" b="0"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4" name="Google Shape;204;p4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1pPr>
            <a:lvl2pPr marL="914400" marR="0" lvl="1" indent="-323850"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L="1371600" marR="0" lvl="2" indent="-314325" algn="l" rtl="0">
              <a:spcBef>
                <a:spcPts val="270"/>
              </a:spcBef>
              <a:spcAft>
                <a:spcPts val="0"/>
              </a:spcAft>
              <a:buClr>
                <a:schemeClr val="lt2"/>
              </a:buClr>
              <a:buSzPts val="1350"/>
              <a:buFont typeface="Arial"/>
              <a:buChar char="•"/>
              <a:defRPr sz="1350" b="1" i="0" u="none" strike="noStrike" cap="none">
                <a:solidFill>
                  <a:schemeClr val="lt2"/>
                </a:solidFill>
                <a:latin typeface="Open Sans"/>
                <a:ea typeface="Open Sans"/>
                <a:cs typeface="Open Sans"/>
                <a:sym typeface="Open Sans"/>
              </a:defRPr>
            </a:lvl3pPr>
            <a:lvl4pPr marL="1828800" marR="0" lvl="3"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L="2286000" marR="0" lvl="4"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205" name="Google Shape;205;p42"/>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rgbClr val="FFFFFF"/>
                </a:solidFill>
                <a:latin typeface="Calibri"/>
                <a:ea typeface="Calibri"/>
                <a:cs typeface="Calibri"/>
                <a:sym typeface="Calibri"/>
              </a:defRPr>
            </a:lvl1pPr>
            <a:lvl2pPr marL="0" marR="0" lvl="1" indent="0" algn="r" rtl="0">
              <a:spcBef>
                <a:spcPts val="0"/>
              </a:spcBef>
              <a:buNone/>
              <a:defRPr sz="900" b="0" i="0" u="none" strike="noStrike" cap="none">
                <a:solidFill>
                  <a:srgbClr val="FFFFFF"/>
                </a:solidFill>
                <a:latin typeface="Calibri"/>
                <a:ea typeface="Calibri"/>
                <a:cs typeface="Calibri"/>
                <a:sym typeface="Calibri"/>
              </a:defRPr>
            </a:lvl2pPr>
            <a:lvl3pPr marL="0" marR="0" lvl="2" indent="0" algn="r" rtl="0">
              <a:spcBef>
                <a:spcPts val="0"/>
              </a:spcBef>
              <a:buNone/>
              <a:defRPr sz="900" b="0" i="0" u="none" strike="noStrike" cap="none">
                <a:solidFill>
                  <a:srgbClr val="FFFFFF"/>
                </a:solidFill>
                <a:latin typeface="Calibri"/>
                <a:ea typeface="Calibri"/>
                <a:cs typeface="Calibri"/>
                <a:sym typeface="Calibri"/>
              </a:defRPr>
            </a:lvl3pPr>
            <a:lvl4pPr marL="0" marR="0" lvl="3" indent="0" algn="r" rtl="0">
              <a:spcBef>
                <a:spcPts val="0"/>
              </a:spcBef>
              <a:buNone/>
              <a:defRPr sz="900" b="0" i="0" u="none" strike="noStrike" cap="none">
                <a:solidFill>
                  <a:srgbClr val="FFFFFF"/>
                </a:solidFill>
                <a:latin typeface="Calibri"/>
                <a:ea typeface="Calibri"/>
                <a:cs typeface="Calibri"/>
                <a:sym typeface="Calibri"/>
              </a:defRPr>
            </a:lvl4pPr>
            <a:lvl5pPr marL="0" marR="0" lvl="4" indent="0" algn="r" rtl="0">
              <a:spcBef>
                <a:spcPts val="0"/>
              </a:spcBef>
              <a:buNone/>
              <a:defRPr sz="900" b="0" i="0" u="none" strike="noStrike" cap="none">
                <a:solidFill>
                  <a:srgbClr val="FFFFFF"/>
                </a:solidFill>
                <a:latin typeface="Calibri"/>
                <a:ea typeface="Calibri"/>
                <a:cs typeface="Calibri"/>
                <a:sym typeface="Calibri"/>
              </a:defRPr>
            </a:lvl5pPr>
            <a:lvl6pPr marL="0" marR="0" lvl="5" indent="0" algn="r" rtl="0">
              <a:spcBef>
                <a:spcPts val="0"/>
              </a:spcBef>
              <a:buNone/>
              <a:defRPr sz="900" b="0" i="0" u="none" strike="noStrike" cap="none">
                <a:solidFill>
                  <a:srgbClr val="FFFFFF"/>
                </a:solidFill>
                <a:latin typeface="Calibri"/>
                <a:ea typeface="Calibri"/>
                <a:cs typeface="Calibri"/>
                <a:sym typeface="Calibri"/>
              </a:defRPr>
            </a:lvl6pPr>
            <a:lvl7pPr marL="0" marR="0" lvl="6" indent="0" algn="r" rtl="0">
              <a:spcBef>
                <a:spcPts val="0"/>
              </a:spcBef>
              <a:buNone/>
              <a:defRPr sz="900" b="0" i="0" u="none" strike="noStrike" cap="none">
                <a:solidFill>
                  <a:srgbClr val="FFFFFF"/>
                </a:solidFill>
                <a:latin typeface="Calibri"/>
                <a:ea typeface="Calibri"/>
                <a:cs typeface="Calibri"/>
                <a:sym typeface="Calibri"/>
              </a:defRPr>
            </a:lvl7pPr>
            <a:lvl8pPr marL="0" marR="0" lvl="7" indent="0" algn="r" rtl="0">
              <a:spcBef>
                <a:spcPts val="0"/>
              </a:spcBef>
              <a:buNone/>
              <a:defRPr sz="900" b="0" i="0" u="none" strike="noStrike" cap="none">
                <a:solidFill>
                  <a:srgbClr val="FFFFFF"/>
                </a:solidFill>
                <a:latin typeface="Calibri"/>
                <a:ea typeface="Calibri"/>
                <a:cs typeface="Calibri"/>
                <a:sym typeface="Calibri"/>
              </a:defRPr>
            </a:lvl8pPr>
            <a:lvl9pPr marL="0" marR="0" lvl="8" indent="0" algn="r" rtl="0">
              <a:spcBef>
                <a:spcPts val="0"/>
              </a:spcBef>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06" name="Google Shape;206;p42"/>
          <p:cNvPicPr preferRelativeResize="0"/>
          <p:nvPr/>
        </p:nvPicPr>
        <p:blipFill rotWithShape="1">
          <a:blip r:embed="rId14">
            <a:alphaModFix/>
          </a:blip>
          <a:srcRect/>
          <a:stretch/>
        </p:blipFill>
        <p:spPr>
          <a:xfrm>
            <a:off x="548642" y="6244280"/>
            <a:ext cx="2802880" cy="4572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4"/>
        <p:cNvGrpSpPr/>
        <p:nvPr/>
      </p:nvGrpSpPr>
      <p:grpSpPr>
        <a:xfrm>
          <a:off x="0" y="0"/>
          <a:ext cx="0" cy="0"/>
          <a:chOff x="0" y="0"/>
          <a:chExt cx="0" cy="0"/>
        </a:xfrm>
      </p:grpSpPr>
      <p:sp>
        <p:nvSpPr>
          <p:cNvPr id="275" name="Google Shape;275;p55"/>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250"/>
              <a:buFont typeface="Encode Sans Black"/>
              <a:buNone/>
              <a:defRPr sz="2250" b="0"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6" name="Google Shape;276;p5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1pPr>
            <a:lvl2pPr marL="914400" marR="0" lvl="1" indent="-323850" algn="l" rtl="0">
              <a:spcBef>
                <a:spcPts val="300"/>
              </a:spcBef>
              <a:spcAft>
                <a:spcPts val="0"/>
              </a:spcAft>
              <a:buClr>
                <a:schemeClr val="dk2"/>
              </a:buClr>
              <a:buSzPts val="1500"/>
              <a:buFont typeface="Arial"/>
              <a:buChar char="–"/>
              <a:defRPr sz="1500" b="1" i="0" u="none" strike="noStrike" cap="none">
                <a:solidFill>
                  <a:schemeClr val="dk2"/>
                </a:solidFill>
                <a:latin typeface="Open Sans"/>
                <a:ea typeface="Open Sans"/>
                <a:cs typeface="Open Sans"/>
                <a:sym typeface="Open Sans"/>
              </a:defRPr>
            </a:lvl2pPr>
            <a:lvl3pPr marL="1371600" marR="0" lvl="2" indent="-314325" algn="l" rtl="0">
              <a:spcBef>
                <a:spcPts val="270"/>
              </a:spcBef>
              <a:spcAft>
                <a:spcPts val="0"/>
              </a:spcAft>
              <a:buClr>
                <a:schemeClr val="dk2"/>
              </a:buClr>
              <a:buSzPts val="1350"/>
              <a:buFont typeface="Arial"/>
              <a:buChar char="•"/>
              <a:defRPr sz="1350" b="1" i="0" u="none" strike="noStrike" cap="none">
                <a:solidFill>
                  <a:schemeClr val="dk2"/>
                </a:solidFill>
                <a:latin typeface="Open Sans"/>
                <a:ea typeface="Open Sans"/>
                <a:cs typeface="Open Sans"/>
                <a:sym typeface="Open Sans"/>
              </a:defRPr>
            </a:lvl3pPr>
            <a:lvl4pPr marL="1828800" marR="0" lvl="3" indent="-304800"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4pPr>
            <a:lvl5pPr marL="2286000" marR="0" lvl="4" indent="-304800" algn="l" rtl="0">
              <a:spcBef>
                <a:spcPts val="240"/>
              </a:spcBef>
              <a:spcAft>
                <a:spcPts val="0"/>
              </a:spcAft>
              <a:buClr>
                <a:schemeClr val="dk2"/>
              </a:buClr>
              <a:buSzPts val="1200"/>
              <a:buFont typeface="Arial"/>
              <a:buChar char="»"/>
              <a:defRPr sz="1200" b="1"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77" name="Google Shape;277;p55"/>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b="0" i="0" u="none" strike="noStrike" cap="none">
                <a:solidFill>
                  <a:schemeClr val="dk1"/>
                </a:solidFill>
                <a:latin typeface="Calibri"/>
                <a:ea typeface="Calibri"/>
                <a:cs typeface="Calibri"/>
                <a:sym typeface="Calibri"/>
              </a:defRPr>
            </a:lvl1pPr>
            <a:lvl2pPr marL="0" marR="0" lvl="1" indent="0" algn="r" rtl="0">
              <a:spcBef>
                <a:spcPts val="0"/>
              </a:spcBef>
              <a:buNone/>
              <a:defRPr sz="900" b="0" i="0" u="none" strike="noStrike" cap="none">
                <a:solidFill>
                  <a:schemeClr val="dk1"/>
                </a:solidFill>
                <a:latin typeface="Calibri"/>
                <a:ea typeface="Calibri"/>
                <a:cs typeface="Calibri"/>
                <a:sym typeface="Calibri"/>
              </a:defRPr>
            </a:lvl2pPr>
            <a:lvl3pPr marL="0" marR="0" lvl="2" indent="0" algn="r" rtl="0">
              <a:spcBef>
                <a:spcPts val="0"/>
              </a:spcBef>
              <a:buNone/>
              <a:defRPr sz="900" b="0" i="0" u="none" strike="noStrike" cap="none">
                <a:solidFill>
                  <a:schemeClr val="dk1"/>
                </a:solidFill>
                <a:latin typeface="Calibri"/>
                <a:ea typeface="Calibri"/>
                <a:cs typeface="Calibri"/>
                <a:sym typeface="Calibri"/>
              </a:defRPr>
            </a:lvl3pPr>
            <a:lvl4pPr marL="0" marR="0" lvl="3" indent="0" algn="r" rtl="0">
              <a:spcBef>
                <a:spcPts val="0"/>
              </a:spcBef>
              <a:buNone/>
              <a:defRPr sz="900" b="0" i="0" u="none" strike="noStrike" cap="none">
                <a:solidFill>
                  <a:schemeClr val="dk1"/>
                </a:solidFill>
                <a:latin typeface="Calibri"/>
                <a:ea typeface="Calibri"/>
                <a:cs typeface="Calibri"/>
                <a:sym typeface="Calibri"/>
              </a:defRPr>
            </a:lvl4pPr>
            <a:lvl5pPr marL="0" marR="0" lvl="4" indent="0" algn="r" rtl="0">
              <a:spcBef>
                <a:spcPts val="0"/>
              </a:spcBef>
              <a:buNone/>
              <a:defRPr sz="900" b="0" i="0" u="none" strike="noStrike" cap="none">
                <a:solidFill>
                  <a:schemeClr val="dk1"/>
                </a:solidFill>
                <a:latin typeface="Calibri"/>
                <a:ea typeface="Calibri"/>
                <a:cs typeface="Calibri"/>
                <a:sym typeface="Calibri"/>
              </a:defRPr>
            </a:lvl5pPr>
            <a:lvl6pPr marL="0" marR="0" lvl="5" indent="0" algn="r" rtl="0">
              <a:spcBef>
                <a:spcPts val="0"/>
              </a:spcBef>
              <a:buNone/>
              <a:defRPr sz="900" b="0" i="0" u="none" strike="noStrike" cap="none">
                <a:solidFill>
                  <a:schemeClr val="dk1"/>
                </a:solidFill>
                <a:latin typeface="Calibri"/>
                <a:ea typeface="Calibri"/>
                <a:cs typeface="Calibri"/>
                <a:sym typeface="Calibri"/>
              </a:defRPr>
            </a:lvl6pPr>
            <a:lvl7pPr marL="0" marR="0" lvl="6" indent="0" algn="r" rtl="0">
              <a:spcBef>
                <a:spcPts val="0"/>
              </a:spcBef>
              <a:buNone/>
              <a:defRPr sz="900" b="0" i="0" u="none" strike="noStrike" cap="none">
                <a:solidFill>
                  <a:schemeClr val="dk1"/>
                </a:solidFill>
                <a:latin typeface="Calibri"/>
                <a:ea typeface="Calibri"/>
                <a:cs typeface="Calibri"/>
                <a:sym typeface="Calibri"/>
              </a:defRPr>
            </a:lvl7pPr>
            <a:lvl8pPr marL="0" marR="0" lvl="7" indent="0" algn="r" rtl="0">
              <a:spcBef>
                <a:spcPts val="0"/>
              </a:spcBef>
              <a:buNone/>
              <a:defRPr sz="900" b="0" i="0" u="none" strike="noStrike" cap="none">
                <a:solidFill>
                  <a:schemeClr val="dk1"/>
                </a:solidFill>
                <a:latin typeface="Calibri"/>
                <a:ea typeface="Calibri"/>
                <a:cs typeface="Calibri"/>
                <a:sym typeface="Calibri"/>
              </a:defRPr>
            </a:lvl8pPr>
            <a:lvl9pPr marL="0" marR="0" lvl="8" indent="0" algn="r" rtl="0">
              <a:spcBef>
                <a:spcPts val="0"/>
              </a:spcBef>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78" name="Google Shape;278;p55"/>
          <p:cNvPicPr preferRelativeResize="0"/>
          <p:nvPr/>
        </p:nvPicPr>
        <p:blipFill rotWithShape="1">
          <a:blip r:embed="rId14">
            <a:alphaModFix/>
          </a:blip>
          <a:srcRect l="17627" t="-3476"/>
          <a:stretch/>
        </p:blipFill>
        <p:spPr>
          <a:xfrm>
            <a:off x="548640" y="6210300"/>
            <a:ext cx="2305889" cy="4129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p68"/>
          <p:cNvSpPr/>
          <p:nvPr/>
        </p:nvSpPr>
        <p:spPr>
          <a:xfrm>
            <a:off x="0" y="6400800"/>
            <a:ext cx="9144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8"/>
          <p:cNvSpPr/>
          <p:nvPr/>
        </p:nvSpPr>
        <p:spPr>
          <a:xfrm>
            <a:off x="0" y="6334315"/>
            <a:ext cx="9144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8"/>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5" name="Google Shape;355;p68"/>
          <p:cNvSpPr txBox="1">
            <a:spLocks noGrp="1"/>
          </p:cNvSpPr>
          <p:nvPr>
            <p:ph type="body" idx="1"/>
          </p:nvPr>
        </p:nvSpPr>
        <p:spPr>
          <a:xfrm>
            <a:off x="822959" y="1845734"/>
            <a:ext cx="7543800" cy="40233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56" name="Google Shape;356;p68"/>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7" name="Google Shape;357;p68"/>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8" name="Google Shape;358;p68"/>
          <p:cNvSpPr txBox="1">
            <a:spLocks noGrp="1"/>
          </p:cNvSpPr>
          <p:nvPr>
            <p:ph type="sldNum" idx="12"/>
          </p:nvPr>
        </p:nvSpPr>
        <p:spPr>
          <a:xfrm>
            <a:off x="7425344" y="6459786"/>
            <a:ext cx="98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359" name="Google Shape;359;p68"/>
          <p:cNvCxnSpPr/>
          <p:nvPr/>
        </p:nvCxnSpPr>
        <p:spPr>
          <a:xfrm>
            <a:off x="895149" y="1737845"/>
            <a:ext cx="74751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8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5" name="Google Shape;445;p8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8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7" name="Google Shape;447;p8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8" name="Google Shape;448;p8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csavage@uw.edu" TargetMode="External"/><Relationship Id="rId13" Type="http://schemas.openxmlformats.org/officeDocument/2006/relationships/hyperlink" Target="mailto:jachung@uw.edu" TargetMode="External"/><Relationship Id="rId3" Type="http://schemas.openxmlformats.org/officeDocument/2006/relationships/hyperlink" Target="https://washington.zoom.us/j/346891888" TargetMode="External"/><Relationship Id="rId7" Type="http://schemas.openxmlformats.org/officeDocument/2006/relationships/hyperlink" Target="mailto:lldecker@uw.edu" TargetMode="External"/><Relationship Id="rId12" Type="http://schemas.openxmlformats.org/officeDocument/2006/relationships/hyperlink" Target="mailto:acs229@uw.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hmalik54@uw.edu" TargetMode="External"/><Relationship Id="rId11" Type="http://schemas.openxmlformats.org/officeDocument/2006/relationships/hyperlink" Target="mailto:lsales@uw.edu" TargetMode="External"/><Relationship Id="rId5" Type="http://schemas.openxmlformats.org/officeDocument/2006/relationships/hyperlink" Target="mailto:carhodes@uw.edu" TargetMode="External"/><Relationship Id="rId10" Type="http://schemas.openxmlformats.org/officeDocument/2006/relationships/hyperlink" Target="mailto:shq@uw.edu" TargetMode="External"/><Relationship Id="rId4" Type="http://schemas.openxmlformats.org/officeDocument/2006/relationships/hyperlink" Target="mailto:kirsten5@uw.edu" TargetMode="External"/><Relationship Id="rId9" Type="http://schemas.openxmlformats.org/officeDocument/2006/relationships/hyperlink" Target="mailto:teckholt@uw.edu" TargetMode="External"/><Relationship Id="rId14" Type="http://schemas.openxmlformats.org/officeDocument/2006/relationships/hyperlink" Target="mailto:kabah12@uw.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3.jpg"/><Relationship Id="rId7" Type="http://schemas.openxmlformats.org/officeDocument/2006/relationships/image" Target="../media/image67.jp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66.jpg"/><Relationship Id="rId11" Type="http://schemas.openxmlformats.org/officeDocument/2006/relationships/image" Target="../media/image71.jpg"/><Relationship Id="rId5" Type="http://schemas.openxmlformats.org/officeDocument/2006/relationships/image" Target="../media/image65.jpg"/><Relationship Id="rId10" Type="http://schemas.openxmlformats.org/officeDocument/2006/relationships/image" Target="../media/image70.jpg"/><Relationship Id="rId4" Type="http://schemas.openxmlformats.org/officeDocument/2006/relationships/image" Target="../media/image64.jpg"/><Relationship Id="rId9" Type="http://schemas.openxmlformats.org/officeDocument/2006/relationships/image" Target="../media/image69.jp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7.xml"/><Relationship Id="rId1" Type="http://schemas.openxmlformats.org/officeDocument/2006/relationships/slideLayout" Target="../slideLayouts/slideLayout62.xml"/><Relationship Id="rId5" Type="http://schemas.openxmlformats.org/officeDocument/2006/relationships/image" Target="../media/image72.png"/><Relationship Id="rId4" Type="http://schemas.openxmlformats.org/officeDocument/2006/relationships/hyperlink" Target="https://www.washington.edu/research/policies/sop-irb-review-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8.xml"/><Relationship Id="rId1" Type="http://schemas.openxmlformats.org/officeDocument/2006/relationships/slideLayout" Target="../slideLayouts/slideLayout62.xml"/><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hyperlink" Target="https://www.washington.edu/research/hsd/study-activities/close/" TargetMode="External"/><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image" Target="../media/image72.png"/><Relationship Id="rId5" Type="http://schemas.openxmlformats.org/officeDocument/2006/relationships/image" Target="../media/image74.jpg"/><Relationship Id="rId4" Type="http://schemas.openxmlformats.org/officeDocument/2006/relationships/hyperlink" Target="https://www.washington.edu/research/hsd/study-activities/renew/"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ramques@uw.edu"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www.washington.edu/research/hsd/study-activities/close/" TargetMode="External"/><Relationship Id="rId2" Type="http://schemas.openxmlformats.org/officeDocument/2006/relationships/notesSlide" Target="../notesSlides/notesSlide20.xml"/><Relationship Id="rId1" Type="http://schemas.openxmlformats.org/officeDocument/2006/relationships/slideLayout" Target="../slideLayouts/slideLayout62.xml"/><Relationship Id="rId6" Type="http://schemas.openxmlformats.org/officeDocument/2006/relationships/image" Target="../media/image72.png"/><Relationship Id="rId5" Type="http://schemas.openxmlformats.org/officeDocument/2006/relationships/image" Target="../media/image74.jpg"/><Relationship Id="rId4" Type="http://schemas.openxmlformats.org/officeDocument/2006/relationships/hyperlink" Target="https://www.washington.edu/research/hsd/study-activities/rene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Pages/ResponsePage.aspx?id=W9229i_wGkSZoBYqxQYL0raN5VS7V_1Ctx8LzgTsVSdUNDRZSjlJQjk2QlJZVDVORE8wRTAxVzM0RC4u" TargetMode="External"/><Relationship Id="rId2" Type="http://schemas.openxmlformats.org/officeDocument/2006/relationships/notesSlide" Target="../notesSlides/notesSlide21.xml"/><Relationship Id="rId1" Type="http://schemas.openxmlformats.org/officeDocument/2006/relationships/slideLayout" Target="../slideLayouts/slideLayout62.xml"/><Relationship Id="rId5" Type="http://schemas.openxmlformats.org/officeDocument/2006/relationships/image" Target="../media/image75.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s://www.washington.edu/research/announcements/for-the-record-october-4-2022-new-guidance-on-reasonably-foreseeable-risks-hsd-irb-turnaround-times-pave-annual-report-nih-dms-policy/#a11" TargetMode="External"/><Relationship Id="rId7" Type="http://schemas.openxmlformats.org/officeDocument/2006/relationships/hyperlink" Target="https://www.washington.edu/research/announcements/for-the-record-october-4-2022-new-guidance-on-reasonably-foreseeable-risks-hsd-irb-turnaround-times-pave-annual-report-nih-dms-policy/#a5" TargetMode="External"/><Relationship Id="rId2" Type="http://schemas.openxmlformats.org/officeDocument/2006/relationships/notesSlide" Target="../notesSlides/notesSlide22.xml"/><Relationship Id="rId1" Type="http://schemas.openxmlformats.org/officeDocument/2006/relationships/slideLayout" Target="../slideLayouts/slideLayout62.xml"/><Relationship Id="rId6" Type="http://schemas.openxmlformats.org/officeDocument/2006/relationships/hyperlink" Target="https://www.washington.edu/research/announcements/for-the-record-october-4-2022-new-guidance-on-reasonably-foreseeable-risks-hsd-irb-turnaround-times-pave-annual-report-nih-dms-policy/#a4" TargetMode="External"/><Relationship Id="rId5" Type="http://schemas.openxmlformats.org/officeDocument/2006/relationships/hyperlink" Target="https://www.washington.edu/research/announcements/for-the-record-october-4-2022-new-guidance-on-reasonably-foreseeable-risks-hsd-irb-turnaround-times-pave-annual-report-nih-dms-policy/#a3" TargetMode="External"/><Relationship Id="rId4" Type="http://schemas.openxmlformats.org/officeDocument/2006/relationships/hyperlink" Target="https://www.washington.edu/research/announcements/for-the-record-october-4-2022-new-guidance-on-reasonably-foreseeable-risks-hsd-irb-turnaround-times-pave-annual-report-nih-dms-policy/#a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63.xml"/><Relationship Id="rId5" Type="http://schemas.openxmlformats.org/officeDocument/2006/relationships/hyperlink" Target="mailto:hsdinfo@uw.edu" TargetMode="External"/><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0.xml"/><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9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3.xml"/></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7.xml"/><Relationship Id="rId1" Type="http://schemas.openxmlformats.org/officeDocument/2006/relationships/slideLayout" Target="../slideLayouts/slideLayout93.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93.xml"/><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93.xml"/><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0.xml"/><Relationship Id="rId1" Type="http://schemas.openxmlformats.org/officeDocument/2006/relationships/slideLayout" Target="../slideLayouts/slideLayout93.xml"/><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1.xml"/><Relationship Id="rId1" Type="http://schemas.openxmlformats.org/officeDocument/2006/relationships/slideLayout" Target="../slideLayouts/slideLayout93.xml"/><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93.xml"/><Relationship Id="rId4" Type="http://schemas.openxmlformats.org/officeDocument/2006/relationships/image" Target="../media/image93.png"/></Relationships>
</file>

<file path=ppt/slides/_rels/slide53.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53.xml"/><Relationship Id="rId1" Type="http://schemas.openxmlformats.org/officeDocument/2006/relationships/slideLayout" Target="../slideLayouts/slideLayout93.xml"/><Relationship Id="rId4" Type="http://schemas.openxmlformats.org/officeDocument/2006/relationships/image" Target="../media/image93.png"/></Relationships>
</file>

<file path=ppt/slides/_rels/slide5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4.xml"/><Relationship Id="rId1" Type="http://schemas.openxmlformats.org/officeDocument/2006/relationships/slideLayout" Target="../slideLayouts/slideLayout93.xml"/><Relationship Id="rId4" Type="http://schemas.openxmlformats.org/officeDocument/2006/relationships/image" Target="../media/image93.png"/></Relationships>
</file>

<file path=ppt/slides/_rels/slide5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5.xml"/><Relationship Id="rId1" Type="http://schemas.openxmlformats.org/officeDocument/2006/relationships/slideLayout" Target="../slideLayouts/slideLayout93.xml"/><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6.xml"/><Relationship Id="rId1" Type="http://schemas.openxmlformats.org/officeDocument/2006/relationships/slideLayout" Target="../slideLayouts/slideLayout93.xml"/><Relationship Id="rId4" Type="http://schemas.openxmlformats.org/officeDocument/2006/relationships/image" Target="../media/image94.png"/></Relationships>
</file>

<file path=ppt/slides/_rels/slide5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7.xml"/><Relationship Id="rId1" Type="http://schemas.openxmlformats.org/officeDocument/2006/relationships/slideLayout" Target="../slideLayouts/slideLayout93.xml"/><Relationship Id="rId5" Type="http://schemas.openxmlformats.org/officeDocument/2006/relationships/image" Target="../media/image106.png"/><Relationship Id="rId4" Type="http://schemas.openxmlformats.org/officeDocument/2006/relationships/image" Target="../media/image105.png"/></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93.xml"/><Relationship Id="rId4" Type="http://schemas.openxmlformats.org/officeDocument/2006/relationships/image" Target="../media/image97.png"/></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9.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29.jpg"/></Relationships>
</file>

<file path=ppt/slides/_rels/slide60.xml.rels><?xml version="1.0" encoding="UTF-8" standalone="yes"?>
<Relationships xmlns="http://schemas.openxmlformats.org/package/2006/relationships"><Relationship Id="rId3" Type="http://schemas.openxmlformats.org/officeDocument/2006/relationships/hyperlink" Target="https://www.washington.edu/research/tools/sage/guide/sage-budget/" TargetMode="External"/><Relationship Id="rId2" Type="http://schemas.openxmlformats.org/officeDocument/2006/relationships/notesSlide" Target="../notesSlides/notesSlide60.xml"/><Relationship Id="rId1" Type="http://schemas.openxmlformats.org/officeDocument/2006/relationships/slideLayout" Target="../slideLayouts/slideLayout93.xml"/><Relationship Id="rId6" Type="http://schemas.openxmlformats.org/officeDocument/2006/relationships/image" Target="../media/image107.png"/><Relationship Id="rId5" Type="http://schemas.openxmlformats.org/officeDocument/2006/relationships/hyperlink" Target="mailto:%20sagehelp@uw.edu" TargetMode="External"/><Relationship Id="rId4" Type="http://schemas.openxmlformats.org/officeDocument/2006/relationships/hyperlink" Target="http://www.washington.edu/research/learning/online/wp-content/uploads/2022/01/SAGE-Budget-Job-Aid.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washington.edu/research/uwft-for-the-research-community/" TargetMode="External"/><Relationship Id="rId2" Type="http://schemas.openxmlformats.org/officeDocument/2006/relationships/notesSlide" Target="../notesSlides/notesSlide61.xml"/><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8.xml"/></Relationships>
</file>

<file path=ppt/slides/_rels/slide6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3.xml"/><Relationship Id="rId1" Type="http://schemas.openxmlformats.org/officeDocument/2006/relationships/slideLayout" Target="../slideLayouts/slideLayout99.xml"/><Relationship Id="rId4" Type="http://schemas.openxmlformats.org/officeDocument/2006/relationships/hyperlink" Target="https://finance.uw.edu/maa/ec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6.png"/><Relationship Id="rId3" Type="http://schemas.openxmlformats.org/officeDocument/2006/relationships/image" Target="../media/image36.jpg"/><Relationship Id="rId7" Type="http://schemas.openxmlformats.org/officeDocument/2006/relationships/image" Target="../media/image40.jpg"/><Relationship Id="rId12"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g"/><Relationship Id="rId14" Type="http://schemas.openxmlformats.org/officeDocument/2006/relationships/image" Target="../media/image4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graphicFrame>
        <p:nvGraphicFramePr>
          <p:cNvPr id="640" name="Google Shape;640;p115"/>
          <p:cNvGraphicFramePr/>
          <p:nvPr/>
        </p:nvGraphicFramePr>
        <p:xfrm>
          <a:off x="251425" y="152400"/>
          <a:ext cx="8801000" cy="6432565"/>
        </p:xfrm>
        <a:graphic>
          <a:graphicData uri="http://schemas.openxmlformats.org/drawingml/2006/table">
            <a:tbl>
              <a:tblPr firstRow="1" firstCol="1" bandRow="1">
                <a:noFill/>
                <a:tableStyleId>{1E82ED30-FACE-431A-8ECC-3D566D345413}</a:tableStyleId>
              </a:tblPr>
              <a:tblGrid>
                <a:gridCol w="3710975">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l"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b="0">
                          <a:solidFill>
                            <a:srgbClr val="5F497A"/>
                          </a:solidFill>
                        </a:rPr>
                        <a:t>October 13, 2022</a:t>
                      </a:r>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a:t>
                      </a:r>
                      <a:r>
                        <a:rPr lang="en" b="0">
                          <a:solidFill>
                            <a:srgbClr val="5F497A"/>
                          </a:solidFill>
                        </a:rPr>
                        <a:t>30 </a:t>
                      </a:r>
                      <a:r>
                        <a:rPr lang="en" sz="1400" b="0" u="none" strike="noStrike" cap="none">
                          <a:solidFill>
                            <a:srgbClr val="5F497A"/>
                          </a:solidFill>
                          <a:latin typeface="Calibri"/>
                          <a:ea typeface="Calibri"/>
                          <a:cs typeface="Calibri"/>
                          <a:sym typeface="Calibri"/>
                        </a:rPr>
                        <a:t>AM</a:t>
                      </a:r>
                      <a:endParaRPr sz="1400" b="0" u="none" strike="noStrike" cap="none">
                        <a:solidFill>
                          <a:srgbClr val="5F497A"/>
                        </a:solidFill>
                        <a:latin typeface="Calibri"/>
                        <a:ea typeface="Calibri"/>
                        <a:cs typeface="Calibri"/>
                        <a:sym typeface="Calibri"/>
                      </a:endParaRPr>
                    </a:p>
                    <a:p>
                      <a:pPr marL="0" lvl="0" indent="0" algn="ctr" rtl="0">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marL="0" lvl="0" indent="0" algn="ctr" rtl="0">
                        <a:spcBef>
                          <a:spcPts val="0"/>
                        </a:spcBef>
                        <a:spcAft>
                          <a:spcPts val="0"/>
                        </a:spcAft>
                        <a:buClr>
                          <a:srgbClr val="5F497A"/>
                        </a:buClr>
                        <a:buSzPts val="1400"/>
                        <a:buFont typeface="Calibri"/>
                        <a:buNone/>
                      </a:pPr>
                      <a:r>
                        <a:rPr lang="en" b="0">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Kirsten DeFries</a:t>
                      </a:r>
                      <a:endParaRPr sz="1000" b="1">
                        <a:solidFill>
                          <a:srgbClr val="3F3F3F"/>
                        </a:solidFill>
                      </a:endParaRPr>
                    </a:p>
                    <a:p>
                      <a:pPr marL="0" lvl="0" indent="0" algn="l" rtl="0">
                        <a:spcBef>
                          <a:spcPts val="0"/>
                        </a:spcBef>
                        <a:spcAft>
                          <a:spcPts val="0"/>
                        </a:spcAft>
                        <a:buNone/>
                      </a:pPr>
                      <a:r>
                        <a:rPr lang="en" sz="1000">
                          <a:solidFill>
                            <a:srgbClr val="3F3F3F"/>
                          </a:solidFill>
                        </a:rPr>
                        <a:t>Research Compliance &amp; Operations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kirsten5@uw.edu</a:t>
                      </a:r>
                      <a:r>
                        <a:rPr lang="en" sz="1000" u="sng" strike="noStrike" cap="none">
                          <a:solidFill>
                            <a:srgbClr val="000000"/>
                          </a:solidFill>
                          <a:latin typeface="Calibri"/>
                          <a:ea typeface="Calibri"/>
                          <a:cs typeface="Calibri"/>
                          <a:sym typeface="Calibri"/>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a:solidFill>
                            <a:srgbClr val="3F3F3F"/>
                          </a:solidFill>
                        </a:rPr>
                        <a:t>1</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None/>
                      </a:pPr>
                      <a:r>
                        <a:rPr lang="en" b="0">
                          <a:solidFill>
                            <a:srgbClr val="3F3F3F"/>
                          </a:solidFill>
                        </a:rPr>
                        <a:t>Sponsored Programs Finance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solidFill>
                            <a:srgbClr val="3F3F3F"/>
                          </a:solidFill>
                        </a:rPr>
                        <a:t>Kirsten DeFries</a:t>
                      </a:r>
                      <a:endParaRPr sz="1000" b="1">
                        <a:solidFill>
                          <a:srgbClr val="3F3F3F"/>
                        </a:solidFill>
                      </a:endParaRPr>
                    </a:p>
                    <a:p>
                      <a:pPr marL="0" lvl="0" indent="0" algn="l" rtl="0">
                        <a:spcBef>
                          <a:spcPts val="0"/>
                        </a:spcBef>
                        <a:spcAft>
                          <a:spcPts val="0"/>
                        </a:spcAft>
                        <a:buNone/>
                      </a:pPr>
                      <a:r>
                        <a:rPr lang="en" sz="1000">
                          <a:solidFill>
                            <a:srgbClr val="3F3F3F"/>
                          </a:solidFill>
                        </a:rPr>
                        <a:t>Research Compliance &amp; Operations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4"/>
                        </a:rPr>
                        <a:t>kirsten5@uw.edu</a:t>
                      </a:r>
                      <a:r>
                        <a:rPr lang="en" sz="1000"/>
                        <a:t> </a:t>
                      </a:r>
                      <a:endParaRPr sz="1000" strike="noStrike" cap="none">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a:solidFill>
                            <a:srgbClr val="3F3F3F"/>
                          </a:solidFill>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8400">
                <a:tc>
                  <a:txBody>
                    <a:bodyPr/>
                    <a:lstStyle/>
                    <a:p>
                      <a:pPr marL="0" marR="0" lvl="0" indent="0" algn="l" rtl="0">
                        <a:lnSpc>
                          <a:spcPct val="100000"/>
                        </a:lnSpc>
                        <a:spcBef>
                          <a:spcPts val="0"/>
                        </a:spcBef>
                        <a:spcAft>
                          <a:spcPts val="0"/>
                        </a:spcAft>
                        <a:buNone/>
                      </a:pPr>
                      <a:r>
                        <a:rPr lang="en" b="0">
                          <a:solidFill>
                            <a:srgbClr val="3F3F3F"/>
                          </a:solidFill>
                        </a:rPr>
                        <a:t>OSP Org Updates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solidFill>
                            <a:srgbClr val="3F3F3F"/>
                          </a:solidFill>
                        </a:rPr>
                        <a:t>Carol Rhodes</a:t>
                      </a:r>
                      <a:endParaRPr sz="1000" b="1">
                        <a:solidFill>
                          <a:srgbClr val="3F3F3F"/>
                        </a:solidFill>
                      </a:endParaRPr>
                    </a:p>
                    <a:p>
                      <a:pPr marL="0" lvl="0" indent="0" algn="l" rtl="0">
                        <a:spcBef>
                          <a:spcPts val="0"/>
                        </a:spcBef>
                        <a:spcAft>
                          <a:spcPts val="0"/>
                        </a:spcAft>
                        <a:buNone/>
                      </a:pPr>
                      <a:r>
                        <a:rPr lang="en"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5"/>
                        </a:rPr>
                        <a:t>carhodes@uw.edu</a:t>
                      </a:r>
                      <a:r>
                        <a:rPr lang="en" sz="1000"/>
                        <a:t> </a:t>
                      </a:r>
                      <a:endParaRPr sz="1000" strike="noStrike" cap="none">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a:solidFill>
                            <a:srgbClr val="3F3F3F"/>
                          </a:solidFill>
                        </a:rPr>
                        <a:t>3</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None/>
                      </a:pPr>
                      <a:r>
                        <a:rPr lang="en" b="0">
                          <a:solidFill>
                            <a:srgbClr val="3F3F3F"/>
                          </a:solidFill>
                        </a:rPr>
                        <a:t>National Biosafety Month</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Haris Malik, Lesley Decker</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Environmental Health &amp; Safety</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6"/>
                        </a:rPr>
                        <a:t>hmalik54@uw.edu</a:t>
                      </a:r>
                      <a:r>
                        <a:rPr lang="en" sz="1000"/>
                        <a:t> </a:t>
                      </a:r>
                      <a:endParaRPr sz="1000"/>
                    </a:p>
                    <a:p>
                      <a:pPr marL="114300" marR="0" lvl="0" indent="0" algn="l" rtl="0">
                        <a:lnSpc>
                          <a:spcPct val="100000"/>
                        </a:lnSpc>
                        <a:spcBef>
                          <a:spcPts val="0"/>
                        </a:spcBef>
                        <a:spcAft>
                          <a:spcPts val="0"/>
                        </a:spcAft>
                        <a:buNone/>
                      </a:pPr>
                      <a:r>
                        <a:rPr lang="en" sz="1000" u="sng">
                          <a:solidFill>
                            <a:schemeClr val="hlink"/>
                          </a:solidFill>
                          <a:hlinkClick r:id="rId7"/>
                        </a:rPr>
                        <a:t>lldecker@uw.edu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None/>
                      </a:pPr>
                      <a:r>
                        <a:rPr lang="en" b="0">
                          <a:solidFill>
                            <a:srgbClr val="3F3F3F"/>
                          </a:solidFill>
                        </a:rPr>
                        <a:t>Human Subjects Updates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Maria Savage</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Human Subjects Division</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8"/>
                        </a:rPr>
                        <a:t>mcsavage@uw.edu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8400">
                <a:tc>
                  <a:txBody>
                    <a:bodyPr/>
                    <a:lstStyle/>
                    <a:p>
                      <a:pPr marL="0" lvl="0" indent="0" algn="l" rtl="0">
                        <a:spcBef>
                          <a:spcPts val="0"/>
                        </a:spcBef>
                        <a:spcAft>
                          <a:spcPts val="0"/>
                        </a:spcAft>
                        <a:buNone/>
                      </a:pPr>
                      <a:r>
                        <a:rPr lang="en" b="0">
                          <a:solidFill>
                            <a:srgbClr val="3F3F3F"/>
                          </a:solidFill>
                        </a:rPr>
                        <a:t>UW Gift Acceptance Policy</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Tobin Eckholt, </a:t>
                      </a:r>
                      <a:r>
                        <a:rPr lang="en" sz="1000" b="1"/>
                        <a:t>Susan Hayes-McQueen, </a:t>
                      </a:r>
                      <a:endParaRPr sz="1000" b="1"/>
                    </a:p>
                    <a:p>
                      <a:pPr marL="0" lvl="0" indent="0" algn="l" rtl="0">
                        <a:spcBef>
                          <a:spcPts val="0"/>
                        </a:spcBef>
                        <a:spcAft>
                          <a:spcPts val="0"/>
                        </a:spcAft>
                        <a:buNone/>
                      </a:pPr>
                      <a:r>
                        <a:rPr lang="en" sz="1000" b="1"/>
                        <a:t>Lynn Sullivan </a:t>
                      </a:r>
                      <a:endParaRPr sz="800" b="1">
                        <a:solidFill>
                          <a:srgbClr val="3F3F3F"/>
                        </a:solidFill>
                      </a:endParaRPr>
                    </a:p>
                    <a:p>
                      <a:pPr marL="0" lvl="0" indent="0" algn="l" rtl="0">
                        <a:spcBef>
                          <a:spcPts val="0"/>
                        </a:spcBef>
                        <a:spcAft>
                          <a:spcPts val="0"/>
                        </a:spcAft>
                        <a:buNone/>
                      </a:pPr>
                      <a:r>
                        <a:rPr lang="en" sz="1000">
                          <a:solidFill>
                            <a:srgbClr val="3F3F3F"/>
                          </a:solidFill>
                        </a:rPr>
                        <a:t>Gift Services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9"/>
                        </a:rPr>
                        <a:t>teckholt@uw.edu</a:t>
                      </a:r>
                      <a:endParaRPr sz="1000"/>
                    </a:p>
                    <a:p>
                      <a:pPr marL="114300" marR="0" lvl="0" indent="0" algn="l" rtl="0">
                        <a:lnSpc>
                          <a:spcPct val="100000"/>
                        </a:lnSpc>
                        <a:spcBef>
                          <a:spcPts val="0"/>
                        </a:spcBef>
                        <a:spcAft>
                          <a:spcPts val="0"/>
                        </a:spcAft>
                        <a:buNone/>
                      </a:pPr>
                      <a:r>
                        <a:rPr lang="en" sz="1000" u="sng">
                          <a:solidFill>
                            <a:schemeClr val="hlink"/>
                          </a:solidFill>
                          <a:hlinkClick r:id="rId10"/>
                        </a:rPr>
                        <a:t>shq@uw.edu</a:t>
                      </a:r>
                      <a:endParaRPr sz="1000"/>
                    </a:p>
                    <a:p>
                      <a:pPr marL="114300" marR="0" lvl="0" indent="0" algn="l" rtl="0">
                        <a:lnSpc>
                          <a:spcPct val="100000"/>
                        </a:lnSpc>
                        <a:spcBef>
                          <a:spcPts val="0"/>
                        </a:spcBef>
                        <a:spcAft>
                          <a:spcPts val="0"/>
                        </a:spcAft>
                        <a:buNone/>
                      </a:pPr>
                      <a:r>
                        <a:rPr lang="en" sz="1000" u="sng">
                          <a:solidFill>
                            <a:schemeClr val="hlink"/>
                          </a:solidFill>
                          <a:hlinkClick r:id="rId11"/>
                        </a:rPr>
                        <a:t>lsales@uw.edu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25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78400">
                <a:tc>
                  <a:txBody>
                    <a:bodyPr/>
                    <a:lstStyle/>
                    <a:p>
                      <a:pPr marL="0" marR="0" lvl="0" indent="0" algn="l" rtl="0">
                        <a:lnSpc>
                          <a:spcPct val="100000"/>
                        </a:lnSpc>
                        <a:spcBef>
                          <a:spcPts val="0"/>
                        </a:spcBef>
                        <a:spcAft>
                          <a:spcPts val="0"/>
                        </a:spcAft>
                        <a:buNone/>
                      </a:pPr>
                      <a:r>
                        <a:rPr lang="en" b="0">
                          <a:solidFill>
                            <a:srgbClr val="3F3F3F"/>
                          </a:solidFill>
                        </a:rPr>
                        <a:t>SAGE Award  Workflow</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Juan Lepez, Amanda Snyder, Judy Chung</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GCA, OSP, ORIS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12"/>
                        </a:rPr>
                        <a:t>acs229@uw.edu</a:t>
                      </a:r>
                      <a:r>
                        <a:rPr lang="en" sz="1000"/>
                        <a:t> </a:t>
                      </a:r>
                      <a:endParaRPr sz="1000"/>
                    </a:p>
                    <a:p>
                      <a:pPr marL="114300" marR="0" lvl="0" indent="0" algn="l" rtl="0">
                        <a:lnSpc>
                          <a:spcPct val="100000"/>
                        </a:lnSpc>
                        <a:spcBef>
                          <a:spcPts val="0"/>
                        </a:spcBef>
                        <a:spcAft>
                          <a:spcPts val="0"/>
                        </a:spcAft>
                        <a:buNone/>
                      </a:pPr>
                      <a:r>
                        <a:rPr lang="en" sz="1000" u="sng">
                          <a:solidFill>
                            <a:schemeClr val="hlink"/>
                          </a:solidFill>
                          <a:hlinkClick r:id="rId13"/>
                        </a:rPr>
                        <a:t>jachung@uw.edu</a:t>
                      </a:r>
                      <a:r>
                        <a:rPr lang="en" sz="1000"/>
                        <a:t> </a:t>
                      </a:r>
                      <a:endParaRPr sz="1000"/>
                    </a:p>
                    <a:p>
                      <a:pPr marL="114300" marR="0" lvl="0" indent="0" algn="l" rtl="0">
                        <a:lnSpc>
                          <a:spcPct val="100000"/>
                        </a:lnSpc>
                        <a:spcBef>
                          <a:spcPts val="0"/>
                        </a:spcBef>
                        <a:spcAft>
                          <a:spcPts val="0"/>
                        </a:spcAft>
                        <a:buNone/>
                      </a:pPr>
                      <a:r>
                        <a:rPr lang="en" sz="1000" u="sng">
                          <a:solidFill>
                            <a:schemeClr val="hlink"/>
                          </a:solidFill>
                          <a:hlinkClick r:id="rId14"/>
                        </a:rPr>
                        <a:t>kabah12@uw.edu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78400">
                <a:tc>
                  <a:txBody>
                    <a:bodyPr/>
                    <a:lstStyle/>
                    <a:p>
                      <a:pPr marL="0" lvl="0" indent="0" algn="l" rtl="0">
                        <a:spcBef>
                          <a:spcPts val="0"/>
                        </a:spcBef>
                        <a:spcAft>
                          <a:spcPts val="0"/>
                        </a:spcAft>
                        <a:buNone/>
                      </a:pPr>
                      <a:r>
                        <a:rPr lang="en" b="0">
                          <a:solidFill>
                            <a:srgbClr val="3F3F3F"/>
                          </a:solidFill>
                        </a:rPr>
                        <a:t>ECC – UW’s New Effort Reporting Solution</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Joe Giffels</a:t>
                      </a:r>
                      <a:endParaRPr sz="1000" b="1">
                        <a:solidFill>
                          <a:srgbClr val="3F3F3F"/>
                        </a:solidFill>
                      </a:endParaRPr>
                    </a:p>
                    <a:p>
                      <a:pPr marL="0" lvl="0" indent="0" algn="l" rtl="0">
                        <a:spcBef>
                          <a:spcPts val="0"/>
                        </a:spcBef>
                        <a:spcAft>
                          <a:spcPts val="0"/>
                        </a:spcAft>
                        <a:buNone/>
                      </a:pPr>
                      <a:r>
                        <a:rPr lang="en" sz="1000">
                          <a:solidFill>
                            <a:srgbClr val="3F3F3F"/>
                          </a:solidFill>
                        </a:rPr>
                        <a:t>Office of Research</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rgbClr val="0000FF"/>
                          </a:solidFill>
                        </a:rPr>
                        <a:t>jgiffels@uw.edu</a:t>
                      </a:r>
                      <a:endParaRPr sz="10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November 10, </a:t>
                      </a:r>
                      <a:r>
                        <a:rPr lang="en" b="0">
                          <a:solidFill>
                            <a:srgbClr val="5F497A"/>
                          </a:solidFill>
                          <a:highlight>
                            <a:schemeClr val="lt1"/>
                          </a:highlight>
                        </a:rPr>
                        <a:t>2022 </a:t>
                      </a:r>
                      <a:r>
                        <a:rPr lang="en" b="0">
                          <a:solidFill>
                            <a:srgbClr val="5F497A"/>
                          </a:solidFill>
                        </a:rPr>
                        <a:t>9:00 AM - 10:00 AM</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24"/>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p>
            <a:pPr marL="257167" marR="0" lvl="0" indent="-257167" algn="l" rtl="0">
              <a:lnSpc>
                <a:spcPct val="100000"/>
              </a:lnSpc>
              <a:spcBef>
                <a:spcPts val="0"/>
              </a:spcBef>
              <a:spcAft>
                <a:spcPts val="0"/>
              </a:spcAft>
              <a:buClr>
                <a:schemeClr val="dk1"/>
              </a:buClr>
              <a:buSzPts val="1950"/>
              <a:buFont typeface="Arial"/>
              <a:buChar char="•"/>
            </a:pPr>
            <a:r>
              <a:rPr lang="en" sz="1950"/>
              <a:t>Started in 2014 by the NIH Office of Science Policy</a:t>
            </a:r>
            <a:endParaRPr/>
          </a:p>
          <a:p>
            <a:pPr marL="257167" marR="0" lvl="0" indent="-257167" algn="l" rtl="0">
              <a:lnSpc>
                <a:spcPct val="100000"/>
              </a:lnSpc>
              <a:spcBef>
                <a:spcPts val="390"/>
              </a:spcBef>
              <a:spcAft>
                <a:spcPts val="0"/>
              </a:spcAft>
              <a:buClr>
                <a:schemeClr val="dk1"/>
              </a:buClr>
              <a:buSzPts val="1950"/>
              <a:buFont typeface="Arial"/>
              <a:buChar char="•"/>
            </a:pPr>
            <a:r>
              <a:rPr lang="en" sz="1950"/>
              <a:t>Time to focus attention to biosafety practices, policies, procedures and inventory</a:t>
            </a:r>
            <a:endParaRPr/>
          </a:p>
        </p:txBody>
      </p:sp>
      <p:sp>
        <p:nvSpPr>
          <p:cNvPr id="722" name="Google Shape;722;p124"/>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NATIONAL BIOSAFETY MONTH</a:t>
            </a:r>
            <a:endParaRPr/>
          </a:p>
        </p:txBody>
      </p:sp>
      <p:sp>
        <p:nvSpPr>
          <p:cNvPr id="723" name="Google Shape;723;p124"/>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10</a:t>
            </a:fld>
            <a:endParaRPr>
              <a:solidFill>
                <a:srgbClr val="FFFFFF"/>
              </a:solidFill>
            </a:endParaRPr>
          </a:p>
        </p:txBody>
      </p:sp>
      <p:pic>
        <p:nvPicPr>
          <p:cNvPr id="724" name="Google Shape;724;p124"/>
          <p:cNvPicPr preferRelativeResize="0"/>
          <p:nvPr/>
        </p:nvPicPr>
        <p:blipFill rotWithShape="1">
          <a:blip r:embed="rId3">
            <a:alphaModFix/>
          </a:blip>
          <a:srcRect r="9338" b="18685"/>
          <a:stretch/>
        </p:blipFill>
        <p:spPr>
          <a:xfrm>
            <a:off x="391213" y="3417381"/>
            <a:ext cx="4414948" cy="2579363"/>
          </a:xfrm>
          <a:prstGeom prst="rect">
            <a:avLst/>
          </a:prstGeom>
          <a:noFill/>
          <a:ln>
            <a:noFill/>
          </a:ln>
        </p:spPr>
      </p:pic>
      <p:pic>
        <p:nvPicPr>
          <p:cNvPr id="725" name="Google Shape;725;p124"/>
          <p:cNvPicPr preferRelativeResize="0"/>
          <p:nvPr/>
        </p:nvPicPr>
        <p:blipFill rotWithShape="1">
          <a:blip r:embed="rId4">
            <a:alphaModFix/>
          </a:blip>
          <a:srcRect b="23195"/>
          <a:stretch/>
        </p:blipFill>
        <p:spPr>
          <a:xfrm rot="512915">
            <a:off x="4865524" y="3184558"/>
            <a:ext cx="3968819" cy="25840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25"/>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NATIONAL BIOSAFETY MONTH AT UW</a:t>
            </a:r>
            <a:endParaRPr/>
          </a:p>
        </p:txBody>
      </p:sp>
      <p:sp>
        <p:nvSpPr>
          <p:cNvPr id="732" name="Google Shape;732;p125"/>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11</a:t>
            </a:fld>
            <a:endParaRPr>
              <a:solidFill>
                <a:srgbClr val="FFFFFF"/>
              </a:solidFill>
            </a:endParaRPr>
          </a:p>
        </p:txBody>
      </p:sp>
      <p:pic>
        <p:nvPicPr>
          <p:cNvPr id="733" name="Google Shape;733;p125"/>
          <p:cNvPicPr preferRelativeResize="0"/>
          <p:nvPr/>
        </p:nvPicPr>
        <p:blipFill rotWithShape="1">
          <a:blip r:embed="rId3">
            <a:alphaModFix/>
          </a:blip>
          <a:srcRect/>
          <a:stretch/>
        </p:blipFill>
        <p:spPr>
          <a:xfrm>
            <a:off x="5507182" y="1977467"/>
            <a:ext cx="3293820" cy="4361542"/>
          </a:xfrm>
          <a:prstGeom prst="rect">
            <a:avLst/>
          </a:prstGeom>
          <a:noFill/>
          <a:ln>
            <a:noFill/>
          </a:ln>
        </p:spPr>
      </p:pic>
      <p:pic>
        <p:nvPicPr>
          <p:cNvPr id="734" name="Google Shape;734;p125"/>
          <p:cNvPicPr preferRelativeResize="0"/>
          <p:nvPr/>
        </p:nvPicPr>
        <p:blipFill rotWithShape="1">
          <a:blip r:embed="rId4">
            <a:alphaModFix/>
          </a:blip>
          <a:srcRect/>
          <a:stretch/>
        </p:blipFill>
        <p:spPr>
          <a:xfrm>
            <a:off x="342998" y="2086303"/>
            <a:ext cx="3914446" cy="3914446"/>
          </a:xfrm>
          <a:prstGeom prst="rect">
            <a:avLst/>
          </a:prstGeom>
          <a:noFill/>
          <a:ln>
            <a:noFill/>
          </a:ln>
        </p:spPr>
      </p:pic>
      <p:pic>
        <p:nvPicPr>
          <p:cNvPr id="735" name="Google Shape;735;p125"/>
          <p:cNvPicPr preferRelativeResize="0"/>
          <p:nvPr/>
        </p:nvPicPr>
        <p:blipFill rotWithShape="1">
          <a:blip r:embed="rId5">
            <a:alphaModFix/>
          </a:blip>
          <a:srcRect/>
          <a:stretch/>
        </p:blipFill>
        <p:spPr>
          <a:xfrm rot="-869629">
            <a:off x="2437580" y="2550978"/>
            <a:ext cx="3577451" cy="3855811"/>
          </a:xfrm>
          <a:prstGeom prst="rect">
            <a:avLst/>
          </a:prstGeom>
          <a:noFill/>
          <a:ln>
            <a:noFill/>
          </a:ln>
        </p:spPr>
      </p:pic>
      <p:pic>
        <p:nvPicPr>
          <p:cNvPr id="736" name="Google Shape;736;p125"/>
          <p:cNvPicPr preferRelativeResize="0"/>
          <p:nvPr/>
        </p:nvPicPr>
        <p:blipFill rotWithShape="1">
          <a:blip r:embed="rId6">
            <a:alphaModFix/>
          </a:blip>
          <a:srcRect/>
          <a:stretch/>
        </p:blipFill>
        <p:spPr>
          <a:xfrm>
            <a:off x="1455512" y="3526475"/>
            <a:ext cx="2891008" cy="1683684"/>
          </a:xfrm>
          <a:prstGeom prst="rect">
            <a:avLst/>
          </a:prstGeom>
          <a:noFill/>
          <a:ln>
            <a:noFill/>
          </a:ln>
        </p:spPr>
      </p:pic>
      <p:pic>
        <p:nvPicPr>
          <p:cNvPr id="737" name="Google Shape;737;p125"/>
          <p:cNvPicPr preferRelativeResize="0"/>
          <p:nvPr/>
        </p:nvPicPr>
        <p:blipFill rotWithShape="1">
          <a:blip r:embed="rId7">
            <a:alphaModFix/>
          </a:blip>
          <a:srcRect b="37170"/>
          <a:stretch/>
        </p:blipFill>
        <p:spPr>
          <a:xfrm>
            <a:off x="4931699" y="2371729"/>
            <a:ext cx="3869304" cy="298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26"/>
          <p:cNvSpPr txBox="1">
            <a:spLocks noGrp="1"/>
          </p:cNvSpPr>
          <p:nvPr>
            <p:ph type="body" idx="1"/>
          </p:nvPr>
        </p:nvSpPr>
        <p:spPr>
          <a:xfrm>
            <a:off x="671758" y="678682"/>
            <a:ext cx="8184600" cy="74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b="0">
                <a:latin typeface="Encode Sans Black"/>
                <a:ea typeface="Encode Sans Black"/>
                <a:cs typeface="Encode Sans Black"/>
                <a:sym typeface="Encode Sans Black"/>
              </a:rPr>
              <a:t>2022 BIOSAFETY MONTH AT UW</a:t>
            </a:r>
            <a:endParaRPr/>
          </a:p>
        </p:txBody>
      </p:sp>
      <p:sp>
        <p:nvSpPr>
          <p:cNvPr id="744" name="Google Shape;744;p126"/>
          <p:cNvSpPr txBox="1">
            <a:spLocks noGrp="1"/>
          </p:cNvSpPr>
          <p:nvPr>
            <p:ph type="sldNum" idx="12"/>
          </p:nvPr>
        </p:nvSpPr>
        <p:spPr>
          <a:xfrm>
            <a:off x="7086600" y="5609550"/>
            <a:ext cx="2057400" cy="273900"/>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745" name="Google Shape;745;p126" descr="Chart, funnel chart&#10;&#10;Description automatically generated"/>
          <p:cNvPicPr preferRelativeResize="0"/>
          <p:nvPr/>
        </p:nvPicPr>
        <p:blipFill rotWithShape="1">
          <a:blip r:embed="rId3">
            <a:alphaModFix/>
          </a:blip>
          <a:srcRect/>
          <a:stretch/>
        </p:blipFill>
        <p:spPr>
          <a:xfrm>
            <a:off x="4684444" y="2928752"/>
            <a:ext cx="3897684" cy="2348353"/>
          </a:xfrm>
          <a:prstGeom prst="rect">
            <a:avLst/>
          </a:prstGeom>
          <a:noFill/>
          <a:ln>
            <a:noFill/>
          </a:ln>
        </p:spPr>
      </p:pic>
      <p:sp>
        <p:nvSpPr>
          <p:cNvPr id="746" name="Google Shape;746;p126"/>
          <p:cNvSpPr txBox="1">
            <a:spLocks noGrp="1"/>
          </p:cNvSpPr>
          <p:nvPr>
            <p:ph type="body" idx="3"/>
          </p:nvPr>
        </p:nvSpPr>
        <p:spPr>
          <a:xfrm>
            <a:off x="658524" y="2267144"/>
            <a:ext cx="3525900" cy="2903400"/>
          </a:xfrm>
          <a:prstGeom prst="rect">
            <a:avLst/>
          </a:prstGeom>
          <a:noFill/>
          <a:ln>
            <a:noFill/>
          </a:ln>
        </p:spPr>
        <p:txBody>
          <a:bodyPr spcFirstLastPara="1" wrap="square" lIns="91425" tIns="45700" rIns="91425" bIns="45700" anchor="t" anchorCtr="0">
            <a:normAutofit/>
          </a:bodyPr>
          <a:lstStyle/>
          <a:p>
            <a:pPr marL="257167" lvl="0" indent="-257167" algn="l" rtl="0">
              <a:spcBef>
                <a:spcPts val="0"/>
              </a:spcBef>
              <a:spcAft>
                <a:spcPts val="0"/>
              </a:spcAft>
              <a:buClr>
                <a:schemeClr val="dk1"/>
              </a:buClr>
              <a:buSzPts val="1800"/>
              <a:buChar char="•"/>
            </a:pPr>
            <a:r>
              <a:rPr lang="en">
                <a:solidFill>
                  <a:schemeClr val="dk1"/>
                </a:solidFill>
                <a:latin typeface="Calibri"/>
                <a:ea typeface="Calibri"/>
                <a:cs typeface="Calibri"/>
                <a:sym typeface="Calibri"/>
              </a:rPr>
              <a:t>Explore opportunities to substitute hazards with safer alternatives!</a:t>
            </a:r>
            <a:endParaRPr/>
          </a:p>
          <a:p>
            <a:pPr marL="257167" lvl="0" indent="-257167" algn="l" rtl="0">
              <a:spcBef>
                <a:spcPts val="360"/>
              </a:spcBef>
              <a:spcAft>
                <a:spcPts val="0"/>
              </a:spcAft>
              <a:buClr>
                <a:schemeClr val="dk1"/>
              </a:buClr>
              <a:buSzPts val="1800"/>
              <a:buChar char="•"/>
            </a:pPr>
            <a:r>
              <a:rPr lang="en">
                <a:solidFill>
                  <a:schemeClr val="dk1"/>
                </a:solidFill>
                <a:latin typeface="Calibri"/>
                <a:ea typeface="Calibri"/>
                <a:cs typeface="Calibri"/>
                <a:sym typeface="Calibri"/>
              </a:rPr>
              <a:t>Replace a hazard with a safer alternative that reduces the potential for harm while performing the same function </a:t>
            </a:r>
            <a:r>
              <a:rPr lang="en" u="sng">
                <a:solidFill>
                  <a:schemeClr val="dk1"/>
                </a:solidFill>
                <a:latin typeface="Calibri"/>
                <a:ea typeface="Calibri"/>
                <a:cs typeface="Calibri"/>
                <a:sym typeface="Calibri"/>
              </a:rPr>
              <a:t>without</a:t>
            </a:r>
            <a:r>
              <a:rPr lang="en">
                <a:solidFill>
                  <a:schemeClr val="dk1"/>
                </a:solidFill>
                <a:latin typeface="Calibri"/>
                <a:ea typeface="Calibri"/>
                <a:cs typeface="Calibri"/>
                <a:sym typeface="Calibri"/>
              </a:rPr>
              <a:t> introducing new risks.</a:t>
            </a:r>
            <a:endParaRPr/>
          </a:p>
        </p:txBody>
      </p:sp>
      <p:pic>
        <p:nvPicPr>
          <p:cNvPr id="747" name="Google Shape;747;p126"/>
          <p:cNvPicPr preferRelativeResize="0"/>
          <p:nvPr/>
        </p:nvPicPr>
        <p:blipFill rotWithShape="1">
          <a:blip r:embed="rId4">
            <a:alphaModFix/>
          </a:blip>
          <a:srcRect/>
          <a:stretch/>
        </p:blipFill>
        <p:spPr>
          <a:xfrm>
            <a:off x="4572000" y="2267144"/>
            <a:ext cx="3799264" cy="565674"/>
          </a:xfrm>
          <a:prstGeom prst="rect">
            <a:avLst/>
          </a:prstGeom>
          <a:noFill/>
          <a:ln>
            <a:noFill/>
          </a:ln>
        </p:spPr>
      </p:pic>
      <p:sp>
        <p:nvSpPr>
          <p:cNvPr id="748" name="Google Shape;748;p126"/>
          <p:cNvSpPr/>
          <p:nvPr/>
        </p:nvSpPr>
        <p:spPr>
          <a:xfrm rot="-7413188">
            <a:off x="4328282" y="3352054"/>
            <a:ext cx="487416" cy="1932109"/>
          </a:xfrm>
          <a:prstGeom prst="downArrow">
            <a:avLst>
              <a:gd name="adj1" fmla="val 50000"/>
              <a:gd name="adj2" fmla="val 50000"/>
            </a:avLst>
          </a:prstGeom>
          <a:gradFill>
            <a:gsLst>
              <a:gs pos="0">
                <a:srgbClr val="46218F"/>
              </a:gs>
              <a:gs pos="100000">
                <a:srgbClr val="B4A6E2"/>
              </a:gs>
            </a:gsLst>
            <a:lin ang="16200038" scaled="0"/>
          </a:gra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8"/>
                                        </p:tgtEl>
                                        <p:attrNameLst>
                                          <p:attrName>style.visibility</p:attrName>
                                        </p:attrNameLst>
                                      </p:cBhvr>
                                      <p:to>
                                        <p:strVal val="visible"/>
                                      </p:to>
                                    </p:set>
                                    <p:animEffect transition="in" filter="fade">
                                      <p:cBhvr>
                                        <p:cTn id="7" dur="1000"/>
                                        <p:tgtEl>
                                          <p:spTgt spid="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27"/>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SUBSTITUTIONS YOU CAN MAKE IN THE LAB</a:t>
            </a:r>
            <a:endParaRPr/>
          </a:p>
        </p:txBody>
      </p:sp>
      <p:sp>
        <p:nvSpPr>
          <p:cNvPr id="755" name="Google Shape;755;p127"/>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13</a:t>
            </a:fld>
            <a:endParaRPr>
              <a:solidFill>
                <a:srgbClr val="FFFFFF"/>
              </a:solidFill>
            </a:endParaRPr>
          </a:p>
        </p:txBody>
      </p:sp>
      <p:sp>
        <p:nvSpPr>
          <p:cNvPr id="756" name="Google Shape;756;p127"/>
          <p:cNvSpPr txBox="1"/>
          <p:nvPr/>
        </p:nvSpPr>
        <p:spPr>
          <a:xfrm>
            <a:off x="526059" y="2132409"/>
            <a:ext cx="8476200" cy="1277400"/>
          </a:xfrm>
          <a:prstGeom prst="rect">
            <a:avLst/>
          </a:prstGeom>
          <a:noFill/>
          <a:ln>
            <a:noFill/>
          </a:ln>
        </p:spPr>
        <p:txBody>
          <a:bodyPr spcFirstLastPara="1" wrap="square" lIns="91425" tIns="45700" rIns="91425" bIns="45700" anchor="t" anchorCtr="0">
            <a:spAutoFit/>
          </a:bodyPr>
          <a:lstStyle/>
          <a:p>
            <a:pPr marL="257167" marR="0" lvl="0" indent="-257167" algn="l" rtl="0">
              <a:lnSpc>
                <a:spcPct val="80000"/>
              </a:lnSpc>
              <a:spcBef>
                <a:spcPts val="0"/>
              </a:spcBef>
              <a:spcAft>
                <a:spcPts val="0"/>
              </a:spcAft>
              <a:buClr>
                <a:schemeClr val="dk1"/>
              </a:buClr>
              <a:buSzPts val="1650"/>
              <a:buFont typeface="Arial"/>
              <a:buChar char="•"/>
            </a:pPr>
            <a:r>
              <a:rPr lang="en" sz="1650" b="1" i="0" u="none" strike="noStrike" cap="none">
                <a:solidFill>
                  <a:schemeClr val="dk1"/>
                </a:solidFill>
                <a:latin typeface="Calibri"/>
                <a:ea typeface="Calibri"/>
                <a:cs typeface="Calibri"/>
                <a:sym typeface="Calibri"/>
              </a:rPr>
              <a:t>Replace needles and razor blades with less sharp items</a:t>
            </a:r>
            <a:endParaRPr/>
          </a:p>
          <a:p>
            <a:pPr marL="257167" marR="0" lvl="0" indent="-257167" algn="l" rtl="0">
              <a:lnSpc>
                <a:spcPct val="80000"/>
              </a:lnSpc>
              <a:spcBef>
                <a:spcPts val="330"/>
              </a:spcBef>
              <a:spcAft>
                <a:spcPts val="0"/>
              </a:spcAft>
              <a:buClr>
                <a:schemeClr val="dk1"/>
              </a:buClr>
              <a:buSzPts val="1650"/>
              <a:buFont typeface="Arial"/>
              <a:buChar char="•"/>
            </a:pPr>
            <a:r>
              <a:rPr lang="en" sz="1650" b="1" i="0" u="none" strike="noStrike" cap="none">
                <a:solidFill>
                  <a:schemeClr val="dk1"/>
                </a:solidFill>
                <a:latin typeface="Calibri"/>
                <a:ea typeface="Calibri"/>
                <a:cs typeface="Calibri"/>
                <a:sym typeface="Calibri"/>
              </a:rPr>
              <a:t>Replace lab glass with plastic</a:t>
            </a:r>
            <a:endParaRPr/>
          </a:p>
          <a:p>
            <a:pPr marL="257167" marR="0" lvl="0" indent="-257167" algn="l" rtl="0">
              <a:lnSpc>
                <a:spcPct val="80000"/>
              </a:lnSpc>
              <a:spcBef>
                <a:spcPts val="330"/>
              </a:spcBef>
              <a:spcAft>
                <a:spcPts val="0"/>
              </a:spcAft>
              <a:buClr>
                <a:schemeClr val="dk1"/>
              </a:buClr>
              <a:buSzPts val="1650"/>
              <a:buFont typeface="Arial"/>
              <a:buChar char="•"/>
            </a:pPr>
            <a:r>
              <a:rPr lang="en" sz="1650" b="1" i="0" u="none" strike="noStrike" cap="none">
                <a:solidFill>
                  <a:schemeClr val="dk1"/>
                </a:solidFill>
                <a:latin typeface="Calibri"/>
                <a:ea typeface="Calibri"/>
                <a:cs typeface="Calibri"/>
                <a:sym typeface="Calibri"/>
              </a:rPr>
              <a:t>Use a less hazardous gene delivery method</a:t>
            </a:r>
            <a:endParaRPr/>
          </a:p>
          <a:p>
            <a:pPr marL="257167" marR="0" lvl="0" indent="-257167" algn="l" rtl="0">
              <a:lnSpc>
                <a:spcPct val="80000"/>
              </a:lnSpc>
              <a:spcBef>
                <a:spcPts val="330"/>
              </a:spcBef>
              <a:spcAft>
                <a:spcPts val="0"/>
              </a:spcAft>
              <a:buClr>
                <a:schemeClr val="dk1"/>
              </a:buClr>
              <a:buSzPts val="1650"/>
              <a:buFont typeface="Arial"/>
              <a:buChar char="•"/>
            </a:pPr>
            <a:r>
              <a:rPr lang="en" sz="1650" b="1" i="0" u="none" strike="noStrike" cap="none">
                <a:solidFill>
                  <a:schemeClr val="dk1"/>
                </a:solidFill>
                <a:latin typeface="Calibri"/>
                <a:ea typeface="Calibri"/>
                <a:cs typeface="Calibri"/>
                <a:sym typeface="Calibri"/>
              </a:rPr>
              <a:t>Use a less pathogenic surrogate organism</a:t>
            </a:r>
            <a:endParaRPr/>
          </a:p>
          <a:p>
            <a:pPr marL="257167" marR="0" lvl="0" indent="-257167" algn="l" rtl="0">
              <a:lnSpc>
                <a:spcPct val="80000"/>
              </a:lnSpc>
              <a:spcBef>
                <a:spcPts val="330"/>
              </a:spcBef>
              <a:spcAft>
                <a:spcPts val="0"/>
              </a:spcAft>
              <a:buClr>
                <a:schemeClr val="dk1"/>
              </a:buClr>
              <a:buSzPts val="1650"/>
              <a:buFont typeface="Arial"/>
              <a:buChar char="•"/>
            </a:pPr>
            <a:r>
              <a:rPr lang="en" sz="1650" b="1" i="0" u="none" strike="noStrike" cap="none">
                <a:solidFill>
                  <a:schemeClr val="dk1"/>
                </a:solidFill>
                <a:latin typeface="Calibri"/>
                <a:ea typeface="Calibri"/>
                <a:cs typeface="Calibri"/>
                <a:sym typeface="Calibri"/>
              </a:rPr>
              <a:t>Switch to safer chemicals for biological research</a:t>
            </a:r>
            <a:endParaRPr/>
          </a:p>
        </p:txBody>
      </p:sp>
      <p:pic>
        <p:nvPicPr>
          <p:cNvPr id="757" name="Google Shape;757;p127"/>
          <p:cNvPicPr preferRelativeResize="0"/>
          <p:nvPr/>
        </p:nvPicPr>
        <p:blipFill rotWithShape="1">
          <a:blip r:embed="rId3">
            <a:alphaModFix/>
          </a:blip>
          <a:srcRect r="2458"/>
          <a:stretch/>
        </p:blipFill>
        <p:spPr>
          <a:xfrm>
            <a:off x="857188" y="3579227"/>
            <a:ext cx="2369903" cy="1697807"/>
          </a:xfrm>
          <a:prstGeom prst="rect">
            <a:avLst/>
          </a:prstGeom>
          <a:noFill/>
          <a:ln>
            <a:noFill/>
          </a:ln>
        </p:spPr>
      </p:pic>
      <p:pic>
        <p:nvPicPr>
          <p:cNvPr id="758" name="Google Shape;758;p127" descr="A picture containing tool&#10;&#10;Description automatically generated"/>
          <p:cNvPicPr preferRelativeResize="0"/>
          <p:nvPr/>
        </p:nvPicPr>
        <p:blipFill rotWithShape="1">
          <a:blip r:embed="rId4">
            <a:alphaModFix/>
          </a:blip>
          <a:srcRect/>
          <a:stretch/>
        </p:blipFill>
        <p:spPr>
          <a:xfrm>
            <a:off x="5060351" y="3103601"/>
            <a:ext cx="1964285" cy="1964285"/>
          </a:xfrm>
          <a:prstGeom prst="rect">
            <a:avLst/>
          </a:prstGeom>
          <a:noFill/>
          <a:ln>
            <a:noFill/>
          </a:ln>
        </p:spPr>
      </p:pic>
      <p:pic>
        <p:nvPicPr>
          <p:cNvPr id="759" name="Google Shape;759;p127" descr="A picture containing tableware, glass&#10;&#10;Description automatically generated"/>
          <p:cNvPicPr preferRelativeResize="0"/>
          <p:nvPr/>
        </p:nvPicPr>
        <p:blipFill rotWithShape="1">
          <a:blip r:embed="rId5">
            <a:alphaModFix/>
          </a:blip>
          <a:srcRect/>
          <a:stretch/>
        </p:blipFill>
        <p:spPr>
          <a:xfrm rot="2285453" flipH="1">
            <a:off x="7661509" y="1335074"/>
            <a:ext cx="291005" cy="1964286"/>
          </a:xfrm>
          <a:prstGeom prst="rect">
            <a:avLst/>
          </a:prstGeom>
          <a:noFill/>
          <a:ln>
            <a:noFill/>
          </a:ln>
        </p:spPr>
      </p:pic>
      <p:pic>
        <p:nvPicPr>
          <p:cNvPr id="760" name="Google Shape;760;p127" descr="Text&#10;&#10;Description automatically generated"/>
          <p:cNvPicPr preferRelativeResize="0"/>
          <p:nvPr/>
        </p:nvPicPr>
        <p:blipFill rotWithShape="1">
          <a:blip r:embed="rId6">
            <a:alphaModFix/>
          </a:blip>
          <a:srcRect/>
          <a:stretch/>
        </p:blipFill>
        <p:spPr>
          <a:xfrm>
            <a:off x="6957583" y="3664541"/>
            <a:ext cx="2093119" cy="2143125"/>
          </a:xfrm>
          <a:prstGeom prst="rect">
            <a:avLst/>
          </a:prstGeom>
          <a:noFill/>
          <a:ln>
            <a:noFill/>
          </a:ln>
        </p:spPr>
      </p:pic>
      <p:pic>
        <p:nvPicPr>
          <p:cNvPr id="761" name="Google Shape;761;p127" descr="Shape, circle&#10;&#10;Description automatically generated"/>
          <p:cNvPicPr preferRelativeResize="0"/>
          <p:nvPr/>
        </p:nvPicPr>
        <p:blipFill rotWithShape="1">
          <a:blip r:embed="rId7">
            <a:alphaModFix/>
          </a:blip>
          <a:srcRect/>
          <a:stretch/>
        </p:blipFill>
        <p:spPr>
          <a:xfrm>
            <a:off x="3476620" y="3816285"/>
            <a:ext cx="1243913" cy="17028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8"/>
                                        </p:tgtEl>
                                        <p:attrNameLst>
                                          <p:attrName>style.visibility</p:attrName>
                                        </p:attrNameLst>
                                      </p:cBhvr>
                                      <p:to>
                                        <p:strVal val="visible"/>
                                      </p:to>
                                    </p:set>
                                    <p:animEffect transition="in" filter="fade">
                                      <p:cBhvr>
                                        <p:cTn id="7" dur="1000"/>
                                        <p:tgtEl>
                                          <p:spTgt spid="7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9"/>
                                        </p:tgtEl>
                                        <p:attrNameLst>
                                          <p:attrName>style.visibility</p:attrName>
                                        </p:attrNameLst>
                                      </p:cBhvr>
                                      <p:to>
                                        <p:strVal val="visible"/>
                                      </p:to>
                                    </p:set>
                                    <p:animEffect transition="in" filter="fade">
                                      <p:cBhvr>
                                        <p:cTn id="12" dur="1000"/>
                                        <p:tgtEl>
                                          <p:spTgt spid="7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0"/>
                                        </p:tgtEl>
                                        <p:attrNameLst>
                                          <p:attrName>style.visibility</p:attrName>
                                        </p:attrNameLst>
                                      </p:cBhvr>
                                      <p:to>
                                        <p:strVal val="visible"/>
                                      </p:to>
                                    </p:set>
                                    <p:animEffect transition="in" filter="fade">
                                      <p:cBhvr>
                                        <p:cTn id="17" dur="1000"/>
                                        <p:tgtEl>
                                          <p:spTgt spid="7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1"/>
                                        </p:tgtEl>
                                        <p:attrNameLst>
                                          <p:attrName>style.visibility</p:attrName>
                                        </p:attrNameLst>
                                      </p:cBhvr>
                                      <p:to>
                                        <p:strVal val="visible"/>
                                      </p:to>
                                    </p:set>
                                    <p:animEffect transition="in" filter="fade">
                                      <p:cBhvr>
                                        <p:cTn id="22" dur="1000"/>
                                        <p:tgtEl>
                                          <p:spTgt spid="7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7"/>
                                        </p:tgtEl>
                                        <p:attrNameLst>
                                          <p:attrName>style.visibility</p:attrName>
                                        </p:attrNameLst>
                                      </p:cBhvr>
                                      <p:to>
                                        <p:strVal val="visible"/>
                                      </p:to>
                                    </p:set>
                                    <p:animEffect transition="in" filter="fade">
                                      <p:cBhvr>
                                        <p:cTn id="27" dur="1000"/>
                                        <p:tgtEl>
                                          <p:spTgt spid="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28"/>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BIOSAFETY MONTH OUTREACH</a:t>
            </a:r>
            <a:endParaRPr/>
          </a:p>
        </p:txBody>
      </p:sp>
      <p:sp>
        <p:nvSpPr>
          <p:cNvPr id="768" name="Google Shape;768;p128"/>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pic>
        <p:nvPicPr>
          <p:cNvPr id="769" name="Google Shape;769;p128"/>
          <p:cNvPicPr preferRelativeResize="0"/>
          <p:nvPr/>
        </p:nvPicPr>
        <p:blipFill rotWithShape="1">
          <a:blip r:embed="rId3">
            <a:alphaModFix/>
          </a:blip>
          <a:srcRect/>
          <a:stretch/>
        </p:blipFill>
        <p:spPr>
          <a:xfrm>
            <a:off x="6340250" y="2543780"/>
            <a:ext cx="2309271" cy="1770441"/>
          </a:xfrm>
          <a:prstGeom prst="rect">
            <a:avLst/>
          </a:prstGeom>
          <a:noFill/>
          <a:ln>
            <a:noFill/>
          </a:ln>
        </p:spPr>
      </p:pic>
      <p:sp>
        <p:nvSpPr>
          <p:cNvPr id="770" name="Google Shape;770;p128"/>
          <p:cNvSpPr txBox="1">
            <a:spLocks noGrp="1"/>
          </p:cNvSpPr>
          <p:nvPr>
            <p:ph type="body" idx="1"/>
          </p:nvPr>
        </p:nvSpPr>
        <p:spPr>
          <a:xfrm>
            <a:off x="494479" y="2159794"/>
            <a:ext cx="6052800" cy="3011700"/>
          </a:xfrm>
          <a:prstGeom prst="rect">
            <a:avLst/>
          </a:prstGeom>
          <a:noFill/>
          <a:ln>
            <a:noFill/>
          </a:ln>
        </p:spPr>
        <p:txBody>
          <a:bodyPr spcFirstLastPara="1" wrap="square" lIns="91425" tIns="45700" rIns="91425" bIns="45700" anchor="t" anchorCtr="0">
            <a:normAutofit fontScale="85000" lnSpcReduction="20000"/>
          </a:bodyPr>
          <a:lstStyle/>
          <a:p>
            <a:pPr marL="257167" marR="0" lvl="0" indent="-235736" algn="l" rtl="0">
              <a:lnSpc>
                <a:spcPct val="100000"/>
              </a:lnSpc>
              <a:spcBef>
                <a:spcPts val="0"/>
              </a:spcBef>
              <a:spcAft>
                <a:spcPts val="0"/>
              </a:spcAft>
              <a:buClr>
                <a:schemeClr val="dk1"/>
              </a:buClr>
              <a:buSzPct val="100000"/>
              <a:buFont typeface="Arial"/>
              <a:buChar char="•"/>
            </a:pPr>
            <a:r>
              <a:rPr lang="en" sz="2250"/>
              <a:t>Email to principal investigators and lab managers with BUAs</a:t>
            </a:r>
            <a:endParaRPr/>
          </a:p>
          <a:p>
            <a:pPr marL="257167" marR="0" lvl="0" indent="-235736" algn="l" rtl="0">
              <a:lnSpc>
                <a:spcPct val="100000"/>
              </a:lnSpc>
              <a:spcBef>
                <a:spcPts val="450"/>
              </a:spcBef>
              <a:spcAft>
                <a:spcPts val="0"/>
              </a:spcAft>
              <a:buClr>
                <a:schemeClr val="dk1"/>
              </a:buClr>
              <a:buSzPct val="100000"/>
              <a:buFont typeface="Arial"/>
              <a:buChar char="•"/>
            </a:pPr>
            <a:r>
              <a:rPr lang="en" sz="2250"/>
              <a:t>A news post featured on the EH&amp;S website and in the EH&amp;S newsletter</a:t>
            </a:r>
            <a:endParaRPr/>
          </a:p>
          <a:p>
            <a:pPr marL="257167" marR="0" lvl="0" indent="-235736" algn="l" rtl="0">
              <a:lnSpc>
                <a:spcPct val="100000"/>
              </a:lnSpc>
              <a:spcBef>
                <a:spcPts val="450"/>
              </a:spcBef>
              <a:spcAft>
                <a:spcPts val="0"/>
              </a:spcAft>
              <a:buClr>
                <a:schemeClr val="dk1"/>
              </a:buClr>
              <a:buSzPct val="100000"/>
              <a:buFont typeface="Arial"/>
              <a:buChar char="•"/>
            </a:pPr>
            <a:r>
              <a:rPr lang="en" sz="2250"/>
              <a:t>Featured on the Office of Research webpage</a:t>
            </a:r>
            <a:endParaRPr/>
          </a:p>
          <a:p>
            <a:pPr marL="257167" marR="0" lvl="0" indent="-235736" algn="l" rtl="0">
              <a:lnSpc>
                <a:spcPct val="100000"/>
              </a:lnSpc>
              <a:spcBef>
                <a:spcPts val="450"/>
              </a:spcBef>
              <a:spcAft>
                <a:spcPts val="0"/>
              </a:spcAft>
              <a:buClr>
                <a:schemeClr val="dk1"/>
              </a:buClr>
              <a:buSzPct val="100000"/>
              <a:buFont typeface="Arial"/>
              <a:buChar char="•"/>
            </a:pPr>
            <a:r>
              <a:rPr lang="en" sz="2250"/>
              <a:t>Present to U-WIDE Health and Safety Committee, MRAM (research administrators) and the IBC</a:t>
            </a:r>
            <a:endParaRPr/>
          </a:p>
          <a:p>
            <a:pPr marL="257167" marR="0" lvl="0" indent="-142867" algn="l" rtl="0">
              <a:lnSpc>
                <a:spcPct val="100000"/>
              </a:lnSpc>
              <a:spcBef>
                <a:spcPts val="360"/>
              </a:spcBef>
              <a:spcAft>
                <a:spcPts val="0"/>
              </a:spcAft>
              <a:buClr>
                <a:schemeClr val="dk1"/>
              </a:buClr>
              <a:buSzPct val="100000"/>
              <a:buFont typeface="Arial"/>
              <a:buNone/>
            </a:pPr>
            <a:endParaRPr/>
          </a:p>
          <a:p>
            <a:pPr marL="0" lvl="0" indent="0" algn="l" rtl="0">
              <a:lnSpc>
                <a:spcPct val="100000"/>
              </a:lnSpc>
              <a:spcBef>
                <a:spcPts val="360"/>
              </a:spcBef>
              <a:spcAft>
                <a:spcPts val="0"/>
              </a:spcAft>
              <a:buClr>
                <a:schemeClr val="dk1"/>
              </a:buClr>
              <a:buSzPct val="100000"/>
              <a:buNone/>
            </a:pPr>
            <a:endParaRPr/>
          </a:p>
          <a:p>
            <a:pPr marL="0" lvl="0" indent="0" algn="l" rtl="0">
              <a:lnSpc>
                <a:spcPct val="100000"/>
              </a:lnSpc>
              <a:spcBef>
                <a:spcPts val="360"/>
              </a:spcBef>
              <a:spcAft>
                <a:spcPts val="0"/>
              </a:spcAft>
              <a:buClr>
                <a:schemeClr val="dk1"/>
              </a:buClr>
              <a:buSzPct val="100000"/>
              <a:buNone/>
            </a:pPr>
            <a:endParaRPr/>
          </a:p>
          <a:p>
            <a:pPr marL="257167" marR="0" lvl="0" indent="-142867" algn="l" rtl="0">
              <a:lnSpc>
                <a:spcPct val="100000"/>
              </a:lnSpc>
              <a:spcBef>
                <a:spcPts val="360"/>
              </a:spcBef>
              <a:spcAft>
                <a:spcPts val="0"/>
              </a:spcAft>
              <a:buClr>
                <a:schemeClr val="dk1"/>
              </a:buClr>
              <a:buSzPct val="1000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29"/>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HAPPY BIOSAFETY MONTH!</a:t>
            </a:r>
            <a:endParaRPr/>
          </a:p>
        </p:txBody>
      </p:sp>
      <p:sp>
        <p:nvSpPr>
          <p:cNvPr id="777" name="Google Shape;777;p129"/>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15</a:t>
            </a:fld>
            <a:endParaRPr>
              <a:solidFill>
                <a:srgbClr val="FFFFFF"/>
              </a:solidFill>
            </a:endParaRPr>
          </a:p>
        </p:txBody>
      </p:sp>
      <p:sp>
        <p:nvSpPr>
          <p:cNvPr id="778" name="Google Shape;778;p129"/>
          <p:cNvSpPr txBox="1">
            <a:spLocks noGrp="1"/>
          </p:cNvSpPr>
          <p:nvPr>
            <p:ph type="body" idx="1"/>
          </p:nvPr>
        </p:nvSpPr>
        <p:spPr>
          <a:xfrm>
            <a:off x="668947" y="2082738"/>
            <a:ext cx="4475700" cy="34497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ct val="100000"/>
              <a:buNone/>
            </a:pPr>
            <a:r>
              <a:rPr lang="en" sz="2625"/>
              <a:t>Questions? Email ehsbio@uw.edu</a:t>
            </a:r>
            <a:endParaRPr sz="1125"/>
          </a:p>
          <a:p>
            <a:pPr marL="0" lvl="0" indent="0" algn="l" rtl="0">
              <a:lnSpc>
                <a:spcPct val="100000"/>
              </a:lnSpc>
              <a:spcBef>
                <a:spcPts val="306"/>
              </a:spcBef>
              <a:spcAft>
                <a:spcPts val="0"/>
              </a:spcAft>
              <a:buClr>
                <a:schemeClr val="dk1"/>
              </a:buClr>
              <a:buSzPct val="100000"/>
              <a:buNone/>
            </a:pPr>
            <a:r>
              <a:rPr lang="en"/>
              <a:t>Thanks to the biosafety team:</a:t>
            </a:r>
            <a:endParaRPr/>
          </a:p>
          <a:p>
            <a:pPr marL="257167" marR="0" lvl="0" indent="-265739" algn="l" rtl="0">
              <a:lnSpc>
                <a:spcPct val="100000"/>
              </a:lnSpc>
              <a:spcBef>
                <a:spcPts val="306"/>
              </a:spcBef>
              <a:spcAft>
                <a:spcPts val="0"/>
              </a:spcAft>
              <a:buClr>
                <a:schemeClr val="dk1"/>
              </a:buClr>
              <a:buSzPct val="100000"/>
              <a:buFont typeface="Arial"/>
              <a:buChar char="•"/>
            </a:pPr>
            <a:r>
              <a:rPr lang="en"/>
              <a:t>Jennifer Cabarrus</a:t>
            </a:r>
            <a:endParaRPr/>
          </a:p>
          <a:p>
            <a:pPr marL="257167" marR="0" lvl="0" indent="-265739" algn="l" rtl="0">
              <a:lnSpc>
                <a:spcPct val="100000"/>
              </a:lnSpc>
              <a:spcBef>
                <a:spcPts val="306"/>
              </a:spcBef>
              <a:spcAft>
                <a:spcPts val="0"/>
              </a:spcAft>
              <a:buClr>
                <a:schemeClr val="dk1"/>
              </a:buClr>
              <a:buSzPct val="100000"/>
              <a:buFont typeface="Arial"/>
              <a:buChar char="•"/>
            </a:pPr>
            <a:r>
              <a:rPr lang="en"/>
              <a:t>Lesley Decker</a:t>
            </a:r>
            <a:endParaRPr/>
          </a:p>
          <a:p>
            <a:pPr marL="257167" marR="0" lvl="0" indent="-265739" algn="l" rtl="0">
              <a:lnSpc>
                <a:spcPct val="100000"/>
              </a:lnSpc>
              <a:spcBef>
                <a:spcPts val="306"/>
              </a:spcBef>
              <a:spcAft>
                <a:spcPts val="0"/>
              </a:spcAft>
              <a:buClr>
                <a:schemeClr val="dk1"/>
              </a:buClr>
              <a:buSzPct val="100000"/>
              <a:buFont typeface="Arial"/>
              <a:buChar char="•"/>
            </a:pPr>
            <a:r>
              <a:rPr lang="en"/>
              <a:t>Tony Han</a:t>
            </a:r>
            <a:endParaRPr/>
          </a:p>
          <a:p>
            <a:pPr marL="257167" marR="0" lvl="0" indent="-265739" algn="l" rtl="0">
              <a:lnSpc>
                <a:spcPct val="100000"/>
              </a:lnSpc>
              <a:spcBef>
                <a:spcPts val="306"/>
              </a:spcBef>
              <a:spcAft>
                <a:spcPts val="0"/>
              </a:spcAft>
              <a:buClr>
                <a:schemeClr val="dk1"/>
              </a:buClr>
              <a:buSzPct val="100000"/>
              <a:buFont typeface="Arial"/>
              <a:buChar char="•"/>
            </a:pPr>
            <a:r>
              <a:rPr lang="en"/>
              <a:t>Kristi Kilgore</a:t>
            </a:r>
            <a:endParaRPr/>
          </a:p>
          <a:p>
            <a:pPr marL="257167" marR="0" lvl="0" indent="-265739" algn="l" rtl="0">
              <a:lnSpc>
                <a:spcPct val="100000"/>
              </a:lnSpc>
              <a:spcBef>
                <a:spcPts val="306"/>
              </a:spcBef>
              <a:spcAft>
                <a:spcPts val="0"/>
              </a:spcAft>
              <a:buClr>
                <a:schemeClr val="dk1"/>
              </a:buClr>
              <a:buSzPct val="100000"/>
              <a:buFont typeface="Arial"/>
              <a:buChar char="•"/>
            </a:pPr>
            <a:r>
              <a:rPr lang="en"/>
              <a:t>Zara Llewellyn</a:t>
            </a:r>
            <a:endParaRPr/>
          </a:p>
          <a:p>
            <a:pPr marL="257167" marR="0" lvl="0" indent="-265739" algn="l" rtl="0">
              <a:lnSpc>
                <a:spcPct val="100000"/>
              </a:lnSpc>
              <a:spcBef>
                <a:spcPts val="306"/>
              </a:spcBef>
              <a:spcAft>
                <a:spcPts val="0"/>
              </a:spcAft>
              <a:buClr>
                <a:schemeClr val="dk1"/>
              </a:buClr>
              <a:buSzPct val="100000"/>
              <a:buFont typeface="Arial"/>
              <a:buChar char="•"/>
            </a:pPr>
            <a:r>
              <a:rPr lang="en"/>
              <a:t>Haris Malik</a:t>
            </a:r>
            <a:endParaRPr/>
          </a:p>
          <a:p>
            <a:pPr marL="257167" marR="0" lvl="0" indent="-265739" algn="l" rtl="0">
              <a:lnSpc>
                <a:spcPct val="100000"/>
              </a:lnSpc>
              <a:spcBef>
                <a:spcPts val="306"/>
              </a:spcBef>
              <a:spcAft>
                <a:spcPts val="0"/>
              </a:spcAft>
              <a:buClr>
                <a:schemeClr val="dk1"/>
              </a:buClr>
              <a:buSzPct val="100000"/>
              <a:buFont typeface="Arial"/>
              <a:buChar char="•"/>
            </a:pPr>
            <a:r>
              <a:rPr lang="en"/>
              <a:t>Devon McMenimen</a:t>
            </a:r>
            <a:endParaRPr/>
          </a:p>
          <a:p>
            <a:pPr marL="257167" marR="0" lvl="0" indent="-265739" algn="l" rtl="0">
              <a:lnSpc>
                <a:spcPct val="100000"/>
              </a:lnSpc>
              <a:spcBef>
                <a:spcPts val="306"/>
              </a:spcBef>
              <a:spcAft>
                <a:spcPts val="0"/>
              </a:spcAft>
              <a:buClr>
                <a:schemeClr val="dk1"/>
              </a:buClr>
              <a:buSzPct val="100000"/>
              <a:buFont typeface="Arial"/>
              <a:buChar char="•"/>
            </a:pPr>
            <a:r>
              <a:rPr lang="en"/>
              <a:t>Esther Pellham</a:t>
            </a:r>
            <a:endParaRPr/>
          </a:p>
          <a:p>
            <a:pPr marL="0" lvl="0" indent="0" algn="l" rtl="0">
              <a:lnSpc>
                <a:spcPct val="100000"/>
              </a:lnSpc>
              <a:spcBef>
                <a:spcPts val="306"/>
              </a:spcBef>
              <a:spcAft>
                <a:spcPts val="0"/>
              </a:spcAft>
              <a:buClr>
                <a:schemeClr val="dk1"/>
              </a:buClr>
              <a:buSzPct val="100000"/>
              <a:buNone/>
            </a:pPr>
            <a:r>
              <a:rPr lang="en"/>
              <a:t>And our occupational health nurse:</a:t>
            </a:r>
            <a:endParaRPr/>
          </a:p>
          <a:p>
            <a:pPr marL="257167" marR="0" lvl="0" indent="-265739" algn="l" rtl="0">
              <a:lnSpc>
                <a:spcPct val="100000"/>
              </a:lnSpc>
              <a:spcBef>
                <a:spcPts val="306"/>
              </a:spcBef>
              <a:spcAft>
                <a:spcPts val="0"/>
              </a:spcAft>
              <a:buClr>
                <a:schemeClr val="dk1"/>
              </a:buClr>
              <a:buSzPct val="100000"/>
              <a:buFont typeface="Arial"/>
              <a:buChar char="•"/>
            </a:pPr>
            <a:r>
              <a:rPr lang="en"/>
              <a:t>Judy Cashman</a:t>
            </a:r>
            <a:endParaRPr/>
          </a:p>
        </p:txBody>
      </p:sp>
      <p:pic>
        <p:nvPicPr>
          <p:cNvPr id="779" name="Google Shape;779;p129" descr="Directory | EHS"/>
          <p:cNvPicPr preferRelativeResize="0"/>
          <p:nvPr/>
        </p:nvPicPr>
        <p:blipFill rotWithShape="1">
          <a:blip r:embed="rId3">
            <a:alphaModFix/>
          </a:blip>
          <a:srcRect/>
          <a:stretch/>
        </p:blipFill>
        <p:spPr>
          <a:xfrm>
            <a:off x="7581771" y="2904413"/>
            <a:ext cx="1088729" cy="1371600"/>
          </a:xfrm>
          <a:prstGeom prst="rect">
            <a:avLst/>
          </a:prstGeom>
          <a:noFill/>
          <a:ln>
            <a:noFill/>
          </a:ln>
        </p:spPr>
      </p:pic>
      <p:pic>
        <p:nvPicPr>
          <p:cNvPr id="780" name="Google Shape;780;p129" descr="Directory | EHS"/>
          <p:cNvPicPr preferRelativeResize="0"/>
          <p:nvPr/>
        </p:nvPicPr>
        <p:blipFill rotWithShape="1">
          <a:blip r:embed="rId4">
            <a:alphaModFix/>
          </a:blip>
          <a:srcRect/>
          <a:stretch/>
        </p:blipFill>
        <p:spPr>
          <a:xfrm>
            <a:off x="6471705" y="4276998"/>
            <a:ext cx="1104138" cy="1371600"/>
          </a:xfrm>
          <a:prstGeom prst="rect">
            <a:avLst/>
          </a:prstGeom>
          <a:noFill/>
          <a:ln>
            <a:noFill/>
          </a:ln>
        </p:spPr>
      </p:pic>
      <p:pic>
        <p:nvPicPr>
          <p:cNvPr id="781" name="Google Shape;781;p129" descr="Directory | EHS"/>
          <p:cNvPicPr preferRelativeResize="0"/>
          <p:nvPr/>
        </p:nvPicPr>
        <p:blipFill rotWithShape="1">
          <a:blip r:embed="rId5">
            <a:alphaModFix/>
          </a:blip>
          <a:srcRect/>
          <a:stretch/>
        </p:blipFill>
        <p:spPr>
          <a:xfrm>
            <a:off x="5404976" y="2906270"/>
            <a:ext cx="1078014" cy="1371600"/>
          </a:xfrm>
          <a:prstGeom prst="rect">
            <a:avLst/>
          </a:prstGeom>
          <a:noFill/>
          <a:ln>
            <a:noFill/>
          </a:ln>
        </p:spPr>
      </p:pic>
      <p:pic>
        <p:nvPicPr>
          <p:cNvPr id="782" name="Google Shape;782;p129" descr="Directory | EHS"/>
          <p:cNvPicPr preferRelativeResize="0"/>
          <p:nvPr/>
        </p:nvPicPr>
        <p:blipFill rotWithShape="1">
          <a:blip r:embed="rId6">
            <a:alphaModFix/>
          </a:blip>
          <a:srcRect/>
          <a:stretch/>
        </p:blipFill>
        <p:spPr>
          <a:xfrm>
            <a:off x="5398017" y="1545898"/>
            <a:ext cx="1105206" cy="1371600"/>
          </a:xfrm>
          <a:prstGeom prst="rect">
            <a:avLst/>
          </a:prstGeom>
          <a:noFill/>
          <a:ln>
            <a:noFill/>
          </a:ln>
        </p:spPr>
      </p:pic>
      <p:pic>
        <p:nvPicPr>
          <p:cNvPr id="783" name="Google Shape;783;p129" descr="Directory | EHS"/>
          <p:cNvPicPr preferRelativeResize="0"/>
          <p:nvPr/>
        </p:nvPicPr>
        <p:blipFill rotWithShape="1">
          <a:blip r:embed="rId7">
            <a:alphaModFix/>
          </a:blip>
          <a:srcRect/>
          <a:stretch/>
        </p:blipFill>
        <p:spPr>
          <a:xfrm>
            <a:off x="7576413" y="4276998"/>
            <a:ext cx="1094087" cy="1371600"/>
          </a:xfrm>
          <a:prstGeom prst="rect">
            <a:avLst/>
          </a:prstGeom>
          <a:noFill/>
          <a:ln>
            <a:noFill/>
          </a:ln>
        </p:spPr>
      </p:pic>
      <p:pic>
        <p:nvPicPr>
          <p:cNvPr id="784" name="Google Shape;784;p129" descr="Directory | EHS"/>
          <p:cNvPicPr preferRelativeResize="0"/>
          <p:nvPr/>
        </p:nvPicPr>
        <p:blipFill rotWithShape="1">
          <a:blip r:embed="rId8">
            <a:alphaModFix/>
          </a:blip>
          <a:srcRect/>
          <a:stretch/>
        </p:blipFill>
        <p:spPr>
          <a:xfrm>
            <a:off x="6476031" y="1544912"/>
            <a:ext cx="1105206" cy="1358572"/>
          </a:xfrm>
          <a:prstGeom prst="rect">
            <a:avLst/>
          </a:prstGeom>
          <a:noFill/>
          <a:ln>
            <a:noFill/>
          </a:ln>
        </p:spPr>
      </p:pic>
      <p:pic>
        <p:nvPicPr>
          <p:cNvPr id="785" name="Google Shape;785;p129" descr="Tony Han,  Biosafety Officer"/>
          <p:cNvPicPr preferRelativeResize="0"/>
          <p:nvPr/>
        </p:nvPicPr>
        <p:blipFill rotWithShape="1">
          <a:blip r:embed="rId9">
            <a:alphaModFix/>
          </a:blip>
          <a:srcRect/>
          <a:stretch/>
        </p:blipFill>
        <p:spPr>
          <a:xfrm>
            <a:off x="7581237" y="1545898"/>
            <a:ext cx="1089263" cy="1371600"/>
          </a:xfrm>
          <a:prstGeom prst="rect">
            <a:avLst/>
          </a:prstGeom>
          <a:noFill/>
          <a:ln>
            <a:noFill/>
          </a:ln>
        </p:spPr>
      </p:pic>
      <p:pic>
        <p:nvPicPr>
          <p:cNvPr id="786" name="Google Shape;786;p129" descr="Zara Llewellyn, Assistant Director, Research &amp; Occupational Safety"/>
          <p:cNvPicPr preferRelativeResize="0"/>
          <p:nvPr/>
        </p:nvPicPr>
        <p:blipFill rotWithShape="1">
          <a:blip r:embed="rId10">
            <a:alphaModFix/>
          </a:blip>
          <a:srcRect/>
          <a:stretch/>
        </p:blipFill>
        <p:spPr>
          <a:xfrm>
            <a:off x="6482990" y="2904413"/>
            <a:ext cx="1104138" cy="1371600"/>
          </a:xfrm>
          <a:prstGeom prst="rect">
            <a:avLst/>
          </a:prstGeom>
          <a:noFill/>
          <a:ln>
            <a:noFill/>
          </a:ln>
        </p:spPr>
      </p:pic>
      <p:pic>
        <p:nvPicPr>
          <p:cNvPr id="787" name="Google Shape;787;p129" descr="A person with a beard smiling&#10;&#10;Description automatically generated with low confidence"/>
          <p:cNvPicPr preferRelativeResize="0"/>
          <p:nvPr/>
        </p:nvPicPr>
        <p:blipFill rotWithShape="1">
          <a:blip r:embed="rId11">
            <a:alphaModFix/>
          </a:blip>
          <a:srcRect b="11621"/>
          <a:stretch/>
        </p:blipFill>
        <p:spPr>
          <a:xfrm>
            <a:off x="5398017" y="4276998"/>
            <a:ext cx="1077317" cy="1371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30"/>
          <p:cNvSpPr txBox="1">
            <a:spLocks noGrp="1"/>
          </p:cNvSpPr>
          <p:nvPr>
            <p:ph type="title"/>
          </p:nvPr>
        </p:nvSpPr>
        <p:spPr>
          <a:xfrm>
            <a:off x="1049858" y="5086770"/>
            <a:ext cx="7589400" cy="82290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Clr>
                <a:srgbClr val="E1E8F1"/>
              </a:buClr>
              <a:buSzPts val="3600"/>
              <a:buFont typeface="Calibri"/>
              <a:buNone/>
            </a:pPr>
            <a:r>
              <a:rPr lang="en">
                <a:solidFill>
                  <a:srgbClr val="E1E8F1"/>
                </a:solidFill>
              </a:rPr>
              <a:t>Highlights from the September 6</a:t>
            </a:r>
            <a:r>
              <a:rPr lang="en" baseline="30000">
                <a:solidFill>
                  <a:srgbClr val="E1E8F1"/>
                </a:solidFill>
              </a:rPr>
              <a:t>th</a:t>
            </a:r>
            <a:r>
              <a:rPr lang="en">
                <a:solidFill>
                  <a:srgbClr val="E1E8F1"/>
                </a:solidFill>
              </a:rPr>
              <a:t> issue</a:t>
            </a:r>
            <a:endParaRPr/>
          </a:p>
        </p:txBody>
      </p:sp>
      <p:sp>
        <p:nvSpPr>
          <p:cNvPr id="794" name="Google Shape;794;p130"/>
          <p:cNvSpPr txBox="1">
            <a:spLocks noGrp="1"/>
          </p:cNvSpPr>
          <p:nvPr>
            <p:ph type="body" idx="1"/>
          </p:nvPr>
        </p:nvSpPr>
        <p:spPr>
          <a:xfrm>
            <a:off x="1215851" y="6015485"/>
            <a:ext cx="7257600" cy="351900"/>
          </a:xfrm>
          <a:prstGeom prst="rect">
            <a:avLst/>
          </a:prstGeom>
          <a:noFill/>
          <a:ln>
            <a:noFill/>
          </a:ln>
        </p:spPr>
        <p:txBody>
          <a:bodyPr spcFirstLastPara="1" wrap="square" lIns="91425" tIns="0" rIns="91425" bIns="0" anchor="t" anchorCtr="0">
            <a:normAutofit/>
          </a:bodyPr>
          <a:lstStyle/>
          <a:p>
            <a:pPr marL="0" lvl="0" indent="0" algn="l" rtl="0">
              <a:lnSpc>
                <a:spcPct val="90000"/>
              </a:lnSpc>
              <a:spcBef>
                <a:spcPts val="0"/>
              </a:spcBef>
              <a:spcAft>
                <a:spcPts val="0"/>
              </a:spcAft>
              <a:buSzPts val="1800"/>
              <a:buNone/>
            </a:pPr>
            <a:r>
              <a:rPr lang="en" sz="1800"/>
              <a:t>Maria Savage, Associate Director, Human Subjects Division</a:t>
            </a:r>
            <a:endParaRPr/>
          </a:p>
        </p:txBody>
      </p:sp>
      <p:pic>
        <p:nvPicPr>
          <p:cNvPr id="795" name="Google Shape;795;p130"/>
          <p:cNvPicPr preferRelativeResize="0"/>
          <p:nvPr/>
        </p:nvPicPr>
        <p:blipFill rotWithShape="1">
          <a:blip r:embed="rId3">
            <a:alphaModFix/>
          </a:blip>
          <a:srcRect l="1264" r="2229"/>
          <a:stretch/>
        </p:blipFill>
        <p:spPr>
          <a:xfrm>
            <a:off x="395588" y="737419"/>
            <a:ext cx="8352824" cy="35228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31"/>
          <p:cNvSpPr txBox="1">
            <a:spLocks noGrp="1"/>
          </p:cNvSpPr>
          <p:nvPr>
            <p:ph type="title"/>
          </p:nvPr>
        </p:nvSpPr>
        <p:spPr>
          <a:xfrm>
            <a:off x="246459" y="2743164"/>
            <a:ext cx="2400300" cy="920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2250"/>
              <a:buFont typeface="Calibri"/>
              <a:buNone/>
            </a:pPr>
            <a:r>
              <a:rPr lang="en" sz="2250"/>
              <a:t>Revised Lapsed IRB Approval Policy</a:t>
            </a:r>
            <a:endParaRPr/>
          </a:p>
        </p:txBody>
      </p:sp>
      <p:sp>
        <p:nvSpPr>
          <p:cNvPr id="802" name="Google Shape;802;p131"/>
          <p:cNvSpPr txBox="1">
            <a:spLocks noGrp="1"/>
          </p:cNvSpPr>
          <p:nvPr>
            <p:ph type="body" idx="1"/>
          </p:nvPr>
        </p:nvSpPr>
        <p:spPr>
          <a:xfrm>
            <a:off x="3494632" y="565220"/>
            <a:ext cx="5000400" cy="4356000"/>
          </a:xfrm>
          <a:prstGeom prst="rect">
            <a:avLst/>
          </a:prstGeom>
          <a:noFill/>
          <a:ln>
            <a:noFill/>
          </a:ln>
        </p:spPr>
        <p:txBody>
          <a:bodyPr spcFirstLastPara="1" wrap="square" lIns="0" tIns="45700" rIns="0" bIns="45700" anchor="t" anchorCtr="0">
            <a:normAutofit lnSpcReduction="20000"/>
          </a:bodyPr>
          <a:lstStyle/>
          <a:p>
            <a:pPr marL="0" marR="0" lvl="0" indent="-114300" algn="l" rtl="0">
              <a:lnSpc>
                <a:spcPct val="107000"/>
              </a:lnSpc>
              <a:spcBef>
                <a:spcPts val="0"/>
              </a:spcBef>
              <a:spcAft>
                <a:spcPts val="0"/>
              </a:spcAft>
              <a:buSzPts val="1800"/>
              <a:buChar char=" "/>
            </a:pPr>
            <a:r>
              <a:rPr lang="en" sz="1800" i="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lnSpc>
                <a:spcPct val="107000"/>
              </a:lnSpc>
              <a:spcBef>
                <a:spcPts val="0"/>
              </a:spcBef>
              <a:spcAft>
                <a:spcPts val="0"/>
              </a:spcAft>
              <a:buSzPts val="1800"/>
              <a:buNone/>
            </a:pPr>
            <a:r>
              <a:rPr lang="en" sz="1800" b="1">
                <a:solidFill>
                  <a:schemeClr val="dk1"/>
                </a:solidFill>
                <a:latin typeface="Calibri"/>
                <a:ea typeface="Calibri"/>
                <a:cs typeface="Calibri"/>
                <a:sym typeface="Calibri"/>
              </a:rPr>
              <a:t>HSD’s policy on research with lapsed IRB approval has been revised! </a:t>
            </a:r>
            <a:endParaRPr sz="1800">
              <a:solidFill>
                <a:schemeClr val="dk1"/>
              </a:solidFill>
              <a:latin typeface="Calibri"/>
              <a:ea typeface="Calibri"/>
              <a:cs typeface="Calibri"/>
              <a:sym typeface="Calibri"/>
            </a:endParaRPr>
          </a:p>
          <a:p>
            <a:pPr marL="0" marR="0" lvl="0" indent="0" algn="l" rtl="0">
              <a:lnSpc>
                <a:spcPct val="107000"/>
              </a:lnSpc>
              <a:spcBef>
                <a:spcPts val="0"/>
              </a:spcBef>
              <a:spcAft>
                <a:spcPts val="0"/>
              </a:spcAft>
              <a:buSzPts val="1800"/>
              <a:buNone/>
            </a:pPr>
            <a:endParaRPr sz="1800">
              <a:solidFill>
                <a:schemeClr val="dk1"/>
              </a:solidFill>
              <a:latin typeface="Calibri"/>
              <a:ea typeface="Calibri"/>
              <a:cs typeface="Calibri"/>
              <a:sym typeface="Calibri"/>
            </a:endParaRPr>
          </a:p>
          <a:p>
            <a:pPr marL="0" marR="0" lvl="0" indent="0" algn="l" rtl="0">
              <a:lnSpc>
                <a:spcPct val="107000"/>
              </a:lnSpc>
              <a:spcBef>
                <a:spcPts val="0"/>
              </a:spcBef>
              <a:spcAft>
                <a:spcPts val="0"/>
              </a:spcAft>
              <a:buSzPts val="1800"/>
              <a:buNone/>
            </a:pPr>
            <a:r>
              <a:rPr lang="en" sz="1800">
                <a:solidFill>
                  <a:schemeClr val="dk1"/>
                </a:solidFill>
                <a:latin typeface="Calibri"/>
                <a:ea typeface="Calibri"/>
                <a:cs typeface="Calibri"/>
                <a:sym typeface="Calibri"/>
              </a:rPr>
              <a:t>The revised policy includes more robust follow-up of studies once IRB approval has expired with an emphasis on studies that involve more risk.</a:t>
            </a:r>
            <a:endParaRPr/>
          </a:p>
          <a:p>
            <a:pPr marL="0" marR="0" lvl="0" indent="0" algn="l" rtl="0">
              <a:lnSpc>
                <a:spcPct val="90000"/>
              </a:lnSpc>
              <a:spcBef>
                <a:spcPts val="0"/>
              </a:spcBef>
              <a:spcAft>
                <a:spcPts val="0"/>
              </a:spcAft>
              <a:buSzPts val="1800"/>
              <a:buNone/>
            </a:pPr>
            <a:r>
              <a:rPr lang="en" sz="1800">
                <a:solidFill>
                  <a:schemeClr val="dk1"/>
                </a:solidFill>
                <a:latin typeface="Calibri"/>
                <a:ea typeface="Calibri"/>
                <a:cs typeface="Calibri"/>
                <a:sym typeface="Calibri"/>
              </a:rPr>
              <a:t> </a:t>
            </a:r>
            <a:endParaRPr/>
          </a:p>
          <a:p>
            <a:pPr marL="0" marR="0" lvl="0" indent="0" algn="l" rtl="0">
              <a:lnSpc>
                <a:spcPct val="90000"/>
              </a:lnSpc>
              <a:spcBef>
                <a:spcPts val="0"/>
              </a:spcBef>
              <a:spcAft>
                <a:spcPts val="0"/>
              </a:spcAft>
              <a:buSzPts val="1800"/>
              <a:buNone/>
            </a:pPr>
            <a:r>
              <a:rPr lang="en" sz="1800">
                <a:solidFill>
                  <a:schemeClr val="dk1"/>
                </a:solidFill>
                <a:latin typeface="Calibri"/>
                <a:ea typeface="Calibri"/>
                <a:cs typeface="Calibri"/>
                <a:sym typeface="Calibri"/>
              </a:rPr>
              <a:t>This will be in addition to the automated courtesy reminders that are sent by the HSD Zipline system at:</a:t>
            </a:r>
            <a:endParaRPr/>
          </a:p>
          <a:p>
            <a:pPr marL="384048" lvl="1" indent="-182880" algn="l" rtl="0">
              <a:lnSpc>
                <a:spcPct val="90000"/>
              </a:lnSpc>
              <a:spcBef>
                <a:spcPts val="0"/>
              </a:spcBef>
              <a:spcAft>
                <a:spcPts val="0"/>
              </a:spcAft>
              <a:buSzPts val="1600"/>
              <a:buFont typeface="Courier New"/>
              <a:buChar char="o"/>
            </a:pPr>
            <a:r>
              <a:rPr lang="en" sz="1600" b="1">
                <a:solidFill>
                  <a:schemeClr val="dk1"/>
                </a:solidFill>
                <a:latin typeface="Calibri"/>
                <a:ea typeface="Calibri"/>
                <a:cs typeface="Calibri"/>
                <a:sym typeface="Calibri"/>
              </a:rPr>
              <a:t>8</a:t>
            </a:r>
            <a:r>
              <a:rPr lang="en" sz="1600">
                <a:solidFill>
                  <a:schemeClr val="dk1"/>
                </a:solidFill>
                <a:latin typeface="Calibri"/>
                <a:ea typeface="Calibri"/>
                <a:cs typeface="Calibri"/>
                <a:sym typeface="Calibri"/>
              </a:rPr>
              <a:t> weeks prior to the expiration of IRB approval</a:t>
            </a:r>
            <a:endParaRPr/>
          </a:p>
          <a:p>
            <a:pPr marL="384048" lvl="1" indent="-182880" algn="l" rtl="0">
              <a:lnSpc>
                <a:spcPct val="90000"/>
              </a:lnSpc>
              <a:spcBef>
                <a:spcPts val="0"/>
              </a:spcBef>
              <a:spcAft>
                <a:spcPts val="0"/>
              </a:spcAft>
              <a:buSzPts val="1600"/>
              <a:buFont typeface="Courier New"/>
              <a:buChar char="o"/>
            </a:pPr>
            <a:r>
              <a:rPr lang="en" sz="1600" b="1">
                <a:solidFill>
                  <a:schemeClr val="dk1"/>
                </a:solidFill>
                <a:latin typeface="Calibri"/>
                <a:ea typeface="Calibri"/>
                <a:cs typeface="Calibri"/>
                <a:sym typeface="Calibri"/>
              </a:rPr>
              <a:t>4 </a:t>
            </a:r>
            <a:r>
              <a:rPr lang="en" sz="1600">
                <a:solidFill>
                  <a:schemeClr val="dk1"/>
                </a:solidFill>
                <a:latin typeface="Calibri"/>
                <a:ea typeface="Calibri"/>
                <a:cs typeface="Calibri"/>
                <a:sym typeface="Calibri"/>
              </a:rPr>
              <a:t>weeks prior to the expiration of IRB approval</a:t>
            </a:r>
            <a:endParaRPr/>
          </a:p>
          <a:p>
            <a:pPr marL="384048" lvl="1" indent="-182880" algn="l" rtl="0">
              <a:lnSpc>
                <a:spcPct val="90000"/>
              </a:lnSpc>
              <a:spcBef>
                <a:spcPts val="0"/>
              </a:spcBef>
              <a:spcAft>
                <a:spcPts val="0"/>
              </a:spcAft>
              <a:buSzPts val="1600"/>
              <a:buFont typeface="Courier New"/>
              <a:buChar char="o"/>
            </a:pPr>
            <a:r>
              <a:rPr lang="en" sz="1600">
                <a:solidFill>
                  <a:schemeClr val="dk1"/>
                </a:solidFill>
                <a:latin typeface="Calibri"/>
                <a:ea typeface="Calibri"/>
                <a:cs typeface="Calibri"/>
                <a:sym typeface="Calibri"/>
              </a:rPr>
              <a:t>When IRB approval</a:t>
            </a:r>
            <a:r>
              <a:rPr lang="en" sz="1600" b="1">
                <a:solidFill>
                  <a:schemeClr val="dk1"/>
                </a:solidFill>
                <a:latin typeface="Calibri"/>
                <a:ea typeface="Calibri"/>
                <a:cs typeface="Calibri"/>
                <a:sym typeface="Calibri"/>
              </a:rPr>
              <a:t> has expired</a:t>
            </a:r>
            <a:r>
              <a:rPr lang="en" sz="1600">
                <a:solidFill>
                  <a:schemeClr val="dk1"/>
                </a:solidFill>
                <a:latin typeface="Calibri"/>
                <a:ea typeface="Calibri"/>
                <a:cs typeface="Calibri"/>
                <a:sym typeface="Calibri"/>
              </a:rPr>
              <a:t>. </a:t>
            </a:r>
            <a:endParaRPr/>
          </a:p>
          <a:p>
            <a:pPr marL="384048" lvl="1" indent="-81279" algn="l" rtl="0">
              <a:lnSpc>
                <a:spcPct val="90000"/>
              </a:lnSpc>
              <a:spcBef>
                <a:spcPts val="0"/>
              </a:spcBef>
              <a:spcAft>
                <a:spcPts val="0"/>
              </a:spcAft>
              <a:buSzPts val="1600"/>
              <a:buFont typeface="Courier New"/>
              <a:buNone/>
            </a:pPr>
            <a:endParaRPr sz="1600">
              <a:solidFill>
                <a:schemeClr val="dk1"/>
              </a:solidFill>
              <a:latin typeface="Calibri"/>
              <a:ea typeface="Calibri"/>
              <a:cs typeface="Calibri"/>
              <a:sym typeface="Calibri"/>
            </a:endParaRPr>
          </a:p>
          <a:p>
            <a:pPr marL="0" marR="0" lvl="0" indent="0" algn="l" rtl="0">
              <a:lnSpc>
                <a:spcPct val="107000"/>
              </a:lnSpc>
              <a:spcBef>
                <a:spcPts val="0"/>
              </a:spcBef>
              <a:spcAft>
                <a:spcPts val="0"/>
              </a:spcAft>
              <a:buSzPts val="1800"/>
              <a:buNone/>
            </a:pPr>
            <a:endParaRPr sz="1800">
              <a:solidFill>
                <a:schemeClr val="dk1"/>
              </a:solidFill>
              <a:latin typeface="Calibri"/>
              <a:ea typeface="Calibri"/>
              <a:cs typeface="Calibri"/>
              <a:sym typeface="Calibri"/>
            </a:endParaRPr>
          </a:p>
          <a:p>
            <a:pPr marL="201168" lvl="1" indent="0" algn="l" rtl="0">
              <a:lnSpc>
                <a:spcPct val="90000"/>
              </a:lnSpc>
              <a:spcBef>
                <a:spcPts val="0"/>
              </a:spcBef>
              <a:spcAft>
                <a:spcPts val="0"/>
              </a:spcAft>
              <a:buSzPts val="1600"/>
              <a:buNone/>
            </a:pPr>
            <a:endParaRPr sz="1600">
              <a:solidFill>
                <a:schemeClr val="dk1"/>
              </a:solidFill>
              <a:latin typeface="Calibri"/>
              <a:ea typeface="Calibri"/>
              <a:cs typeface="Calibri"/>
              <a:sym typeface="Calibri"/>
            </a:endParaRPr>
          </a:p>
          <a:p>
            <a:pPr marL="91440" lvl="0" indent="0" algn="l" rtl="0">
              <a:lnSpc>
                <a:spcPct val="90000"/>
              </a:lnSpc>
              <a:spcBef>
                <a:spcPts val="1200"/>
              </a:spcBef>
              <a:spcAft>
                <a:spcPts val="0"/>
              </a:spcAft>
              <a:buSzPts val="2000"/>
              <a:buNone/>
            </a:pPr>
            <a:endParaRPr/>
          </a:p>
        </p:txBody>
      </p:sp>
      <p:sp>
        <p:nvSpPr>
          <p:cNvPr id="803" name="Google Shape;803;p131"/>
          <p:cNvSpPr txBox="1"/>
          <p:nvPr/>
        </p:nvSpPr>
        <p:spPr>
          <a:xfrm>
            <a:off x="154782" y="2399687"/>
            <a:ext cx="2400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050" b="0" i="1" u="none" strike="noStrike" cap="none">
                <a:solidFill>
                  <a:srgbClr val="E1E8F1"/>
                </a:solidFill>
                <a:latin typeface="Calibri"/>
                <a:ea typeface="Calibri"/>
                <a:cs typeface="Calibri"/>
                <a:sym typeface="Calibri"/>
              </a:rPr>
              <a:t>Highlights from the September 6th issue</a:t>
            </a:r>
            <a:endParaRPr/>
          </a:p>
        </p:txBody>
      </p:sp>
      <p:pic>
        <p:nvPicPr>
          <p:cNvPr id="804" name="Google Shape;804;p131" descr="Smart parking meters in San Francisco charge more than $5/hr | Grist"/>
          <p:cNvPicPr preferRelativeResize="0"/>
          <p:nvPr/>
        </p:nvPicPr>
        <p:blipFill rotWithShape="1">
          <a:blip r:embed="rId3">
            <a:alphaModFix/>
          </a:blip>
          <a:srcRect t="21205" r="11253" b="602"/>
          <a:stretch/>
        </p:blipFill>
        <p:spPr>
          <a:xfrm>
            <a:off x="4000532" y="4515087"/>
            <a:ext cx="3988637" cy="2342913"/>
          </a:xfrm>
          <a:prstGeom prst="rect">
            <a:avLst/>
          </a:prstGeom>
          <a:noFill/>
          <a:ln>
            <a:noFill/>
          </a:ln>
        </p:spPr>
      </p:pic>
      <p:sp>
        <p:nvSpPr>
          <p:cNvPr id="805" name="Google Shape;805;p131">
            <a:hlinkClick r:id="rId4"/>
          </p:cNvPr>
          <p:cNvSpPr txBox="1"/>
          <p:nvPr/>
        </p:nvSpPr>
        <p:spPr>
          <a:xfrm>
            <a:off x="480616" y="4628342"/>
            <a:ext cx="1726800" cy="585600"/>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FFFFFF"/>
              </a:buClr>
              <a:buSzPts val="1800"/>
              <a:buFont typeface="Calibri"/>
              <a:buNone/>
            </a:pPr>
            <a:r>
              <a:rPr lang="en" sz="1800" b="0" u="none">
                <a:solidFill>
                  <a:srgbClr val="FFFFFF"/>
                </a:solidFill>
                <a:latin typeface="Calibri"/>
                <a:ea typeface="Calibri"/>
                <a:cs typeface="Calibri"/>
                <a:sym typeface="Calibri"/>
              </a:rPr>
              <a:t>See section 5.4 </a:t>
            </a:r>
            <a:endParaRPr/>
          </a:p>
          <a:p>
            <a:pPr marL="0" marR="0" lvl="0" indent="0" algn="l" rtl="0">
              <a:lnSpc>
                <a:spcPct val="85000"/>
              </a:lnSpc>
              <a:spcBef>
                <a:spcPts val="0"/>
              </a:spcBef>
              <a:spcAft>
                <a:spcPts val="0"/>
              </a:spcAft>
              <a:buClr>
                <a:srgbClr val="FFFFFF"/>
              </a:buClr>
              <a:buSzPts val="1800"/>
              <a:buFont typeface="Calibri"/>
              <a:buNone/>
            </a:pPr>
            <a:r>
              <a:rPr lang="en" sz="1800" b="0" u="none">
                <a:solidFill>
                  <a:srgbClr val="FFFFFF"/>
                </a:solidFill>
                <a:latin typeface="Calibri"/>
                <a:ea typeface="Calibri"/>
                <a:cs typeface="Calibri"/>
                <a:sym typeface="Calibri"/>
              </a:rPr>
              <a:t>SOP IRB Review </a:t>
            </a:r>
            <a:endParaRPr/>
          </a:p>
        </p:txBody>
      </p:sp>
      <p:pic>
        <p:nvPicPr>
          <p:cNvPr id="806" name="Google Shape;806;p131"/>
          <p:cNvPicPr preferRelativeResize="0"/>
          <p:nvPr/>
        </p:nvPicPr>
        <p:blipFill rotWithShape="1">
          <a:blip r:embed="rId5">
            <a:alphaModFix/>
          </a:blip>
          <a:srcRect l="3052" r="16406"/>
          <a:stretch/>
        </p:blipFill>
        <p:spPr>
          <a:xfrm>
            <a:off x="154782" y="894955"/>
            <a:ext cx="2737257" cy="1383299"/>
          </a:xfrm>
          <a:prstGeom prst="rect">
            <a:avLst/>
          </a:prstGeom>
          <a:noFill/>
          <a:ln>
            <a:noFill/>
          </a:ln>
        </p:spPr>
      </p:pic>
      <p:sp>
        <p:nvSpPr>
          <p:cNvPr id="807" name="Google Shape;807;p131"/>
          <p:cNvSpPr txBox="1"/>
          <p:nvPr/>
        </p:nvSpPr>
        <p:spPr>
          <a:xfrm>
            <a:off x="246458" y="3849329"/>
            <a:ext cx="2645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rgbClr val="FF2F2F"/>
                </a:solidFill>
                <a:latin typeface="Calibri"/>
                <a:ea typeface="Calibri"/>
                <a:cs typeface="Calibri"/>
                <a:sym typeface="Calibri"/>
              </a:rPr>
              <a:t>Effective September 1st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32"/>
          <p:cNvSpPr txBox="1">
            <a:spLocks noGrp="1"/>
          </p:cNvSpPr>
          <p:nvPr>
            <p:ph type="body" idx="1"/>
          </p:nvPr>
        </p:nvSpPr>
        <p:spPr>
          <a:xfrm>
            <a:off x="4535827" y="1873949"/>
            <a:ext cx="4254300" cy="2975100"/>
          </a:xfrm>
          <a:prstGeom prst="rect">
            <a:avLst/>
          </a:prstGeom>
          <a:noFill/>
          <a:ln>
            <a:noFill/>
          </a:ln>
        </p:spPr>
        <p:txBody>
          <a:bodyPr spcFirstLastPara="1" wrap="square" lIns="0" tIns="45700" rIns="0" bIns="45700" anchor="t" anchorCtr="0">
            <a:normAutofit lnSpcReduction="20000"/>
          </a:bodyPr>
          <a:lstStyle/>
          <a:p>
            <a:pPr marL="0" marR="0" lvl="0" indent="0" algn="l" rtl="0">
              <a:lnSpc>
                <a:spcPct val="107000"/>
              </a:lnSpc>
              <a:spcBef>
                <a:spcPts val="0"/>
              </a:spcBef>
              <a:spcAft>
                <a:spcPts val="0"/>
              </a:spcAft>
              <a:buSzPts val="1800"/>
              <a:buNone/>
            </a:pPr>
            <a:endParaRPr sz="1800">
              <a:latin typeface="Calibri"/>
              <a:ea typeface="Calibri"/>
              <a:cs typeface="Calibri"/>
              <a:sym typeface="Calibri"/>
            </a:endParaRPr>
          </a:p>
          <a:p>
            <a:pPr marL="0" marR="0" lvl="0" indent="0" algn="l" rtl="0">
              <a:lnSpc>
                <a:spcPct val="107000"/>
              </a:lnSpc>
              <a:spcBef>
                <a:spcPts val="0"/>
              </a:spcBef>
              <a:spcAft>
                <a:spcPts val="0"/>
              </a:spcAft>
              <a:buSzPts val="1900"/>
              <a:buNone/>
            </a:pPr>
            <a:r>
              <a:rPr lang="en" sz="1900" b="1">
                <a:solidFill>
                  <a:schemeClr val="dk1"/>
                </a:solidFill>
                <a:latin typeface="Calibri"/>
                <a:ea typeface="Calibri"/>
                <a:cs typeface="Calibri"/>
                <a:sym typeface="Calibri"/>
              </a:rPr>
              <a:t>Category 1. </a:t>
            </a:r>
            <a:r>
              <a:rPr lang="en" sz="1900">
                <a:solidFill>
                  <a:schemeClr val="dk1"/>
                </a:solidFill>
                <a:latin typeface="Calibri"/>
                <a:ea typeface="Calibri"/>
                <a:cs typeface="Calibri"/>
                <a:sym typeface="Calibri"/>
              </a:rPr>
              <a:t>Studies that cannot be closed without the submission of a status report confirming that all human research activities ceased. These include</a:t>
            </a:r>
            <a:r>
              <a:rPr lang="en" sz="1800">
                <a:solidFill>
                  <a:schemeClr val="dk1"/>
                </a:solidFill>
                <a:latin typeface="Calibri"/>
                <a:ea typeface="Calibri"/>
                <a:cs typeface="Calibri"/>
                <a:sym typeface="Calibri"/>
              </a:rPr>
              <a:t>:</a:t>
            </a:r>
            <a:endParaRPr/>
          </a:p>
          <a:p>
            <a:pPr marL="384048" lvl="1" indent="-190500" algn="l" rtl="0">
              <a:lnSpc>
                <a:spcPct val="107000"/>
              </a:lnSpc>
              <a:spcBef>
                <a:spcPts val="600"/>
              </a:spcBef>
              <a:spcAft>
                <a:spcPts val="0"/>
              </a:spcAft>
              <a:buSzPts val="1600"/>
              <a:buFont typeface="Arial"/>
              <a:buChar char="•"/>
            </a:pPr>
            <a:r>
              <a:rPr lang="en" sz="1600">
                <a:solidFill>
                  <a:schemeClr val="dk1"/>
                </a:solidFill>
                <a:latin typeface="Calibri"/>
                <a:ea typeface="Calibri"/>
                <a:cs typeface="Calibri"/>
                <a:sym typeface="Calibri"/>
              </a:rPr>
              <a:t> Studies regulated by the FDA</a:t>
            </a:r>
            <a:endParaRPr/>
          </a:p>
          <a:p>
            <a:pPr marL="384048" lvl="1" indent="-190500" algn="l" rtl="0">
              <a:lnSpc>
                <a:spcPct val="107000"/>
              </a:lnSpc>
              <a:spcBef>
                <a:spcPts val="600"/>
              </a:spcBef>
              <a:spcAft>
                <a:spcPts val="0"/>
              </a:spcAft>
              <a:buSzPts val="1600"/>
              <a:buFont typeface="Arial"/>
              <a:buChar char="•"/>
            </a:pPr>
            <a:r>
              <a:rPr lang="en" sz="1600">
                <a:solidFill>
                  <a:schemeClr val="dk1"/>
                </a:solidFill>
                <a:latin typeface="Calibri"/>
                <a:ea typeface="Calibri"/>
                <a:cs typeface="Calibri"/>
                <a:sym typeface="Calibri"/>
              </a:rPr>
              <a:t> Studies that involve more than minimal risk</a:t>
            </a:r>
            <a:endParaRPr sz="1600">
              <a:solidFill>
                <a:schemeClr val="dk1"/>
              </a:solidFill>
              <a:latin typeface="Calibri"/>
              <a:ea typeface="Calibri"/>
              <a:cs typeface="Calibri"/>
              <a:sym typeface="Calibri"/>
            </a:endParaRPr>
          </a:p>
          <a:p>
            <a:pPr marL="384048" lvl="1" indent="-190500" algn="l" rtl="0">
              <a:lnSpc>
                <a:spcPct val="107000"/>
              </a:lnSpc>
              <a:spcBef>
                <a:spcPts val="600"/>
              </a:spcBef>
              <a:spcAft>
                <a:spcPts val="0"/>
              </a:spcAft>
              <a:buSzPts val="1600"/>
              <a:buFont typeface="Arial"/>
              <a:buChar char="•"/>
            </a:pPr>
            <a:r>
              <a:rPr lang="en" sz="1600">
                <a:solidFill>
                  <a:schemeClr val="dk1"/>
                </a:solidFill>
                <a:latin typeface="Calibri"/>
                <a:ea typeface="Calibri"/>
                <a:cs typeface="Calibri"/>
                <a:sym typeface="Calibri"/>
              </a:rPr>
              <a:t> Studies initially reviewed by the full board (excluding studies in data analysis). </a:t>
            </a:r>
            <a:endParaRPr/>
          </a:p>
          <a:p>
            <a:pPr marL="0" marR="0" lvl="0" indent="-114300" algn="l" rtl="0">
              <a:lnSpc>
                <a:spcPct val="107000"/>
              </a:lnSpc>
              <a:spcBef>
                <a:spcPts val="0"/>
              </a:spcBef>
              <a:spcAft>
                <a:spcPts val="0"/>
              </a:spcAft>
              <a:buSzPts val="1800"/>
              <a:buChar char=" "/>
            </a:pPr>
            <a:r>
              <a:rPr lang="en" sz="1800">
                <a:solidFill>
                  <a:schemeClr val="dk1"/>
                </a:solidFill>
                <a:latin typeface="Calibri"/>
                <a:ea typeface="Calibri"/>
                <a:cs typeface="Calibri"/>
                <a:sym typeface="Calibri"/>
              </a:rPr>
              <a:t> </a:t>
            </a:r>
            <a:endParaRPr/>
          </a:p>
          <a:p>
            <a:pPr marL="0" marR="0" lvl="0" indent="-114300" algn="l" rtl="0">
              <a:lnSpc>
                <a:spcPct val="107000"/>
              </a:lnSpc>
              <a:spcBef>
                <a:spcPts val="0"/>
              </a:spcBef>
              <a:spcAft>
                <a:spcPts val="0"/>
              </a:spcAft>
              <a:buSzPts val="1800"/>
              <a:buChar char=" "/>
            </a:pPr>
            <a:r>
              <a:rPr lang="en" sz="1800">
                <a:solidFill>
                  <a:schemeClr val="dk1"/>
                </a:solidFill>
                <a:latin typeface="Calibri"/>
                <a:ea typeface="Calibri"/>
                <a:cs typeface="Calibri"/>
                <a:sym typeface="Calibri"/>
              </a:rPr>
              <a:t> </a:t>
            </a:r>
            <a:endParaRPr/>
          </a:p>
        </p:txBody>
      </p:sp>
      <p:sp>
        <p:nvSpPr>
          <p:cNvPr id="813" name="Google Shape;813;p132"/>
          <p:cNvSpPr txBox="1"/>
          <p:nvPr/>
        </p:nvSpPr>
        <p:spPr>
          <a:xfrm>
            <a:off x="154782" y="2399687"/>
            <a:ext cx="2400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050" i="1">
                <a:solidFill>
                  <a:srgbClr val="E1E8F1"/>
                </a:solidFill>
                <a:latin typeface="Calibri"/>
                <a:ea typeface="Calibri"/>
                <a:cs typeface="Calibri"/>
                <a:sym typeface="Calibri"/>
              </a:rPr>
              <a:t>Highlights from the September 6th issue</a:t>
            </a:r>
            <a:endParaRPr/>
          </a:p>
        </p:txBody>
      </p:sp>
      <p:pic>
        <p:nvPicPr>
          <p:cNvPr id="814" name="Google Shape;814;p132" descr="Risk Management Measure Meter Icon Set. Three Risk Indicators Signs. Vector  Illustration. Stock Illustration - Illustration of management, graph:  203793459"/>
          <p:cNvPicPr preferRelativeResize="0"/>
          <p:nvPr/>
        </p:nvPicPr>
        <p:blipFill rotWithShape="1">
          <a:blip r:embed="rId3">
            <a:alphaModFix/>
          </a:blip>
          <a:srcRect l="1693" t="22418" r="65482" b="22418"/>
          <a:stretch/>
        </p:blipFill>
        <p:spPr>
          <a:xfrm>
            <a:off x="3107347" y="4221268"/>
            <a:ext cx="1286384" cy="1080914"/>
          </a:xfrm>
          <a:prstGeom prst="rect">
            <a:avLst/>
          </a:prstGeom>
          <a:noFill/>
          <a:ln>
            <a:noFill/>
          </a:ln>
        </p:spPr>
      </p:pic>
      <p:sp>
        <p:nvSpPr>
          <p:cNvPr id="815" name="Google Shape;815;p132"/>
          <p:cNvSpPr txBox="1"/>
          <p:nvPr/>
        </p:nvSpPr>
        <p:spPr>
          <a:xfrm>
            <a:off x="4535825" y="4450000"/>
            <a:ext cx="4254300" cy="1152900"/>
          </a:xfrm>
          <a:prstGeom prst="rect">
            <a:avLst/>
          </a:prstGeom>
          <a:noFill/>
          <a:ln>
            <a:noFill/>
          </a:ln>
        </p:spPr>
        <p:txBody>
          <a:bodyPr spcFirstLastPara="1" wrap="square" lIns="0" tIns="45700" rIns="0" bIns="45700" anchor="t" anchorCtr="0">
            <a:normAutofit/>
          </a:bodyPr>
          <a:lstStyle/>
          <a:p>
            <a:pPr marL="0" marR="0" lvl="0" indent="88582" algn="l" rtl="0">
              <a:lnSpc>
                <a:spcPct val="107000"/>
              </a:lnSpc>
              <a:spcBef>
                <a:spcPts val="0"/>
              </a:spcBef>
              <a:spcAft>
                <a:spcPts val="0"/>
              </a:spcAft>
              <a:buClr>
                <a:schemeClr val="accent1"/>
              </a:buClr>
              <a:buSzPts val="1800"/>
              <a:buFont typeface="Calibri"/>
              <a:buNone/>
            </a:pPr>
            <a:endParaRPr sz="1800">
              <a:solidFill>
                <a:srgbClr val="3F3F3F"/>
              </a:solidFill>
              <a:latin typeface="Calibri"/>
              <a:ea typeface="Calibri"/>
              <a:cs typeface="Calibri"/>
              <a:sym typeface="Calibri"/>
            </a:endParaRPr>
          </a:p>
          <a:p>
            <a:pPr marL="0" marR="0" lvl="0" indent="0" algn="l" rtl="0">
              <a:lnSpc>
                <a:spcPct val="107000"/>
              </a:lnSpc>
              <a:spcBef>
                <a:spcPts val="0"/>
              </a:spcBef>
              <a:spcAft>
                <a:spcPts val="0"/>
              </a:spcAft>
              <a:buClr>
                <a:schemeClr val="accent1"/>
              </a:buClr>
              <a:buSzPts val="2300"/>
              <a:buFont typeface="Calibri"/>
              <a:buNone/>
            </a:pPr>
            <a:r>
              <a:rPr lang="en" sz="1900" b="1">
                <a:solidFill>
                  <a:schemeClr val="dk1"/>
                </a:solidFill>
                <a:latin typeface="Calibri"/>
                <a:ea typeface="Calibri"/>
                <a:cs typeface="Calibri"/>
                <a:sym typeface="Calibri"/>
              </a:rPr>
              <a:t>Category 2. </a:t>
            </a:r>
            <a:r>
              <a:rPr lang="en" sz="1900">
                <a:solidFill>
                  <a:schemeClr val="dk1"/>
                </a:solidFill>
                <a:latin typeface="Calibri"/>
                <a:ea typeface="Calibri"/>
                <a:cs typeface="Calibri"/>
                <a:sym typeface="Calibri"/>
              </a:rPr>
              <a:t>All remaining studies.</a:t>
            </a:r>
            <a:endParaRPr sz="1900">
              <a:solidFill>
                <a:schemeClr val="dk1"/>
              </a:solidFill>
              <a:latin typeface="Calibri"/>
              <a:ea typeface="Calibri"/>
              <a:cs typeface="Calibri"/>
              <a:sym typeface="Calibri"/>
            </a:endParaRPr>
          </a:p>
          <a:p>
            <a:pPr marL="91440" marR="0" lvl="0" indent="0" algn="l" rtl="0">
              <a:lnSpc>
                <a:spcPct val="90000"/>
              </a:lnSpc>
              <a:spcBef>
                <a:spcPts val="1200"/>
              </a:spcBef>
              <a:spcAft>
                <a:spcPts val="0"/>
              </a:spcAft>
              <a:buClr>
                <a:schemeClr val="accent1"/>
              </a:buClr>
              <a:buSzPts val="2000"/>
              <a:buFont typeface="Calibri"/>
              <a:buNone/>
            </a:pPr>
            <a:endParaRPr sz="2000">
              <a:solidFill>
                <a:srgbClr val="3F3F3F"/>
              </a:solidFill>
              <a:latin typeface="Calibri"/>
              <a:ea typeface="Calibri"/>
              <a:cs typeface="Calibri"/>
              <a:sym typeface="Calibri"/>
            </a:endParaRPr>
          </a:p>
        </p:txBody>
      </p:sp>
      <p:sp>
        <p:nvSpPr>
          <p:cNvPr id="816" name="Google Shape;816;p132"/>
          <p:cNvSpPr txBox="1"/>
          <p:nvPr/>
        </p:nvSpPr>
        <p:spPr>
          <a:xfrm>
            <a:off x="3323586" y="1085500"/>
            <a:ext cx="55740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The revised policy describes HSD actions for two categories of expired studies.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17" name="Google Shape;817;p132" descr="Risk Management Measure Meter Icon Set. Three Risk Indicators Signs. Vector  Illustration. Stock Illustration - Illustration of management, graph:  203793459"/>
          <p:cNvPicPr preferRelativeResize="0"/>
          <p:nvPr/>
        </p:nvPicPr>
        <p:blipFill rotWithShape="1">
          <a:blip r:embed="rId3">
            <a:alphaModFix/>
          </a:blip>
          <a:srcRect l="66773" t="22099" r="2695" b="19835"/>
          <a:stretch/>
        </p:blipFill>
        <p:spPr>
          <a:xfrm>
            <a:off x="3144419" y="1940562"/>
            <a:ext cx="1212240" cy="1152752"/>
          </a:xfrm>
          <a:prstGeom prst="rect">
            <a:avLst/>
          </a:prstGeom>
          <a:noFill/>
          <a:ln>
            <a:noFill/>
          </a:ln>
        </p:spPr>
      </p:pic>
      <p:sp>
        <p:nvSpPr>
          <p:cNvPr id="818" name="Google Shape;818;p132"/>
          <p:cNvSpPr txBox="1">
            <a:spLocks noGrp="1"/>
          </p:cNvSpPr>
          <p:nvPr>
            <p:ph type="title"/>
          </p:nvPr>
        </p:nvSpPr>
        <p:spPr>
          <a:xfrm>
            <a:off x="246459" y="2743164"/>
            <a:ext cx="2400300" cy="920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2250"/>
              <a:buFont typeface="Calibri"/>
              <a:buNone/>
            </a:pPr>
            <a:r>
              <a:rPr lang="en" sz="2250"/>
              <a:t>Revised Lapsed IRB Approval Policy</a:t>
            </a:r>
            <a:endParaRPr/>
          </a:p>
        </p:txBody>
      </p:sp>
      <p:pic>
        <p:nvPicPr>
          <p:cNvPr id="819" name="Google Shape;819;p132"/>
          <p:cNvPicPr preferRelativeResize="0"/>
          <p:nvPr/>
        </p:nvPicPr>
        <p:blipFill rotWithShape="1">
          <a:blip r:embed="rId4">
            <a:alphaModFix/>
          </a:blip>
          <a:srcRect l="3052" r="16406"/>
          <a:stretch/>
        </p:blipFill>
        <p:spPr>
          <a:xfrm>
            <a:off x="166164" y="926827"/>
            <a:ext cx="2737257" cy="13832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33"/>
          <p:cNvSpPr txBox="1">
            <a:spLocks noGrp="1"/>
          </p:cNvSpPr>
          <p:nvPr>
            <p:ph type="body" idx="1"/>
          </p:nvPr>
        </p:nvSpPr>
        <p:spPr>
          <a:xfrm>
            <a:off x="3406877" y="2187420"/>
            <a:ext cx="5191500" cy="4261500"/>
          </a:xfrm>
          <a:prstGeom prst="rect">
            <a:avLst/>
          </a:prstGeom>
          <a:noFill/>
          <a:ln>
            <a:noFill/>
          </a:ln>
        </p:spPr>
        <p:txBody>
          <a:bodyPr spcFirstLastPara="1" wrap="square" lIns="0" tIns="45700" rIns="0" bIns="45700" anchor="t" anchorCtr="0">
            <a:normAutofit fontScale="25000" lnSpcReduction="10000"/>
          </a:bodyPr>
          <a:lstStyle/>
          <a:p>
            <a:pPr marL="0" marR="0" lvl="0" indent="28575" algn="l" rtl="0">
              <a:lnSpc>
                <a:spcPct val="107000"/>
              </a:lnSpc>
              <a:spcBef>
                <a:spcPts val="0"/>
              </a:spcBef>
              <a:spcAft>
                <a:spcPts val="0"/>
              </a:spcAft>
              <a:buSzPct val="100000"/>
              <a:buNone/>
            </a:pPr>
            <a:endParaRPr sz="1800">
              <a:latin typeface="Calibri"/>
              <a:ea typeface="Calibri"/>
              <a:cs typeface="Calibri"/>
              <a:sym typeface="Calibri"/>
            </a:endParaRPr>
          </a:p>
          <a:p>
            <a:pPr marL="0" marR="0" lvl="0" indent="0" algn="l" rtl="0">
              <a:lnSpc>
                <a:spcPct val="107000"/>
              </a:lnSpc>
              <a:spcBef>
                <a:spcPts val="0"/>
              </a:spcBef>
              <a:spcAft>
                <a:spcPts val="0"/>
              </a:spcAft>
              <a:buSzPct val="100000"/>
              <a:buNone/>
            </a:pPr>
            <a:r>
              <a:rPr lang="en" sz="2100" b="1">
                <a:latin typeface="Calibri"/>
                <a:ea typeface="Calibri"/>
                <a:cs typeface="Calibri"/>
                <a:sym typeface="Calibri"/>
              </a:rPr>
              <a:t> </a:t>
            </a:r>
            <a:endParaRPr sz="2100" b="1">
              <a:latin typeface="Calibri"/>
              <a:ea typeface="Calibri"/>
              <a:cs typeface="Calibri"/>
              <a:sym typeface="Calibri"/>
            </a:endParaRPr>
          </a:p>
          <a:p>
            <a:pPr marL="0" marR="0" lvl="0" indent="0" algn="l" rtl="0">
              <a:lnSpc>
                <a:spcPct val="107000"/>
              </a:lnSpc>
              <a:spcBef>
                <a:spcPts val="0"/>
              </a:spcBef>
              <a:spcAft>
                <a:spcPts val="0"/>
              </a:spcAft>
              <a:buSzPct val="100000"/>
              <a:buNone/>
            </a:pPr>
            <a:r>
              <a:rPr lang="en" sz="7200" b="1">
                <a:solidFill>
                  <a:schemeClr val="dk1"/>
                </a:solidFill>
                <a:latin typeface="Calibri"/>
                <a:ea typeface="Calibri"/>
                <a:cs typeface="Calibri"/>
                <a:sym typeface="Calibri"/>
              </a:rPr>
              <a:t>Actions. </a:t>
            </a:r>
            <a:r>
              <a:rPr lang="en" sz="7200">
                <a:solidFill>
                  <a:schemeClr val="dk1"/>
                </a:solidFill>
                <a:latin typeface="Calibri"/>
                <a:ea typeface="Calibri"/>
                <a:cs typeface="Calibri"/>
                <a:sym typeface="Calibri"/>
              </a:rPr>
              <a:t>When no </a:t>
            </a:r>
            <a:r>
              <a:rPr lang="en" sz="7200" u="sng">
                <a:solidFill>
                  <a:srgbClr val="00B0F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study closure</a:t>
            </a:r>
            <a:r>
              <a:rPr lang="en" sz="7200">
                <a:solidFill>
                  <a:srgbClr val="00B0F0"/>
                </a:solidFill>
                <a:latin typeface="Calibri"/>
                <a:ea typeface="Calibri"/>
                <a:cs typeface="Calibri"/>
                <a:sym typeface="Calibri"/>
              </a:rPr>
              <a:t> </a:t>
            </a:r>
            <a:r>
              <a:rPr lang="en" sz="7200">
                <a:solidFill>
                  <a:schemeClr val="dk1"/>
                </a:solidFill>
                <a:latin typeface="Calibri"/>
                <a:ea typeface="Calibri"/>
                <a:cs typeface="Calibri"/>
                <a:sym typeface="Calibri"/>
              </a:rPr>
              <a:t>or </a:t>
            </a:r>
            <a:r>
              <a:rPr lang="en" sz="7200" u="sng">
                <a:solidFill>
                  <a:srgbClr val="00B0F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renewal application</a:t>
            </a:r>
            <a:r>
              <a:rPr lang="en" sz="7200">
                <a:solidFill>
                  <a:srgbClr val="00B0F0"/>
                </a:solidFill>
                <a:latin typeface="Calibri"/>
                <a:ea typeface="Calibri"/>
                <a:cs typeface="Calibri"/>
                <a:sym typeface="Calibri"/>
              </a:rPr>
              <a:t> </a:t>
            </a:r>
            <a:r>
              <a:rPr lang="en" sz="7200">
                <a:solidFill>
                  <a:schemeClr val="dk1"/>
                </a:solidFill>
                <a:latin typeface="Calibri"/>
                <a:ea typeface="Calibri"/>
                <a:cs typeface="Calibri"/>
                <a:sym typeface="Calibri"/>
              </a:rPr>
              <a:t>is received after IRB approval expires, HSD will:</a:t>
            </a:r>
            <a:endParaRPr/>
          </a:p>
          <a:p>
            <a:pPr marL="0" marR="0" lvl="0" indent="-114300" algn="l" rtl="0">
              <a:lnSpc>
                <a:spcPct val="107000"/>
              </a:lnSpc>
              <a:spcBef>
                <a:spcPts val="0"/>
              </a:spcBef>
              <a:spcAft>
                <a:spcPts val="0"/>
              </a:spcAft>
              <a:buSzPct val="100000"/>
              <a:buChar char=" "/>
            </a:pPr>
            <a:r>
              <a:rPr lang="en" sz="7200">
                <a:solidFill>
                  <a:schemeClr val="dk1"/>
                </a:solidFill>
                <a:latin typeface="Calibri"/>
                <a:ea typeface="Calibri"/>
                <a:cs typeface="Calibri"/>
                <a:sym typeface="Calibri"/>
              </a:rPr>
              <a:t> </a:t>
            </a:r>
            <a:endParaRPr/>
          </a:p>
          <a:p>
            <a:pPr marL="342900" marR="0" lvl="0" indent="-342900" algn="l" rtl="0">
              <a:lnSpc>
                <a:spcPct val="107000"/>
              </a:lnSpc>
              <a:spcBef>
                <a:spcPts val="0"/>
              </a:spcBef>
              <a:spcAft>
                <a:spcPts val="0"/>
              </a:spcAft>
              <a:buSzPct val="100000"/>
              <a:buFont typeface="Noto Sans Symbols"/>
              <a:buChar char="∙"/>
            </a:pPr>
            <a:r>
              <a:rPr lang="en" sz="7200">
                <a:solidFill>
                  <a:schemeClr val="dk1"/>
                </a:solidFill>
                <a:latin typeface="Calibri"/>
                <a:ea typeface="Calibri"/>
                <a:cs typeface="Calibri"/>
                <a:sym typeface="Calibri"/>
              </a:rPr>
              <a:t>Within </a:t>
            </a:r>
            <a:r>
              <a:rPr lang="en" sz="7200" b="1">
                <a:solidFill>
                  <a:schemeClr val="dk1"/>
                </a:solidFill>
                <a:latin typeface="Calibri"/>
                <a:ea typeface="Calibri"/>
                <a:cs typeface="Calibri"/>
                <a:sym typeface="Calibri"/>
              </a:rPr>
              <a:t>30 </a:t>
            </a:r>
            <a:r>
              <a:rPr lang="en" sz="7200">
                <a:solidFill>
                  <a:schemeClr val="dk1"/>
                </a:solidFill>
                <a:latin typeface="Calibri"/>
                <a:ea typeface="Calibri"/>
                <a:cs typeface="Calibri"/>
                <a:sym typeface="Calibri"/>
              </a:rPr>
              <a:t>days </a:t>
            </a:r>
            <a:endParaRPr/>
          </a:p>
          <a:p>
            <a:pPr marL="635508" lvl="1" indent="-342900" algn="l" rtl="0">
              <a:lnSpc>
                <a:spcPct val="107000"/>
              </a:lnSpc>
              <a:spcBef>
                <a:spcPts val="600"/>
              </a:spcBef>
              <a:spcAft>
                <a:spcPts val="0"/>
              </a:spcAft>
              <a:buSzPct val="100000"/>
              <a:buFont typeface="Noto Sans Symbols"/>
              <a:buChar char="∙"/>
            </a:pPr>
            <a:r>
              <a:rPr lang="en" sz="5500">
                <a:solidFill>
                  <a:schemeClr val="dk1"/>
                </a:solidFill>
                <a:latin typeface="Calibri"/>
                <a:ea typeface="Calibri"/>
                <a:cs typeface="Calibri"/>
                <a:sym typeface="Calibri"/>
              </a:rPr>
              <a:t>Send an email reminder to the research team</a:t>
            </a:r>
            <a:endParaRPr/>
          </a:p>
          <a:p>
            <a:pPr marL="342900" marR="0" lvl="0" indent="-342900" algn="l" rtl="0">
              <a:lnSpc>
                <a:spcPct val="107000"/>
              </a:lnSpc>
              <a:spcBef>
                <a:spcPts val="600"/>
              </a:spcBef>
              <a:spcAft>
                <a:spcPts val="0"/>
              </a:spcAft>
              <a:buSzPct val="100000"/>
              <a:buFont typeface="Noto Sans Symbols"/>
              <a:buChar char="∙"/>
            </a:pPr>
            <a:r>
              <a:rPr lang="en" sz="7200">
                <a:solidFill>
                  <a:schemeClr val="dk1"/>
                </a:solidFill>
                <a:latin typeface="Calibri"/>
                <a:ea typeface="Calibri"/>
                <a:cs typeface="Calibri"/>
                <a:sym typeface="Calibri"/>
              </a:rPr>
              <a:t>At </a:t>
            </a:r>
            <a:r>
              <a:rPr lang="en" sz="7200" b="1">
                <a:solidFill>
                  <a:schemeClr val="dk1"/>
                </a:solidFill>
                <a:latin typeface="Calibri"/>
                <a:ea typeface="Calibri"/>
                <a:cs typeface="Calibri"/>
                <a:sym typeface="Calibri"/>
              </a:rPr>
              <a:t>60 </a:t>
            </a:r>
            <a:r>
              <a:rPr lang="en" sz="7200">
                <a:solidFill>
                  <a:schemeClr val="dk1"/>
                </a:solidFill>
                <a:latin typeface="Calibri"/>
                <a:ea typeface="Calibri"/>
                <a:cs typeface="Calibri"/>
                <a:sym typeface="Calibri"/>
              </a:rPr>
              <a:t>days </a:t>
            </a:r>
            <a:endParaRPr/>
          </a:p>
          <a:p>
            <a:pPr marL="635508" lvl="1" indent="-342900" algn="l" rtl="0">
              <a:lnSpc>
                <a:spcPct val="107000"/>
              </a:lnSpc>
              <a:spcBef>
                <a:spcPts val="600"/>
              </a:spcBef>
              <a:spcAft>
                <a:spcPts val="0"/>
              </a:spcAft>
              <a:buSzPct val="100000"/>
              <a:buFont typeface="Noto Sans Symbols"/>
              <a:buChar char="∙"/>
            </a:pPr>
            <a:r>
              <a:rPr lang="en" sz="5500">
                <a:solidFill>
                  <a:schemeClr val="dk1"/>
                </a:solidFill>
                <a:latin typeface="Calibri"/>
                <a:ea typeface="Calibri"/>
                <a:cs typeface="Calibri"/>
                <a:sym typeface="Calibri"/>
              </a:rPr>
              <a:t>Send an email reminder to the research team and dept head</a:t>
            </a:r>
            <a:endParaRPr/>
          </a:p>
          <a:p>
            <a:pPr marL="635508" lvl="1" indent="-342900" algn="l" rtl="0">
              <a:lnSpc>
                <a:spcPct val="107000"/>
              </a:lnSpc>
              <a:spcBef>
                <a:spcPts val="600"/>
              </a:spcBef>
              <a:spcAft>
                <a:spcPts val="0"/>
              </a:spcAft>
              <a:buSzPct val="100000"/>
              <a:buFont typeface="Noto Sans Symbols"/>
              <a:buChar char="∙"/>
            </a:pPr>
            <a:r>
              <a:rPr lang="en" sz="5500">
                <a:solidFill>
                  <a:schemeClr val="dk1"/>
                </a:solidFill>
                <a:latin typeface="Calibri"/>
                <a:ea typeface="Calibri"/>
                <a:cs typeface="Calibri"/>
                <a:sym typeface="Calibri"/>
              </a:rPr>
              <a:t>Stop accepting new applications and study modifications from the PI of the lapsed study</a:t>
            </a:r>
            <a:endParaRPr/>
          </a:p>
          <a:p>
            <a:pPr marL="342900" marR="0" lvl="0" indent="-342900" algn="l" rtl="0">
              <a:lnSpc>
                <a:spcPct val="107000"/>
              </a:lnSpc>
              <a:spcBef>
                <a:spcPts val="600"/>
              </a:spcBef>
              <a:spcAft>
                <a:spcPts val="0"/>
              </a:spcAft>
              <a:buSzPct val="100000"/>
              <a:buFont typeface="Noto Sans Symbols"/>
              <a:buChar char="∙"/>
            </a:pPr>
            <a:r>
              <a:rPr lang="en" sz="7200">
                <a:solidFill>
                  <a:schemeClr val="dk1"/>
                </a:solidFill>
                <a:latin typeface="Calibri"/>
                <a:ea typeface="Calibri"/>
                <a:cs typeface="Calibri"/>
                <a:sym typeface="Calibri"/>
              </a:rPr>
              <a:t>At </a:t>
            </a:r>
            <a:r>
              <a:rPr lang="en" sz="7200" b="1">
                <a:solidFill>
                  <a:schemeClr val="dk1"/>
                </a:solidFill>
                <a:latin typeface="Calibri"/>
                <a:ea typeface="Calibri"/>
                <a:cs typeface="Calibri"/>
                <a:sym typeface="Calibri"/>
              </a:rPr>
              <a:t>90 </a:t>
            </a:r>
            <a:r>
              <a:rPr lang="en" sz="7200">
                <a:solidFill>
                  <a:schemeClr val="dk1"/>
                </a:solidFill>
                <a:latin typeface="Calibri"/>
                <a:ea typeface="Calibri"/>
                <a:cs typeface="Calibri"/>
                <a:sym typeface="Calibri"/>
              </a:rPr>
              <a:t>days</a:t>
            </a:r>
            <a:endParaRPr/>
          </a:p>
          <a:p>
            <a:pPr marL="635508" lvl="1" indent="-342900" algn="l" rtl="0">
              <a:lnSpc>
                <a:spcPct val="107000"/>
              </a:lnSpc>
              <a:spcBef>
                <a:spcPts val="600"/>
              </a:spcBef>
              <a:spcAft>
                <a:spcPts val="0"/>
              </a:spcAft>
              <a:buSzPct val="100000"/>
              <a:buFont typeface="Noto Sans Symbols"/>
              <a:buChar char="∙"/>
            </a:pPr>
            <a:r>
              <a:rPr lang="en" sz="5500">
                <a:solidFill>
                  <a:schemeClr val="dk1"/>
                </a:solidFill>
                <a:latin typeface="Calibri"/>
                <a:ea typeface="Calibri"/>
                <a:cs typeface="Calibri"/>
                <a:sym typeface="Calibri"/>
              </a:rPr>
              <a:t>Determine that the study is in continuing noncompliance </a:t>
            </a:r>
            <a:endParaRPr/>
          </a:p>
          <a:p>
            <a:pPr marL="635508" lvl="1" indent="-342900" algn="l" rtl="0">
              <a:lnSpc>
                <a:spcPct val="107000"/>
              </a:lnSpc>
              <a:spcBef>
                <a:spcPts val="600"/>
              </a:spcBef>
              <a:spcAft>
                <a:spcPts val="0"/>
              </a:spcAft>
              <a:buSzPct val="100000"/>
              <a:buFont typeface="Noto Sans Symbols"/>
              <a:buChar char="∙"/>
            </a:pPr>
            <a:r>
              <a:rPr lang="en" sz="5500">
                <a:solidFill>
                  <a:schemeClr val="dk1"/>
                </a:solidFill>
                <a:latin typeface="Calibri"/>
                <a:ea typeface="Calibri"/>
                <a:cs typeface="Calibri"/>
                <a:sym typeface="Calibri"/>
              </a:rPr>
              <a:t>Ask the IRB to consider corrective action. This may include termination of the study and reporting to relevant federal agencies, study sponsors and collaborators.</a:t>
            </a:r>
            <a:endParaRPr/>
          </a:p>
        </p:txBody>
      </p:sp>
      <p:sp>
        <p:nvSpPr>
          <p:cNvPr id="825" name="Google Shape;825;p133"/>
          <p:cNvSpPr txBox="1"/>
          <p:nvPr/>
        </p:nvSpPr>
        <p:spPr>
          <a:xfrm>
            <a:off x="154782" y="2399687"/>
            <a:ext cx="2400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050" i="1">
                <a:solidFill>
                  <a:srgbClr val="E1E8F1"/>
                </a:solidFill>
                <a:latin typeface="Calibri"/>
                <a:ea typeface="Calibri"/>
                <a:cs typeface="Calibri"/>
                <a:sym typeface="Calibri"/>
              </a:rPr>
              <a:t>Highlights from the September 6th issue</a:t>
            </a:r>
            <a:endParaRPr/>
          </a:p>
        </p:txBody>
      </p:sp>
      <p:sp>
        <p:nvSpPr>
          <p:cNvPr id="826" name="Google Shape;826;p133"/>
          <p:cNvSpPr txBox="1"/>
          <p:nvPr/>
        </p:nvSpPr>
        <p:spPr>
          <a:xfrm>
            <a:off x="4341718" y="1121775"/>
            <a:ext cx="4523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b="1">
                <a:solidFill>
                  <a:schemeClr val="dk1"/>
                </a:solidFill>
                <a:latin typeface="Calibri"/>
                <a:ea typeface="Calibri"/>
                <a:cs typeface="Calibri"/>
                <a:sym typeface="Calibri"/>
              </a:rPr>
              <a:t>Category 1. </a:t>
            </a:r>
            <a:r>
              <a:rPr lang="en" sz="2000">
                <a:solidFill>
                  <a:schemeClr val="dk1"/>
                </a:solidFill>
                <a:latin typeface="Calibri"/>
                <a:ea typeface="Calibri"/>
                <a:cs typeface="Calibri"/>
                <a:sym typeface="Calibri"/>
              </a:rPr>
              <a:t>Studies that cannot be closed without the submission of a status report</a:t>
            </a:r>
            <a:endParaRPr sz="2000">
              <a:solidFill>
                <a:schemeClr val="dk1"/>
              </a:solidFill>
              <a:latin typeface="Calibri"/>
              <a:ea typeface="Calibri"/>
              <a:cs typeface="Calibri"/>
              <a:sym typeface="Calibri"/>
            </a:endParaRPr>
          </a:p>
        </p:txBody>
      </p:sp>
      <p:pic>
        <p:nvPicPr>
          <p:cNvPr id="827" name="Google Shape;827;p133" descr="Risk Management Measure Meter Icon Set. Three Risk Indicators Signs. Vector  Illustration. Stock Illustration - Illustration of management, graph:  203793459"/>
          <p:cNvPicPr preferRelativeResize="0"/>
          <p:nvPr/>
        </p:nvPicPr>
        <p:blipFill rotWithShape="1">
          <a:blip r:embed="rId5">
            <a:alphaModFix/>
          </a:blip>
          <a:srcRect l="66773" t="22099" r="2695" b="19835"/>
          <a:stretch/>
        </p:blipFill>
        <p:spPr>
          <a:xfrm>
            <a:off x="3176799" y="942272"/>
            <a:ext cx="1164920" cy="1107754"/>
          </a:xfrm>
          <a:prstGeom prst="rect">
            <a:avLst/>
          </a:prstGeom>
          <a:noFill/>
          <a:ln>
            <a:noFill/>
          </a:ln>
        </p:spPr>
      </p:pic>
      <p:sp>
        <p:nvSpPr>
          <p:cNvPr id="828" name="Google Shape;828;p133"/>
          <p:cNvSpPr txBox="1">
            <a:spLocks noGrp="1"/>
          </p:cNvSpPr>
          <p:nvPr>
            <p:ph type="title"/>
          </p:nvPr>
        </p:nvSpPr>
        <p:spPr>
          <a:xfrm>
            <a:off x="246459" y="2743164"/>
            <a:ext cx="2400300" cy="920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2250"/>
              <a:buFont typeface="Calibri"/>
              <a:buNone/>
            </a:pPr>
            <a:r>
              <a:rPr lang="en" sz="2250"/>
              <a:t>Revised Lapsed IRB Approval Policy</a:t>
            </a:r>
            <a:endParaRPr/>
          </a:p>
        </p:txBody>
      </p:sp>
      <p:pic>
        <p:nvPicPr>
          <p:cNvPr id="829" name="Google Shape;829;p133"/>
          <p:cNvPicPr preferRelativeResize="0"/>
          <p:nvPr/>
        </p:nvPicPr>
        <p:blipFill rotWithShape="1">
          <a:blip r:embed="rId6">
            <a:alphaModFix/>
          </a:blip>
          <a:srcRect l="3052" r="16406"/>
          <a:stretch/>
        </p:blipFill>
        <p:spPr>
          <a:xfrm>
            <a:off x="111614" y="899437"/>
            <a:ext cx="2737257" cy="1383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1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Live Closed Captioning is now available</a:t>
            </a:r>
            <a:endParaRPr/>
          </a:p>
        </p:txBody>
      </p:sp>
      <p:sp>
        <p:nvSpPr>
          <p:cNvPr id="646" name="Google Shape;646;p11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B2E83"/>
              </a:buClr>
              <a:buSzPts val="2400"/>
              <a:buFont typeface="Merriweather Sans"/>
              <a:buChar char="&gt;"/>
            </a:pPr>
            <a:r>
              <a:rPr lang="en">
                <a:latin typeface="Arial"/>
                <a:ea typeface="Arial"/>
                <a:cs typeface="Arial"/>
                <a:sym typeface="Arial"/>
              </a:rPr>
              <a:t>Live transcription and closed captions are enabled via the “CC/Transcript” button in your Zoom window.</a:t>
            </a:r>
            <a:endParaRPr/>
          </a:p>
          <a:p>
            <a:pPr marL="342900" lvl="0" indent="-190500" algn="l" rtl="0">
              <a:lnSpc>
                <a:spcPct val="100000"/>
              </a:lnSpc>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Recordings of our sessions, with manually edited closed captions, are typically available within a week after the meeting, and a link is emailed with the post-session Q&amp;A.</a:t>
            </a:r>
            <a:endParaRPr/>
          </a:p>
          <a:p>
            <a:pPr marL="0" lvl="0" indent="0" algn="l" rtl="0">
              <a:lnSpc>
                <a:spcPct val="100000"/>
              </a:lnSpc>
              <a:spcBef>
                <a:spcPts val="480"/>
              </a:spcBef>
              <a:spcAft>
                <a:spcPts val="0"/>
              </a:spcAft>
              <a:buClr>
                <a:srgbClr val="4B2E83"/>
              </a:buClr>
              <a:buSzPts val="2400"/>
              <a:buNone/>
            </a:pPr>
            <a:endParaRPr>
              <a:latin typeface="Arial"/>
              <a:ea typeface="Arial"/>
              <a:cs typeface="Arial"/>
              <a:sym typeface="Arial"/>
            </a:endParaRPr>
          </a:p>
          <a:p>
            <a:pPr marL="342900" lvl="0" indent="-342900" algn="l" rtl="0">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If you have any issues or questions, please let us know at </a:t>
            </a:r>
            <a:r>
              <a:rPr lang="en" u="sng">
                <a:solidFill>
                  <a:schemeClr val="hlink"/>
                </a:solidFill>
                <a:latin typeface="Arial"/>
                <a:ea typeface="Arial"/>
                <a:cs typeface="Arial"/>
                <a:sym typeface="Arial"/>
                <a:hlinkClick r:id="rId3"/>
              </a:rPr>
              <a:t>mramques@uw.edu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34"/>
          <p:cNvSpPr txBox="1">
            <a:spLocks noGrp="1"/>
          </p:cNvSpPr>
          <p:nvPr>
            <p:ph type="body" idx="1"/>
          </p:nvPr>
        </p:nvSpPr>
        <p:spPr>
          <a:xfrm>
            <a:off x="3394001" y="2302984"/>
            <a:ext cx="5503500" cy="3363000"/>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107000"/>
              </a:lnSpc>
              <a:spcBef>
                <a:spcPts val="0"/>
              </a:spcBef>
              <a:spcAft>
                <a:spcPts val="0"/>
              </a:spcAft>
              <a:buSzPct val="100000"/>
              <a:buNone/>
            </a:pPr>
            <a:r>
              <a:rPr lang="en" sz="1900" b="1">
                <a:solidFill>
                  <a:schemeClr val="dk1"/>
                </a:solidFill>
                <a:latin typeface="Calibri"/>
                <a:ea typeface="Calibri"/>
                <a:cs typeface="Calibri"/>
                <a:sym typeface="Calibri"/>
              </a:rPr>
              <a:t>Actions. </a:t>
            </a:r>
            <a:r>
              <a:rPr lang="en" sz="1900">
                <a:solidFill>
                  <a:schemeClr val="dk1"/>
                </a:solidFill>
                <a:latin typeface="Calibri"/>
                <a:ea typeface="Calibri"/>
                <a:cs typeface="Calibri"/>
                <a:sym typeface="Calibri"/>
              </a:rPr>
              <a:t>When no </a:t>
            </a:r>
            <a:r>
              <a:rPr lang="en" sz="1900" u="sng">
                <a:solidFill>
                  <a:srgbClr val="00B0F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study closure</a:t>
            </a:r>
            <a:r>
              <a:rPr lang="en" sz="1900">
                <a:solidFill>
                  <a:srgbClr val="00B0F0"/>
                </a:solidFill>
                <a:latin typeface="Calibri"/>
                <a:ea typeface="Calibri"/>
                <a:cs typeface="Calibri"/>
                <a:sym typeface="Calibri"/>
              </a:rPr>
              <a:t> </a:t>
            </a:r>
            <a:r>
              <a:rPr lang="en" sz="1900">
                <a:solidFill>
                  <a:schemeClr val="dk1"/>
                </a:solidFill>
                <a:latin typeface="Calibri"/>
                <a:ea typeface="Calibri"/>
                <a:cs typeface="Calibri"/>
                <a:sym typeface="Calibri"/>
              </a:rPr>
              <a:t>or </a:t>
            </a:r>
            <a:r>
              <a:rPr lang="en" sz="1900" u="sng">
                <a:solidFill>
                  <a:srgbClr val="00B0F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renewal application</a:t>
            </a:r>
            <a:r>
              <a:rPr lang="en" sz="1900">
                <a:solidFill>
                  <a:srgbClr val="00B0F0"/>
                </a:solidFill>
                <a:latin typeface="Calibri"/>
                <a:ea typeface="Calibri"/>
                <a:cs typeface="Calibri"/>
                <a:sym typeface="Calibri"/>
              </a:rPr>
              <a:t> </a:t>
            </a:r>
            <a:r>
              <a:rPr lang="en" sz="1900">
                <a:solidFill>
                  <a:schemeClr val="dk1"/>
                </a:solidFill>
                <a:latin typeface="Calibri"/>
                <a:ea typeface="Calibri"/>
                <a:cs typeface="Calibri"/>
                <a:sym typeface="Calibri"/>
              </a:rPr>
              <a:t>is received after IRB approval expires, HSD will:</a:t>
            </a:r>
            <a:endParaRPr/>
          </a:p>
          <a:p>
            <a:pPr marL="0" marR="0" lvl="0" indent="0" algn="l" rtl="0">
              <a:lnSpc>
                <a:spcPct val="107000"/>
              </a:lnSpc>
              <a:spcBef>
                <a:spcPts val="0"/>
              </a:spcBef>
              <a:spcAft>
                <a:spcPts val="0"/>
              </a:spcAft>
              <a:buSzPct val="100000"/>
              <a:buNone/>
            </a:pPr>
            <a:endParaRPr sz="1900">
              <a:solidFill>
                <a:schemeClr val="dk1"/>
              </a:solidFill>
              <a:latin typeface="Calibri"/>
              <a:ea typeface="Calibri"/>
              <a:cs typeface="Calibri"/>
              <a:sym typeface="Calibri"/>
            </a:endParaRPr>
          </a:p>
          <a:p>
            <a:pPr marL="91440" marR="0" lvl="0" indent="-111601" algn="l" rtl="0">
              <a:lnSpc>
                <a:spcPct val="107000"/>
              </a:lnSpc>
              <a:spcBef>
                <a:spcPts val="0"/>
              </a:spcBef>
              <a:spcAft>
                <a:spcPts val="0"/>
              </a:spcAft>
              <a:buSzPct val="100000"/>
              <a:buFont typeface="Arial"/>
              <a:buChar char="•"/>
            </a:pPr>
            <a:r>
              <a:rPr lang="en" sz="1900">
                <a:solidFill>
                  <a:schemeClr val="dk1"/>
                </a:solidFill>
                <a:latin typeface="Calibri"/>
                <a:ea typeface="Calibri"/>
                <a:cs typeface="Calibri"/>
                <a:sym typeface="Calibri"/>
              </a:rPr>
              <a:t> Administratively close the Zipline application if no continuing review application or study closure request is received within 90 days after the expiration of approval. </a:t>
            </a:r>
            <a:endParaRPr/>
          </a:p>
          <a:p>
            <a:pPr marL="0" marR="0" lvl="0" indent="0" algn="l" rtl="0">
              <a:lnSpc>
                <a:spcPct val="107000"/>
              </a:lnSpc>
              <a:spcBef>
                <a:spcPts val="0"/>
              </a:spcBef>
              <a:spcAft>
                <a:spcPts val="0"/>
              </a:spcAft>
              <a:buSzPct val="100000"/>
              <a:buNone/>
            </a:pPr>
            <a:endParaRPr sz="1900">
              <a:solidFill>
                <a:schemeClr val="dk1"/>
              </a:solidFill>
              <a:latin typeface="Calibri"/>
              <a:ea typeface="Calibri"/>
              <a:cs typeface="Calibri"/>
              <a:sym typeface="Calibri"/>
            </a:endParaRPr>
          </a:p>
          <a:p>
            <a:pPr marL="91440" marR="0" lvl="0" indent="-111601" algn="l" rtl="0">
              <a:lnSpc>
                <a:spcPct val="107000"/>
              </a:lnSpc>
              <a:spcBef>
                <a:spcPts val="0"/>
              </a:spcBef>
              <a:spcAft>
                <a:spcPts val="0"/>
              </a:spcAft>
              <a:buSzPct val="100000"/>
              <a:buFont typeface="Arial"/>
              <a:buChar char="•"/>
            </a:pPr>
            <a:r>
              <a:rPr lang="en" sz="1900">
                <a:solidFill>
                  <a:schemeClr val="dk1"/>
                </a:solidFill>
                <a:latin typeface="Calibri"/>
                <a:ea typeface="Calibri"/>
                <a:cs typeface="Calibri"/>
                <a:sym typeface="Calibri"/>
              </a:rPr>
              <a:t> Require submission of a new Zipline application to continue the research.</a:t>
            </a:r>
            <a:endParaRPr/>
          </a:p>
          <a:p>
            <a:pPr marL="0" marR="0" lvl="0" indent="-111601" algn="l" rtl="0">
              <a:lnSpc>
                <a:spcPct val="107000"/>
              </a:lnSpc>
              <a:spcBef>
                <a:spcPts val="0"/>
              </a:spcBef>
              <a:spcAft>
                <a:spcPts val="0"/>
              </a:spcAft>
              <a:buSzPct val="100000"/>
              <a:buChar char=" "/>
            </a:pPr>
            <a:r>
              <a:rPr lang="en" sz="1900">
                <a:solidFill>
                  <a:srgbClr val="000000"/>
                </a:solidFill>
                <a:latin typeface="Calibri"/>
                <a:ea typeface="Calibri"/>
                <a:cs typeface="Calibri"/>
                <a:sym typeface="Calibri"/>
              </a:rPr>
              <a:t> </a:t>
            </a:r>
            <a:endParaRPr sz="1900">
              <a:latin typeface="Calibri"/>
              <a:ea typeface="Calibri"/>
              <a:cs typeface="Calibri"/>
              <a:sym typeface="Calibri"/>
            </a:endParaRPr>
          </a:p>
          <a:p>
            <a:pPr marL="0" marR="0" lvl="0" indent="-105727" algn="l" rtl="0">
              <a:lnSpc>
                <a:spcPct val="107000"/>
              </a:lnSpc>
              <a:spcBef>
                <a:spcPts val="0"/>
              </a:spcBef>
              <a:spcAft>
                <a:spcPts val="0"/>
              </a:spcAft>
              <a:buSzPct val="100000"/>
              <a:buChar char=" "/>
            </a:pPr>
            <a:r>
              <a:rPr lang="en" sz="1800">
                <a:latin typeface="Calibri"/>
                <a:ea typeface="Calibri"/>
                <a:cs typeface="Calibri"/>
                <a:sym typeface="Calibri"/>
              </a:rPr>
              <a:t> </a:t>
            </a:r>
            <a:endParaRPr/>
          </a:p>
          <a:p>
            <a:pPr marL="0" marR="0" lvl="0" indent="-105727" algn="l" rtl="0">
              <a:lnSpc>
                <a:spcPct val="107000"/>
              </a:lnSpc>
              <a:spcBef>
                <a:spcPts val="0"/>
              </a:spcBef>
              <a:spcAft>
                <a:spcPts val="0"/>
              </a:spcAft>
              <a:buSzPct val="100000"/>
              <a:buChar char=" "/>
            </a:pPr>
            <a:r>
              <a:rPr lang="en" sz="1800">
                <a:solidFill>
                  <a:srgbClr val="000000"/>
                </a:solidFill>
                <a:latin typeface="Calibri"/>
                <a:ea typeface="Calibri"/>
                <a:cs typeface="Calibri"/>
                <a:sym typeface="Calibri"/>
              </a:rPr>
              <a:t> </a:t>
            </a:r>
            <a:endParaRPr sz="1800">
              <a:latin typeface="Calibri"/>
              <a:ea typeface="Calibri"/>
              <a:cs typeface="Calibri"/>
              <a:sym typeface="Calibri"/>
            </a:endParaRPr>
          </a:p>
          <a:p>
            <a:pPr marL="91440" lvl="0" indent="0" algn="l" rtl="0">
              <a:lnSpc>
                <a:spcPct val="90000"/>
              </a:lnSpc>
              <a:spcBef>
                <a:spcPts val="1200"/>
              </a:spcBef>
              <a:spcAft>
                <a:spcPts val="0"/>
              </a:spcAft>
              <a:buSzPct val="100000"/>
              <a:buNone/>
            </a:pPr>
            <a:endParaRPr/>
          </a:p>
        </p:txBody>
      </p:sp>
      <p:sp>
        <p:nvSpPr>
          <p:cNvPr id="835" name="Google Shape;835;p134"/>
          <p:cNvSpPr txBox="1"/>
          <p:nvPr/>
        </p:nvSpPr>
        <p:spPr>
          <a:xfrm>
            <a:off x="154782" y="2399687"/>
            <a:ext cx="2400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050" i="1">
                <a:solidFill>
                  <a:srgbClr val="E1E8F1"/>
                </a:solidFill>
                <a:latin typeface="Calibri"/>
                <a:ea typeface="Calibri"/>
                <a:cs typeface="Calibri"/>
                <a:sym typeface="Calibri"/>
              </a:rPr>
              <a:t>Highlights from the September 6th issue</a:t>
            </a:r>
            <a:endParaRPr/>
          </a:p>
        </p:txBody>
      </p:sp>
      <p:pic>
        <p:nvPicPr>
          <p:cNvPr id="836" name="Google Shape;836;p134" descr="Risk Management Measure Meter Icon Set. Three Risk Indicators Signs. Vector  Illustration. Stock Illustration - Illustration of management, graph:  203793459"/>
          <p:cNvPicPr preferRelativeResize="0"/>
          <p:nvPr/>
        </p:nvPicPr>
        <p:blipFill rotWithShape="1">
          <a:blip r:embed="rId5">
            <a:alphaModFix/>
          </a:blip>
          <a:srcRect l="1693" t="22418" r="65482" b="22418"/>
          <a:stretch/>
        </p:blipFill>
        <p:spPr>
          <a:xfrm>
            <a:off x="3138720" y="1038971"/>
            <a:ext cx="1219588" cy="1024790"/>
          </a:xfrm>
          <a:prstGeom prst="rect">
            <a:avLst/>
          </a:prstGeom>
          <a:noFill/>
          <a:ln>
            <a:noFill/>
          </a:ln>
        </p:spPr>
      </p:pic>
      <p:sp>
        <p:nvSpPr>
          <p:cNvPr id="837" name="Google Shape;837;p134"/>
          <p:cNvSpPr txBox="1"/>
          <p:nvPr/>
        </p:nvSpPr>
        <p:spPr>
          <a:xfrm>
            <a:off x="4358309" y="1326578"/>
            <a:ext cx="4403700" cy="583800"/>
          </a:xfrm>
          <a:prstGeom prst="rect">
            <a:avLst/>
          </a:prstGeom>
          <a:noFill/>
          <a:ln>
            <a:noFill/>
          </a:ln>
        </p:spPr>
        <p:txBody>
          <a:bodyPr spcFirstLastPara="1" wrap="square" lIns="0" tIns="45700" rIns="0" bIns="45700" anchor="t" anchorCtr="0">
            <a:noAutofit/>
          </a:bodyPr>
          <a:lstStyle/>
          <a:p>
            <a:pPr marL="0" marR="0" lvl="0" indent="-120650" algn="l" rtl="0">
              <a:lnSpc>
                <a:spcPct val="87000"/>
              </a:lnSpc>
              <a:spcBef>
                <a:spcPts val="0"/>
              </a:spcBef>
              <a:spcAft>
                <a:spcPts val="0"/>
              </a:spcAft>
              <a:buClr>
                <a:schemeClr val="accent1"/>
              </a:buClr>
              <a:buSzPts val="1900"/>
              <a:buFont typeface="Calibri"/>
              <a:buChar char=" "/>
            </a:pPr>
            <a:r>
              <a:rPr lang="en" sz="1900" b="1">
                <a:solidFill>
                  <a:schemeClr val="dk1"/>
                </a:solidFill>
                <a:latin typeface="Calibri"/>
                <a:ea typeface="Calibri"/>
                <a:cs typeface="Calibri"/>
                <a:sym typeface="Calibri"/>
              </a:rPr>
              <a:t>Category 2. </a:t>
            </a:r>
            <a:r>
              <a:rPr lang="en" sz="1900">
                <a:solidFill>
                  <a:schemeClr val="dk1"/>
                </a:solidFill>
                <a:latin typeface="Calibri"/>
                <a:ea typeface="Calibri"/>
                <a:cs typeface="Calibri"/>
                <a:sym typeface="Calibri"/>
              </a:rPr>
              <a:t>All remaining studies.</a:t>
            </a:r>
            <a:endParaRPr sz="1900">
              <a:solidFill>
                <a:schemeClr val="dk1"/>
              </a:solidFill>
              <a:latin typeface="Calibri"/>
              <a:ea typeface="Calibri"/>
              <a:cs typeface="Calibri"/>
              <a:sym typeface="Calibri"/>
            </a:endParaRPr>
          </a:p>
          <a:p>
            <a:pPr marL="91440" marR="0" lvl="0" indent="0" algn="l" rtl="0">
              <a:lnSpc>
                <a:spcPct val="70000"/>
              </a:lnSpc>
              <a:spcBef>
                <a:spcPts val="1200"/>
              </a:spcBef>
              <a:spcAft>
                <a:spcPts val="0"/>
              </a:spcAft>
              <a:buClr>
                <a:schemeClr val="accent1"/>
              </a:buClr>
              <a:buSzPts val="1400"/>
              <a:buFont typeface="Calibri"/>
              <a:buNone/>
            </a:pPr>
            <a:endParaRPr sz="1400">
              <a:solidFill>
                <a:srgbClr val="3F3F3F"/>
              </a:solidFill>
              <a:latin typeface="Calibri"/>
              <a:ea typeface="Calibri"/>
              <a:cs typeface="Calibri"/>
              <a:sym typeface="Calibri"/>
            </a:endParaRPr>
          </a:p>
        </p:txBody>
      </p:sp>
      <p:sp>
        <p:nvSpPr>
          <p:cNvPr id="838" name="Google Shape;838;p134"/>
          <p:cNvSpPr txBox="1">
            <a:spLocks noGrp="1"/>
          </p:cNvSpPr>
          <p:nvPr>
            <p:ph type="title"/>
          </p:nvPr>
        </p:nvSpPr>
        <p:spPr>
          <a:xfrm>
            <a:off x="246459" y="2743164"/>
            <a:ext cx="2400300" cy="920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2250"/>
              <a:buFont typeface="Calibri"/>
              <a:buNone/>
            </a:pPr>
            <a:r>
              <a:rPr lang="en" sz="2250"/>
              <a:t>Revised Lapsed IRB Approval Policy</a:t>
            </a:r>
            <a:endParaRPr/>
          </a:p>
        </p:txBody>
      </p:sp>
      <p:pic>
        <p:nvPicPr>
          <p:cNvPr id="839" name="Google Shape;839;p134"/>
          <p:cNvPicPr preferRelativeResize="0"/>
          <p:nvPr/>
        </p:nvPicPr>
        <p:blipFill rotWithShape="1">
          <a:blip r:embed="rId6">
            <a:alphaModFix/>
          </a:blip>
          <a:srcRect l="3052" r="16406"/>
          <a:stretch/>
        </p:blipFill>
        <p:spPr>
          <a:xfrm>
            <a:off x="154782" y="926827"/>
            <a:ext cx="2737257" cy="13832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35"/>
          <p:cNvSpPr txBox="1">
            <a:spLocks noGrp="1"/>
          </p:cNvSpPr>
          <p:nvPr>
            <p:ph type="title"/>
          </p:nvPr>
        </p:nvSpPr>
        <p:spPr>
          <a:xfrm>
            <a:off x="161073" y="2399688"/>
            <a:ext cx="2730900" cy="10293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2250"/>
              <a:buFont typeface="Calibri"/>
              <a:buNone/>
            </a:pPr>
            <a:r>
              <a:rPr lang="en" sz="2250"/>
              <a:t>Zipline Support Survey</a:t>
            </a:r>
            <a:endParaRPr/>
          </a:p>
        </p:txBody>
      </p:sp>
      <p:sp>
        <p:nvSpPr>
          <p:cNvPr id="845" name="Google Shape;845;p135"/>
          <p:cNvSpPr txBox="1">
            <a:spLocks noGrp="1"/>
          </p:cNvSpPr>
          <p:nvPr>
            <p:ph type="body" idx="1"/>
          </p:nvPr>
        </p:nvSpPr>
        <p:spPr>
          <a:xfrm>
            <a:off x="3395185" y="970296"/>
            <a:ext cx="4977300" cy="3203400"/>
          </a:xfrm>
          <a:prstGeom prst="rect">
            <a:avLst/>
          </a:prstGeom>
          <a:noFill/>
          <a:ln>
            <a:noFill/>
          </a:ln>
        </p:spPr>
        <p:txBody>
          <a:bodyPr spcFirstLastPara="1" wrap="square" lIns="0" tIns="45700" rIns="0" bIns="45700" anchor="t" anchorCtr="0">
            <a:normAutofit lnSpcReduction="20000"/>
          </a:bodyPr>
          <a:lstStyle/>
          <a:p>
            <a:pPr marL="0" marR="0" lvl="0" indent="0" algn="l" rtl="0">
              <a:lnSpc>
                <a:spcPct val="107000"/>
              </a:lnSpc>
              <a:spcBef>
                <a:spcPts val="0"/>
              </a:spcBef>
              <a:spcAft>
                <a:spcPts val="0"/>
              </a:spcAft>
              <a:buSzPts val="1800"/>
              <a:buNone/>
            </a:pPr>
            <a:r>
              <a:rPr lang="en" sz="1800" b="1" i="0">
                <a:solidFill>
                  <a:schemeClr val="dk1"/>
                </a:solidFill>
                <a:latin typeface="Calibri"/>
                <a:ea typeface="Calibri"/>
                <a:cs typeface="Calibri"/>
                <a:sym typeface="Calibri"/>
              </a:rPr>
              <a:t>HSD needs your help to improve Zipline support resources! </a:t>
            </a:r>
            <a:endParaRPr/>
          </a:p>
          <a:p>
            <a:pPr marL="91440" marR="0" lvl="0" indent="-114300" algn="l" rtl="0">
              <a:lnSpc>
                <a:spcPct val="107000"/>
              </a:lnSpc>
              <a:spcBef>
                <a:spcPts val="800"/>
              </a:spcBef>
              <a:spcAft>
                <a:spcPts val="0"/>
              </a:spcAft>
              <a:buSzPts val="1800"/>
              <a:buFont typeface="Courier New"/>
              <a:buChar char="o"/>
            </a:pPr>
            <a:r>
              <a:rPr lang="en" sz="1800" i="0">
                <a:solidFill>
                  <a:schemeClr val="dk1"/>
                </a:solidFill>
                <a:latin typeface="Calibri"/>
                <a:ea typeface="Calibri"/>
                <a:cs typeface="Calibri"/>
                <a:sym typeface="Calibri"/>
              </a:rPr>
              <a:t> Complete a </a:t>
            </a:r>
            <a:r>
              <a:rPr lang="en" sz="1800" u="sng">
                <a:solidFill>
                  <a:srgbClr val="00B0F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short survey</a:t>
            </a:r>
            <a:r>
              <a:rPr lang="en" sz="1800" i="0">
                <a:solidFill>
                  <a:srgbClr val="00B0F0"/>
                </a:solidFill>
                <a:latin typeface="Calibri"/>
                <a:ea typeface="Calibri"/>
                <a:cs typeface="Calibri"/>
                <a:sym typeface="Calibri"/>
              </a:rPr>
              <a:t> </a:t>
            </a:r>
            <a:r>
              <a:rPr lang="en" sz="1800" i="0">
                <a:solidFill>
                  <a:schemeClr val="dk1"/>
                </a:solidFill>
                <a:latin typeface="Calibri"/>
                <a:ea typeface="Calibri"/>
                <a:cs typeface="Calibri"/>
                <a:sym typeface="Calibri"/>
              </a:rPr>
              <a:t>to tell us what current Zipline help resources you use most and what future resources you would like. </a:t>
            </a:r>
            <a:endParaRPr/>
          </a:p>
          <a:p>
            <a:pPr marL="91440" marR="0" lvl="0" indent="-114300" algn="l" rtl="0">
              <a:lnSpc>
                <a:spcPct val="107000"/>
              </a:lnSpc>
              <a:spcBef>
                <a:spcPts val="800"/>
              </a:spcBef>
              <a:spcAft>
                <a:spcPts val="0"/>
              </a:spcAft>
              <a:buSzPts val="1800"/>
              <a:buFont typeface="Courier New"/>
              <a:buChar char="o"/>
            </a:pPr>
            <a:r>
              <a:rPr lang="en" sz="1800" i="0">
                <a:solidFill>
                  <a:schemeClr val="dk1"/>
                </a:solidFill>
                <a:latin typeface="Calibri"/>
                <a:ea typeface="Calibri"/>
                <a:cs typeface="Calibri"/>
                <a:sym typeface="Calibri"/>
              </a:rPr>
              <a:t> The survey contains 6 questions and should take less than 5 minutes to complete. </a:t>
            </a:r>
            <a:endParaRPr/>
          </a:p>
          <a:p>
            <a:pPr marL="91440" marR="0" lvl="0" indent="-114300" algn="l" rtl="0">
              <a:lnSpc>
                <a:spcPct val="107000"/>
              </a:lnSpc>
              <a:spcBef>
                <a:spcPts val="800"/>
              </a:spcBef>
              <a:spcAft>
                <a:spcPts val="0"/>
              </a:spcAft>
              <a:buSzPts val="1800"/>
              <a:buFont typeface="Courier New"/>
              <a:buChar char="o"/>
            </a:pPr>
            <a:r>
              <a:rPr lang="en" sz="1800" i="0">
                <a:solidFill>
                  <a:schemeClr val="dk1"/>
                </a:solidFill>
                <a:latin typeface="Calibri"/>
                <a:ea typeface="Calibri"/>
                <a:cs typeface="Calibri"/>
                <a:sym typeface="Calibri"/>
              </a:rPr>
              <a:t> You have the option to enter a drawing to receive a coffee gift card as a thank you for your participation. </a:t>
            </a:r>
            <a:endParaRPr sz="1800">
              <a:solidFill>
                <a:schemeClr val="dk1"/>
              </a:solidFill>
              <a:latin typeface="Calibri"/>
              <a:ea typeface="Calibri"/>
              <a:cs typeface="Calibri"/>
              <a:sym typeface="Calibri"/>
            </a:endParaRPr>
          </a:p>
          <a:p>
            <a:pPr marL="0" lvl="0" indent="0" algn="l" rtl="0">
              <a:lnSpc>
                <a:spcPct val="90000"/>
              </a:lnSpc>
              <a:spcBef>
                <a:spcPts val="2000"/>
              </a:spcBef>
              <a:spcAft>
                <a:spcPts val="0"/>
              </a:spcAft>
              <a:buSzPts val="2000"/>
              <a:buNone/>
            </a:pPr>
            <a:endParaRPr/>
          </a:p>
        </p:txBody>
      </p:sp>
      <p:sp>
        <p:nvSpPr>
          <p:cNvPr id="846" name="Google Shape;846;p135"/>
          <p:cNvSpPr txBox="1"/>
          <p:nvPr/>
        </p:nvSpPr>
        <p:spPr>
          <a:xfrm>
            <a:off x="154783" y="2399687"/>
            <a:ext cx="24324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050" i="1">
                <a:solidFill>
                  <a:srgbClr val="E1E8F1"/>
                </a:solidFill>
                <a:latin typeface="Calibri"/>
                <a:ea typeface="Calibri"/>
                <a:cs typeface="Calibri"/>
                <a:sym typeface="Calibri"/>
              </a:rPr>
              <a:t>Highlights from the September 6</a:t>
            </a:r>
            <a:r>
              <a:rPr lang="en" sz="1050" i="1" baseline="30000">
                <a:solidFill>
                  <a:srgbClr val="E1E8F1"/>
                </a:solidFill>
                <a:latin typeface="Calibri"/>
                <a:ea typeface="Calibri"/>
                <a:cs typeface="Calibri"/>
                <a:sym typeface="Calibri"/>
              </a:rPr>
              <a:t>th</a:t>
            </a:r>
            <a:r>
              <a:rPr lang="en" sz="1050" i="1">
                <a:solidFill>
                  <a:srgbClr val="E1E8F1"/>
                </a:solidFill>
                <a:latin typeface="Calibri"/>
                <a:ea typeface="Calibri"/>
                <a:cs typeface="Calibri"/>
                <a:sym typeface="Calibri"/>
              </a:rPr>
              <a:t> issue</a:t>
            </a:r>
            <a:endParaRPr/>
          </a:p>
        </p:txBody>
      </p:sp>
      <p:pic>
        <p:nvPicPr>
          <p:cNvPr id="847" name="Google Shape;847;p135"/>
          <p:cNvPicPr preferRelativeResize="0"/>
          <p:nvPr/>
        </p:nvPicPr>
        <p:blipFill rotWithShape="1">
          <a:blip r:embed="rId4">
            <a:alphaModFix/>
          </a:blip>
          <a:srcRect l="3052" r="16406"/>
          <a:stretch/>
        </p:blipFill>
        <p:spPr>
          <a:xfrm>
            <a:off x="154783" y="1016387"/>
            <a:ext cx="2737257" cy="1383299"/>
          </a:xfrm>
          <a:prstGeom prst="rect">
            <a:avLst/>
          </a:prstGeom>
          <a:noFill/>
          <a:ln>
            <a:noFill/>
          </a:ln>
        </p:spPr>
      </p:pic>
      <p:pic>
        <p:nvPicPr>
          <p:cNvPr id="848" name="Google Shape;848;p135" descr="20 stats that will change the way you survey your customers | MyCustomer"/>
          <p:cNvPicPr preferRelativeResize="0"/>
          <p:nvPr/>
        </p:nvPicPr>
        <p:blipFill rotWithShape="1">
          <a:blip r:embed="rId5">
            <a:alphaModFix/>
          </a:blip>
          <a:srcRect/>
          <a:stretch/>
        </p:blipFill>
        <p:spPr>
          <a:xfrm>
            <a:off x="4416989" y="4460464"/>
            <a:ext cx="2927708" cy="20094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36"/>
          <p:cNvSpPr txBox="1">
            <a:spLocks noGrp="1"/>
          </p:cNvSpPr>
          <p:nvPr>
            <p:ph type="body" idx="1"/>
          </p:nvPr>
        </p:nvSpPr>
        <p:spPr>
          <a:xfrm>
            <a:off x="3540040" y="1219063"/>
            <a:ext cx="4977300" cy="3203400"/>
          </a:xfrm>
          <a:prstGeom prst="rect">
            <a:avLst/>
          </a:prstGeom>
          <a:noFill/>
          <a:ln>
            <a:noFill/>
          </a:ln>
        </p:spPr>
        <p:txBody>
          <a:bodyPr spcFirstLastPara="1" wrap="square" lIns="0" tIns="45700" rIns="0" bIns="45700" anchor="t" anchorCtr="0">
            <a:normAutofit lnSpcReduction="20000"/>
          </a:bodyPr>
          <a:lstStyle/>
          <a:p>
            <a:pPr marL="0" marR="0" lvl="0" indent="0" algn="l" rtl="0">
              <a:lnSpc>
                <a:spcPct val="107000"/>
              </a:lnSpc>
              <a:spcBef>
                <a:spcPts val="0"/>
              </a:spcBef>
              <a:spcAft>
                <a:spcPts val="0"/>
              </a:spcAft>
              <a:buSzPts val="1800"/>
              <a:buNone/>
            </a:pPr>
            <a:r>
              <a:rPr lang="en" sz="1800" b="1" i="0">
                <a:solidFill>
                  <a:schemeClr val="dk1"/>
                </a:solidFill>
                <a:latin typeface="Calibri"/>
                <a:ea typeface="Calibri"/>
                <a:cs typeface="Calibri"/>
                <a:sym typeface="Calibri"/>
              </a:rPr>
              <a:t>October 4</a:t>
            </a:r>
            <a:r>
              <a:rPr lang="en" sz="1800" b="1" i="0" baseline="30000">
                <a:solidFill>
                  <a:schemeClr val="dk1"/>
                </a:solidFill>
                <a:latin typeface="Calibri"/>
                <a:ea typeface="Calibri"/>
                <a:cs typeface="Calibri"/>
                <a:sym typeface="Calibri"/>
              </a:rPr>
              <a:t>th</a:t>
            </a:r>
            <a:r>
              <a:rPr lang="en" sz="1800" b="1" i="0">
                <a:solidFill>
                  <a:schemeClr val="dk1"/>
                </a:solidFill>
                <a:latin typeface="Calibri"/>
                <a:ea typeface="Calibri"/>
                <a:cs typeface="Calibri"/>
                <a:sym typeface="Calibri"/>
              </a:rPr>
              <a:t> HSD Newsletter</a:t>
            </a:r>
            <a:endParaRPr/>
          </a:p>
          <a:p>
            <a:pPr marL="91440" marR="0" lvl="0" indent="-114300" algn="l" rtl="0">
              <a:lnSpc>
                <a:spcPct val="107000"/>
              </a:lnSpc>
              <a:spcBef>
                <a:spcPts val="800"/>
              </a:spcBef>
              <a:spcAft>
                <a:spcPts val="0"/>
              </a:spcAft>
              <a:buSzPts val="1800"/>
              <a:buFont typeface="Courier New"/>
              <a:buChar char="o"/>
            </a:pPr>
            <a:r>
              <a:rPr lang="en" sz="1800" i="0">
                <a:solidFill>
                  <a:schemeClr val="dk1"/>
                </a:solidFill>
                <a:latin typeface="Calibri"/>
                <a:ea typeface="Calibri"/>
                <a:cs typeface="Calibri"/>
                <a:sym typeface="Calibri"/>
              </a:rPr>
              <a:t> </a:t>
            </a:r>
            <a:r>
              <a:rPr lang="en" sz="1800" i="0" u="sng">
                <a:solidFill>
                  <a:srgbClr val="00B0F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Coming Soon- New Guidance on Reasonably Foreseeable Risks</a:t>
            </a:r>
            <a:endParaRPr sz="1800" i="0">
              <a:solidFill>
                <a:srgbClr val="00B0F0"/>
              </a:solidFill>
              <a:latin typeface="Calibri"/>
              <a:ea typeface="Calibri"/>
              <a:cs typeface="Calibri"/>
              <a:sym typeface="Calibri"/>
            </a:endParaRPr>
          </a:p>
          <a:p>
            <a:pPr marL="91440" marR="0" lvl="0" indent="-114300" algn="l" rtl="0">
              <a:lnSpc>
                <a:spcPct val="107000"/>
              </a:lnSpc>
              <a:spcBef>
                <a:spcPts val="800"/>
              </a:spcBef>
              <a:spcAft>
                <a:spcPts val="0"/>
              </a:spcAft>
              <a:buSzPts val="1800"/>
              <a:buFont typeface="Courier New"/>
              <a:buChar char="o"/>
            </a:pPr>
            <a:r>
              <a:rPr lang="en" sz="1800">
                <a:solidFill>
                  <a:schemeClr val="dk1"/>
                </a:solidFill>
                <a:latin typeface="Calibri"/>
                <a:ea typeface="Calibri"/>
                <a:cs typeface="Calibri"/>
                <a:sym typeface="Calibri"/>
              </a:rPr>
              <a:t> </a:t>
            </a:r>
            <a:r>
              <a:rPr lang="en" sz="1800" i="0" u="sng">
                <a:solidFill>
                  <a:srgbClr val="00B0F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Complete the Zipline Support Survey</a:t>
            </a:r>
            <a:endParaRPr sz="1800" i="0">
              <a:solidFill>
                <a:srgbClr val="00B0F0"/>
              </a:solidFill>
              <a:latin typeface="Calibri"/>
              <a:ea typeface="Calibri"/>
              <a:cs typeface="Calibri"/>
              <a:sym typeface="Calibri"/>
            </a:endParaRPr>
          </a:p>
          <a:p>
            <a:pPr marL="91440" marR="0" lvl="0" indent="-114300" algn="l" rtl="0">
              <a:lnSpc>
                <a:spcPct val="107000"/>
              </a:lnSpc>
              <a:spcBef>
                <a:spcPts val="800"/>
              </a:spcBef>
              <a:spcAft>
                <a:spcPts val="0"/>
              </a:spcAft>
              <a:buSzPts val="1800"/>
              <a:buFont typeface="Courier New"/>
              <a:buChar char="o"/>
            </a:pPr>
            <a:r>
              <a:rPr lang="en" sz="1800" i="0" u="sng">
                <a:solidFill>
                  <a:srgbClr val="00B0F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Turnaround Times for HSD and IRB Review</a:t>
            </a:r>
            <a:endParaRPr sz="1800" i="0">
              <a:solidFill>
                <a:srgbClr val="00B0F0"/>
              </a:solidFill>
              <a:latin typeface="Calibri"/>
              <a:ea typeface="Calibri"/>
              <a:cs typeface="Calibri"/>
              <a:sym typeface="Calibri"/>
            </a:endParaRPr>
          </a:p>
          <a:p>
            <a:pPr marL="91440" marR="0" lvl="0" indent="-114300" algn="l" rtl="0">
              <a:lnSpc>
                <a:spcPct val="107000"/>
              </a:lnSpc>
              <a:spcBef>
                <a:spcPts val="800"/>
              </a:spcBef>
              <a:spcAft>
                <a:spcPts val="0"/>
              </a:spcAft>
              <a:buSzPts val="1800"/>
              <a:buFont typeface="Courier New"/>
              <a:buChar char="o"/>
            </a:pPr>
            <a:r>
              <a:rPr lang="en" sz="1800">
                <a:solidFill>
                  <a:schemeClr val="dk1"/>
                </a:solidFill>
                <a:latin typeface="Calibri"/>
                <a:ea typeface="Calibri"/>
                <a:cs typeface="Calibri"/>
                <a:sym typeface="Calibri"/>
              </a:rPr>
              <a:t> </a:t>
            </a:r>
            <a:r>
              <a:rPr lang="en" sz="1800" i="0" u="sng">
                <a:solidFill>
                  <a:srgbClr val="00B0F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PAVE 2021 Annual Report Findings and Recommendations</a:t>
            </a:r>
            <a:endParaRPr sz="1800" i="0">
              <a:solidFill>
                <a:srgbClr val="00B0F0"/>
              </a:solidFill>
              <a:latin typeface="Calibri"/>
              <a:ea typeface="Calibri"/>
              <a:cs typeface="Calibri"/>
              <a:sym typeface="Calibri"/>
            </a:endParaRPr>
          </a:p>
          <a:p>
            <a:pPr marL="91440" marR="0" lvl="0" indent="-114300" algn="l" rtl="0">
              <a:lnSpc>
                <a:spcPct val="107000"/>
              </a:lnSpc>
              <a:spcBef>
                <a:spcPts val="800"/>
              </a:spcBef>
              <a:spcAft>
                <a:spcPts val="0"/>
              </a:spcAft>
              <a:buSzPts val="1800"/>
              <a:buFont typeface="Courier New"/>
              <a:buChar char="o"/>
            </a:pPr>
            <a:r>
              <a:rPr lang="en" sz="1800">
                <a:solidFill>
                  <a:schemeClr val="dk1"/>
                </a:solidFill>
                <a:latin typeface="Calibri"/>
                <a:ea typeface="Calibri"/>
                <a:cs typeface="Calibri"/>
                <a:sym typeface="Calibri"/>
              </a:rPr>
              <a:t> </a:t>
            </a:r>
            <a:r>
              <a:rPr lang="en" sz="1800" i="0" u="sng">
                <a:solidFill>
                  <a:srgbClr val="00B0F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New NIH Data Management and Sharing Policy</a:t>
            </a:r>
            <a:endParaRPr sz="1800" i="0">
              <a:solidFill>
                <a:srgbClr val="00B0F0"/>
              </a:solidFill>
              <a:latin typeface="Calibri"/>
              <a:ea typeface="Calibri"/>
              <a:cs typeface="Calibri"/>
              <a:sym typeface="Calibri"/>
            </a:endParaRPr>
          </a:p>
          <a:p>
            <a:pPr marL="0" lvl="0" indent="0" algn="l" rtl="0">
              <a:lnSpc>
                <a:spcPct val="90000"/>
              </a:lnSpc>
              <a:spcBef>
                <a:spcPts val="2000"/>
              </a:spcBef>
              <a:spcAft>
                <a:spcPts val="0"/>
              </a:spcAft>
              <a:buSzPts val="2000"/>
              <a:buNone/>
            </a:pPr>
            <a:endParaRPr/>
          </a:p>
        </p:txBody>
      </p:sp>
      <p:sp>
        <p:nvSpPr>
          <p:cNvPr id="854" name="Google Shape;854;p136"/>
          <p:cNvSpPr txBox="1"/>
          <p:nvPr/>
        </p:nvSpPr>
        <p:spPr>
          <a:xfrm>
            <a:off x="154783" y="2399687"/>
            <a:ext cx="24324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050" i="1">
                <a:solidFill>
                  <a:srgbClr val="E1E8F1"/>
                </a:solidFill>
                <a:latin typeface="Calibri"/>
                <a:ea typeface="Calibri"/>
                <a:cs typeface="Calibri"/>
                <a:sym typeface="Calibri"/>
              </a:rPr>
              <a:t>In the October 4</a:t>
            </a:r>
            <a:r>
              <a:rPr lang="en" sz="1050" i="1" baseline="30000">
                <a:solidFill>
                  <a:srgbClr val="E1E8F1"/>
                </a:solidFill>
                <a:latin typeface="Calibri"/>
                <a:ea typeface="Calibri"/>
                <a:cs typeface="Calibri"/>
                <a:sym typeface="Calibri"/>
              </a:rPr>
              <a:t>th</a:t>
            </a:r>
            <a:r>
              <a:rPr lang="en" sz="1050" i="1">
                <a:solidFill>
                  <a:srgbClr val="E1E8F1"/>
                </a:solidFill>
                <a:latin typeface="Calibri"/>
                <a:ea typeface="Calibri"/>
                <a:cs typeface="Calibri"/>
                <a:sym typeface="Calibri"/>
              </a:rPr>
              <a:t> issue</a:t>
            </a:r>
            <a:endParaRPr/>
          </a:p>
        </p:txBody>
      </p:sp>
      <p:pic>
        <p:nvPicPr>
          <p:cNvPr id="855" name="Google Shape;855;p136"/>
          <p:cNvPicPr preferRelativeResize="0"/>
          <p:nvPr/>
        </p:nvPicPr>
        <p:blipFill rotWithShape="1">
          <a:blip r:embed="rId8">
            <a:alphaModFix/>
          </a:blip>
          <a:srcRect r="13043"/>
          <a:stretch/>
        </p:blipFill>
        <p:spPr>
          <a:xfrm>
            <a:off x="154783" y="1235412"/>
            <a:ext cx="2693916" cy="11978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pic>
        <p:nvPicPr>
          <p:cNvPr id="861" name="Google Shape;861;p137"/>
          <p:cNvPicPr preferRelativeResize="0"/>
          <p:nvPr/>
        </p:nvPicPr>
        <p:blipFill rotWithShape="1">
          <a:blip r:embed="rId3">
            <a:alphaModFix/>
          </a:blip>
          <a:srcRect b="11964"/>
          <a:stretch/>
        </p:blipFill>
        <p:spPr>
          <a:xfrm>
            <a:off x="1445625" y="853336"/>
            <a:ext cx="6252749" cy="3663114"/>
          </a:xfrm>
          <a:prstGeom prst="rect">
            <a:avLst/>
          </a:prstGeom>
          <a:noFill/>
          <a:ln>
            <a:noFill/>
          </a:ln>
        </p:spPr>
      </p:pic>
      <p:pic>
        <p:nvPicPr>
          <p:cNvPr id="862" name="Google Shape;862;p137"/>
          <p:cNvPicPr preferRelativeResize="0"/>
          <p:nvPr/>
        </p:nvPicPr>
        <p:blipFill rotWithShape="1">
          <a:blip r:embed="rId4">
            <a:alphaModFix/>
          </a:blip>
          <a:srcRect b="8408"/>
          <a:stretch/>
        </p:blipFill>
        <p:spPr>
          <a:xfrm>
            <a:off x="1445625" y="4717646"/>
            <a:ext cx="1467346" cy="1508243"/>
          </a:xfrm>
          <a:prstGeom prst="rect">
            <a:avLst/>
          </a:prstGeom>
          <a:noFill/>
          <a:ln>
            <a:noFill/>
          </a:ln>
        </p:spPr>
      </p:pic>
      <p:sp>
        <p:nvSpPr>
          <p:cNvPr id="863" name="Google Shape;863;p137"/>
          <p:cNvSpPr txBox="1"/>
          <p:nvPr/>
        </p:nvSpPr>
        <p:spPr>
          <a:xfrm>
            <a:off x="3133629" y="5327556"/>
            <a:ext cx="47565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b="1">
                <a:solidFill>
                  <a:schemeClr val="dk1"/>
                </a:solidFill>
                <a:latin typeface="Calibri"/>
                <a:ea typeface="Calibri"/>
                <a:cs typeface="Calibri"/>
                <a:sym typeface="Calibri"/>
              </a:rPr>
              <a:t>Questions? Email HSD at</a:t>
            </a:r>
            <a:r>
              <a:rPr lang="en" sz="2000">
                <a:solidFill>
                  <a:schemeClr val="dk1"/>
                </a:solidFill>
                <a:latin typeface="Calibri"/>
                <a:ea typeface="Calibri"/>
                <a:cs typeface="Calibri"/>
                <a:sym typeface="Calibri"/>
              </a:rPr>
              <a:t>: </a:t>
            </a:r>
            <a:r>
              <a:rPr lang="en" sz="2000" u="sng">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hsdinfo@uw.edu</a:t>
            </a:r>
            <a:endParaRPr sz="2000">
              <a:solidFill>
                <a:srgbClr val="0070C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38"/>
          <p:cNvSpPr txBox="1">
            <a:spLocks noGrp="1"/>
          </p:cNvSpPr>
          <p:nvPr>
            <p:ph type="title"/>
          </p:nvPr>
        </p:nvSpPr>
        <p:spPr>
          <a:xfrm>
            <a:off x="412668" y="2494668"/>
            <a:ext cx="7626900" cy="1720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300"/>
              <a:buFont typeface="Calibri"/>
              <a:buNone/>
            </a:pPr>
            <a:r>
              <a:rPr lang="en">
                <a:solidFill>
                  <a:schemeClr val="lt1"/>
                </a:solidFill>
              </a:rPr>
              <a:t>APS 36.3</a:t>
            </a:r>
            <a:br>
              <a:rPr lang="en">
                <a:solidFill>
                  <a:schemeClr val="lt1"/>
                </a:solidFill>
              </a:rPr>
            </a:br>
            <a:r>
              <a:rPr lang="en">
                <a:solidFill>
                  <a:schemeClr val="lt1"/>
                </a:solidFill>
              </a:rPr>
              <a:t>UW Gift Acceptance Policy </a:t>
            </a:r>
            <a:br>
              <a:rPr lang="en">
                <a:solidFill>
                  <a:schemeClr val="lt1"/>
                </a:solidFill>
              </a:rPr>
            </a:br>
            <a:r>
              <a:rPr lang="en">
                <a:solidFill>
                  <a:schemeClr val="lt1"/>
                </a:solidFill>
              </a:rPr>
              <a:t> </a:t>
            </a:r>
            <a:r>
              <a:rPr lang="en" sz="2400">
                <a:solidFill>
                  <a:schemeClr val="lt1"/>
                </a:solidFill>
              </a:rPr>
              <a:t>(effective as of July 1, 2022)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39"/>
          <p:cNvSpPr txBox="1">
            <a:spLocks noGrp="1"/>
          </p:cNvSpPr>
          <p:nvPr>
            <p:ph type="subTitle" idx="1"/>
          </p:nvPr>
        </p:nvSpPr>
        <p:spPr>
          <a:xfrm>
            <a:off x="381001" y="3906402"/>
            <a:ext cx="2742300" cy="16506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lt1"/>
              </a:buClr>
              <a:buSzPts val="1500"/>
              <a:buFont typeface="Open Sans"/>
              <a:buNone/>
            </a:pPr>
            <a:r>
              <a:rPr lang="en" sz="1500" b="1">
                <a:solidFill>
                  <a:schemeClr val="lt1"/>
                </a:solidFill>
                <a:latin typeface="Open Sans"/>
                <a:ea typeface="Open Sans"/>
                <a:cs typeface="Open Sans"/>
                <a:sym typeface="Open Sans"/>
              </a:rPr>
              <a:t>AGENDA</a:t>
            </a:r>
            <a:endParaRPr>
              <a:solidFill>
                <a:schemeClr val="lt1"/>
              </a:solidFill>
              <a:latin typeface="Open Sans"/>
              <a:ea typeface="Open Sans"/>
              <a:cs typeface="Open Sans"/>
              <a:sym typeface="Open Sans"/>
            </a:endParaRPr>
          </a:p>
        </p:txBody>
      </p:sp>
      <p:sp>
        <p:nvSpPr>
          <p:cNvPr id="876" name="Google Shape;876;p139"/>
          <p:cNvSpPr txBox="1">
            <a:spLocks noGrp="1"/>
          </p:cNvSpPr>
          <p:nvPr>
            <p:ph type="title"/>
          </p:nvPr>
        </p:nvSpPr>
        <p:spPr>
          <a:xfrm>
            <a:off x="381000" y="2042492"/>
            <a:ext cx="3213000" cy="17583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2400"/>
              <a:buFont typeface="Open Sans"/>
              <a:buNone/>
            </a:pPr>
            <a:r>
              <a:rPr lang="en" sz="2400">
                <a:solidFill>
                  <a:schemeClr val="lt1"/>
                </a:solidFill>
                <a:latin typeface="Open Sans"/>
                <a:ea typeface="Open Sans"/>
                <a:cs typeface="Open Sans"/>
                <a:sym typeface="Open Sans"/>
              </a:rPr>
              <a:t>Getting to know the formalized Gift Acceptance Policy</a:t>
            </a:r>
            <a:endParaRPr/>
          </a:p>
        </p:txBody>
      </p:sp>
      <p:sp>
        <p:nvSpPr>
          <p:cNvPr id="877" name="Google Shape;877;p139"/>
          <p:cNvSpPr txBox="1"/>
          <p:nvPr/>
        </p:nvSpPr>
        <p:spPr>
          <a:xfrm>
            <a:off x="5392100" y="2290050"/>
            <a:ext cx="3627000" cy="20010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rgbClr val="7030A0"/>
              </a:buClr>
              <a:buSzPts val="1800"/>
              <a:buChar char="•"/>
            </a:pPr>
            <a:r>
              <a:rPr lang="en" sz="1800">
                <a:solidFill>
                  <a:srgbClr val="7030A0"/>
                </a:solidFill>
                <a:latin typeface="Open Sans"/>
                <a:ea typeface="Open Sans"/>
                <a:cs typeface="Open Sans"/>
                <a:sym typeface="Open Sans"/>
              </a:rPr>
              <a:t>Why now?</a:t>
            </a:r>
            <a:br>
              <a:rPr lang="en" sz="1800">
                <a:solidFill>
                  <a:srgbClr val="7030A0"/>
                </a:solidFill>
                <a:latin typeface="Open Sans"/>
                <a:ea typeface="Open Sans"/>
                <a:cs typeface="Open Sans"/>
                <a:sym typeface="Open Sans"/>
              </a:rPr>
            </a:br>
            <a:endParaRPr sz="1800">
              <a:solidFill>
                <a:srgbClr val="7030A0"/>
              </a:solidFill>
              <a:latin typeface="Open Sans"/>
              <a:ea typeface="Open Sans"/>
              <a:cs typeface="Open Sans"/>
              <a:sym typeface="Open Sans"/>
            </a:endParaRPr>
          </a:p>
          <a:p>
            <a:pPr marL="342900" lvl="0" indent="-342900" algn="l" rtl="0">
              <a:spcBef>
                <a:spcPts val="0"/>
              </a:spcBef>
              <a:spcAft>
                <a:spcPts val="0"/>
              </a:spcAft>
              <a:buClr>
                <a:srgbClr val="7030A0"/>
              </a:buClr>
              <a:buSzPts val="1800"/>
              <a:buChar char="•"/>
            </a:pPr>
            <a:r>
              <a:rPr lang="en" sz="1800">
                <a:solidFill>
                  <a:srgbClr val="7030A0"/>
                </a:solidFill>
                <a:latin typeface="Open Sans"/>
                <a:ea typeface="Open Sans"/>
                <a:cs typeface="Open Sans"/>
                <a:sym typeface="Open Sans"/>
              </a:rPr>
              <a:t>What is a gift?</a:t>
            </a:r>
            <a:br>
              <a:rPr lang="en" sz="1800">
                <a:solidFill>
                  <a:srgbClr val="7030A0"/>
                </a:solidFill>
                <a:latin typeface="Open Sans"/>
                <a:ea typeface="Open Sans"/>
                <a:cs typeface="Open Sans"/>
                <a:sym typeface="Open Sans"/>
              </a:rPr>
            </a:br>
            <a:endParaRPr sz="1000">
              <a:solidFill>
                <a:schemeClr val="dk1"/>
              </a:solidFill>
              <a:latin typeface="Calibri"/>
              <a:ea typeface="Calibri"/>
              <a:cs typeface="Calibri"/>
              <a:sym typeface="Calibri"/>
            </a:endParaRPr>
          </a:p>
          <a:p>
            <a:pPr marL="342900" lvl="0" indent="-342900" algn="l" rtl="0">
              <a:spcBef>
                <a:spcPts val="0"/>
              </a:spcBef>
              <a:spcAft>
                <a:spcPts val="0"/>
              </a:spcAft>
              <a:buClr>
                <a:srgbClr val="7030A0"/>
              </a:buClr>
              <a:buSzPts val="1800"/>
              <a:buChar char="•"/>
            </a:pPr>
            <a:r>
              <a:rPr lang="en" sz="1800">
                <a:solidFill>
                  <a:srgbClr val="7030A0"/>
                </a:solidFill>
                <a:latin typeface="Open Sans"/>
                <a:ea typeface="Open Sans"/>
                <a:cs typeface="Open Sans"/>
                <a:sym typeface="Open Sans"/>
              </a:rPr>
              <a:t>How do you know it is a gift?</a:t>
            </a:r>
            <a:br>
              <a:rPr lang="en" sz="1800">
                <a:solidFill>
                  <a:srgbClr val="7030A0"/>
                </a:solidFill>
                <a:latin typeface="Open Sans"/>
                <a:ea typeface="Open Sans"/>
                <a:cs typeface="Open Sans"/>
                <a:sym typeface="Open Sans"/>
              </a:rPr>
            </a:br>
            <a:endParaRPr sz="1800">
              <a:solidFill>
                <a:srgbClr val="7030A0"/>
              </a:solidFill>
              <a:latin typeface="Open Sans"/>
              <a:ea typeface="Open Sans"/>
              <a:cs typeface="Open Sans"/>
              <a:sym typeface="Open Sans"/>
            </a:endParaRPr>
          </a:p>
          <a:p>
            <a:pPr marL="342900" lvl="0" indent="-342900" algn="l" rtl="0">
              <a:spcBef>
                <a:spcPts val="0"/>
              </a:spcBef>
              <a:spcAft>
                <a:spcPts val="0"/>
              </a:spcAft>
              <a:buClr>
                <a:srgbClr val="7030A0"/>
              </a:buClr>
              <a:buSzPts val="1800"/>
              <a:buChar char="•"/>
            </a:pPr>
            <a:r>
              <a:rPr lang="en" sz="1800">
                <a:solidFill>
                  <a:srgbClr val="7030A0"/>
                </a:solidFill>
                <a:latin typeface="Open Sans"/>
                <a:ea typeface="Open Sans"/>
                <a:cs typeface="Open Sans"/>
                <a:sym typeface="Open Sans"/>
              </a:rPr>
              <a:t>What's next?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40"/>
          <p:cNvSpPr txBox="1">
            <a:spLocks noGrp="1"/>
          </p:cNvSpPr>
          <p:nvPr>
            <p:ph type="body" idx="1"/>
          </p:nvPr>
        </p:nvSpPr>
        <p:spPr>
          <a:xfrm>
            <a:off x="3985798" y="2215367"/>
            <a:ext cx="4843200" cy="2730000"/>
          </a:xfrm>
          <a:prstGeom prst="rect">
            <a:avLst/>
          </a:prstGeom>
          <a:noFill/>
          <a:ln>
            <a:noFill/>
          </a:ln>
        </p:spPr>
        <p:txBody>
          <a:bodyPr spcFirstLastPara="1" wrap="square" lIns="68575" tIns="34275" rIns="68575" bIns="34275" anchor="t" anchorCtr="0">
            <a:normAutofit lnSpcReduction="10000"/>
          </a:bodyPr>
          <a:lstStyle/>
          <a:p>
            <a:pPr marL="228600" lvl="0" indent="-228600" algn="l" rtl="0">
              <a:lnSpc>
                <a:spcPct val="90000"/>
              </a:lnSpc>
              <a:spcBef>
                <a:spcPts val="0"/>
              </a:spcBef>
              <a:spcAft>
                <a:spcPts val="0"/>
              </a:spcAft>
              <a:buClr>
                <a:srgbClr val="7030A0"/>
              </a:buClr>
              <a:buSzPts val="1800"/>
              <a:buChar char="•"/>
            </a:pPr>
            <a:r>
              <a:rPr lang="en">
                <a:solidFill>
                  <a:srgbClr val="7030A0"/>
                </a:solidFill>
                <a:latin typeface="Open Sans"/>
                <a:ea typeface="Open Sans"/>
                <a:cs typeface="Open Sans"/>
                <a:sym typeface="Open Sans"/>
              </a:rPr>
              <a:t>Industry standard and best practice</a:t>
            </a:r>
            <a:br>
              <a:rPr lang="en">
                <a:solidFill>
                  <a:srgbClr val="7030A0"/>
                </a:solidFill>
                <a:latin typeface="Open Sans"/>
                <a:ea typeface="Open Sans"/>
                <a:cs typeface="Open Sans"/>
                <a:sym typeface="Open Sans"/>
              </a:rPr>
            </a:br>
            <a:endParaRPr>
              <a:solidFill>
                <a:srgbClr val="7030A0"/>
              </a:solidFill>
              <a:latin typeface="Open Sans"/>
              <a:ea typeface="Open Sans"/>
              <a:cs typeface="Open Sans"/>
              <a:sym typeface="Open Sans"/>
            </a:endParaRPr>
          </a:p>
          <a:p>
            <a:pPr marL="228600" lvl="0" indent="-228600" algn="l" rtl="0">
              <a:lnSpc>
                <a:spcPct val="90000"/>
              </a:lnSpc>
              <a:spcBef>
                <a:spcPts val="1000"/>
              </a:spcBef>
              <a:spcAft>
                <a:spcPts val="0"/>
              </a:spcAft>
              <a:buClr>
                <a:srgbClr val="7030A0"/>
              </a:buClr>
              <a:buSzPts val="1800"/>
              <a:buChar char="•"/>
            </a:pPr>
            <a:r>
              <a:rPr lang="en">
                <a:solidFill>
                  <a:srgbClr val="7030A0"/>
                </a:solidFill>
                <a:latin typeface="Open Sans"/>
                <a:ea typeface="Open Sans"/>
                <a:cs typeface="Open Sans"/>
                <a:sym typeface="Open Sans"/>
              </a:rPr>
              <a:t>Risk management</a:t>
            </a:r>
            <a:br>
              <a:rPr lang="en">
                <a:solidFill>
                  <a:srgbClr val="7030A0"/>
                </a:solidFill>
                <a:latin typeface="Open Sans"/>
                <a:ea typeface="Open Sans"/>
                <a:cs typeface="Open Sans"/>
                <a:sym typeface="Open Sans"/>
              </a:rPr>
            </a:br>
            <a:endParaRPr>
              <a:solidFill>
                <a:srgbClr val="7030A0"/>
              </a:solidFill>
              <a:latin typeface="Open Sans"/>
              <a:ea typeface="Open Sans"/>
              <a:cs typeface="Open Sans"/>
              <a:sym typeface="Open Sans"/>
            </a:endParaRPr>
          </a:p>
          <a:p>
            <a:pPr marL="228600" lvl="0" indent="-228600" algn="l" rtl="0">
              <a:lnSpc>
                <a:spcPct val="90000"/>
              </a:lnSpc>
              <a:spcBef>
                <a:spcPts val="1000"/>
              </a:spcBef>
              <a:spcAft>
                <a:spcPts val="0"/>
              </a:spcAft>
              <a:buClr>
                <a:srgbClr val="7030A0"/>
              </a:buClr>
              <a:buSzPts val="1800"/>
              <a:buChar char="•"/>
            </a:pPr>
            <a:r>
              <a:rPr lang="en">
                <a:solidFill>
                  <a:srgbClr val="7030A0"/>
                </a:solidFill>
                <a:latin typeface="Open Sans"/>
                <a:ea typeface="Open Sans"/>
                <a:cs typeface="Open Sans"/>
                <a:sym typeface="Open Sans"/>
              </a:rPr>
              <a:t>UW’s funding model is evolving</a:t>
            </a:r>
            <a:br>
              <a:rPr lang="en">
                <a:solidFill>
                  <a:srgbClr val="7030A0"/>
                </a:solidFill>
                <a:latin typeface="Open Sans"/>
                <a:ea typeface="Open Sans"/>
                <a:cs typeface="Open Sans"/>
                <a:sym typeface="Open Sans"/>
              </a:rPr>
            </a:br>
            <a:endParaRPr>
              <a:solidFill>
                <a:srgbClr val="7030A0"/>
              </a:solidFill>
              <a:latin typeface="Open Sans"/>
              <a:ea typeface="Open Sans"/>
              <a:cs typeface="Open Sans"/>
              <a:sym typeface="Open Sans"/>
            </a:endParaRPr>
          </a:p>
          <a:p>
            <a:pPr marL="228600" lvl="0" indent="-228600" algn="l" rtl="0">
              <a:lnSpc>
                <a:spcPct val="90000"/>
              </a:lnSpc>
              <a:spcBef>
                <a:spcPts val="1000"/>
              </a:spcBef>
              <a:spcAft>
                <a:spcPts val="0"/>
              </a:spcAft>
              <a:buClr>
                <a:srgbClr val="7030A0"/>
              </a:buClr>
              <a:buSzPts val="1800"/>
              <a:buChar char="•"/>
            </a:pPr>
            <a:r>
              <a:rPr lang="en">
                <a:solidFill>
                  <a:srgbClr val="7030A0"/>
                </a:solidFill>
                <a:latin typeface="Open Sans"/>
                <a:ea typeface="Open Sans"/>
                <a:cs typeface="Open Sans"/>
                <a:sym typeface="Open Sans"/>
              </a:rPr>
              <a:t>Changes in the nature of fundraising</a:t>
            </a:r>
            <a:endParaRPr/>
          </a:p>
          <a:p>
            <a:pPr marL="257175" lvl="0" indent="-142875" algn="l" rtl="0">
              <a:lnSpc>
                <a:spcPct val="90000"/>
              </a:lnSpc>
              <a:spcBef>
                <a:spcPts val="1000"/>
              </a:spcBef>
              <a:spcAft>
                <a:spcPts val="0"/>
              </a:spcAft>
              <a:buClr>
                <a:schemeClr val="dk1"/>
              </a:buClr>
              <a:buSzPts val="1800"/>
              <a:buFont typeface="Noto Sans Symbols"/>
              <a:buNone/>
            </a:pPr>
            <a:endParaRPr>
              <a:latin typeface="Open Sans"/>
              <a:ea typeface="Open Sans"/>
              <a:cs typeface="Open Sans"/>
              <a:sym typeface="Open Sans"/>
            </a:endParaRPr>
          </a:p>
          <a:p>
            <a:pPr marL="228600" lvl="0" indent="-114300" algn="l" rtl="0">
              <a:lnSpc>
                <a:spcPct val="90000"/>
              </a:lnSpc>
              <a:spcBef>
                <a:spcPts val="1000"/>
              </a:spcBef>
              <a:spcAft>
                <a:spcPts val="0"/>
              </a:spcAft>
              <a:buClr>
                <a:schemeClr val="dk1"/>
              </a:buClr>
              <a:buSzPts val="1800"/>
              <a:buNone/>
            </a:pPr>
            <a:endParaRPr>
              <a:latin typeface="Open Sans"/>
              <a:ea typeface="Open Sans"/>
              <a:cs typeface="Open Sans"/>
              <a:sym typeface="Open Sans"/>
            </a:endParaRPr>
          </a:p>
        </p:txBody>
      </p:sp>
      <p:pic>
        <p:nvPicPr>
          <p:cNvPr id="884" name="Google Shape;884;p140"/>
          <p:cNvPicPr preferRelativeResize="0"/>
          <p:nvPr/>
        </p:nvPicPr>
        <p:blipFill rotWithShape="1">
          <a:blip r:embed="rId3">
            <a:alphaModFix/>
          </a:blip>
          <a:srcRect r="64928"/>
          <a:stretch/>
        </p:blipFill>
        <p:spPr>
          <a:xfrm>
            <a:off x="6242" y="0"/>
            <a:ext cx="3206975" cy="6858000"/>
          </a:xfrm>
          <a:prstGeom prst="rect">
            <a:avLst/>
          </a:prstGeom>
          <a:noFill/>
          <a:ln>
            <a:noFill/>
          </a:ln>
        </p:spPr>
      </p:pic>
      <p:sp>
        <p:nvSpPr>
          <p:cNvPr id="885" name="Google Shape;885;p140"/>
          <p:cNvSpPr txBox="1">
            <a:spLocks noGrp="1"/>
          </p:cNvSpPr>
          <p:nvPr>
            <p:ph type="title"/>
          </p:nvPr>
        </p:nvSpPr>
        <p:spPr>
          <a:xfrm>
            <a:off x="314921" y="1513940"/>
            <a:ext cx="2589600" cy="327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Open Sans"/>
              <a:buNone/>
            </a:pPr>
            <a:r>
              <a:rPr lang="en" sz="2400" b="1">
                <a:latin typeface="Open Sans"/>
                <a:ea typeface="Open Sans"/>
                <a:cs typeface="Open Sans"/>
                <a:sym typeface="Open Sans"/>
              </a:rPr>
              <a:t>Why Now?</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41"/>
          <p:cNvSpPr txBox="1">
            <a:spLocks noGrp="1"/>
          </p:cNvSpPr>
          <p:nvPr>
            <p:ph type="body" idx="1"/>
          </p:nvPr>
        </p:nvSpPr>
        <p:spPr>
          <a:xfrm>
            <a:off x="3645349" y="2063956"/>
            <a:ext cx="4843200" cy="2961600"/>
          </a:xfrm>
          <a:prstGeom prst="rect">
            <a:avLst/>
          </a:prstGeom>
          <a:noFill/>
          <a:ln>
            <a:noFill/>
          </a:ln>
        </p:spPr>
        <p:txBody>
          <a:bodyPr spcFirstLastPara="1" wrap="square" lIns="68575" tIns="34275" rIns="68575" bIns="34275" anchor="t" anchorCtr="0">
            <a:normAutofit lnSpcReduction="20000"/>
          </a:bodyPr>
          <a:lstStyle/>
          <a:p>
            <a:pPr marL="228600" lvl="0" indent="-228600" algn="l" rtl="0">
              <a:lnSpc>
                <a:spcPct val="90000"/>
              </a:lnSpc>
              <a:spcBef>
                <a:spcPts val="0"/>
              </a:spcBef>
              <a:spcAft>
                <a:spcPts val="0"/>
              </a:spcAft>
              <a:buClr>
                <a:srgbClr val="7030A0"/>
              </a:buClr>
              <a:buSzPts val="1800"/>
              <a:buChar char="•"/>
            </a:pPr>
            <a:r>
              <a:rPr lang="en">
                <a:solidFill>
                  <a:srgbClr val="7030A0"/>
                </a:solidFill>
                <a:latin typeface="Open Sans"/>
                <a:ea typeface="Open Sans"/>
                <a:cs typeface="Open Sans"/>
                <a:sym typeface="Open Sans"/>
              </a:rPr>
              <a:t>Private Gifts and Grants Acceptance Committee updated GIM 34 </a:t>
            </a:r>
            <a:br>
              <a:rPr lang="en">
                <a:solidFill>
                  <a:srgbClr val="7030A0"/>
                </a:solidFill>
                <a:latin typeface="Open Sans"/>
                <a:ea typeface="Open Sans"/>
                <a:cs typeface="Open Sans"/>
                <a:sym typeface="Open Sans"/>
              </a:rPr>
            </a:br>
            <a:r>
              <a:rPr lang="en" sz="1350">
                <a:solidFill>
                  <a:srgbClr val="7030A0"/>
                </a:solidFill>
                <a:latin typeface="Open Sans"/>
                <a:ea typeface="Open Sans"/>
                <a:cs typeface="Open Sans"/>
                <a:sym typeface="Open Sans"/>
              </a:rPr>
              <a:t>(rolled out during COVID-19 pandemic)</a:t>
            </a:r>
            <a:br>
              <a:rPr lang="en">
                <a:solidFill>
                  <a:srgbClr val="7030A0"/>
                </a:solidFill>
                <a:latin typeface="Open Sans"/>
                <a:ea typeface="Open Sans"/>
                <a:cs typeface="Open Sans"/>
                <a:sym typeface="Open Sans"/>
              </a:rPr>
            </a:br>
            <a:endParaRPr>
              <a:solidFill>
                <a:srgbClr val="7030A0"/>
              </a:solidFill>
              <a:latin typeface="Open Sans"/>
              <a:ea typeface="Open Sans"/>
              <a:cs typeface="Open Sans"/>
              <a:sym typeface="Open Sans"/>
            </a:endParaRPr>
          </a:p>
          <a:p>
            <a:pPr marL="228600" lvl="0" indent="-228600" algn="l" rtl="0">
              <a:lnSpc>
                <a:spcPct val="90000"/>
              </a:lnSpc>
              <a:spcBef>
                <a:spcPts val="1000"/>
              </a:spcBef>
              <a:spcAft>
                <a:spcPts val="0"/>
              </a:spcAft>
              <a:buClr>
                <a:srgbClr val="7030A0"/>
              </a:buClr>
              <a:buSzPts val="1800"/>
              <a:buChar char="•"/>
            </a:pPr>
            <a:r>
              <a:rPr lang="en">
                <a:solidFill>
                  <a:srgbClr val="7030A0"/>
                </a:solidFill>
                <a:latin typeface="Open Sans"/>
                <a:ea typeface="Open Sans"/>
                <a:cs typeface="Open Sans"/>
                <a:sym typeface="Open Sans"/>
              </a:rPr>
              <a:t>Internal Audit identified potential risks</a:t>
            </a:r>
            <a:br>
              <a:rPr lang="en">
                <a:solidFill>
                  <a:srgbClr val="7030A0"/>
                </a:solidFill>
                <a:latin typeface="Open Sans"/>
                <a:ea typeface="Open Sans"/>
                <a:cs typeface="Open Sans"/>
                <a:sym typeface="Open Sans"/>
              </a:rPr>
            </a:br>
            <a:endParaRPr>
              <a:solidFill>
                <a:srgbClr val="7030A0"/>
              </a:solidFill>
              <a:latin typeface="Open Sans"/>
              <a:ea typeface="Open Sans"/>
              <a:cs typeface="Open Sans"/>
              <a:sym typeface="Open Sans"/>
            </a:endParaRPr>
          </a:p>
          <a:p>
            <a:pPr marL="228600" lvl="0" indent="-228600" algn="l" rtl="0">
              <a:lnSpc>
                <a:spcPct val="90000"/>
              </a:lnSpc>
              <a:spcBef>
                <a:spcPts val="1000"/>
              </a:spcBef>
              <a:spcAft>
                <a:spcPts val="0"/>
              </a:spcAft>
              <a:buClr>
                <a:srgbClr val="7030A0"/>
              </a:buClr>
              <a:buSzPts val="1800"/>
              <a:buChar char="•"/>
            </a:pPr>
            <a:r>
              <a:rPr lang="en">
                <a:solidFill>
                  <a:srgbClr val="7030A0"/>
                </a:solidFill>
                <a:latin typeface="Open Sans"/>
                <a:ea typeface="Open Sans"/>
                <a:cs typeface="Open Sans"/>
                <a:sym typeface="Open Sans"/>
              </a:rPr>
              <a:t>Examples of risk across the country</a:t>
            </a:r>
            <a:br>
              <a:rPr lang="en">
                <a:solidFill>
                  <a:srgbClr val="7030A0"/>
                </a:solidFill>
                <a:latin typeface="Open Sans"/>
                <a:ea typeface="Open Sans"/>
                <a:cs typeface="Open Sans"/>
                <a:sym typeface="Open Sans"/>
              </a:rPr>
            </a:br>
            <a:endParaRPr>
              <a:solidFill>
                <a:srgbClr val="7030A0"/>
              </a:solidFill>
              <a:latin typeface="Open Sans"/>
              <a:ea typeface="Open Sans"/>
              <a:cs typeface="Open Sans"/>
              <a:sym typeface="Open Sans"/>
            </a:endParaRPr>
          </a:p>
          <a:p>
            <a:pPr marL="228600" lvl="0" indent="-228600" algn="l" rtl="0">
              <a:lnSpc>
                <a:spcPct val="90000"/>
              </a:lnSpc>
              <a:spcBef>
                <a:spcPts val="1000"/>
              </a:spcBef>
              <a:spcAft>
                <a:spcPts val="0"/>
              </a:spcAft>
              <a:buClr>
                <a:srgbClr val="7030A0"/>
              </a:buClr>
              <a:buSzPts val="1800"/>
              <a:buChar char="•"/>
            </a:pPr>
            <a:r>
              <a:rPr lang="en">
                <a:solidFill>
                  <a:srgbClr val="7030A0"/>
                </a:solidFill>
                <a:latin typeface="Open Sans"/>
                <a:ea typeface="Open Sans"/>
                <a:cs typeface="Open Sans"/>
                <a:sym typeface="Open Sans"/>
              </a:rPr>
              <a:t>Donors are savvier and demanding</a:t>
            </a:r>
            <a:endParaRPr/>
          </a:p>
          <a:p>
            <a:pPr marL="228600" lvl="0" indent="-11430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892" name="Google Shape;892;p141"/>
          <p:cNvPicPr preferRelativeResize="0"/>
          <p:nvPr/>
        </p:nvPicPr>
        <p:blipFill rotWithShape="1">
          <a:blip r:embed="rId3">
            <a:alphaModFix/>
          </a:blip>
          <a:srcRect r="64711"/>
          <a:stretch/>
        </p:blipFill>
        <p:spPr>
          <a:xfrm>
            <a:off x="-3637" y="0"/>
            <a:ext cx="3226725" cy="6858000"/>
          </a:xfrm>
          <a:prstGeom prst="rect">
            <a:avLst/>
          </a:prstGeom>
          <a:noFill/>
          <a:ln>
            <a:noFill/>
          </a:ln>
        </p:spPr>
      </p:pic>
      <p:sp>
        <p:nvSpPr>
          <p:cNvPr id="893" name="Google Shape;893;p141"/>
          <p:cNvSpPr txBox="1">
            <a:spLocks noGrp="1"/>
          </p:cNvSpPr>
          <p:nvPr>
            <p:ph type="title"/>
          </p:nvPr>
        </p:nvSpPr>
        <p:spPr>
          <a:xfrm>
            <a:off x="314921" y="1513940"/>
            <a:ext cx="2589600" cy="327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Open Sans"/>
              <a:buNone/>
            </a:pPr>
            <a:r>
              <a:rPr lang="en" sz="2400" b="1">
                <a:latin typeface="Open Sans"/>
                <a:ea typeface="Open Sans"/>
                <a:cs typeface="Open Sans"/>
                <a:sym typeface="Open Sans"/>
              </a:rPr>
              <a:t>Preceding GAP</a:t>
            </a:r>
            <a:endParaRPr b="1">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42"/>
          <p:cNvSpPr txBox="1">
            <a:spLocks noGrp="1"/>
          </p:cNvSpPr>
          <p:nvPr>
            <p:ph type="body" idx="1"/>
          </p:nvPr>
        </p:nvSpPr>
        <p:spPr>
          <a:xfrm>
            <a:off x="3672075" y="1361300"/>
            <a:ext cx="5238300" cy="3917700"/>
          </a:xfrm>
          <a:prstGeom prst="rect">
            <a:avLst/>
          </a:prstGeom>
          <a:noFill/>
          <a:ln>
            <a:noFill/>
          </a:ln>
        </p:spPr>
        <p:txBody>
          <a:bodyPr spcFirstLastPara="1" wrap="square" lIns="68575" tIns="34275" rIns="68575" bIns="34275" anchor="t" anchorCtr="0">
            <a:spAutoFit/>
          </a:bodyPr>
          <a:lstStyle/>
          <a:p>
            <a:pPr marL="228600" lvl="0" indent="-131445" algn="l" rtl="0">
              <a:lnSpc>
                <a:spcPct val="90000"/>
              </a:lnSpc>
              <a:spcBef>
                <a:spcPts val="0"/>
              </a:spcBef>
              <a:spcAft>
                <a:spcPts val="0"/>
              </a:spcAft>
              <a:buClr>
                <a:schemeClr val="dk1"/>
              </a:buClr>
              <a:buSzPts val="1800"/>
              <a:buNone/>
            </a:pPr>
            <a:endParaRPr>
              <a:solidFill>
                <a:srgbClr val="7030A0"/>
              </a:solidFill>
            </a:endParaRPr>
          </a:p>
          <a:p>
            <a:pPr marL="228600" lvl="0" indent="-226695" algn="l" rtl="0">
              <a:lnSpc>
                <a:spcPct val="90000"/>
              </a:lnSpc>
              <a:spcBef>
                <a:spcPts val="1000"/>
              </a:spcBef>
              <a:spcAft>
                <a:spcPts val="0"/>
              </a:spcAft>
              <a:buClr>
                <a:srgbClr val="7030A0"/>
              </a:buClr>
              <a:buSzPts val="1500"/>
              <a:buChar char="•"/>
            </a:pPr>
            <a:r>
              <a:rPr lang="en" sz="1500">
                <a:solidFill>
                  <a:srgbClr val="7030A0"/>
                </a:solidFill>
                <a:latin typeface="Open Sans"/>
                <a:ea typeface="Open Sans"/>
                <a:cs typeface="Open Sans"/>
                <a:sym typeface="Open Sans"/>
              </a:rPr>
              <a:t>10,000 gift funds; 5,300+ endowments</a:t>
            </a:r>
            <a:br>
              <a:rPr lang="en" sz="1500">
                <a:solidFill>
                  <a:srgbClr val="7030A0"/>
                </a:solidFill>
                <a:latin typeface="Open Sans"/>
                <a:ea typeface="Open Sans"/>
                <a:cs typeface="Open Sans"/>
                <a:sym typeface="Open Sans"/>
              </a:rPr>
            </a:br>
            <a:endParaRPr sz="1500">
              <a:solidFill>
                <a:srgbClr val="7030A0"/>
              </a:solidFill>
              <a:latin typeface="Open Sans"/>
              <a:ea typeface="Open Sans"/>
              <a:cs typeface="Open Sans"/>
              <a:sym typeface="Open Sans"/>
            </a:endParaRPr>
          </a:p>
          <a:p>
            <a:pPr marL="228600" lvl="0" indent="-226695" algn="l" rtl="0">
              <a:lnSpc>
                <a:spcPct val="90000"/>
              </a:lnSpc>
              <a:spcBef>
                <a:spcPts val="1000"/>
              </a:spcBef>
              <a:spcAft>
                <a:spcPts val="0"/>
              </a:spcAft>
              <a:buClr>
                <a:srgbClr val="7030A0"/>
              </a:buClr>
              <a:buSzPts val="1500"/>
              <a:buChar char="•"/>
            </a:pPr>
            <a:r>
              <a:rPr lang="en" sz="1500">
                <a:solidFill>
                  <a:srgbClr val="7030A0"/>
                </a:solidFill>
                <a:latin typeface="Open Sans"/>
                <a:ea typeface="Open Sans"/>
                <a:cs typeface="Open Sans"/>
                <a:sym typeface="Open Sans"/>
              </a:rPr>
              <a:t>Challenges of administering these funds effectively and efficiently</a:t>
            </a:r>
            <a:br>
              <a:rPr lang="en" sz="1500">
                <a:solidFill>
                  <a:srgbClr val="7030A0"/>
                </a:solidFill>
                <a:latin typeface="Open Sans"/>
                <a:ea typeface="Open Sans"/>
                <a:cs typeface="Open Sans"/>
                <a:sym typeface="Open Sans"/>
              </a:rPr>
            </a:br>
            <a:endParaRPr sz="1500">
              <a:solidFill>
                <a:srgbClr val="7030A0"/>
              </a:solidFill>
              <a:latin typeface="Open Sans"/>
              <a:ea typeface="Open Sans"/>
              <a:cs typeface="Open Sans"/>
              <a:sym typeface="Open Sans"/>
            </a:endParaRPr>
          </a:p>
          <a:p>
            <a:pPr marL="228600" lvl="0" indent="-226695" algn="l" rtl="0">
              <a:lnSpc>
                <a:spcPct val="90000"/>
              </a:lnSpc>
              <a:spcBef>
                <a:spcPts val="1000"/>
              </a:spcBef>
              <a:spcAft>
                <a:spcPts val="0"/>
              </a:spcAft>
              <a:buClr>
                <a:srgbClr val="7030A0"/>
              </a:buClr>
              <a:buSzPts val="1500"/>
              <a:buChar char="•"/>
            </a:pPr>
            <a:r>
              <a:rPr lang="en" sz="1500">
                <a:solidFill>
                  <a:srgbClr val="7030A0"/>
                </a:solidFill>
                <a:latin typeface="Open Sans"/>
                <a:ea typeface="Open Sans"/>
                <a:cs typeface="Open Sans"/>
                <a:sym typeface="Open Sans"/>
              </a:rPr>
              <a:t>Corresponding challenges of stewarding these donors (historically and with new funds being proposed)</a:t>
            </a:r>
            <a:br>
              <a:rPr lang="en" sz="1500">
                <a:solidFill>
                  <a:srgbClr val="7030A0"/>
                </a:solidFill>
                <a:latin typeface="Open Sans"/>
                <a:ea typeface="Open Sans"/>
                <a:cs typeface="Open Sans"/>
                <a:sym typeface="Open Sans"/>
              </a:rPr>
            </a:br>
            <a:endParaRPr sz="1500">
              <a:solidFill>
                <a:srgbClr val="7030A0"/>
              </a:solidFill>
              <a:latin typeface="Open Sans"/>
              <a:ea typeface="Open Sans"/>
              <a:cs typeface="Open Sans"/>
              <a:sym typeface="Open Sans"/>
            </a:endParaRPr>
          </a:p>
          <a:p>
            <a:pPr marL="228600" lvl="0" indent="-226695" algn="l" rtl="0">
              <a:lnSpc>
                <a:spcPct val="90000"/>
              </a:lnSpc>
              <a:spcBef>
                <a:spcPts val="1000"/>
              </a:spcBef>
              <a:spcAft>
                <a:spcPts val="0"/>
              </a:spcAft>
              <a:buClr>
                <a:srgbClr val="7030A0"/>
              </a:buClr>
              <a:buSzPts val="1500"/>
              <a:buChar char="•"/>
            </a:pPr>
            <a:r>
              <a:rPr lang="en" sz="1500">
                <a:solidFill>
                  <a:srgbClr val="7030A0"/>
                </a:solidFill>
                <a:latin typeface="Open Sans"/>
                <a:ea typeface="Open Sans"/>
                <a:cs typeface="Open Sans"/>
                <a:sym typeface="Open Sans"/>
              </a:rPr>
              <a:t>Unspent gift balances have doubled over last 10 years </a:t>
            </a:r>
            <a:endParaRPr sz="1500"/>
          </a:p>
          <a:p>
            <a:pPr marL="228600" lvl="0" indent="-131445" algn="l" rtl="0">
              <a:lnSpc>
                <a:spcPct val="90000"/>
              </a:lnSpc>
              <a:spcBef>
                <a:spcPts val="1000"/>
              </a:spcBef>
              <a:spcAft>
                <a:spcPts val="0"/>
              </a:spcAft>
              <a:buClr>
                <a:schemeClr val="dk1"/>
              </a:buClr>
              <a:buSzPts val="1800"/>
              <a:buNone/>
            </a:pPr>
            <a:endParaRPr sz="1500">
              <a:solidFill>
                <a:srgbClr val="7030A0"/>
              </a:solidFill>
              <a:latin typeface="Open Sans"/>
              <a:ea typeface="Open Sans"/>
              <a:cs typeface="Open Sans"/>
              <a:sym typeface="Open Sans"/>
            </a:endParaRPr>
          </a:p>
          <a:p>
            <a:pPr marL="228600" lvl="0" indent="-226695" algn="l" rtl="0">
              <a:lnSpc>
                <a:spcPct val="90000"/>
              </a:lnSpc>
              <a:spcBef>
                <a:spcPts val="1000"/>
              </a:spcBef>
              <a:spcAft>
                <a:spcPts val="0"/>
              </a:spcAft>
              <a:buClr>
                <a:srgbClr val="7030A0"/>
              </a:buClr>
              <a:buSzPts val="1500"/>
              <a:buChar char="•"/>
            </a:pPr>
            <a:r>
              <a:rPr lang="en" sz="1500">
                <a:solidFill>
                  <a:srgbClr val="7030A0"/>
                </a:solidFill>
                <a:latin typeface="Open Sans"/>
                <a:ea typeface="Open Sans"/>
                <a:cs typeface="Open Sans"/>
                <a:sym typeface="Open Sans"/>
              </a:rPr>
              <a:t>Increased gift complexity driven by philanthropy-savvy donors</a:t>
            </a:r>
            <a:endParaRPr sz="1500"/>
          </a:p>
          <a:p>
            <a:pPr marL="228600" lvl="0" indent="-131445" algn="l" rtl="0">
              <a:lnSpc>
                <a:spcPct val="90000"/>
              </a:lnSpc>
              <a:spcBef>
                <a:spcPts val="1000"/>
              </a:spcBef>
              <a:spcAft>
                <a:spcPts val="0"/>
              </a:spcAft>
              <a:buClr>
                <a:schemeClr val="dk1"/>
              </a:buClr>
              <a:buSzPts val="1800"/>
              <a:buNone/>
            </a:pPr>
            <a:endParaRPr sz="1500">
              <a:latin typeface="Open Sans"/>
              <a:ea typeface="Open Sans"/>
              <a:cs typeface="Open Sans"/>
              <a:sym typeface="Open Sans"/>
            </a:endParaRPr>
          </a:p>
        </p:txBody>
      </p:sp>
      <p:sp>
        <p:nvSpPr>
          <p:cNvPr id="900" name="Google Shape;900;p142"/>
          <p:cNvSpPr txBox="1"/>
          <p:nvPr/>
        </p:nvSpPr>
        <p:spPr>
          <a:xfrm>
            <a:off x="4636121" y="5316779"/>
            <a:ext cx="3962400" cy="992100"/>
          </a:xfrm>
          <a:prstGeom prst="rect">
            <a:avLst/>
          </a:prstGeom>
          <a:noFill/>
          <a:ln>
            <a:noFill/>
          </a:ln>
        </p:spPr>
        <p:txBody>
          <a:bodyPr spcFirstLastPara="1" wrap="square" lIns="68575" tIns="34275" rIns="68575" bIns="34275" anchor="t" anchorCtr="0">
            <a:normAutofit fontScale="25000" lnSpcReduction="20000"/>
          </a:bodyPr>
          <a:lstStyle/>
          <a:p>
            <a:pPr marL="0" marR="0" lvl="0" indent="0" algn="l" rtl="0">
              <a:lnSpc>
                <a:spcPct val="90000"/>
              </a:lnSpc>
              <a:spcBef>
                <a:spcPts val="0"/>
              </a:spcBef>
              <a:spcAft>
                <a:spcPts val="0"/>
              </a:spcAft>
              <a:buClr>
                <a:srgbClr val="833C0B"/>
              </a:buClr>
              <a:buSzPts val="375"/>
              <a:buFont typeface="Open Sans"/>
              <a:buNone/>
            </a:pPr>
            <a:r>
              <a:rPr lang="en" sz="6000" i="1" u="none" strike="noStrike" cap="none">
                <a:solidFill>
                  <a:srgbClr val="833C0B"/>
                </a:solidFill>
                <a:latin typeface="Open Sans"/>
                <a:ea typeface="Open Sans"/>
                <a:cs typeface="Open Sans"/>
                <a:sym typeface="Open Sans"/>
              </a:rPr>
              <a:t>"Do the best you can until you know better. </a:t>
            </a:r>
            <a:endParaRPr sz="6000">
              <a:latin typeface="Open Sans"/>
              <a:ea typeface="Open Sans"/>
              <a:cs typeface="Open Sans"/>
              <a:sym typeface="Open Sans"/>
            </a:endParaRPr>
          </a:p>
          <a:p>
            <a:pPr marL="0" marR="0" lvl="0" indent="0" algn="l" rtl="0">
              <a:lnSpc>
                <a:spcPct val="90000"/>
              </a:lnSpc>
              <a:spcBef>
                <a:spcPts val="1000"/>
              </a:spcBef>
              <a:spcAft>
                <a:spcPts val="0"/>
              </a:spcAft>
              <a:buClr>
                <a:srgbClr val="833C0B"/>
              </a:buClr>
              <a:buSzPts val="375"/>
              <a:buFont typeface="Open Sans"/>
              <a:buNone/>
            </a:pPr>
            <a:r>
              <a:rPr lang="en" sz="6000" i="1" u="none" strike="noStrike" cap="none">
                <a:solidFill>
                  <a:srgbClr val="833C0B"/>
                </a:solidFill>
                <a:latin typeface="Open Sans"/>
                <a:ea typeface="Open Sans"/>
                <a:cs typeface="Open Sans"/>
                <a:sym typeface="Open Sans"/>
              </a:rPr>
              <a:t>Then once you know better, do better." </a:t>
            </a:r>
            <a:endParaRPr sz="6000">
              <a:latin typeface="Open Sans"/>
              <a:ea typeface="Open Sans"/>
              <a:cs typeface="Open Sans"/>
              <a:sym typeface="Open Sans"/>
            </a:endParaRPr>
          </a:p>
          <a:p>
            <a:pPr marL="0" marR="0" lvl="0" indent="0" algn="l" rtl="0">
              <a:lnSpc>
                <a:spcPct val="90000"/>
              </a:lnSpc>
              <a:spcBef>
                <a:spcPts val="1000"/>
              </a:spcBef>
              <a:spcAft>
                <a:spcPts val="0"/>
              </a:spcAft>
              <a:buClr>
                <a:srgbClr val="833C0B"/>
              </a:buClr>
              <a:buSzPts val="375"/>
              <a:buFont typeface="Open Sans"/>
              <a:buNone/>
            </a:pPr>
            <a:r>
              <a:rPr lang="en" sz="6000" i="0" u="none" strike="noStrike" cap="none">
                <a:solidFill>
                  <a:srgbClr val="833C0B"/>
                </a:solidFill>
                <a:latin typeface="Open Sans"/>
                <a:ea typeface="Open Sans"/>
                <a:cs typeface="Open Sans"/>
                <a:sym typeface="Open Sans"/>
              </a:rPr>
              <a:t>- Maya Angelou</a:t>
            </a:r>
            <a:endParaRPr sz="6000">
              <a:latin typeface="Open Sans"/>
              <a:ea typeface="Open Sans"/>
              <a:cs typeface="Open Sans"/>
              <a:sym typeface="Open Sans"/>
            </a:endParaRPr>
          </a:p>
          <a:p>
            <a:pPr marL="0" marR="0" lvl="0" indent="0" algn="l" rtl="0">
              <a:lnSpc>
                <a:spcPct val="90000"/>
              </a:lnSpc>
              <a:spcBef>
                <a:spcPts val="1000"/>
              </a:spcBef>
              <a:spcAft>
                <a:spcPts val="0"/>
              </a:spcAft>
              <a:buClr>
                <a:srgbClr val="4B2E83"/>
              </a:buClr>
              <a:buSzPct val="100000"/>
              <a:buFont typeface="Encode Sans"/>
              <a:buNone/>
            </a:pPr>
            <a:endParaRPr sz="1950" b="0" i="0" u="none" strike="noStrike" cap="none">
              <a:solidFill>
                <a:schemeClr val="lt1"/>
              </a:solidFill>
              <a:latin typeface="Encode Sans"/>
              <a:ea typeface="Encode Sans"/>
              <a:cs typeface="Encode Sans"/>
              <a:sym typeface="Encode Sans"/>
            </a:endParaRPr>
          </a:p>
          <a:p>
            <a:pPr marL="257175" marR="0" lvl="0" indent="-133350" algn="l" rtl="0">
              <a:lnSpc>
                <a:spcPct val="90000"/>
              </a:lnSpc>
              <a:spcBef>
                <a:spcPts val="1000"/>
              </a:spcBef>
              <a:spcAft>
                <a:spcPts val="0"/>
              </a:spcAft>
              <a:buClr>
                <a:srgbClr val="4B2E83"/>
              </a:buClr>
              <a:buSzPct val="100000"/>
              <a:buFont typeface="Noto Sans Symbols"/>
              <a:buNone/>
            </a:pPr>
            <a:endParaRPr sz="1950" b="0" i="0" u="none" strike="noStrike" cap="none">
              <a:solidFill>
                <a:schemeClr val="lt1"/>
              </a:solidFill>
              <a:latin typeface="Encode Sans"/>
              <a:ea typeface="Encode Sans"/>
              <a:cs typeface="Encode Sans"/>
              <a:sym typeface="Encode Sans"/>
            </a:endParaRPr>
          </a:p>
          <a:p>
            <a:pPr marL="257175" marR="0" lvl="0" indent="-133350" algn="l" rtl="0">
              <a:lnSpc>
                <a:spcPct val="90000"/>
              </a:lnSpc>
              <a:spcBef>
                <a:spcPts val="1000"/>
              </a:spcBef>
              <a:spcAft>
                <a:spcPts val="0"/>
              </a:spcAft>
              <a:buClr>
                <a:srgbClr val="4B2E83"/>
              </a:buClr>
              <a:buSzPct val="100000"/>
              <a:buFont typeface="Noto Sans Symbols"/>
              <a:buNone/>
            </a:pPr>
            <a:endParaRPr sz="1950" b="0" i="0" u="none" strike="noStrike" cap="none">
              <a:solidFill>
                <a:schemeClr val="lt1"/>
              </a:solidFill>
              <a:latin typeface="Encode Sans"/>
              <a:ea typeface="Encode Sans"/>
              <a:cs typeface="Encode Sans"/>
              <a:sym typeface="Encode Sans"/>
            </a:endParaRPr>
          </a:p>
          <a:p>
            <a:pPr marL="0" marR="0" lvl="0" indent="0" algn="l" rtl="0">
              <a:lnSpc>
                <a:spcPct val="90000"/>
              </a:lnSpc>
              <a:spcBef>
                <a:spcPts val="1000"/>
              </a:spcBef>
              <a:spcAft>
                <a:spcPts val="0"/>
              </a:spcAft>
              <a:buClr>
                <a:srgbClr val="4B2E83"/>
              </a:buClr>
              <a:buSzPct val="100000"/>
              <a:buFont typeface="Encode Sans"/>
              <a:buNone/>
            </a:pPr>
            <a:endParaRPr sz="1950" b="0" i="0" u="none" strike="noStrike" cap="none">
              <a:solidFill>
                <a:schemeClr val="lt1"/>
              </a:solidFill>
              <a:latin typeface="Encode Sans"/>
              <a:ea typeface="Encode Sans"/>
              <a:cs typeface="Encode Sans"/>
              <a:sym typeface="Encode Sans"/>
            </a:endParaRPr>
          </a:p>
        </p:txBody>
      </p:sp>
      <p:pic>
        <p:nvPicPr>
          <p:cNvPr id="901" name="Google Shape;901;p142"/>
          <p:cNvPicPr preferRelativeResize="0"/>
          <p:nvPr/>
        </p:nvPicPr>
        <p:blipFill rotWithShape="1">
          <a:blip r:embed="rId3">
            <a:alphaModFix/>
          </a:blip>
          <a:srcRect r="64711"/>
          <a:stretch/>
        </p:blipFill>
        <p:spPr>
          <a:xfrm>
            <a:off x="-3637" y="-19750"/>
            <a:ext cx="3226725" cy="6897475"/>
          </a:xfrm>
          <a:prstGeom prst="rect">
            <a:avLst/>
          </a:prstGeom>
          <a:noFill/>
          <a:ln>
            <a:noFill/>
          </a:ln>
        </p:spPr>
      </p:pic>
      <p:sp>
        <p:nvSpPr>
          <p:cNvPr id="902" name="Google Shape;902;p142"/>
          <p:cNvSpPr txBox="1">
            <a:spLocks noGrp="1"/>
          </p:cNvSpPr>
          <p:nvPr>
            <p:ph type="title"/>
          </p:nvPr>
        </p:nvSpPr>
        <p:spPr>
          <a:xfrm>
            <a:off x="314921" y="1513940"/>
            <a:ext cx="2589600" cy="327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Open Sans"/>
              <a:buNone/>
            </a:pPr>
            <a:r>
              <a:rPr lang="en" sz="2400" b="1">
                <a:latin typeface="Open Sans"/>
                <a:ea typeface="Open Sans"/>
                <a:cs typeface="Open Sans"/>
                <a:sym typeface="Open Sans"/>
              </a:rPr>
              <a:t>Current challenges</a:t>
            </a:r>
            <a:endParaRPr b="1">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43"/>
          <p:cNvSpPr txBox="1">
            <a:spLocks noGrp="1"/>
          </p:cNvSpPr>
          <p:nvPr>
            <p:ph type="body" idx="1"/>
          </p:nvPr>
        </p:nvSpPr>
        <p:spPr>
          <a:xfrm>
            <a:off x="3533188" y="2357870"/>
            <a:ext cx="5269200" cy="2455500"/>
          </a:xfrm>
          <a:prstGeom prst="rect">
            <a:avLst/>
          </a:prstGeom>
          <a:noFill/>
          <a:ln>
            <a:noFill/>
          </a:ln>
        </p:spPr>
        <p:txBody>
          <a:bodyPr spcFirstLastPara="1" wrap="square" lIns="68575" tIns="34275" rIns="68575" bIns="34275" anchor="t" anchorCtr="0">
            <a:normAutofit/>
          </a:bodyPr>
          <a:lstStyle/>
          <a:p>
            <a:pPr marL="228600" lvl="0" indent="-114300" algn="l" rtl="0">
              <a:lnSpc>
                <a:spcPct val="90000"/>
              </a:lnSpc>
              <a:spcBef>
                <a:spcPts val="0"/>
              </a:spcBef>
              <a:spcAft>
                <a:spcPts val="0"/>
              </a:spcAft>
              <a:buClr>
                <a:schemeClr val="dk1"/>
              </a:buClr>
              <a:buSzPts val="1800"/>
              <a:buNone/>
            </a:pPr>
            <a:endParaRPr/>
          </a:p>
          <a:p>
            <a:pPr marL="0" lvl="0" indent="0" algn="l" rtl="0">
              <a:lnSpc>
                <a:spcPct val="150000"/>
              </a:lnSpc>
              <a:spcBef>
                <a:spcPts val="1000"/>
              </a:spcBef>
              <a:spcAft>
                <a:spcPts val="0"/>
              </a:spcAft>
              <a:buClr>
                <a:srgbClr val="7030A0"/>
              </a:buClr>
              <a:buSzPts val="1800"/>
              <a:buNone/>
            </a:pPr>
            <a:r>
              <a:rPr lang="en">
                <a:solidFill>
                  <a:srgbClr val="7030A0"/>
                </a:solidFill>
                <a:latin typeface="Open Sans"/>
                <a:ea typeface="Open Sans"/>
                <a:cs typeface="Open Sans"/>
                <a:sym typeface="Open Sans"/>
              </a:rPr>
              <a:t>“The most useful gift is the flexible one, where sufficient freedom is permitted to meet changing conditions at the University while still meeting the general goals of the donor.”</a:t>
            </a:r>
            <a:endParaRPr/>
          </a:p>
        </p:txBody>
      </p:sp>
      <p:sp>
        <p:nvSpPr>
          <p:cNvPr id="909" name="Google Shape;909;p143"/>
          <p:cNvSpPr txBox="1"/>
          <p:nvPr/>
        </p:nvSpPr>
        <p:spPr>
          <a:xfrm>
            <a:off x="3502911" y="1608241"/>
            <a:ext cx="4843200" cy="384600"/>
          </a:xfrm>
          <a:prstGeom prst="rect">
            <a:avLst/>
          </a:prstGeom>
          <a:noFill/>
          <a:ln>
            <a:noFill/>
          </a:ln>
        </p:spPr>
        <p:txBody>
          <a:bodyPr spcFirstLastPara="1" wrap="square" lIns="68575" tIns="34275" rIns="68575" bIns="34275" anchor="ctr" anchorCtr="0">
            <a:normAutofit fontScale="92500"/>
          </a:bodyPr>
          <a:lstStyle/>
          <a:p>
            <a:pPr marL="0" marR="0" lvl="0" indent="0" algn="l" rtl="0">
              <a:lnSpc>
                <a:spcPct val="90000"/>
              </a:lnSpc>
              <a:spcBef>
                <a:spcPts val="0"/>
              </a:spcBef>
              <a:spcAft>
                <a:spcPts val="0"/>
              </a:spcAft>
              <a:buClr>
                <a:srgbClr val="7030A0"/>
              </a:buClr>
              <a:buSzPct val="100000"/>
              <a:buFont typeface="Open Sans"/>
              <a:buNone/>
            </a:pPr>
            <a:r>
              <a:rPr lang="en" sz="2400" b="1" i="0" u="none" strike="noStrike" cap="none">
                <a:solidFill>
                  <a:srgbClr val="7030A0"/>
                </a:solidFill>
                <a:latin typeface="Open Sans"/>
                <a:ea typeface="Open Sans"/>
                <a:cs typeface="Open Sans"/>
                <a:sym typeface="Open Sans"/>
              </a:rPr>
              <a:t>EXECUTIVE ORDER NO. 41 (1972)</a:t>
            </a:r>
            <a:endParaRPr/>
          </a:p>
        </p:txBody>
      </p:sp>
      <p:sp>
        <p:nvSpPr>
          <p:cNvPr id="910" name="Google Shape;910;p143"/>
          <p:cNvSpPr txBox="1"/>
          <p:nvPr/>
        </p:nvSpPr>
        <p:spPr>
          <a:xfrm>
            <a:off x="3671161" y="5099911"/>
            <a:ext cx="4862700" cy="300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0" i="0" u="none" strike="noStrike" cap="none">
                <a:solidFill>
                  <a:srgbClr val="7030A0"/>
                </a:solidFill>
                <a:latin typeface="Open Sans SemiBold"/>
                <a:ea typeface="Open Sans SemiBold"/>
                <a:cs typeface="Open Sans SemiBold"/>
                <a:sym typeface="Open Sans SemiBold"/>
              </a:rPr>
              <a:t>"Flexible" is not synonymous with "unrestricted"</a:t>
            </a:r>
            <a:endParaRPr/>
          </a:p>
        </p:txBody>
      </p:sp>
      <p:pic>
        <p:nvPicPr>
          <p:cNvPr id="911" name="Google Shape;911;p143"/>
          <p:cNvPicPr preferRelativeResize="0"/>
          <p:nvPr/>
        </p:nvPicPr>
        <p:blipFill rotWithShape="1">
          <a:blip r:embed="rId3">
            <a:alphaModFix/>
          </a:blip>
          <a:srcRect r="64711"/>
          <a:stretch/>
        </p:blipFill>
        <p:spPr>
          <a:xfrm>
            <a:off x="-21212" y="0"/>
            <a:ext cx="3226725"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17"/>
          <p:cNvSpPr txBox="1">
            <a:spLocks noGrp="1"/>
          </p:cNvSpPr>
          <p:nvPr>
            <p:ph type="title"/>
          </p:nvPr>
        </p:nvSpPr>
        <p:spPr>
          <a:xfrm>
            <a:off x="460375" y="859991"/>
            <a:ext cx="7023600" cy="3522300"/>
          </a:xfrm>
          <a:prstGeom prst="rect">
            <a:avLst/>
          </a:prstGeom>
          <a:noFill/>
          <a:ln>
            <a:noFill/>
          </a:ln>
        </p:spPr>
        <p:txBody>
          <a:bodyPr spcFirstLastPara="1" wrap="square" lIns="121900" tIns="60925" rIns="121900" bIns="60925" anchor="b" anchorCtr="0">
            <a:noAutofit/>
          </a:bodyPr>
          <a:lstStyle/>
          <a:p>
            <a:pPr marL="0" lvl="0" indent="0" algn="l" rtl="0">
              <a:spcBef>
                <a:spcPts val="0"/>
              </a:spcBef>
              <a:spcAft>
                <a:spcPts val="0"/>
              </a:spcAft>
              <a:buClr>
                <a:schemeClr val="lt2"/>
              </a:buClr>
              <a:buSzPts val="4900"/>
              <a:buFont typeface="Encode Sans Black"/>
              <a:buNone/>
            </a:pPr>
            <a:r>
              <a:rPr lang="en"/>
              <a:t>Sponsored Programs Finance – WHO?</a:t>
            </a:r>
            <a:endParaRPr/>
          </a:p>
        </p:txBody>
      </p:sp>
      <p:sp>
        <p:nvSpPr>
          <p:cNvPr id="652" name="Google Shape;652;p117"/>
          <p:cNvSpPr txBox="1"/>
          <p:nvPr/>
        </p:nvSpPr>
        <p:spPr>
          <a:xfrm>
            <a:off x="460375" y="4506457"/>
            <a:ext cx="6822000" cy="978300"/>
          </a:xfrm>
          <a:prstGeom prst="rect">
            <a:avLst/>
          </a:prstGeom>
          <a:noFill/>
          <a:ln>
            <a:noFill/>
          </a:ln>
        </p:spPr>
        <p:txBody>
          <a:bodyPr spcFirstLastPara="1" wrap="square" lIns="121900" tIns="60925" rIns="121900" bIns="60925" anchor="b" anchorCtr="0">
            <a:noAutofit/>
          </a:bodyPr>
          <a:lstStyle/>
          <a:p>
            <a:pPr marL="0" marR="0" lvl="0" indent="0" algn="l" rtl="0">
              <a:lnSpc>
                <a:spcPct val="150000"/>
              </a:lnSpc>
              <a:spcBef>
                <a:spcPts val="0"/>
              </a:spcBef>
              <a:spcAft>
                <a:spcPts val="0"/>
              </a:spcAft>
              <a:buClr>
                <a:srgbClr val="FFFFFF"/>
              </a:buClr>
              <a:buSzPts val="1000"/>
              <a:buFont typeface="Arial"/>
              <a:buNone/>
            </a:pPr>
            <a:r>
              <a:rPr lang="en" b="0" i="0" u="none" strike="noStrike" cap="none">
                <a:solidFill>
                  <a:srgbClr val="FFFFFF"/>
                </a:solidFill>
                <a:latin typeface="Arial"/>
                <a:ea typeface="Arial"/>
                <a:cs typeface="Arial"/>
                <a:sym typeface="Arial"/>
              </a:rPr>
              <a:t>October 2022 MRAM</a:t>
            </a:r>
            <a:endParaRPr/>
          </a:p>
          <a:p>
            <a:pPr marL="0" marR="0" lvl="0" indent="0" algn="l" rtl="0">
              <a:lnSpc>
                <a:spcPct val="150000"/>
              </a:lnSpc>
              <a:spcBef>
                <a:spcPts val="200"/>
              </a:spcBef>
              <a:spcAft>
                <a:spcPts val="0"/>
              </a:spcAft>
              <a:buClr>
                <a:srgbClr val="FFFFFF"/>
              </a:buClr>
              <a:buSzPts val="1000"/>
              <a:buFont typeface="Arial"/>
              <a:buNone/>
            </a:pPr>
            <a:r>
              <a:rPr lang="en" b="0" i="0" u="none" strike="noStrike" cap="none">
                <a:solidFill>
                  <a:srgbClr val="FFFFFF"/>
                </a:solidFill>
                <a:latin typeface="Arial"/>
                <a:ea typeface="Arial"/>
                <a:cs typeface="Arial"/>
                <a:sym typeface="Arial"/>
              </a:rPr>
              <a:t>Kirsten DeFries, Research Compliance and Operations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44"/>
          <p:cNvSpPr txBox="1">
            <a:spLocks noGrp="1"/>
          </p:cNvSpPr>
          <p:nvPr>
            <p:ph type="subTitle" idx="1"/>
          </p:nvPr>
        </p:nvSpPr>
        <p:spPr>
          <a:xfrm>
            <a:off x="5035139" y="1303008"/>
            <a:ext cx="3817800" cy="2165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7030A0"/>
              </a:buClr>
              <a:buSzPts val="1350"/>
              <a:buNone/>
            </a:pPr>
            <a:r>
              <a:rPr lang="en" sz="1350" b="1">
                <a:solidFill>
                  <a:srgbClr val="7030A0"/>
                </a:solidFill>
                <a:latin typeface="Open Sans"/>
                <a:ea typeface="Open Sans"/>
                <a:cs typeface="Open Sans"/>
                <a:sym typeface="Open Sans"/>
              </a:rPr>
              <a:t>"Detached and disinterested generosity"</a:t>
            </a:r>
            <a:endParaRPr/>
          </a:p>
          <a:p>
            <a:pPr marL="257175" lvl="0" indent="-257175" algn="l" rtl="0">
              <a:lnSpc>
                <a:spcPct val="100000"/>
              </a:lnSpc>
              <a:spcBef>
                <a:spcPts val="750"/>
              </a:spcBef>
              <a:spcAft>
                <a:spcPts val="0"/>
              </a:spcAft>
              <a:buClr>
                <a:srgbClr val="7030A0"/>
              </a:buClr>
              <a:buSzPts val="1350"/>
              <a:buFont typeface="Arial"/>
              <a:buChar char="•"/>
            </a:pPr>
            <a:r>
              <a:rPr lang="en" sz="1350">
                <a:solidFill>
                  <a:srgbClr val="7030A0"/>
                </a:solidFill>
                <a:latin typeface="Open Sans"/>
                <a:ea typeface="Open Sans"/>
                <a:cs typeface="Open Sans"/>
                <a:sym typeface="Open Sans"/>
              </a:rPr>
              <a:t>Philanthropic or charitable intent</a:t>
            </a:r>
            <a:endParaRPr/>
          </a:p>
          <a:p>
            <a:pPr marL="257175" lvl="0" indent="-257175" algn="l" rtl="0">
              <a:lnSpc>
                <a:spcPct val="100000"/>
              </a:lnSpc>
              <a:spcBef>
                <a:spcPts val="750"/>
              </a:spcBef>
              <a:spcAft>
                <a:spcPts val="0"/>
              </a:spcAft>
              <a:buClr>
                <a:srgbClr val="7030A0"/>
              </a:buClr>
              <a:buSzPts val="1350"/>
              <a:buFont typeface="Arial"/>
              <a:buChar char="•"/>
            </a:pPr>
            <a:r>
              <a:rPr lang="en" sz="1350">
                <a:solidFill>
                  <a:srgbClr val="7030A0"/>
                </a:solidFill>
                <a:latin typeface="Open Sans"/>
                <a:ea typeface="Open Sans"/>
                <a:cs typeface="Open Sans"/>
                <a:sym typeface="Open Sans"/>
              </a:rPr>
              <a:t>Primary beneficiary is the general public (not the donor)</a:t>
            </a:r>
            <a:endParaRPr>
              <a:solidFill>
                <a:srgbClr val="7030A0"/>
              </a:solidFill>
            </a:endParaRPr>
          </a:p>
          <a:p>
            <a:pPr marL="257175" lvl="0" indent="-257175" algn="l" rtl="0">
              <a:lnSpc>
                <a:spcPct val="100000"/>
              </a:lnSpc>
              <a:spcBef>
                <a:spcPts val="750"/>
              </a:spcBef>
              <a:spcAft>
                <a:spcPts val="0"/>
              </a:spcAft>
              <a:buClr>
                <a:srgbClr val="7030A0"/>
              </a:buClr>
              <a:buSzPts val="1350"/>
              <a:buFont typeface="Arial"/>
              <a:buChar char="•"/>
            </a:pPr>
            <a:r>
              <a:rPr lang="en" sz="1350">
                <a:solidFill>
                  <a:srgbClr val="7030A0"/>
                </a:solidFill>
                <a:latin typeface="Open Sans"/>
                <a:ea typeface="Open Sans"/>
                <a:cs typeface="Open Sans"/>
                <a:sym typeface="Open Sans"/>
              </a:rPr>
              <a:t>Given for general activities or a new project/initiative </a:t>
            </a:r>
            <a:endParaRPr/>
          </a:p>
          <a:p>
            <a:pPr marL="257175" lvl="0" indent="-257175" algn="l" rtl="0">
              <a:lnSpc>
                <a:spcPct val="100000"/>
              </a:lnSpc>
              <a:spcBef>
                <a:spcPts val="750"/>
              </a:spcBef>
              <a:spcAft>
                <a:spcPts val="0"/>
              </a:spcAft>
              <a:buClr>
                <a:srgbClr val="7030A0"/>
              </a:buClr>
              <a:buSzPts val="1350"/>
              <a:buFont typeface="Arial"/>
              <a:buChar char="•"/>
            </a:pPr>
            <a:r>
              <a:rPr lang="en" sz="1350">
                <a:solidFill>
                  <a:srgbClr val="7030A0"/>
                </a:solidFill>
                <a:latin typeface="Open Sans"/>
                <a:ea typeface="Open Sans"/>
                <a:cs typeface="Open Sans"/>
                <a:sym typeface="Open Sans"/>
              </a:rPr>
              <a:t>Irrevocable </a:t>
            </a:r>
            <a:endParaRPr sz="1350">
              <a:solidFill>
                <a:srgbClr val="7030A0"/>
              </a:solidFill>
              <a:latin typeface="Open Sans"/>
              <a:ea typeface="Open Sans"/>
              <a:cs typeface="Open Sans"/>
              <a:sym typeface="Open Sans"/>
            </a:endParaRPr>
          </a:p>
          <a:p>
            <a:pPr marL="257175" lvl="0" indent="-257175" algn="l" rtl="0">
              <a:lnSpc>
                <a:spcPct val="100000"/>
              </a:lnSpc>
              <a:spcBef>
                <a:spcPts val="750"/>
              </a:spcBef>
              <a:spcAft>
                <a:spcPts val="0"/>
              </a:spcAft>
              <a:buClr>
                <a:srgbClr val="7030A0"/>
              </a:buClr>
              <a:buSzPts val="1350"/>
              <a:buFont typeface="Arial"/>
              <a:buChar char="•"/>
            </a:pPr>
            <a:r>
              <a:rPr lang="en" sz="1350">
                <a:solidFill>
                  <a:srgbClr val="7030A0"/>
                </a:solidFill>
                <a:latin typeface="Open Sans"/>
                <a:ea typeface="Open Sans"/>
                <a:cs typeface="Open Sans"/>
                <a:sym typeface="Open Sans"/>
              </a:rPr>
              <a:t>No quid pro quo</a:t>
            </a:r>
            <a:endParaRPr/>
          </a:p>
          <a:p>
            <a:pPr marL="0" lvl="0" indent="0" algn="l" rtl="0">
              <a:lnSpc>
                <a:spcPct val="100000"/>
              </a:lnSpc>
              <a:spcBef>
                <a:spcPts val="750"/>
              </a:spcBef>
              <a:spcAft>
                <a:spcPts val="0"/>
              </a:spcAft>
              <a:buClr>
                <a:srgbClr val="7030A0"/>
              </a:buClr>
              <a:buSzPts val="1350"/>
              <a:buNone/>
            </a:pPr>
            <a:br>
              <a:rPr lang="en" sz="1350" b="1">
                <a:solidFill>
                  <a:srgbClr val="7030A0"/>
                </a:solidFill>
                <a:latin typeface="Open Sans"/>
                <a:ea typeface="Open Sans"/>
                <a:cs typeface="Open Sans"/>
                <a:sym typeface="Open Sans"/>
              </a:rPr>
            </a:br>
            <a:r>
              <a:rPr lang="en" sz="1350" b="1">
                <a:solidFill>
                  <a:srgbClr val="7030A0"/>
                </a:solidFill>
                <a:latin typeface="Open Sans"/>
                <a:ea typeface="Open Sans"/>
                <a:cs typeface="Open Sans"/>
                <a:sym typeface="Open Sans"/>
              </a:rPr>
              <a:t>Gifts cannot...</a:t>
            </a:r>
            <a:endParaRPr b="1">
              <a:solidFill>
                <a:srgbClr val="7030A0"/>
              </a:solidFill>
            </a:endParaRPr>
          </a:p>
          <a:p>
            <a:pPr marL="214312" lvl="0" indent="-214312" algn="l" rtl="0">
              <a:lnSpc>
                <a:spcPct val="100000"/>
              </a:lnSpc>
              <a:spcBef>
                <a:spcPts val="750"/>
              </a:spcBef>
              <a:spcAft>
                <a:spcPts val="0"/>
              </a:spcAft>
              <a:buClr>
                <a:srgbClr val="7030A0"/>
              </a:buClr>
              <a:buSzPts val="1350"/>
              <a:buFont typeface="Arial"/>
              <a:buChar char="•"/>
            </a:pPr>
            <a:r>
              <a:rPr lang="en" sz="1350">
                <a:solidFill>
                  <a:srgbClr val="7030A0"/>
                </a:solidFill>
                <a:latin typeface="Open Sans"/>
                <a:ea typeface="Open Sans"/>
                <a:cs typeface="Open Sans"/>
                <a:sym typeface="Open Sans"/>
              </a:rPr>
              <a:t>Require detailed financial accountability</a:t>
            </a:r>
            <a:endParaRPr/>
          </a:p>
          <a:p>
            <a:pPr marL="214312" lvl="0" indent="-214312" algn="l" rtl="0">
              <a:lnSpc>
                <a:spcPct val="100000"/>
              </a:lnSpc>
              <a:spcBef>
                <a:spcPts val="750"/>
              </a:spcBef>
              <a:spcAft>
                <a:spcPts val="0"/>
              </a:spcAft>
              <a:buClr>
                <a:srgbClr val="7030A0"/>
              </a:buClr>
              <a:buSzPts val="1350"/>
              <a:buFont typeface="Arial"/>
              <a:buChar char="•"/>
            </a:pPr>
            <a:r>
              <a:rPr lang="en" sz="1350">
                <a:solidFill>
                  <a:srgbClr val="7030A0"/>
                </a:solidFill>
                <a:latin typeface="Open Sans"/>
                <a:ea typeface="Open Sans"/>
                <a:cs typeface="Open Sans"/>
                <a:sym typeface="Open Sans"/>
              </a:rPr>
              <a:t>Require deliverables </a:t>
            </a:r>
            <a:endParaRPr>
              <a:solidFill>
                <a:srgbClr val="7030A0"/>
              </a:solidFill>
            </a:endParaRPr>
          </a:p>
          <a:p>
            <a:pPr marL="214312" lvl="0" indent="-214312" algn="l" rtl="0">
              <a:lnSpc>
                <a:spcPct val="100000"/>
              </a:lnSpc>
              <a:spcBef>
                <a:spcPts val="750"/>
              </a:spcBef>
              <a:spcAft>
                <a:spcPts val="0"/>
              </a:spcAft>
              <a:buClr>
                <a:srgbClr val="7030A0"/>
              </a:buClr>
              <a:buSzPts val="1350"/>
              <a:buFont typeface="Arial"/>
              <a:buChar char="•"/>
            </a:pPr>
            <a:r>
              <a:rPr lang="en" sz="1350">
                <a:solidFill>
                  <a:srgbClr val="7030A0"/>
                </a:solidFill>
                <a:latin typeface="Open Sans"/>
                <a:ea typeface="Open Sans"/>
                <a:cs typeface="Open Sans"/>
                <a:sym typeface="Open Sans"/>
              </a:rPr>
              <a:t>Transfer IP, restrict publications, require indemnification clauses</a:t>
            </a:r>
            <a:endParaRPr>
              <a:solidFill>
                <a:srgbClr val="7030A0"/>
              </a:solidFill>
            </a:endParaRPr>
          </a:p>
          <a:p>
            <a:pPr marL="214312" lvl="0" indent="-214312" algn="l" rtl="0">
              <a:lnSpc>
                <a:spcPct val="100000"/>
              </a:lnSpc>
              <a:spcBef>
                <a:spcPts val="750"/>
              </a:spcBef>
              <a:spcAft>
                <a:spcPts val="0"/>
              </a:spcAft>
              <a:buClr>
                <a:srgbClr val="7030A0"/>
              </a:buClr>
              <a:buSzPts val="1350"/>
              <a:buFont typeface="Arial"/>
              <a:buChar char="•"/>
            </a:pPr>
            <a:r>
              <a:rPr lang="en" sz="1350">
                <a:solidFill>
                  <a:srgbClr val="7030A0"/>
                </a:solidFill>
                <a:latin typeface="Open Sans"/>
                <a:ea typeface="Open Sans"/>
                <a:cs typeface="Open Sans"/>
                <a:sym typeface="Open Sans"/>
              </a:rPr>
              <a:t>Require return of funds</a:t>
            </a:r>
            <a:endParaRPr sz="1350">
              <a:solidFill>
                <a:srgbClr val="7030A0"/>
              </a:solidFill>
              <a:latin typeface="Open Sans"/>
              <a:ea typeface="Open Sans"/>
              <a:cs typeface="Open Sans"/>
              <a:sym typeface="Open Sans"/>
            </a:endParaRPr>
          </a:p>
          <a:p>
            <a:pPr marL="257175" lvl="0" indent="-171450" algn="l" rtl="0">
              <a:lnSpc>
                <a:spcPct val="100000"/>
              </a:lnSpc>
              <a:spcBef>
                <a:spcPts val="750"/>
              </a:spcBef>
              <a:spcAft>
                <a:spcPts val="0"/>
              </a:spcAft>
              <a:buClr>
                <a:schemeClr val="dk1"/>
              </a:buClr>
              <a:buSzPts val="1350"/>
              <a:buFont typeface="Noto Sans Symbols"/>
              <a:buNone/>
            </a:pPr>
            <a:endParaRPr sz="1350">
              <a:latin typeface="Open Sans"/>
              <a:ea typeface="Open Sans"/>
              <a:cs typeface="Open Sans"/>
              <a:sym typeface="Open Sans"/>
            </a:endParaRPr>
          </a:p>
        </p:txBody>
      </p:sp>
      <p:sp>
        <p:nvSpPr>
          <p:cNvPr id="918" name="Google Shape;918;p144"/>
          <p:cNvSpPr txBox="1">
            <a:spLocks noGrp="1"/>
          </p:cNvSpPr>
          <p:nvPr>
            <p:ph type="title"/>
          </p:nvPr>
        </p:nvSpPr>
        <p:spPr>
          <a:xfrm>
            <a:off x="575199" y="2335570"/>
            <a:ext cx="2743500" cy="1612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 sz="2400">
                <a:solidFill>
                  <a:schemeClr val="lt1"/>
                </a:solidFill>
                <a:latin typeface="Open Sans"/>
                <a:ea typeface="Open Sans"/>
                <a:cs typeface="Open Sans"/>
                <a:sym typeface="Open Sans"/>
              </a:rPr>
              <a:t>What is a </a:t>
            </a:r>
            <a:r>
              <a:rPr lang="en" sz="2400">
                <a:solidFill>
                  <a:srgbClr val="C9C9C9"/>
                </a:solidFill>
                <a:latin typeface="Open Sans"/>
                <a:ea typeface="Open Sans"/>
                <a:cs typeface="Open Sans"/>
                <a:sym typeface="Open Sans"/>
              </a:rPr>
              <a:t>gift?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45"/>
          <p:cNvSpPr txBox="1"/>
          <p:nvPr/>
        </p:nvSpPr>
        <p:spPr>
          <a:xfrm>
            <a:off x="3499840" y="1822102"/>
            <a:ext cx="2969100" cy="365700"/>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rgbClr val="7030A0"/>
              </a:buClr>
              <a:buSzPts val="1800"/>
              <a:buFont typeface="Arial"/>
              <a:buChar char="•"/>
            </a:pPr>
            <a:r>
              <a:rPr lang="en" sz="1800">
                <a:solidFill>
                  <a:srgbClr val="7030A0"/>
                </a:solidFill>
                <a:latin typeface="Open Sans"/>
                <a:ea typeface="Open Sans"/>
                <a:cs typeface="Open Sans"/>
                <a:sym typeface="Open Sans"/>
              </a:rPr>
              <a:t>Will benefit the UW</a:t>
            </a:r>
            <a:endParaRPr/>
          </a:p>
        </p:txBody>
      </p:sp>
      <p:sp>
        <p:nvSpPr>
          <p:cNvPr id="925" name="Google Shape;925;p145"/>
          <p:cNvSpPr txBox="1"/>
          <p:nvPr/>
        </p:nvSpPr>
        <p:spPr>
          <a:xfrm>
            <a:off x="4030204" y="2245133"/>
            <a:ext cx="4650900" cy="611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7030A0"/>
              </a:buClr>
              <a:buSzPts val="1350"/>
              <a:buFont typeface="Arial"/>
              <a:buNone/>
            </a:pPr>
            <a:r>
              <a:rPr lang="en" sz="1350">
                <a:solidFill>
                  <a:srgbClr val="7030A0"/>
                </a:solidFill>
                <a:latin typeface="Open Sans"/>
                <a:ea typeface="Open Sans"/>
                <a:cs typeface="Open Sans"/>
                <a:sym typeface="Open Sans"/>
              </a:rPr>
              <a:t>There must be a reasonable expectation that acceptance of the gift will </a:t>
            </a:r>
            <a:r>
              <a:rPr lang="en" sz="1350" u="sng">
                <a:solidFill>
                  <a:srgbClr val="7030A0"/>
                </a:solidFill>
                <a:latin typeface="Open Sans"/>
                <a:ea typeface="Open Sans"/>
                <a:cs typeface="Open Sans"/>
                <a:sym typeface="Open Sans"/>
              </a:rPr>
              <a:t>ultimately benefit</a:t>
            </a:r>
            <a:r>
              <a:rPr lang="en" sz="1350">
                <a:solidFill>
                  <a:srgbClr val="7030A0"/>
                </a:solidFill>
                <a:latin typeface="Open Sans"/>
                <a:ea typeface="Open Sans"/>
                <a:cs typeface="Open Sans"/>
                <a:sym typeface="Open Sans"/>
              </a:rPr>
              <a:t> the University and its mission. </a:t>
            </a:r>
            <a:endParaRPr sz="1500">
              <a:solidFill>
                <a:schemeClr val="dk1"/>
              </a:solidFill>
              <a:latin typeface="Open Sans"/>
              <a:ea typeface="Open Sans"/>
              <a:cs typeface="Open Sans"/>
              <a:sym typeface="Open Sans"/>
            </a:endParaRPr>
          </a:p>
        </p:txBody>
      </p:sp>
      <p:sp>
        <p:nvSpPr>
          <p:cNvPr id="926" name="Google Shape;926;p145"/>
          <p:cNvSpPr txBox="1"/>
          <p:nvPr/>
        </p:nvSpPr>
        <p:spPr>
          <a:xfrm>
            <a:off x="3499841" y="3102646"/>
            <a:ext cx="5181900" cy="499500"/>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rgbClr val="7030A0"/>
              </a:buClr>
              <a:buSzPts val="1800"/>
              <a:buFont typeface="Arial"/>
              <a:buChar char="•"/>
            </a:pPr>
            <a:r>
              <a:rPr lang="en" sz="1800">
                <a:solidFill>
                  <a:srgbClr val="7030A0"/>
                </a:solidFill>
                <a:latin typeface="Open Sans"/>
                <a:ea typeface="Open Sans"/>
                <a:cs typeface="Open Sans"/>
                <a:sym typeface="Open Sans"/>
              </a:rPr>
              <a:t>Will further the donor’s charitable interest</a:t>
            </a:r>
            <a:endParaRPr/>
          </a:p>
        </p:txBody>
      </p:sp>
      <p:sp>
        <p:nvSpPr>
          <p:cNvPr id="927" name="Google Shape;927;p145"/>
          <p:cNvSpPr txBox="1"/>
          <p:nvPr/>
        </p:nvSpPr>
        <p:spPr>
          <a:xfrm>
            <a:off x="4030206" y="3544297"/>
            <a:ext cx="3999600" cy="734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7030A0"/>
              </a:buClr>
              <a:buSzPts val="1350"/>
              <a:buFont typeface="Arial"/>
              <a:buNone/>
            </a:pPr>
            <a:r>
              <a:rPr lang="en" sz="1350">
                <a:solidFill>
                  <a:srgbClr val="7030A0"/>
                </a:solidFill>
                <a:latin typeface="Open Sans"/>
                <a:ea typeface="Open Sans"/>
                <a:cs typeface="Open Sans"/>
                <a:sym typeface="Open Sans"/>
              </a:rPr>
              <a:t>University believes acceptance is consistent with the donor’s expressed philanthropic interest. </a:t>
            </a:r>
            <a:endParaRPr/>
          </a:p>
          <a:p>
            <a:pPr marL="228600" marR="0" lvl="0" indent="-95250" algn="l" rtl="0">
              <a:lnSpc>
                <a:spcPct val="90000"/>
              </a:lnSpc>
              <a:spcBef>
                <a:spcPts val="1000"/>
              </a:spcBef>
              <a:spcAft>
                <a:spcPts val="0"/>
              </a:spcAft>
              <a:buClr>
                <a:schemeClr val="dk1"/>
              </a:buClr>
              <a:buSzPts val="2100"/>
              <a:buFont typeface="Arial"/>
              <a:buNone/>
            </a:pPr>
            <a:endParaRPr sz="2100">
              <a:solidFill>
                <a:schemeClr val="dk1"/>
              </a:solidFill>
              <a:latin typeface="Open Sans"/>
              <a:ea typeface="Open Sans"/>
              <a:cs typeface="Open Sans"/>
              <a:sym typeface="Open Sans"/>
            </a:endParaRPr>
          </a:p>
        </p:txBody>
      </p:sp>
      <p:sp>
        <p:nvSpPr>
          <p:cNvPr id="928" name="Google Shape;928;p145"/>
          <p:cNvSpPr txBox="1"/>
          <p:nvPr/>
        </p:nvSpPr>
        <p:spPr>
          <a:xfrm>
            <a:off x="3499841" y="4338073"/>
            <a:ext cx="5335500" cy="742800"/>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rgbClr val="7030A0"/>
              </a:buClr>
              <a:buSzPts val="1800"/>
              <a:buFont typeface="Arial"/>
              <a:buChar char="•"/>
            </a:pPr>
            <a:r>
              <a:rPr lang="en" sz="1800">
                <a:solidFill>
                  <a:srgbClr val="7030A0"/>
                </a:solidFill>
                <a:latin typeface="Open Sans"/>
                <a:ea typeface="Open Sans"/>
                <a:cs typeface="Open Sans"/>
                <a:sym typeface="Open Sans"/>
              </a:rPr>
              <a:t>Will not put the UW, affiliates, or stakeholders at risk</a:t>
            </a:r>
            <a:endParaRPr/>
          </a:p>
        </p:txBody>
      </p:sp>
      <p:sp>
        <p:nvSpPr>
          <p:cNvPr id="929" name="Google Shape;929;p145"/>
          <p:cNvSpPr txBox="1"/>
          <p:nvPr/>
        </p:nvSpPr>
        <p:spPr>
          <a:xfrm>
            <a:off x="4107695" y="5036437"/>
            <a:ext cx="4030200" cy="552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7030A0"/>
              </a:buClr>
              <a:buSzPts val="1350"/>
              <a:buFont typeface="Arial"/>
              <a:buNone/>
            </a:pPr>
            <a:r>
              <a:rPr lang="en" sz="1350" b="0">
                <a:solidFill>
                  <a:srgbClr val="7030A0"/>
                </a:solidFill>
                <a:latin typeface="Open Sans"/>
                <a:ea typeface="Open Sans"/>
                <a:cs typeface="Open Sans"/>
                <a:sym typeface="Open Sans"/>
              </a:rPr>
              <a:t>The gift does not present a current or potential material risk.</a:t>
            </a:r>
            <a:endParaRPr/>
          </a:p>
        </p:txBody>
      </p:sp>
      <p:sp>
        <p:nvSpPr>
          <p:cNvPr id="930" name="Google Shape;930;p145"/>
          <p:cNvSpPr txBox="1"/>
          <p:nvPr/>
        </p:nvSpPr>
        <p:spPr>
          <a:xfrm>
            <a:off x="3499841" y="1217643"/>
            <a:ext cx="5191200" cy="4644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7030A0"/>
              </a:buClr>
              <a:buSzPts val="2100"/>
              <a:buFont typeface="Open Sans"/>
              <a:buNone/>
            </a:pPr>
            <a:r>
              <a:rPr lang="en" sz="2100" b="1" i="0" cap="none">
                <a:solidFill>
                  <a:srgbClr val="7030A0"/>
                </a:solidFill>
                <a:latin typeface="Open Sans"/>
                <a:ea typeface="Open Sans"/>
                <a:cs typeface="Open Sans"/>
                <a:sym typeface="Open Sans"/>
              </a:rPr>
              <a:t>UW will seek and accept gifts that:</a:t>
            </a:r>
            <a:endParaRPr/>
          </a:p>
        </p:txBody>
      </p:sp>
      <p:pic>
        <p:nvPicPr>
          <p:cNvPr id="931" name="Google Shape;931;p145"/>
          <p:cNvPicPr preferRelativeResize="0"/>
          <p:nvPr/>
        </p:nvPicPr>
        <p:blipFill rotWithShape="1">
          <a:blip r:embed="rId3">
            <a:alphaModFix/>
          </a:blip>
          <a:srcRect r="64711"/>
          <a:stretch/>
        </p:blipFill>
        <p:spPr>
          <a:xfrm>
            <a:off x="-12" y="0"/>
            <a:ext cx="3226725" cy="6858000"/>
          </a:xfrm>
          <a:prstGeom prst="rect">
            <a:avLst/>
          </a:prstGeom>
          <a:noFill/>
          <a:ln>
            <a:noFill/>
          </a:ln>
        </p:spPr>
      </p:pic>
      <p:sp>
        <p:nvSpPr>
          <p:cNvPr id="932" name="Google Shape;932;p145"/>
          <p:cNvSpPr txBox="1">
            <a:spLocks noGrp="1"/>
          </p:cNvSpPr>
          <p:nvPr>
            <p:ph type="title"/>
          </p:nvPr>
        </p:nvSpPr>
        <p:spPr>
          <a:xfrm>
            <a:off x="303724" y="2201176"/>
            <a:ext cx="2589600" cy="245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Open Sans"/>
              <a:buNone/>
            </a:pPr>
            <a:r>
              <a:rPr lang="en" sz="2400" b="1">
                <a:latin typeface="Open Sans"/>
                <a:ea typeface="Open Sans"/>
                <a:cs typeface="Open Sans"/>
                <a:sym typeface="Open Sans"/>
              </a:rPr>
              <a:t>Guiding principles of gift acceptance</a:t>
            </a:r>
            <a:br>
              <a:rPr lang="en" sz="2100">
                <a:latin typeface="Open Sans"/>
                <a:ea typeface="Open Sans"/>
                <a:cs typeface="Open Sans"/>
                <a:sym typeface="Open Sans"/>
              </a:rPr>
            </a:br>
            <a:endParaRPr sz="2100">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46"/>
          <p:cNvSpPr txBox="1">
            <a:spLocks noGrp="1"/>
          </p:cNvSpPr>
          <p:nvPr>
            <p:ph type="body" idx="5"/>
          </p:nvPr>
        </p:nvSpPr>
        <p:spPr>
          <a:xfrm>
            <a:off x="3635662" y="5042679"/>
            <a:ext cx="4843200" cy="39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030A0"/>
              </a:buClr>
              <a:buSzPts val="2100"/>
              <a:buNone/>
            </a:pPr>
            <a:r>
              <a:rPr lang="en" sz="2100">
                <a:solidFill>
                  <a:srgbClr val="7030A0"/>
                </a:solidFill>
                <a:latin typeface="Open Sans"/>
                <a:ea typeface="Open Sans"/>
                <a:cs typeface="Open Sans"/>
                <a:sym typeface="Open Sans"/>
              </a:rPr>
              <a:t>University will not accept a gift or will consider returning a gift that:</a:t>
            </a:r>
            <a:r>
              <a:rPr lang="en" sz="2100">
                <a:latin typeface="Open Sans"/>
                <a:ea typeface="Open Sans"/>
                <a:cs typeface="Open Sans"/>
                <a:sym typeface="Open Sans"/>
              </a:rPr>
              <a:t> </a:t>
            </a:r>
            <a:endParaRPr/>
          </a:p>
          <a:p>
            <a:pPr marL="0" lvl="0" indent="0" algn="l" rtl="0">
              <a:lnSpc>
                <a:spcPct val="90000"/>
              </a:lnSpc>
              <a:spcBef>
                <a:spcPts val="1000"/>
              </a:spcBef>
              <a:spcAft>
                <a:spcPts val="0"/>
              </a:spcAft>
              <a:buClr>
                <a:schemeClr val="dk1"/>
              </a:buClr>
              <a:buSzPts val="1350"/>
              <a:buNone/>
            </a:pPr>
            <a:endParaRPr sz="1350" b="0">
              <a:latin typeface="Open Sans"/>
              <a:ea typeface="Open Sans"/>
              <a:cs typeface="Open Sans"/>
              <a:sym typeface="Open Sans"/>
            </a:endParaRPr>
          </a:p>
          <a:p>
            <a:pPr marL="257175" lvl="0" indent="-257175" algn="l" rtl="0">
              <a:lnSpc>
                <a:spcPct val="90000"/>
              </a:lnSpc>
              <a:spcBef>
                <a:spcPts val="1000"/>
              </a:spcBef>
              <a:spcAft>
                <a:spcPts val="0"/>
              </a:spcAft>
              <a:buClr>
                <a:srgbClr val="7030A0"/>
              </a:buClr>
              <a:buSzPts val="1350"/>
              <a:buFont typeface="Arial"/>
              <a:buChar char="•"/>
            </a:pPr>
            <a:r>
              <a:rPr lang="en" sz="1350" b="0">
                <a:solidFill>
                  <a:srgbClr val="7030A0"/>
                </a:solidFill>
                <a:latin typeface="Open Sans"/>
                <a:ea typeface="Open Sans"/>
                <a:cs typeface="Open Sans"/>
                <a:sym typeface="Open Sans"/>
              </a:rPr>
              <a:t>Doesn’t fit its mission &amp; values </a:t>
            </a:r>
            <a:endParaRPr/>
          </a:p>
          <a:p>
            <a:pPr marL="257175" lvl="0" indent="-257175" algn="l" rtl="0">
              <a:lnSpc>
                <a:spcPct val="90000"/>
              </a:lnSpc>
              <a:spcBef>
                <a:spcPts val="1000"/>
              </a:spcBef>
              <a:spcAft>
                <a:spcPts val="0"/>
              </a:spcAft>
              <a:buClr>
                <a:srgbClr val="7030A0"/>
              </a:buClr>
              <a:buSzPts val="1350"/>
              <a:buFont typeface="Arial"/>
              <a:buChar char="•"/>
            </a:pPr>
            <a:r>
              <a:rPr lang="en" sz="1350" b="0">
                <a:solidFill>
                  <a:srgbClr val="7030A0"/>
                </a:solidFill>
                <a:latin typeface="Open Sans"/>
                <a:ea typeface="Open Sans"/>
                <a:cs typeface="Open Sans"/>
                <a:sym typeface="Open Sans"/>
              </a:rPr>
              <a:t>Infringes on academic freedom</a:t>
            </a:r>
            <a:endParaRPr/>
          </a:p>
          <a:p>
            <a:pPr marL="257175" lvl="0" indent="-257175" algn="l" rtl="0">
              <a:lnSpc>
                <a:spcPct val="90000"/>
              </a:lnSpc>
              <a:spcBef>
                <a:spcPts val="1000"/>
              </a:spcBef>
              <a:spcAft>
                <a:spcPts val="0"/>
              </a:spcAft>
              <a:buClr>
                <a:srgbClr val="7030A0"/>
              </a:buClr>
              <a:buSzPts val="1350"/>
              <a:buFont typeface="Arial"/>
              <a:buChar char="•"/>
            </a:pPr>
            <a:r>
              <a:rPr lang="en" sz="1350" b="0">
                <a:solidFill>
                  <a:srgbClr val="7030A0"/>
                </a:solidFill>
                <a:latin typeface="Open Sans"/>
                <a:ea typeface="Open Sans"/>
                <a:cs typeface="Open Sans"/>
                <a:sym typeface="Open Sans"/>
              </a:rPr>
              <a:t>Potential reputational risk</a:t>
            </a:r>
            <a:endParaRPr/>
          </a:p>
          <a:p>
            <a:pPr marL="257175" lvl="0" indent="-257175" algn="l" rtl="0">
              <a:lnSpc>
                <a:spcPct val="90000"/>
              </a:lnSpc>
              <a:spcBef>
                <a:spcPts val="1000"/>
              </a:spcBef>
              <a:spcAft>
                <a:spcPts val="0"/>
              </a:spcAft>
              <a:buClr>
                <a:srgbClr val="7030A0"/>
              </a:buClr>
              <a:buSzPts val="1350"/>
              <a:buFont typeface="Arial"/>
              <a:buChar char="•"/>
            </a:pPr>
            <a:r>
              <a:rPr lang="en" sz="1350" b="0">
                <a:solidFill>
                  <a:srgbClr val="7030A0"/>
                </a:solidFill>
                <a:latin typeface="Open Sans"/>
                <a:ea typeface="Open Sans"/>
                <a:cs typeface="Open Sans"/>
                <a:sym typeface="Open Sans"/>
              </a:rPr>
              <a:t>Too restrictive in purpose or too costly to administer</a:t>
            </a:r>
            <a:endParaRPr/>
          </a:p>
          <a:p>
            <a:pPr marL="257175" lvl="0" indent="-257175" algn="l" rtl="0">
              <a:lnSpc>
                <a:spcPct val="90000"/>
              </a:lnSpc>
              <a:spcBef>
                <a:spcPts val="1000"/>
              </a:spcBef>
              <a:spcAft>
                <a:spcPts val="0"/>
              </a:spcAft>
              <a:buClr>
                <a:srgbClr val="7030A0"/>
              </a:buClr>
              <a:buSzPts val="1350"/>
              <a:buFont typeface="Arial"/>
              <a:buChar char="•"/>
            </a:pPr>
            <a:r>
              <a:rPr lang="en" sz="1350" b="0">
                <a:solidFill>
                  <a:srgbClr val="7030A0"/>
                </a:solidFill>
                <a:latin typeface="Open Sans"/>
                <a:ea typeface="Open Sans"/>
                <a:cs typeface="Open Sans"/>
                <a:sym typeface="Open Sans"/>
              </a:rPr>
              <a:t>Prohibited by law (or is funded by property acquired by other than legal means)</a:t>
            </a:r>
            <a:endParaRPr/>
          </a:p>
          <a:p>
            <a:pPr marL="257175" lvl="0" indent="-257175" algn="l" rtl="0">
              <a:lnSpc>
                <a:spcPct val="90000"/>
              </a:lnSpc>
              <a:spcBef>
                <a:spcPts val="1000"/>
              </a:spcBef>
              <a:spcAft>
                <a:spcPts val="0"/>
              </a:spcAft>
              <a:buClr>
                <a:srgbClr val="7030A0"/>
              </a:buClr>
              <a:buSzPts val="1350"/>
              <a:buFont typeface="Arial"/>
              <a:buChar char="•"/>
            </a:pPr>
            <a:r>
              <a:rPr lang="en" sz="1350" b="0">
                <a:solidFill>
                  <a:srgbClr val="7030A0"/>
                </a:solidFill>
                <a:latin typeface="Open Sans"/>
                <a:ea typeface="Open Sans"/>
                <a:cs typeface="Open Sans"/>
                <a:sym typeface="Open Sans"/>
              </a:rPr>
              <a:t>Creates unacceptable liability or could lead to future unanticipated expenses</a:t>
            </a:r>
            <a:endParaRPr/>
          </a:p>
          <a:p>
            <a:pPr marL="257175" lvl="0" indent="-257175" algn="l" rtl="0">
              <a:lnSpc>
                <a:spcPct val="90000"/>
              </a:lnSpc>
              <a:spcBef>
                <a:spcPts val="1000"/>
              </a:spcBef>
              <a:spcAft>
                <a:spcPts val="0"/>
              </a:spcAft>
              <a:buClr>
                <a:srgbClr val="7030A0"/>
              </a:buClr>
              <a:buSzPts val="1350"/>
              <a:buFont typeface="Arial"/>
              <a:buChar char="•"/>
            </a:pPr>
            <a:r>
              <a:rPr lang="en" sz="1350" b="0">
                <a:solidFill>
                  <a:srgbClr val="7030A0"/>
                </a:solidFill>
                <a:latin typeface="Open Sans"/>
                <a:ea typeface="Open Sans"/>
                <a:cs typeface="Open Sans"/>
                <a:sym typeface="Open Sans"/>
              </a:rPr>
              <a:t>Creates a conflict of interest or potential ethics violation</a:t>
            </a:r>
            <a:endParaRPr/>
          </a:p>
          <a:p>
            <a:pPr marL="257175" lvl="0" indent="-257175" algn="l" rtl="0">
              <a:lnSpc>
                <a:spcPct val="90000"/>
              </a:lnSpc>
              <a:spcBef>
                <a:spcPts val="1000"/>
              </a:spcBef>
              <a:spcAft>
                <a:spcPts val="0"/>
              </a:spcAft>
              <a:buClr>
                <a:srgbClr val="7030A0"/>
              </a:buClr>
              <a:buSzPts val="1350"/>
              <a:buFont typeface="Arial"/>
              <a:buChar char="•"/>
            </a:pPr>
            <a:r>
              <a:rPr lang="en" sz="1350" b="0">
                <a:solidFill>
                  <a:srgbClr val="7030A0"/>
                </a:solidFill>
                <a:latin typeface="Open Sans"/>
                <a:ea typeface="Open Sans"/>
                <a:cs typeface="Open Sans"/>
                <a:sym typeface="Open Sans"/>
              </a:rPr>
              <a:t>Includes an exchange for goods/services (unless fair market value is disclosed at time of gift)</a:t>
            </a:r>
            <a:endParaRPr/>
          </a:p>
          <a:p>
            <a:pPr marL="257175" lvl="0" indent="-257175" algn="l" rtl="0">
              <a:lnSpc>
                <a:spcPct val="90000"/>
              </a:lnSpc>
              <a:spcBef>
                <a:spcPts val="1000"/>
              </a:spcBef>
              <a:spcAft>
                <a:spcPts val="0"/>
              </a:spcAft>
              <a:buClr>
                <a:srgbClr val="7030A0"/>
              </a:buClr>
              <a:buSzPts val="1350"/>
              <a:buFont typeface="Arial"/>
              <a:buChar char="•"/>
            </a:pPr>
            <a:r>
              <a:rPr lang="en" sz="1350" b="0">
                <a:solidFill>
                  <a:srgbClr val="7030A0"/>
                </a:solidFill>
                <a:latin typeface="Open Sans"/>
                <a:ea typeface="Open Sans"/>
                <a:cs typeface="Open Sans"/>
                <a:sym typeface="Open Sans"/>
              </a:rPr>
              <a:t>Risks our tax-exempt status</a:t>
            </a:r>
            <a:endParaRPr/>
          </a:p>
        </p:txBody>
      </p:sp>
      <p:pic>
        <p:nvPicPr>
          <p:cNvPr id="939" name="Google Shape;939;p146"/>
          <p:cNvPicPr preferRelativeResize="0"/>
          <p:nvPr/>
        </p:nvPicPr>
        <p:blipFill rotWithShape="1">
          <a:blip r:embed="rId3">
            <a:alphaModFix/>
          </a:blip>
          <a:srcRect r="64604"/>
          <a:stretch/>
        </p:blipFill>
        <p:spPr>
          <a:xfrm>
            <a:off x="-8564" y="0"/>
            <a:ext cx="3236576" cy="6858000"/>
          </a:xfrm>
          <a:prstGeom prst="rect">
            <a:avLst/>
          </a:prstGeom>
          <a:noFill/>
          <a:ln>
            <a:noFill/>
          </a:ln>
        </p:spPr>
      </p:pic>
      <p:sp>
        <p:nvSpPr>
          <p:cNvPr id="940" name="Google Shape;940;p146"/>
          <p:cNvSpPr txBox="1">
            <a:spLocks noGrp="1"/>
          </p:cNvSpPr>
          <p:nvPr>
            <p:ph type="title"/>
          </p:nvPr>
        </p:nvSpPr>
        <p:spPr>
          <a:xfrm>
            <a:off x="314921" y="1513940"/>
            <a:ext cx="2589600" cy="327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Open Sans"/>
              <a:buNone/>
            </a:pPr>
            <a:r>
              <a:rPr lang="en" sz="2400">
                <a:latin typeface="Open Sans"/>
                <a:ea typeface="Open Sans"/>
                <a:cs typeface="Open Sans"/>
                <a:sym typeface="Open Sans"/>
              </a:rPr>
              <a:t>What constitutes material risk?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47"/>
          <p:cNvSpPr txBox="1">
            <a:spLocks noGrp="1"/>
          </p:cNvSpPr>
          <p:nvPr>
            <p:ph type="body" idx="1"/>
          </p:nvPr>
        </p:nvSpPr>
        <p:spPr>
          <a:xfrm>
            <a:off x="3710814" y="1711798"/>
            <a:ext cx="4843200" cy="3504900"/>
          </a:xfrm>
          <a:prstGeom prst="rect">
            <a:avLst/>
          </a:prstGeom>
          <a:noFill/>
          <a:ln>
            <a:noFill/>
          </a:ln>
        </p:spPr>
        <p:txBody>
          <a:bodyPr spcFirstLastPara="1" wrap="square" lIns="68575" tIns="34275" rIns="68575" bIns="34275" anchor="t" anchorCtr="0">
            <a:normAutofit/>
          </a:bodyPr>
          <a:lstStyle/>
          <a:p>
            <a:pPr marL="342900" lvl="0" indent="-342900" algn="l" rtl="0">
              <a:lnSpc>
                <a:spcPct val="100000"/>
              </a:lnSpc>
              <a:spcBef>
                <a:spcPts val="0"/>
              </a:spcBef>
              <a:spcAft>
                <a:spcPts val="0"/>
              </a:spcAft>
              <a:buClr>
                <a:srgbClr val="7030A0"/>
              </a:buClr>
              <a:buSzPts val="1500"/>
              <a:buChar char="•"/>
            </a:pPr>
            <a:r>
              <a:rPr lang="en" sz="1500">
                <a:solidFill>
                  <a:srgbClr val="7030A0"/>
                </a:solidFill>
                <a:latin typeface="Open Sans"/>
                <a:ea typeface="Open Sans"/>
                <a:cs typeface="Open Sans"/>
                <a:sym typeface="Open Sans"/>
              </a:rPr>
              <a:t>Past treatment of funds is not a determining factor </a:t>
            </a:r>
            <a:br>
              <a:rPr lang="en" sz="1500">
                <a:solidFill>
                  <a:srgbClr val="7030A0"/>
                </a:solidFill>
                <a:latin typeface="Open Sans"/>
                <a:ea typeface="Open Sans"/>
                <a:cs typeface="Open Sans"/>
                <a:sym typeface="Open Sans"/>
              </a:rPr>
            </a:br>
            <a:endParaRPr sz="1500">
              <a:solidFill>
                <a:srgbClr val="7030A0"/>
              </a:solidFill>
              <a:latin typeface="Open Sans"/>
              <a:ea typeface="Open Sans"/>
              <a:cs typeface="Open Sans"/>
              <a:sym typeface="Open Sans"/>
            </a:endParaRPr>
          </a:p>
          <a:p>
            <a:pPr marL="342900" lvl="0" indent="-342900" algn="l" rtl="0">
              <a:lnSpc>
                <a:spcPct val="100000"/>
              </a:lnSpc>
              <a:spcBef>
                <a:spcPts val="1000"/>
              </a:spcBef>
              <a:spcAft>
                <a:spcPts val="0"/>
              </a:spcAft>
              <a:buClr>
                <a:srgbClr val="7030A0"/>
              </a:buClr>
              <a:buSzPts val="1500"/>
              <a:buChar char="•"/>
            </a:pPr>
            <a:r>
              <a:rPr lang="en" sz="1500">
                <a:solidFill>
                  <a:srgbClr val="7030A0"/>
                </a:solidFill>
                <a:latin typeface="Open Sans"/>
                <a:ea typeface="Open Sans"/>
                <a:cs typeface="Open Sans"/>
                <a:sym typeface="Open Sans"/>
              </a:rPr>
              <a:t>Neither the donor or faculty member determine whether the UW can receive the funding as a gift</a:t>
            </a:r>
            <a:br>
              <a:rPr lang="en" sz="1500">
                <a:solidFill>
                  <a:srgbClr val="7030A0"/>
                </a:solidFill>
                <a:latin typeface="Open Sans"/>
                <a:ea typeface="Open Sans"/>
                <a:cs typeface="Open Sans"/>
                <a:sym typeface="Open Sans"/>
              </a:rPr>
            </a:br>
            <a:endParaRPr sz="1500">
              <a:solidFill>
                <a:srgbClr val="7030A0"/>
              </a:solidFill>
              <a:latin typeface="Open Sans"/>
              <a:ea typeface="Open Sans"/>
              <a:cs typeface="Open Sans"/>
              <a:sym typeface="Open Sans"/>
            </a:endParaRPr>
          </a:p>
          <a:p>
            <a:pPr marL="342900" lvl="0" indent="-342900" algn="l" rtl="0">
              <a:lnSpc>
                <a:spcPct val="100000"/>
              </a:lnSpc>
              <a:spcBef>
                <a:spcPts val="1000"/>
              </a:spcBef>
              <a:spcAft>
                <a:spcPts val="0"/>
              </a:spcAft>
              <a:buClr>
                <a:srgbClr val="7030A0"/>
              </a:buClr>
              <a:buSzPts val="1500"/>
              <a:buChar char="•"/>
            </a:pPr>
            <a:r>
              <a:rPr lang="en" sz="1500">
                <a:solidFill>
                  <a:srgbClr val="7030A0"/>
                </a:solidFill>
                <a:latin typeface="Open Sans"/>
                <a:ea typeface="Open Sans"/>
                <a:cs typeface="Open Sans"/>
                <a:sym typeface="Open Sans"/>
              </a:rPr>
              <a:t>Sometimes the goal is charitable, but the terms and conditions mean it cannot be treated as a gift by UW</a:t>
            </a:r>
            <a:br>
              <a:rPr lang="en" sz="1500">
                <a:solidFill>
                  <a:srgbClr val="7030A0"/>
                </a:solidFill>
                <a:latin typeface="Open Sans"/>
                <a:ea typeface="Open Sans"/>
                <a:cs typeface="Open Sans"/>
                <a:sym typeface="Open Sans"/>
              </a:rPr>
            </a:br>
            <a:endParaRPr sz="1500">
              <a:solidFill>
                <a:srgbClr val="7030A0"/>
              </a:solidFill>
              <a:latin typeface="Open Sans"/>
              <a:ea typeface="Open Sans"/>
              <a:cs typeface="Open Sans"/>
              <a:sym typeface="Open Sans"/>
            </a:endParaRPr>
          </a:p>
          <a:p>
            <a:pPr marL="342900" lvl="0" indent="-342900" algn="l" rtl="0">
              <a:lnSpc>
                <a:spcPct val="100000"/>
              </a:lnSpc>
              <a:spcBef>
                <a:spcPts val="1000"/>
              </a:spcBef>
              <a:spcAft>
                <a:spcPts val="0"/>
              </a:spcAft>
              <a:buClr>
                <a:srgbClr val="7030A0"/>
              </a:buClr>
              <a:buSzPts val="1500"/>
              <a:buChar char="•"/>
            </a:pPr>
            <a:r>
              <a:rPr lang="en" sz="1500">
                <a:solidFill>
                  <a:srgbClr val="7030A0"/>
                </a:solidFill>
                <a:latin typeface="Open Sans"/>
                <a:ea typeface="Open Sans"/>
                <a:cs typeface="Open Sans"/>
                <a:sym typeface="Open Sans"/>
              </a:rPr>
              <a:t>Inclusion or exemption of overhead (F&amp;A costs) and/or gift assessments is not a basis for determination</a:t>
            </a:r>
            <a:endParaRPr sz="1500">
              <a:solidFill>
                <a:srgbClr val="7030A0"/>
              </a:solidFill>
            </a:endParaRPr>
          </a:p>
        </p:txBody>
      </p:sp>
      <p:pic>
        <p:nvPicPr>
          <p:cNvPr id="947" name="Google Shape;947;p147"/>
          <p:cNvPicPr preferRelativeResize="0"/>
          <p:nvPr/>
        </p:nvPicPr>
        <p:blipFill rotWithShape="1">
          <a:blip r:embed="rId3">
            <a:alphaModFix/>
          </a:blip>
          <a:srcRect r="64711"/>
          <a:stretch/>
        </p:blipFill>
        <p:spPr>
          <a:xfrm>
            <a:off x="-3637" y="-2762"/>
            <a:ext cx="3226725" cy="6858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48"/>
          <p:cNvSpPr txBox="1">
            <a:spLocks noGrp="1"/>
          </p:cNvSpPr>
          <p:nvPr>
            <p:ph type="title"/>
          </p:nvPr>
        </p:nvSpPr>
        <p:spPr>
          <a:xfrm>
            <a:off x="575199" y="2311354"/>
            <a:ext cx="2743500" cy="16125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rgbClr val="FFFFFF"/>
              </a:buClr>
              <a:buSzPct val="100000"/>
              <a:buFont typeface="Open Sans"/>
              <a:buNone/>
            </a:pPr>
            <a:r>
              <a:rPr lang="en">
                <a:solidFill>
                  <a:srgbClr val="FFFFFF"/>
                </a:solidFill>
                <a:latin typeface="Open Sans"/>
                <a:ea typeface="Open Sans"/>
                <a:cs typeface="Open Sans"/>
                <a:sym typeface="Open Sans"/>
              </a:rPr>
              <a:t>How do you know if it is a gift?</a:t>
            </a:r>
            <a:endParaRPr>
              <a:solidFill>
                <a:srgbClr val="FFFFFF"/>
              </a:solidFill>
              <a:latin typeface="Open Sans"/>
              <a:ea typeface="Open Sans"/>
              <a:cs typeface="Open Sans"/>
              <a:sym typeface="Open Sans"/>
            </a:endParaRPr>
          </a:p>
        </p:txBody>
      </p:sp>
      <p:sp>
        <p:nvSpPr>
          <p:cNvPr id="954" name="Google Shape;954;p148"/>
          <p:cNvSpPr txBox="1"/>
          <p:nvPr/>
        </p:nvSpPr>
        <p:spPr>
          <a:xfrm>
            <a:off x="4921619" y="1606525"/>
            <a:ext cx="4000500" cy="3713700"/>
          </a:xfrm>
          <a:prstGeom prst="rect">
            <a:avLst/>
          </a:prstGeom>
          <a:noFill/>
          <a:ln>
            <a:noFill/>
          </a:ln>
        </p:spPr>
        <p:txBody>
          <a:bodyPr spcFirstLastPara="1" wrap="square" lIns="68575" tIns="34275" rIns="68575" bIns="34275" anchor="t" anchorCtr="0">
            <a:normAutofit lnSpcReduction="20000"/>
          </a:bodyPr>
          <a:lstStyle/>
          <a:p>
            <a:pPr marL="0" marR="0" lvl="0" indent="0" algn="l" rtl="0">
              <a:lnSpc>
                <a:spcPct val="100000"/>
              </a:lnSpc>
              <a:spcBef>
                <a:spcPts val="0"/>
              </a:spcBef>
              <a:spcAft>
                <a:spcPts val="0"/>
              </a:spcAft>
              <a:buClr>
                <a:srgbClr val="7030A0"/>
              </a:buClr>
              <a:buSzPts val="1950"/>
              <a:buFont typeface="Open Sans"/>
              <a:buNone/>
            </a:pPr>
            <a:r>
              <a:rPr lang="en" sz="1950" b="1" i="0">
                <a:solidFill>
                  <a:srgbClr val="7030A0"/>
                </a:solidFill>
                <a:latin typeface="Open Sans"/>
                <a:ea typeface="Open Sans"/>
                <a:cs typeface="Open Sans"/>
                <a:sym typeface="Open Sans"/>
              </a:rPr>
              <a:t>The funder’s requirements determine what flavor of funding it will be</a:t>
            </a:r>
            <a:br>
              <a:rPr lang="en" sz="1950" b="0" i="0">
                <a:solidFill>
                  <a:srgbClr val="7030A0"/>
                </a:solidFill>
                <a:latin typeface="Open Sans"/>
                <a:ea typeface="Open Sans"/>
                <a:cs typeface="Open Sans"/>
                <a:sym typeface="Open Sans"/>
              </a:rPr>
            </a:br>
            <a:endParaRPr sz="1950" b="0" i="0">
              <a:solidFill>
                <a:srgbClr val="7030A0"/>
              </a:solidFill>
              <a:latin typeface="Open Sans"/>
              <a:ea typeface="Open Sans"/>
              <a:cs typeface="Open Sans"/>
              <a:sym typeface="Open Sans"/>
            </a:endParaRPr>
          </a:p>
          <a:p>
            <a:pPr marL="342900" marR="0" lvl="0" indent="-350075" algn="l" rtl="0">
              <a:lnSpc>
                <a:spcPct val="100000"/>
              </a:lnSpc>
              <a:spcBef>
                <a:spcPts val="1000"/>
              </a:spcBef>
              <a:spcAft>
                <a:spcPts val="0"/>
              </a:spcAft>
              <a:buClr>
                <a:srgbClr val="7030A0"/>
              </a:buClr>
              <a:buSzPts val="1500"/>
              <a:buFont typeface="Arial"/>
              <a:buChar char="•"/>
            </a:pPr>
            <a:r>
              <a:rPr lang="en" sz="1500" b="0" i="0">
                <a:solidFill>
                  <a:srgbClr val="7030A0"/>
                </a:solidFill>
                <a:latin typeface="Open Sans"/>
                <a:ea typeface="Open Sans"/>
                <a:cs typeface="Open Sans"/>
                <a:sym typeface="Open Sans"/>
              </a:rPr>
              <a:t>Partner with your unit Advancement team early in the process</a:t>
            </a:r>
            <a:endParaRPr/>
          </a:p>
          <a:p>
            <a:pPr marL="342900" marR="0" lvl="0" indent="-254825" algn="l" rtl="0">
              <a:lnSpc>
                <a:spcPct val="100000"/>
              </a:lnSpc>
              <a:spcBef>
                <a:spcPts val="1000"/>
              </a:spcBef>
              <a:spcAft>
                <a:spcPts val="0"/>
              </a:spcAft>
              <a:buClr>
                <a:schemeClr val="dk1"/>
              </a:buClr>
              <a:buSzPts val="1500"/>
              <a:buFont typeface="Arial"/>
              <a:buNone/>
            </a:pPr>
            <a:endParaRPr sz="1500" b="0" i="0">
              <a:solidFill>
                <a:srgbClr val="7030A0"/>
              </a:solidFill>
              <a:latin typeface="Open Sans"/>
              <a:ea typeface="Open Sans"/>
              <a:cs typeface="Open Sans"/>
              <a:sym typeface="Open Sans"/>
            </a:endParaRPr>
          </a:p>
          <a:p>
            <a:pPr marL="342900" marR="0" lvl="0" indent="-350075" algn="l" rtl="0">
              <a:lnSpc>
                <a:spcPct val="100000"/>
              </a:lnSpc>
              <a:spcBef>
                <a:spcPts val="1000"/>
              </a:spcBef>
              <a:spcAft>
                <a:spcPts val="0"/>
              </a:spcAft>
              <a:buClr>
                <a:srgbClr val="7030A0"/>
              </a:buClr>
              <a:buSzPts val="1500"/>
              <a:buFont typeface="Arial"/>
              <a:buChar char="•"/>
            </a:pPr>
            <a:r>
              <a:rPr lang="en" sz="1500" b="0" i="0">
                <a:solidFill>
                  <a:srgbClr val="7030A0"/>
                </a:solidFill>
                <a:latin typeface="Open Sans"/>
                <a:ea typeface="Open Sans"/>
                <a:cs typeface="Open Sans"/>
                <a:sym typeface="Open Sans"/>
              </a:rPr>
              <a:t>Central Advancement are here to help:</a:t>
            </a:r>
            <a:endParaRPr/>
          </a:p>
          <a:p>
            <a:pPr marL="685800" marR="0" lvl="1" indent="-95250" algn="l" rtl="0">
              <a:lnSpc>
                <a:spcPct val="100000"/>
              </a:lnSpc>
              <a:spcBef>
                <a:spcPts val="500"/>
              </a:spcBef>
              <a:spcAft>
                <a:spcPts val="0"/>
              </a:spcAft>
              <a:buClr>
                <a:srgbClr val="7030A0"/>
              </a:buClr>
              <a:buSzPts val="1500"/>
              <a:buFont typeface="Arial"/>
              <a:buChar char="•"/>
            </a:pPr>
            <a:r>
              <a:rPr lang="en" sz="1500" b="0" i="0" u="none" strike="noStrike" cap="none">
                <a:solidFill>
                  <a:srgbClr val="7030A0"/>
                </a:solidFill>
                <a:latin typeface="Open Sans"/>
                <a:ea typeface="Open Sans"/>
                <a:cs typeface="Open Sans"/>
                <a:sym typeface="Open Sans"/>
              </a:rPr>
              <a:t> Corporate &amp; Foundation Relations</a:t>
            </a:r>
            <a:endParaRPr/>
          </a:p>
          <a:p>
            <a:pPr marL="685800" marR="0" lvl="1" indent="-95250" algn="l" rtl="0">
              <a:lnSpc>
                <a:spcPct val="100000"/>
              </a:lnSpc>
              <a:spcBef>
                <a:spcPts val="500"/>
              </a:spcBef>
              <a:spcAft>
                <a:spcPts val="0"/>
              </a:spcAft>
              <a:buClr>
                <a:srgbClr val="7030A0"/>
              </a:buClr>
              <a:buSzPts val="1500"/>
              <a:buFont typeface="Arial"/>
              <a:buChar char="•"/>
            </a:pPr>
            <a:r>
              <a:rPr lang="en" sz="1500" b="0" i="0" u="none" strike="noStrike" cap="none">
                <a:solidFill>
                  <a:srgbClr val="7030A0"/>
                </a:solidFill>
                <a:latin typeface="Open Sans"/>
                <a:ea typeface="Open Sans"/>
                <a:cs typeface="Open Sans"/>
                <a:sym typeface="Open Sans"/>
              </a:rPr>
              <a:t> Endowment &amp; Donor Services</a:t>
            </a:r>
            <a:endParaRPr/>
          </a:p>
          <a:p>
            <a:pPr marL="685800" marR="0" lvl="1" indent="-95250" algn="l" rtl="0">
              <a:lnSpc>
                <a:spcPct val="100000"/>
              </a:lnSpc>
              <a:spcBef>
                <a:spcPts val="500"/>
              </a:spcBef>
              <a:spcAft>
                <a:spcPts val="0"/>
              </a:spcAft>
              <a:buClr>
                <a:srgbClr val="7030A0"/>
              </a:buClr>
              <a:buSzPts val="1500"/>
              <a:buFont typeface="Arial"/>
              <a:buChar char="•"/>
            </a:pPr>
            <a:r>
              <a:rPr lang="en" sz="1500" b="0" i="0" u="none" strike="noStrike" cap="none">
                <a:solidFill>
                  <a:srgbClr val="7030A0"/>
                </a:solidFill>
                <a:latin typeface="Open Sans"/>
                <a:ea typeface="Open Sans"/>
                <a:cs typeface="Open Sans"/>
                <a:sym typeface="Open Sans"/>
              </a:rPr>
              <a:t> Gift Services</a:t>
            </a:r>
            <a:endParaRPr/>
          </a:p>
          <a:p>
            <a:pPr marL="0" marR="0" lvl="0" indent="0" algn="l" rtl="0">
              <a:lnSpc>
                <a:spcPct val="100000"/>
              </a:lnSpc>
              <a:spcBef>
                <a:spcPts val="1000"/>
              </a:spcBef>
              <a:spcAft>
                <a:spcPts val="0"/>
              </a:spcAft>
              <a:buClr>
                <a:schemeClr val="dk1"/>
              </a:buClr>
              <a:buSzPts val="1500"/>
              <a:buFont typeface="Calibri"/>
              <a:buNone/>
            </a:pPr>
            <a:endParaRPr sz="1500" b="0" i="0">
              <a:solidFill>
                <a:srgbClr val="7030A0"/>
              </a:solidFill>
              <a:latin typeface="Open Sans"/>
              <a:ea typeface="Open Sans"/>
              <a:cs typeface="Open Sans"/>
              <a:sym typeface="Open Sans"/>
            </a:endParaRPr>
          </a:p>
          <a:p>
            <a:pPr marL="342900" marR="0" lvl="0" indent="-350075" algn="l" rtl="0">
              <a:lnSpc>
                <a:spcPct val="100000"/>
              </a:lnSpc>
              <a:spcBef>
                <a:spcPts val="1000"/>
              </a:spcBef>
              <a:spcAft>
                <a:spcPts val="0"/>
              </a:spcAft>
              <a:buClr>
                <a:srgbClr val="7030A0"/>
              </a:buClr>
              <a:buSzPts val="1500"/>
              <a:buFont typeface="Arial"/>
              <a:buChar char="•"/>
            </a:pPr>
            <a:r>
              <a:rPr lang="en" sz="1500" b="0" i="0">
                <a:solidFill>
                  <a:srgbClr val="7030A0"/>
                </a:solidFill>
                <a:latin typeface="Open Sans"/>
                <a:ea typeface="Open Sans"/>
                <a:cs typeface="Open Sans"/>
                <a:sym typeface="Open Sans"/>
              </a:rPr>
              <a:t>Gift Acceptance Committee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49"/>
          <p:cNvSpPr txBox="1">
            <a:spLocks noGrp="1"/>
          </p:cNvSpPr>
          <p:nvPr>
            <p:ph type="body" idx="1"/>
          </p:nvPr>
        </p:nvSpPr>
        <p:spPr>
          <a:xfrm>
            <a:off x="3953766" y="1909355"/>
            <a:ext cx="4751400" cy="1892700"/>
          </a:xfrm>
          <a:prstGeom prst="rect">
            <a:avLst/>
          </a:prstGeom>
          <a:noFill/>
          <a:ln>
            <a:noFill/>
          </a:ln>
        </p:spPr>
        <p:txBody>
          <a:bodyPr spcFirstLastPara="1" wrap="square" lIns="68575" tIns="34275" rIns="68575" bIns="34275" anchor="t" anchorCtr="0">
            <a:normAutofit/>
          </a:bodyPr>
          <a:lstStyle/>
          <a:p>
            <a:pPr marL="171450" lvl="1" indent="-171450" algn="l" rtl="0">
              <a:lnSpc>
                <a:spcPct val="110000"/>
              </a:lnSpc>
              <a:spcBef>
                <a:spcPts val="0"/>
              </a:spcBef>
              <a:spcAft>
                <a:spcPts val="0"/>
              </a:spcAft>
              <a:buClr>
                <a:srgbClr val="7030A0"/>
              </a:buClr>
              <a:buSzPts val="1350"/>
              <a:buChar char="•"/>
            </a:pPr>
            <a:r>
              <a:rPr lang="en" sz="1350">
                <a:solidFill>
                  <a:srgbClr val="7030A0"/>
                </a:solidFill>
                <a:latin typeface="Open Sans"/>
                <a:ea typeface="Open Sans"/>
                <a:cs typeface="Open Sans"/>
                <a:sym typeface="Open Sans"/>
              </a:rPr>
              <a:t>Partner EARLY with your Advancement colleague(s) </a:t>
            </a:r>
            <a:endParaRPr/>
          </a:p>
          <a:p>
            <a:pPr marL="685800" lvl="1" indent="-228600" algn="l" rtl="0">
              <a:lnSpc>
                <a:spcPct val="90000"/>
              </a:lnSpc>
              <a:spcBef>
                <a:spcPts val="500"/>
              </a:spcBef>
              <a:spcAft>
                <a:spcPts val="0"/>
              </a:spcAft>
              <a:buClr>
                <a:srgbClr val="7030A0"/>
              </a:buClr>
              <a:buSzPts val="1200"/>
              <a:buChar char="•"/>
            </a:pPr>
            <a:r>
              <a:rPr lang="en" sz="1200">
                <a:solidFill>
                  <a:srgbClr val="7030A0"/>
                </a:solidFill>
                <a:latin typeface="Open Sans"/>
                <a:ea typeface="Open Sans"/>
                <a:cs typeface="Open Sans"/>
                <a:sym typeface="Open Sans"/>
              </a:rPr>
              <a:t>Can help with determination of gift, grant, or contract</a:t>
            </a:r>
            <a:endParaRPr/>
          </a:p>
          <a:p>
            <a:pPr marL="685800" lvl="1" indent="-228600" algn="l" rtl="0">
              <a:lnSpc>
                <a:spcPct val="90000"/>
              </a:lnSpc>
              <a:spcBef>
                <a:spcPts val="500"/>
              </a:spcBef>
              <a:spcAft>
                <a:spcPts val="0"/>
              </a:spcAft>
              <a:buClr>
                <a:srgbClr val="7030A0"/>
              </a:buClr>
              <a:buSzPts val="1200"/>
              <a:buChar char="•"/>
            </a:pPr>
            <a:r>
              <a:rPr lang="en" sz="1200">
                <a:solidFill>
                  <a:srgbClr val="7030A0"/>
                </a:solidFill>
                <a:latin typeface="Open Sans"/>
                <a:ea typeface="Open Sans"/>
                <a:cs typeface="Open Sans"/>
                <a:sym typeface="Open Sans"/>
              </a:rPr>
              <a:t>Can help flag potential issues to avoid problems later</a:t>
            </a:r>
            <a:endParaRPr sz="1200">
              <a:latin typeface="Open Sans"/>
              <a:ea typeface="Open Sans"/>
              <a:cs typeface="Open Sans"/>
              <a:sym typeface="Open Sans"/>
            </a:endParaRPr>
          </a:p>
          <a:p>
            <a:pPr marL="685800" lvl="1" indent="-228600" algn="l" rtl="0">
              <a:lnSpc>
                <a:spcPct val="90000"/>
              </a:lnSpc>
              <a:spcBef>
                <a:spcPts val="500"/>
              </a:spcBef>
              <a:spcAft>
                <a:spcPts val="0"/>
              </a:spcAft>
              <a:buClr>
                <a:srgbClr val="7030A0"/>
              </a:buClr>
              <a:buSzPts val="1200"/>
              <a:buChar char="•"/>
            </a:pPr>
            <a:r>
              <a:rPr lang="en" sz="1200">
                <a:solidFill>
                  <a:srgbClr val="7030A0"/>
                </a:solidFill>
                <a:latin typeface="Open Sans"/>
                <a:ea typeface="Open Sans"/>
                <a:cs typeface="Open Sans"/>
                <a:sym typeface="Open Sans"/>
              </a:rPr>
              <a:t>Can assist with sample language </a:t>
            </a:r>
            <a:endParaRPr sz="1200">
              <a:solidFill>
                <a:srgbClr val="7030A0"/>
              </a:solidFill>
              <a:latin typeface="Open Sans"/>
              <a:ea typeface="Open Sans"/>
              <a:cs typeface="Open Sans"/>
              <a:sym typeface="Open Sans"/>
            </a:endParaRPr>
          </a:p>
          <a:p>
            <a:pPr marL="171450" lvl="1" indent="-171450" algn="l" rtl="0">
              <a:lnSpc>
                <a:spcPct val="110000"/>
              </a:lnSpc>
              <a:spcBef>
                <a:spcPts val="750"/>
              </a:spcBef>
              <a:spcAft>
                <a:spcPts val="0"/>
              </a:spcAft>
              <a:buClr>
                <a:srgbClr val="7030A0"/>
              </a:buClr>
              <a:buSzPts val="1350"/>
              <a:buChar char="•"/>
            </a:pPr>
            <a:r>
              <a:rPr lang="en" sz="1350">
                <a:solidFill>
                  <a:srgbClr val="7030A0"/>
                </a:solidFill>
                <a:latin typeface="Open Sans"/>
                <a:ea typeface="Open Sans"/>
                <a:cs typeface="Open Sans"/>
                <a:sym typeface="Open Sans"/>
              </a:rPr>
              <a:t>Partnering early will streamline your process and expedite the funding</a:t>
            </a:r>
            <a:endParaRPr/>
          </a:p>
        </p:txBody>
      </p:sp>
      <p:sp>
        <p:nvSpPr>
          <p:cNvPr id="960" name="Google Shape;960;p149"/>
          <p:cNvSpPr txBox="1">
            <a:spLocks noGrp="1"/>
          </p:cNvSpPr>
          <p:nvPr>
            <p:ph type="body" idx="3"/>
          </p:nvPr>
        </p:nvSpPr>
        <p:spPr>
          <a:xfrm>
            <a:off x="3870650" y="4446175"/>
            <a:ext cx="4838400" cy="1553400"/>
          </a:xfrm>
          <a:prstGeom prst="rect">
            <a:avLst/>
          </a:prstGeom>
          <a:noFill/>
          <a:ln>
            <a:noFill/>
          </a:ln>
        </p:spPr>
        <p:txBody>
          <a:bodyPr spcFirstLastPara="1" wrap="square" lIns="68575" tIns="34275" rIns="68575" bIns="34275" anchor="t" anchorCtr="0">
            <a:normAutofit/>
          </a:bodyPr>
          <a:lstStyle/>
          <a:p>
            <a:pPr marL="228600" lvl="0" indent="-228600" algn="l" rtl="0">
              <a:lnSpc>
                <a:spcPct val="90000"/>
              </a:lnSpc>
              <a:spcBef>
                <a:spcPts val="0"/>
              </a:spcBef>
              <a:spcAft>
                <a:spcPts val="0"/>
              </a:spcAft>
              <a:buClr>
                <a:srgbClr val="7030A0"/>
              </a:buClr>
              <a:buSzPts val="1350"/>
              <a:buChar char="•"/>
            </a:pPr>
            <a:r>
              <a:rPr lang="en" sz="1350">
                <a:solidFill>
                  <a:srgbClr val="7030A0"/>
                </a:solidFill>
                <a:latin typeface="Open Sans"/>
                <a:ea typeface="Open Sans"/>
                <a:cs typeface="Open Sans"/>
                <a:sym typeface="Open Sans"/>
              </a:rPr>
              <a:t>Over-promising a potential funder things that may have to be walked back later depending on the avenue the funding will follow</a:t>
            </a:r>
            <a:endParaRPr/>
          </a:p>
          <a:p>
            <a:pPr marL="228600" lvl="0" indent="-228600" algn="l" rtl="0">
              <a:lnSpc>
                <a:spcPct val="90000"/>
              </a:lnSpc>
              <a:spcBef>
                <a:spcPts val="1000"/>
              </a:spcBef>
              <a:spcAft>
                <a:spcPts val="0"/>
              </a:spcAft>
              <a:buClr>
                <a:srgbClr val="7030A0"/>
              </a:buClr>
              <a:buSzPts val="1350"/>
              <a:buChar char="•"/>
            </a:pPr>
            <a:r>
              <a:rPr lang="en" sz="1350">
                <a:solidFill>
                  <a:srgbClr val="7030A0"/>
                </a:solidFill>
                <a:latin typeface="Open Sans"/>
                <a:ea typeface="Open Sans"/>
                <a:cs typeface="Open Sans"/>
                <a:sym typeface="Open Sans"/>
              </a:rPr>
              <a:t>Don’t sign anything</a:t>
            </a:r>
            <a:endParaRPr/>
          </a:p>
          <a:p>
            <a:pPr marL="228600" lvl="0" indent="-114300" algn="l" rtl="0">
              <a:lnSpc>
                <a:spcPct val="90000"/>
              </a:lnSpc>
              <a:spcBef>
                <a:spcPts val="1000"/>
              </a:spcBef>
              <a:spcAft>
                <a:spcPts val="0"/>
              </a:spcAft>
              <a:buClr>
                <a:schemeClr val="dk1"/>
              </a:buClr>
              <a:buSzPts val="1800"/>
              <a:buNone/>
            </a:pPr>
            <a:endParaRPr/>
          </a:p>
        </p:txBody>
      </p:sp>
      <p:sp>
        <p:nvSpPr>
          <p:cNvPr id="961" name="Google Shape;961;p149"/>
          <p:cNvSpPr txBox="1">
            <a:spLocks noGrp="1"/>
          </p:cNvSpPr>
          <p:nvPr>
            <p:ph type="body" idx="4"/>
          </p:nvPr>
        </p:nvSpPr>
        <p:spPr>
          <a:xfrm>
            <a:off x="3672067" y="3925881"/>
            <a:ext cx="4843200" cy="35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030A0"/>
              </a:buClr>
              <a:buSzPts val="1500"/>
              <a:buNone/>
            </a:pPr>
            <a:r>
              <a:rPr lang="en" sz="1500">
                <a:solidFill>
                  <a:srgbClr val="7030A0"/>
                </a:solidFill>
                <a:latin typeface="Open Sans"/>
                <a:ea typeface="Open Sans"/>
                <a:cs typeface="Open Sans"/>
                <a:sym typeface="Open Sans"/>
              </a:rPr>
              <a:t>Things to Avoid</a:t>
            </a:r>
            <a:endParaRPr/>
          </a:p>
        </p:txBody>
      </p:sp>
      <p:sp>
        <p:nvSpPr>
          <p:cNvPr id="962" name="Google Shape;962;p149"/>
          <p:cNvSpPr txBox="1">
            <a:spLocks noGrp="1"/>
          </p:cNvSpPr>
          <p:nvPr>
            <p:ph type="body" idx="5"/>
          </p:nvPr>
        </p:nvSpPr>
        <p:spPr>
          <a:xfrm>
            <a:off x="3672067" y="1349826"/>
            <a:ext cx="4843200" cy="39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030A0"/>
              </a:buClr>
              <a:buSzPts val="1500"/>
              <a:buNone/>
            </a:pPr>
            <a:r>
              <a:rPr lang="en" sz="1500">
                <a:solidFill>
                  <a:srgbClr val="7030A0"/>
                </a:solidFill>
                <a:latin typeface="Open Sans"/>
                <a:ea typeface="Open Sans"/>
                <a:cs typeface="Open Sans"/>
                <a:sym typeface="Open Sans"/>
              </a:rPr>
              <a:t>Best Practices</a:t>
            </a:r>
            <a:endParaRPr/>
          </a:p>
        </p:txBody>
      </p:sp>
      <p:pic>
        <p:nvPicPr>
          <p:cNvPr id="963" name="Google Shape;963;p149"/>
          <p:cNvPicPr preferRelativeResize="0"/>
          <p:nvPr/>
        </p:nvPicPr>
        <p:blipFill rotWithShape="1">
          <a:blip r:embed="rId3">
            <a:alphaModFix/>
          </a:blip>
          <a:srcRect r="64711"/>
          <a:stretch/>
        </p:blipFill>
        <p:spPr>
          <a:xfrm>
            <a:off x="19175" y="-12"/>
            <a:ext cx="3226725" cy="6858025"/>
          </a:xfrm>
          <a:prstGeom prst="rect">
            <a:avLst/>
          </a:prstGeom>
          <a:noFill/>
          <a:ln>
            <a:noFill/>
          </a:ln>
        </p:spPr>
      </p:pic>
      <p:sp>
        <p:nvSpPr>
          <p:cNvPr id="964" name="Google Shape;964;p149"/>
          <p:cNvSpPr txBox="1">
            <a:spLocks noGrp="1"/>
          </p:cNvSpPr>
          <p:nvPr>
            <p:ph type="title"/>
          </p:nvPr>
        </p:nvSpPr>
        <p:spPr>
          <a:xfrm>
            <a:off x="314921" y="1513940"/>
            <a:ext cx="2589600" cy="327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 sz="3300"/>
              <a:t>Partnering with </a:t>
            </a:r>
            <a:br>
              <a:rPr lang="en" sz="3300"/>
            </a:br>
            <a:r>
              <a:rPr lang="en" sz="3300"/>
              <a:t>Advancement </a:t>
            </a:r>
            <a:endParaRPr sz="33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50"/>
          <p:cNvSpPr txBox="1"/>
          <p:nvPr/>
        </p:nvSpPr>
        <p:spPr>
          <a:xfrm>
            <a:off x="3650556" y="2700492"/>
            <a:ext cx="5137800" cy="145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a:solidFill>
                  <a:srgbClr val="7030A0"/>
                </a:solidFill>
                <a:latin typeface="Open Sans"/>
                <a:ea typeface="Open Sans"/>
                <a:cs typeface="Open Sans"/>
                <a:sym typeface="Open Sans"/>
              </a:rPr>
              <a:t>Gifts require documentation that support donor intent and provide an understanding of donor expectations, if any.</a:t>
            </a:r>
            <a:br>
              <a:rPr lang="en" sz="1800" b="1">
                <a:solidFill>
                  <a:srgbClr val="7030A0"/>
                </a:solidFill>
                <a:latin typeface="Open Sans"/>
                <a:ea typeface="Open Sans"/>
                <a:cs typeface="Open Sans"/>
                <a:sym typeface="Open Sans"/>
              </a:rPr>
            </a:br>
            <a:br>
              <a:rPr lang="en" sz="1800" b="1">
                <a:solidFill>
                  <a:schemeClr val="dk1"/>
                </a:solidFill>
                <a:latin typeface="Open Sans"/>
                <a:ea typeface="Open Sans"/>
                <a:cs typeface="Open Sans"/>
                <a:sym typeface="Open Sans"/>
              </a:rPr>
            </a:br>
            <a:r>
              <a:rPr lang="en" sz="1800" b="1">
                <a:solidFill>
                  <a:srgbClr val="7030A0"/>
                </a:solidFill>
                <a:latin typeface="Open Sans"/>
                <a:ea typeface="Open Sans"/>
                <a:cs typeface="Open Sans"/>
                <a:sym typeface="Open Sans"/>
              </a:rPr>
              <a:t>Our due diligence is to protect the UW.</a:t>
            </a:r>
            <a:endParaRPr/>
          </a:p>
        </p:txBody>
      </p:sp>
      <p:pic>
        <p:nvPicPr>
          <p:cNvPr id="971" name="Google Shape;971;p150"/>
          <p:cNvPicPr preferRelativeResize="0"/>
          <p:nvPr/>
        </p:nvPicPr>
        <p:blipFill rotWithShape="1">
          <a:blip r:embed="rId3">
            <a:alphaModFix/>
          </a:blip>
          <a:srcRect r="64721"/>
          <a:stretch/>
        </p:blipFill>
        <p:spPr>
          <a:xfrm>
            <a:off x="25550" y="0"/>
            <a:ext cx="3225825" cy="6858000"/>
          </a:xfrm>
          <a:prstGeom prst="rect">
            <a:avLst/>
          </a:prstGeom>
          <a:noFill/>
          <a:ln>
            <a:noFill/>
          </a:ln>
        </p:spPr>
      </p:pic>
      <p:sp>
        <p:nvSpPr>
          <p:cNvPr id="972" name="Google Shape;972;p150"/>
          <p:cNvSpPr txBox="1">
            <a:spLocks noGrp="1"/>
          </p:cNvSpPr>
          <p:nvPr>
            <p:ph type="title"/>
          </p:nvPr>
        </p:nvSpPr>
        <p:spPr>
          <a:xfrm>
            <a:off x="343671" y="1484340"/>
            <a:ext cx="2589600" cy="327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
              <a:t>Expect scrutiny of </a:t>
            </a:r>
            <a:br>
              <a:rPr lang="en"/>
            </a:br>
            <a:r>
              <a:rPr lang="en"/>
              <a:t>significant gifts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51"/>
          <p:cNvSpPr txBox="1">
            <a:spLocks noGrp="1"/>
          </p:cNvSpPr>
          <p:nvPr>
            <p:ph type="body" idx="5"/>
          </p:nvPr>
        </p:nvSpPr>
        <p:spPr>
          <a:xfrm>
            <a:off x="3672067" y="1006918"/>
            <a:ext cx="5027400" cy="4643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3006F"/>
              </a:buClr>
              <a:buSzPts val="1800"/>
              <a:buNone/>
            </a:pPr>
            <a:r>
              <a:rPr lang="en">
                <a:solidFill>
                  <a:srgbClr val="33006F"/>
                </a:solidFill>
                <a:latin typeface="Open Sans"/>
                <a:ea typeface="Open Sans"/>
                <a:cs typeface="Open Sans"/>
                <a:sym typeface="Open Sans"/>
              </a:rPr>
              <a:t>Meet the Gift Acceptance Committee (GAC)</a:t>
            </a:r>
            <a:endParaRPr>
              <a:latin typeface="Open Sans"/>
              <a:ea typeface="Open Sans"/>
              <a:cs typeface="Open Sans"/>
              <a:sym typeface="Open Sans"/>
            </a:endParaRPr>
          </a:p>
          <a:p>
            <a:pPr marL="0" lvl="0" indent="0" algn="l" rtl="0">
              <a:lnSpc>
                <a:spcPct val="90000"/>
              </a:lnSpc>
              <a:spcBef>
                <a:spcPts val="1000"/>
              </a:spcBef>
              <a:spcAft>
                <a:spcPts val="0"/>
              </a:spcAft>
              <a:buClr>
                <a:srgbClr val="33006F"/>
              </a:buClr>
              <a:buSzPts val="1350"/>
              <a:buNone/>
            </a:pPr>
            <a:r>
              <a:rPr lang="en" sz="1350" b="0">
                <a:solidFill>
                  <a:srgbClr val="33006F"/>
                </a:solidFill>
                <a:latin typeface="Open Sans"/>
                <a:ea typeface="Open Sans"/>
                <a:cs typeface="Open Sans"/>
                <a:sym typeface="Open Sans"/>
              </a:rPr>
              <a:t>Made up of senior University officials who will undertake an efficient, thorough, and time-sensitive review of proposed gifts to vote and communicate its decisions</a:t>
            </a:r>
            <a:endParaRPr sz="1350" b="0">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1800"/>
              <a:buNone/>
            </a:pPr>
            <a:br>
              <a:rPr lang="en" b="0">
                <a:latin typeface="Open Sans"/>
                <a:ea typeface="Open Sans"/>
                <a:cs typeface="Open Sans"/>
                <a:sym typeface="Open Sans"/>
              </a:rPr>
            </a:br>
            <a:r>
              <a:rPr lang="en" sz="1500" b="0">
                <a:solidFill>
                  <a:srgbClr val="33006F"/>
                </a:solidFill>
                <a:latin typeface="Open Sans"/>
                <a:ea typeface="Open Sans"/>
                <a:cs typeface="Open Sans"/>
                <a:sym typeface="Open Sans"/>
              </a:rPr>
              <a:t>Standing members:</a:t>
            </a:r>
            <a:endParaRPr sz="1500" b="0">
              <a:latin typeface="Open Sans"/>
              <a:ea typeface="Open Sans"/>
              <a:cs typeface="Open Sans"/>
              <a:sym typeface="Open Sans"/>
            </a:endParaRPr>
          </a:p>
          <a:p>
            <a:pPr marL="600075" lvl="1" indent="-257175" algn="l" rtl="0">
              <a:lnSpc>
                <a:spcPct val="90000"/>
              </a:lnSpc>
              <a:spcBef>
                <a:spcPts val="500"/>
              </a:spcBef>
              <a:spcAft>
                <a:spcPts val="0"/>
              </a:spcAft>
              <a:buClr>
                <a:srgbClr val="33006F"/>
              </a:buClr>
              <a:buSzPts val="1350"/>
              <a:buFont typeface="Arial"/>
              <a:buChar char="•"/>
            </a:pPr>
            <a:r>
              <a:rPr lang="en" sz="1350" b="0">
                <a:solidFill>
                  <a:srgbClr val="33006F"/>
                </a:solidFill>
                <a:latin typeface="Open Sans"/>
                <a:ea typeface="Open Sans"/>
                <a:cs typeface="Open Sans"/>
                <a:sym typeface="Open Sans"/>
              </a:rPr>
              <a:t>VP of Development (Tamara Josserand)</a:t>
            </a:r>
            <a:endParaRPr sz="1350" b="0">
              <a:latin typeface="Open Sans"/>
              <a:ea typeface="Open Sans"/>
              <a:cs typeface="Open Sans"/>
              <a:sym typeface="Open Sans"/>
            </a:endParaRPr>
          </a:p>
          <a:p>
            <a:pPr marL="600075" lvl="1" indent="-257175" algn="l" rtl="0">
              <a:lnSpc>
                <a:spcPct val="90000"/>
              </a:lnSpc>
              <a:spcBef>
                <a:spcPts val="500"/>
              </a:spcBef>
              <a:spcAft>
                <a:spcPts val="0"/>
              </a:spcAft>
              <a:buClr>
                <a:srgbClr val="33006F"/>
              </a:buClr>
              <a:buSzPts val="1350"/>
              <a:buFont typeface="Arial"/>
              <a:buChar char="•"/>
            </a:pPr>
            <a:r>
              <a:rPr lang="en" sz="1350" b="0">
                <a:solidFill>
                  <a:srgbClr val="33006F"/>
                </a:solidFill>
                <a:latin typeface="Open Sans"/>
                <a:ea typeface="Open Sans"/>
                <a:cs typeface="Open Sans"/>
                <a:sym typeface="Open Sans"/>
              </a:rPr>
              <a:t>SAVP for Development Programs (Stephanie Doyle)</a:t>
            </a:r>
            <a:endParaRPr sz="1350" b="0">
              <a:latin typeface="Open Sans"/>
              <a:ea typeface="Open Sans"/>
              <a:cs typeface="Open Sans"/>
              <a:sym typeface="Open Sans"/>
            </a:endParaRPr>
          </a:p>
          <a:p>
            <a:pPr marL="600075" lvl="1" indent="-257175" algn="l" rtl="0">
              <a:lnSpc>
                <a:spcPct val="90000"/>
              </a:lnSpc>
              <a:spcBef>
                <a:spcPts val="500"/>
              </a:spcBef>
              <a:spcAft>
                <a:spcPts val="0"/>
              </a:spcAft>
              <a:buClr>
                <a:srgbClr val="33006F"/>
              </a:buClr>
              <a:buSzPts val="1350"/>
              <a:buFont typeface="Arial"/>
              <a:buChar char="•"/>
            </a:pPr>
            <a:r>
              <a:rPr lang="en" sz="1350" b="0">
                <a:solidFill>
                  <a:srgbClr val="33006F"/>
                </a:solidFill>
                <a:latin typeface="Open Sans"/>
                <a:ea typeface="Open Sans"/>
                <a:cs typeface="Open Sans"/>
                <a:sym typeface="Open Sans"/>
              </a:rPr>
              <a:t>AVP for Campaigns and Emerging Initiatives (Lisa Thomas)</a:t>
            </a:r>
            <a:endParaRPr sz="1350" b="0">
              <a:latin typeface="Open Sans"/>
              <a:ea typeface="Open Sans"/>
              <a:cs typeface="Open Sans"/>
              <a:sym typeface="Open Sans"/>
            </a:endParaRPr>
          </a:p>
          <a:p>
            <a:pPr marL="600075" lvl="1" indent="-257175" algn="l" rtl="0">
              <a:lnSpc>
                <a:spcPct val="90000"/>
              </a:lnSpc>
              <a:spcBef>
                <a:spcPts val="500"/>
              </a:spcBef>
              <a:spcAft>
                <a:spcPts val="0"/>
              </a:spcAft>
              <a:buClr>
                <a:srgbClr val="33006F"/>
              </a:buClr>
              <a:buSzPts val="1350"/>
              <a:buFont typeface="Arial"/>
              <a:buChar char="•"/>
            </a:pPr>
            <a:r>
              <a:rPr lang="en" sz="1350" b="0">
                <a:solidFill>
                  <a:srgbClr val="33006F"/>
                </a:solidFill>
                <a:latin typeface="Open Sans"/>
                <a:ea typeface="Open Sans"/>
                <a:cs typeface="Open Sans"/>
                <a:sym typeface="Open Sans"/>
              </a:rPr>
              <a:t>AVP for Advancement Operations (Julie Brown)</a:t>
            </a:r>
            <a:endParaRPr sz="1350" b="0">
              <a:latin typeface="Open Sans"/>
              <a:ea typeface="Open Sans"/>
              <a:cs typeface="Open Sans"/>
              <a:sym typeface="Open Sans"/>
            </a:endParaRPr>
          </a:p>
          <a:p>
            <a:pPr marL="600075" lvl="1" indent="-257175" algn="l" rtl="0">
              <a:lnSpc>
                <a:spcPct val="90000"/>
              </a:lnSpc>
              <a:spcBef>
                <a:spcPts val="500"/>
              </a:spcBef>
              <a:spcAft>
                <a:spcPts val="0"/>
              </a:spcAft>
              <a:buClr>
                <a:srgbClr val="33006F"/>
              </a:buClr>
              <a:buSzPts val="1350"/>
              <a:buFont typeface="Arial"/>
              <a:buChar char="•"/>
            </a:pPr>
            <a:r>
              <a:rPr lang="en" sz="1350" b="0">
                <a:solidFill>
                  <a:srgbClr val="33006F"/>
                </a:solidFill>
                <a:latin typeface="Open Sans"/>
                <a:ea typeface="Open Sans"/>
                <a:cs typeface="Open Sans"/>
                <a:sym typeface="Open Sans"/>
              </a:rPr>
              <a:t>Senior Director for Planned Giving (Carl Wayne)</a:t>
            </a:r>
            <a:endParaRPr sz="1350" b="0">
              <a:latin typeface="Open Sans"/>
              <a:ea typeface="Open Sans"/>
              <a:cs typeface="Open Sans"/>
              <a:sym typeface="Open Sans"/>
            </a:endParaRPr>
          </a:p>
          <a:p>
            <a:pPr marL="600075" lvl="1" indent="-161925" algn="l" rtl="0">
              <a:lnSpc>
                <a:spcPct val="90000"/>
              </a:lnSpc>
              <a:spcBef>
                <a:spcPts val="500"/>
              </a:spcBef>
              <a:spcAft>
                <a:spcPts val="0"/>
              </a:spcAft>
              <a:buClr>
                <a:schemeClr val="dk1"/>
              </a:buClr>
              <a:buSzPts val="1500"/>
              <a:buFont typeface="Arial"/>
              <a:buNone/>
            </a:pPr>
            <a:endParaRPr b="0">
              <a:latin typeface="Open Sans"/>
              <a:ea typeface="Open Sans"/>
              <a:cs typeface="Open Sans"/>
              <a:sym typeface="Open Sans"/>
            </a:endParaRPr>
          </a:p>
          <a:p>
            <a:pPr marL="0" lvl="0" indent="0" algn="l" rtl="0">
              <a:lnSpc>
                <a:spcPct val="90000"/>
              </a:lnSpc>
              <a:spcBef>
                <a:spcPts val="1000"/>
              </a:spcBef>
              <a:spcAft>
                <a:spcPts val="0"/>
              </a:spcAft>
              <a:buClr>
                <a:srgbClr val="33006F"/>
              </a:buClr>
              <a:buSzPts val="1500"/>
              <a:buNone/>
            </a:pPr>
            <a:r>
              <a:rPr lang="en" sz="1500" b="0">
                <a:solidFill>
                  <a:srgbClr val="33006F"/>
                </a:solidFill>
                <a:latin typeface="Open Sans"/>
                <a:ea typeface="Open Sans"/>
                <a:cs typeface="Open Sans"/>
                <a:sym typeface="Open Sans"/>
              </a:rPr>
              <a:t>Rotating members (two-year term):</a:t>
            </a:r>
            <a:endParaRPr sz="1500" b="0">
              <a:latin typeface="Open Sans"/>
              <a:ea typeface="Open Sans"/>
              <a:cs typeface="Open Sans"/>
              <a:sym typeface="Open Sans"/>
            </a:endParaRPr>
          </a:p>
          <a:p>
            <a:pPr marL="600075" lvl="1" indent="-257175" algn="l" rtl="0">
              <a:lnSpc>
                <a:spcPct val="90000"/>
              </a:lnSpc>
              <a:spcBef>
                <a:spcPts val="500"/>
              </a:spcBef>
              <a:spcAft>
                <a:spcPts val="0"/>
              </a:spcAft>
              <a:buClr>
                <a:srgbClr val="33006F"/>
              </a:buClr>
              <a:buSzPts val="1350"/>
              <a:buFont typeface="Arial"/>
              <a:buChar char="•"/>
            </a:pPr>
            <a:r>
              <a:rPr lang="en" sz="1350" b="0">
                <a:solidFill>
                  <a:srgbClr val="33006F"/>
                </a:solidFill>
                <a:latin typeface="Open Sans"/>
                <a:ea typeface="Open Sans"/>
                <a:cs typeface="Open Sans"/>
                <a:sym typeface="Open Sans"/>
              </a:rPr>
              <a:t>Two CAOs representing a large and a small school </a:t>
            </a:r>
            <a:endParaRPr sz="1350" b="0">
              <a:latin typeface="Open Sans"/>
              <a:ea typeface="Open Sans"/>
              <a:cs typeface="Open Sans"/>
              <a:sym typeface="Open Sans"/>
            </a:endParaRPr>
          </a:p>
          <a:p>
            <a:pPr marL="600075" lvl="1" indent="-257175" algn="l" rtl="0">
              <a:lnSpc>
                <a:spcPct val="90000"/>
              </a:lnSpc>
              <a:spcBef>
                <a:spcPts val="500"/>
              </a:spcBef>
              <a:spcAft>
                <a:spcPts val="0"/>
              </a:spcAft>
              <a:buClr>
                <a:srgbClr val="33006F"/>
              </a:buClr>
              <a:buSzPts val="1350"/>
              <a:buFont typeface="Arial"/>
              <a:buChar char="•"/>
            </a:pPr>
            <a:r>
              <a:rPr lang="en" sz="1350" b="0">
                <a:solidFill>
                  <a:srgbClr val="33006F"/>
                </a:solidFill>
                <a:latin typeface="Open Sans"/>
                <a:ea typeface="Open Sans"/>
                <a:cs typeface="Open Sans"/>
                <a:sym typeface="Open Sans"/>
              </a:rPr>
              <a:t>For FY23-24: Don Theophilus (UW Medicine) and Alex Haslam (College of Built Environments)</a:t>
            </a:r>
            <a:endParaRPr sz="1350">
              <a:latin typeface="Open Sans"/>
              <a:ea typeface="Open Sans"/>
              <a:cs typeface="Open Sans"/>
              <a:sym typeface="Open Sans"/>
            </a:endParaRPr>
          </a:p>
        </p:txBody>
      </p:sp>
      <p:sp>
        <p:nvSpPr>
          <p:cNvPr id="979" name="Google Shape;979;p151"/>
          <p:cNvSpPr txBox="1"/>
          <p:nvPr/>
        </p:nvSpPr>
        <p:spPr>
          <a:xfrm>
            <a:off x="8750668" y="5602025"/>
            <a:ext cx="263100" cy="300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500">
              <a:solidFill>
                <a:srgbClr val="33006F"/>
              </a:solidFill>
              <a:latin typeface="Calibri"/>
              <a:ea typeface="Calibri"/>
              <a:cs typeface="Calibri"/>
              <a:sym typeface="Calibri"/>
            </a:endParaRPr>
          </a:p>
        </p:txBody>
      </p:sp>
      <p:pic>
        <p:nvPicPr>
          <p:cNvPr id="980" name="Google Shape;980;p151"/>
          <p:cNvPicPr preferRelativeResize="0"/>
          <p:nvPr/>
        </p:nvPicPr>
        <p:blipFill rotWithShape="1">
          <a:blip r:embed="rId3">
            <a:alphaModFix/>
          </a:blip>
          <a:srcRect r="64819"/>
          <a:stretch/>
        </p:blipFill>
        <p:spPr>
          <a:xfrm>
            <a:off x="1300" y="-24225"/>
            <a:ext cx="3216851" cy="68580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52"/>
          <p:cNvSpPr txBox="1">
            <a:spLocks noGrp="1"/>
          </p:cNvSpPr>
          <p:nvPr>
            <p:ph type="body" idx="1"/>
          </p:nvPr>
        </p:nvSpPr>
        <p:spPr>
          <a:xfrm>
            <a:off x="3663160" y="1785095"/>
            <a:ext cx="4999200" cy="3516600"/>
          </a:xfrm>
          <a:prstGeom prst="rect">
            <a:avLst/>
          </a:prstGeom>
          <a:noFill/>
          <a:ln>
            <a:noFill/>
          </a:ln>
        </p:spPr>
        <p:txBody>
          <a:bodyPr spcFirstLastPara="1" wrap="square" lIns="68575" tIns="34275" rIns="68575" bIns="34275" anchor="t" anchorCtr="0">
            <a:normAutofit/>
          </a:bodyPr>
          <a:lstStyle/>
          <a:p>
            <a:pPr marL="257175" lvl="0" indent="-257175" algn="l" rtl="0">
              <a:lnSpc>
                <a:spcPct val="110000"/>
              </a:lnSpc>
              <a:spcBef>
                <a:spcPts val="0"/>
              </a:spcBef>
              <a:spcAft>
                <a:spcPts val="0"/>
              </a:spcAft>
              <a:buClr>
                <a:srgbClr val="7030A0"/>
              </a:buClr>
              <a:buSzPts val="1650"/>
              <a:buChar char="•"/>
            </a:pPr>
            <a:r>
              <a:rPr lang="en" sz="1650">
                <a:solidFill>
                  <a:srgbClr val="7030A0"/>
                </a:solidFill>
                <a:latin typeface="Open Sans"/>
                <a:ea typeface="Open Sans"/>
                <a:cs typeface="Open Sans"/>
                <a:sym typeface="Open Sans"/>
              </a:rPr>
              <a:t>Gifts subject to review are those that pose material risk (including being overly-restrictive or with financial liability), those with unique or special circumstances, etc.</a:t>
            </a:r>
            <a:endParaRPr/>
          </a:p>
          <a:p>
            <a:pPr marL="257175" lvl="0" indent="-257175" algn="l" rtl="0">
              <a:lnSpc>
                <a:spcPct val="110000"/>
              </a:lnSpc>
              <a:spcBef>
                <a:spcPts val="1000"/>
              </a:spcBef>
              <a:spcAft>
                <a:spcPts val="0"/>
              </a:spcAft>
              <a:buClr>
                <a:srgbClr val="7030A0"/>
              </a:buClr>
              <a:buSzPts val="1650"/>
              <a:buChar char="•"/>
            </a:pPr>
            <a:r>
              <a:rPr lang="en" sz="1650">
                <a:solidFill>
                  <a:srgbClr val="7030A0"/>
                </a:solidFill>
                <a:latin typeface="Open Sans"/>
                <a:ea typeface="Open Sans"/>
                <a:cs typeface="Open Sans"/>
                <a:sym typeface="Open Sans"/>
              </a:rPr>
              <a:t>Gifts are referred on a case-by-case basis and require extensive research/documentation prior to presentation for the GAC review</a:t>
            </a:r>
            <a:endParaRPr/>
          </a:p>
          <a:p>
            <a:pPr marL="257175" lvl="0" indent="-257175" algn="l" rtl="0">
              <a:lnSpc>
                <a:spcPct val="110000"/>
              </a:lnSpc>
              <a:spcBef>
                <a:spcPts val="1000"/>
              </a:spcBef>
              <a:spcAft>
                <a:spcPts val="0"/>
              </a:spcAft>
              <a:buClr>
                <a:srgbClr val="7030A0"/>
              </a:buClr>
              <a:buSzPts val="1650"/>
              <a:buChar char="•"/>
            </a:pPr>
            <a:r>
              <a:rPr lang="en" sz="1650">
                <a:solidFill>
                  <a:srgbClr val="7030A0"/>
                </a:solidFill>
                <a:latin typeface="Open Sans"/>
                <a:ea typeface="Open Sans"/>
                <a:cs typeface="Open Sans"/>
                <a:sym typeface="Open Sans"/>
              </a:rPr>
              <a:t>Committee will virtually vote to accept, accept with revision, or reject a proposed gift</a:t>
            </a:r>
            <a:endParaRPr/>
          </a:p>
          <a:p>
            <a:pPr marL="257175" lvl="0" indent="-257175" algn="l" rtl="0">
              <a:lnSpc>
                <a:spcPct val="110000"/>
              </a:lnSpc>
              <a:spcBef>
                <a:spcPts val="1000"/>
              </a:spcBef>
              <a:spcAft>
                <a:spcPts val="0"/>
              </a:spcAft>
              <a:buClr>
                <a:srgbClr val="7030A0"/>
              </a:buClr>
              <a:buSzPts val="1650"/>
              <a:buChar char="•"/>
            </a:pPr>
            <a:r>
              <a:rPr lang="en" sz="1650">
                <a:solidFill>
                  <a:srgbClr val="7030A0"/>
                </a:solidFill>
                <a:latin typeface="Open Sans"/>
                <a:ea typeface="Open Sans"/>
                <a:cs typeface="Open Sans"/>
                <a:sym typeface="Open Sans"/>
              </a:rPr>
              <a:t>Average time to decision: 2 weeks </a:t>
            </a:r>
            <a:endParaRPr/>
          </a:p>
        </p:txBody>
      </p:sp>
      <p:pic>
        <p:nvPicPr>
          <p:cNvPr id="986" name="Google Shape;986;p152"/>
          <p:cNvPicPr preferRelativeResize="0"/>
          <p:nvPr/>
        </p:nvPicPr>
        <p:blipFill rotWithShape="1">
          <a:blip r:embed="rId3">
            <a:alphaModFix/>
          </a:blip>
          <a:srcRect r="64604"/>
          <a:stretch/>
        </p:blipFill>
        <p:spPr>
          <a:xfrm>
            <a:off x="22475" y="13"/>
            <a:ext cx="3236576" cy="6857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53"/>
          <p:cNvSpPr txBox="1">
            <a:spLocks noGrp="1"/>
          </p:cNvSpPr>
          <p:nvPr>
            <p:ph type="subTitle" idx="1"/>
          </p:nvPr>
        </p:nvSpPr>
        <p:spPr>
          <a:xfrm>
            <a:off x="681750" y="2014821"/>
            <a:ext cx="7626900" cy="3014400"/>
          </a:xfrm>
          <a:prstGeom prst="rect">
            <a:avLst/>
          </a:prstGeom>
          <a:noFill/>
          <a:ln>
            <a:noFill/>
          </a:ln>
        </p:spPr>
        <p:txBody>
          <a:bodyPr spcFirstLastPara="1" wrap="square" lIns="68575" tIns="34275" rIns="68575" bIns="34275" anchor="t" anchorCtr="0">
            <a:normAutofit/>
          </a:bodyPr>
          <a:lstStyle/>
          <a:p>
            <a:pPr marL="342900" lvl="0" indent="-342900" algn="l" rtl="0">
              <a:lnSpc>
                <a:spcPct val="90000"/>
              </a:lnSpc>
              <a:spcBef>
                <a:spcPts val="0"/>
              </a:spcBef>
              <a:spcAft>
                <a:spcPts val="0"/>
              </a:spcAft>
              <a:buClr>
                <a:schemeClr val="lt1"/>
              </a:buClr>
              <a:buSzPts val="1800"/>
              <a:buFont typeface="Arial"/>
              <a:buChar char="•"/>
            </a:pPr>
            <a:r>
              <a:rPr lang="en" sz="1800">
                <a:solidFill>
                  <a:schemeClr val="lt1"/>
                </a:solidFill>
                <a:latin typeface="Open Sans"/>
                <a:ea typeface="Open Sans"/>
                <a:cs typeface="Open Sans"/>
                <a:sym typeface="Open Sans"/>
              </a:rPr>
              <a:t>"Getting to yes, and..."</a:t>
            </a:r>
            <a:br>
              <a:rPr lang="en" sz="1800">
                <a:solidFill>
                  <a:schemeClr val="lt1"/>
                </a:solidFill>
                <a:latin typeface="Open Sans"/>
                <a:ea typeface="Open Sans"/>
                <a:cs typeface="Open Sans"/>
                <a:sym typeface="Open Sans"/>
              </a:rPr>
            </a:br>
            <a:r>
              <a:rPr lang="en" sz="1800">
                <a:solidFill>
                  <a:schemeClr val="lt1"/>
                </a:solidFill>
                <a:latin typeface="Open Sans"/>
                <a:ea typeface="Open Sans"/>
                <a:cs typeface="Open Sans"/>
                <a:sym typeface="Open Sans"/>
              </a:rPr>
              <a:t>We do not know the answer (yet) on all avenues for revenue, managing risk and obligations. </a:t>
            </a:r>
            <a:br>
              <a:rPr lang="en" sz="1800">
                <a:latin typeface="Open Sans"/>
                <a:ea typeface="Open Sans"/>
                <a:cs typeface="Open Sans"/>
                <a:sym typeface="Open Sans"/>
              </a:rPr>
            </a:br>
            <a:endParaRPr sz="1800">
              <a:solidFill>
                <a:schemeClr val="lt1"/>
              </a:solidFill>
              <a:latin typeface="Open Sans"/>
              <a:ea typeface="Open Sans"/>
              <a:cs typeface="Open Sans"/>
              <a:sym typeface="Open Sans"/>
            </a:endParaRPr>
          </a:p>
          <a:p>
            <a:pPr marL="342900" lvl="0" indent="-342900" algn="l" rtl="0">
              <a:lnSpc>
                <a:spcPct val="90000"/>
              </a:lnSpc>
              <a:spcBef>
                <a:spcPts val="750"/>
              </a:spcBef>
              <a:spcAft>
                <a:spcPts val="0"/>
              </a:spcAft>
              <a:buClr>
                <a:schemeClr val="lt1"/>
              </a:buClr>
              <a:buSzPts val="1800"/>
              <a:buFont typeface="Arial"/>
              <a:buChar char="•"/>
            </a:pPr>
            <a:r>
              <a:rPr lang="en" sz="1800">
                <a:solidFill>
                  <a:schemeClr val="lt1"/>
                </a:solidFill>
                <a:latin typeface="Open Sans"/>
                <a:ea typeface="Open Sans"/>
                <a:cs typeface="Open Sans"/>
                <a:sym typeface="Open Sans"/>
              </a:rPr>
              <a:t>Non-gift Revenue Committee (potentially)</a:t>
            </a:r>
            <a:br>
              <a:rPr lang="en" sz="1800">
                <a:solidFill>
                  <a:schemeClr val="lt1"/>
                </a:solidFill>
                <a:latin typeface="Open Sans"/>
                <a:ea typeface="Open Sans"/>
                <a:cs typeface="Open Sans"/>
                <a:sym typeface="Open Sans"/>
              </a:rPr>
            </a:br>
            <a:endParaRPr sz="1800">
              <a:solidFill>
                <a:schemeClr val="lt1"/>
              </a:solidFill>
              <a:latin typeface="Open Sans"/>
              <a:ea typeface="Open Sans"/>
              <a:cs typeface="Open Sans"/>
              <a:sym typeface="Open Sans"/>
            </a:endParaRPr>
          </a:p>
          <a:p>
            <a:pPr marL="342900" lvl="0" indent="-342900" algn="l" rtl="0">
              <a:lnSpc>
                <a:spcPct val="90000"/>
              </a:lnSpc>
              <a:spcBef>
                <a:spcPts val="750"/>
              </a:spcBef>
              <a:spcAft>
                <a:spcPts val="0"/>
              </a:spcAft>
              <a:buClr>
                <a:schemeClr val="lt1"/>
              </a:buClr>
              <a:buSzPts val="1800"/>
              <a:buFont typeface="Arial"/>
              <a:buChar char="•"/>
            </a:pPr>
            <a:r>
              <a:rPr lang="en" sz="1800">
                <a:solidFill>
                  <a:schemeClr val="lt1"/>
                </a:solidFill>
                <a:latin typeface="Open Sans"/>
                <a:ea typeface="Open Sans"/>
                <a:cs typeface="Open Sans"/>
                <a:sym typeface="Open Sans"/>
              </a:rPr>
              <a:t>When working on potential gifts, communicate early and often with your Advancement Team </a:t>
            </a:r>
            <a:br>
              <a:rPr lang="en" sz="1800">
                <a:solidFill>
                  <a:schemeClr val="lt1"/>
                </a:solidFill>
                <a:latin typeface="Open Sans"/>
                <a:ea typeface="Open Sans"/>
                <a:cs typeface="Open Sans"/>
                <a:sym typeface="Open Sans"/>
              </a:rPr>
            </a:br>
            <a:endParaRPr sz="1800">
              <a:solidFill>
                <a:schemeClr val="lt1"/>
              </a:solidFill>
              <a:latin typeface="Open Sans"/>
              <a:ea typeface="Open Sans"/>
              <a:cs typeface="Open Sans"/>
              <a:sym typeface="Open Sans"/>
            </a:endParaRPr>
          </a:p>
          <a:p>
            <a:pPr marL="342900" lvl="0" indent="-342900" algn="l" rtl="0">
              <a:lnSpc>
                <a:spcPct val="90000"/>
              </a:lnSpc>
              <a:spcBef>
                <a:spcPts val="750"/>
              </a:spcBef>
              <a:spcAft>
                <a:spcPts val="0"/>
              </a:spcAft>
              <a:buClr>
                <a:schemeClr val="lt1"/>
              </a:buClr>
              <a:buSzPts val="1800"/>
              <a:buFont typeface="Arial"/>
              <a:buChar char="•"/>
            </a:pPr>
            <a:r>
              <a:rPr lang="en" sz="1800">
                <a:solidFill>
                  <a:schemeClr val="lt1"/>
                </a:solidFill>
                <a:latin typeface="Open Sans"/>
                <a:ea typeface="Open Sans"/>
                <a:cs typeface="Open Sans"/>
                <a:sym typeface="Open Sans"/>
              </a:rPr>
              <a:t>Be prepared to share all documentation; transparency is key</a:t>
            </a:r>
            <a:endParaRPr sz="1800">
              <a:solidFill>
                <a:schemeClr val="lt1"/>
              </a:solidFill>
              <a:latin typeface="Open Sans"/>
              <a:ea typeface="Open Sans"/>
              <a:cs typeface="Open Sans"/>
              <a:sym typeface="Open Sans"/>
            </a:endParaRPr>
          </a:p>
        </p:txBody>
      </p:sp>
      <p:sp>
        <p:nvSpPr>
          <p:cNvPr id="992" name="Google Shape;992;p153"/>
          <p:cNvSpPr txBox="1">
            <a:spLocks noGrp="1"/>
          </p:cNvSpPr>
          <p:nvPr>
            <p:ph type="title"/>
          </p:nvPr>
        </p:nvSpPr>
        <p:spPr>
          <a:xfrm>
            <a:off x="681750" y="1222625"/>
            <a:ext cx="7626900" cy="841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300"/>
              <a:buFont typeface="Calibri"/>
              <a:buNone/>
            </a:pPr>
            <a:r>
              <a:rPr lang="en">
                <a:solidFill>
                  <a:schemeClr val="lt1"/>
                </a:solidFill>
              </a:rPr>
              <a:t>What's next?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18"/>
          <p:cNvSpPr txBox="1">
            <a:spLocks noGrp="1"/>
          </p:cNvSpPr>
          <p:nvPr>
            <p:ph type="body" idx="1"/>
          </p:nvPr>
        </p:nvSpPr>
        <p:spPr>
          <a:xfrm>
            <a:off x="447923" y="2587917"/>
            <a:ext cx="8197200" cy="3096300"/>
          </a:xfrm>
          <a:prstGeom prst="rect">
            <a:avLst/>
          </a:prstGeom>
          <a:noFill/>
          <a:ln>
            <a:noFill/>
          </a:ln>
        </p:spPr>
        <p:txBody>
          <a:bodyPr spcFirstLastPara="1" wrap="square" lIns="121900" tIns="60925" rIns="121900" bIns="60925" anchor="t" anchorCtr="0">
            <a:normAutofit lnSpcReduction="20000"/>
          </a:bodyPr>
          <a:lstStyle/>
          <a:p>
            <a:pPr marL="342900" lvl="0" indent="-355600" algn="l" rtl="0">
              <a:spcBef>
                <a:spcPts val="0"/>
              </a:spcBef>
              <a:spcAft>
                <a:spcPts val="0"/>
              </a:spcAft>
              <a:buClr>
                <a:schemeClr val="dk2"/>
              </a:buClr>
              <a:buSzPts val="1800"/>
              <a:buFont typeface="Merriweather Sans"/>
              <a:buChar char="&gt;"/>
            </a:pPr>
            <a:r>
              <a:rPr lang="en" sz="1800"/>
              <a:t>Formerly Research and Student Accounting (RSA)</a:t>
            </a:r>
            <a:endParaRPr/>
          </a:p>
          <a:p>
            <a:pPr marL="342900" lvl="0" indent="-241300" algn="l" rtl="0">
              <a:spcBef>
                <a:spcPts val="300"/>
              </a:spcBef>
              <a:spcAft>
                <a:spcPts val="0"/>
              </a:spcAft>
              <a:buClr>
                <a:schemeClr val="dk2"/>
              </a:buClr>
              <a:buSzPts val="1800"/>
              <a:buFont typeface="Merriweather Sans"/>
              <a:buNone/>
            </a:pPr>
            <a:endParaRPr sz="1800"/>
          </a:p>
          <a:p>
            <a:pPr marL="342900" lvl="0" indent="-355600" algn="l" rtl="0">
              <a:spcBef>
                <a:spcPts val="300"/>
              </a:spcBef>
              <a:spcAft>
                <a:spcPts val="0"/>
              </a:spcAft>
              <a:buClr>
                <a:schemeClr val="dk2"/>
              </a:buClr>
              <a:buSzPts val="1800"/>
              <a:buFont typeface="Merriweather Sans"/>
              <a:buChar char="&gt;"/>
            </a:pPr>
            <a:r>
              <a:rPr lang="en" sz="1800"/>
              <a:t>Aligns with our Office of Sponsored Programs partners and our larger UW Finance organization</a:t>
            </a:r>
            <a:endParaRPr/>
          </a:p>
          <a:p>
            <a:pPr marL="342900" lvl="0" indent="-241300" algn="l" rtl="0">
              <a:spcBef>
                <a:spcPts val="300"/>
              </a:spcBef>
              <a:spcAft>
                <a:spcPts val="0"/>
              </a:spcAft>
              <a:buClr>
                <a:schemeClr val="dk2"/>
              </a:buClr>
              <a:buSzPts val="1800"/>
              <a:buFont typeface="Merriweather Sans"/>
              <a:buNone/>
            </a:pPr>
            <a:endParaRPr sz="1800"/>
          </a:p>
          <a:p>
            <a:pPr marL="342900" lvl="0" indent="-355600" algn="l" rtl="0">
              <a:spcBef>
                <a:spcPts val="300"/>
              </a:spcBef>
              <a:spcAft>
                <a:spcPts val="0"/>
              </a:spcAft>
              <a:buClr>
                <a:schemeClr val="dk2"/>
              </a:buClr>
              <a:buSzPts val="1800"/>
              <a:buFont typeface="Merriweather Sans"/>
              <a:buChar char="&gt;"/>
            </a:pPr>
            <a:r>
              <a:rPr lang="en" sz="1800"/>
              <a:t>Encompasses Management Accounting &amp; Analysis and Research Compliance &amp; Operations </a:t>
            </a:r>
            <a:r>
              <a:rPr lang="en" sz="1800" i="1"/>
              <a:t>(Grant &amp; Contract Accounting, Post Award Fiscal Compliance, Research &amp; Cash Accounting)</a:t>
            </a:r>
            <a:endParaRPr/>
          </a:p>
          <a:p>
            <a:pPr marL="342900" lvl="0" indent="-241300" algn="l" rtl="0">
              <a:spcBef>
                <a:spcPts val="300"/>
              </a:spcBef>
              <a:spcAft>
                <a:spcPts val="0"/>
              </a:spcAft>
              <a:buClr>
                <a:schemeClr val="dk2"/>
              </a:buClr>
              <a:buSzPts val="1800"/>
              <a:buFont typeface="Merriweather Sans"/>
              <a:buNone/>
            </a:pPr>
            <a:endParaRPr sz="1800"/>
          </a:p>
          <a:p>
            <a:pPr marL="342900" lvl="0" indent="-355600" algn="l" rtl="0">
              <a:spcBef>
                <a:spcPts val="300"/>
              </a:spcBef>
              <a:spcAft>
                <a:spcPts val="0"/>
              </a:spcAft>
              <a:buClr>
                <a:schemeClr val="dk2"/>
              </a:buClr>
              <a:buSzPts val="1800"/>
              <a:buFont typeface="Merriweather Sans"/>
              <a:buChar char="&gt;"/>
            </a:pPr>
            <a:r>
              <a:rPr lang="en" sz="1800"/>
              <a:t>No changes to our contacts or to the services we provide</a:t>
            </a:r>
            <a:endParaRPr/>
          </a:p>
          <a:p>
            <a:pPr marL="342900" lvl="0" indent="-241300" algn="l" rtl="0">
              <a:spcBef>
                <a:spcPts val="300"/>
              </a:spcBef>
              <a:spcAft>
                <a:spcPts val="0"/>
              </a:spcAft>
              <a:buClr>
                <a:schemeClr val="dk2"/>
              </a:buClr>
              <a:buSzPts val="1800"/>
              <a:buFont typeface="Merriweather Sans"/>
              <a:buNone/>
            </a:pPr>
            <a:endParaRPr sz="1800"/>
          </a:p>
          <a:p>
            <a:pPr marL="342900" lvl="0" indent="-355600" algn="l" rtl="0">
              <a:spcBef>
                <a:spcPts val="300"/>
              </a:spcBef>
              <a:spcAft>
                <a:spcPts val="0"/>
              </a:spcAft>
              <a:buClr>
                <a:schemeClr val="dk2"/>
              </a:buClr>
              <a:buSzPts val="1800"/>
              <a:buFont typeface="Merriweather Sans"/>
              <a:buChar char="&gt;"/>
            </a:pPr>
            <a:r>
              <a:rPr lang="en" sz="1800"/>
              <a:t>Changes coming to the UW Finance websites</a:t>
            </a:r>
            <a:endParaRPr/>
          </a:p>
        </p:txBody>
      </p:sp>
      <p:sp>
        <p:nvSpPr>
          <p:cNvPr id="659" name="Google Shape;659;p118"/>
          <p:cNvSpPr txBox="1">
            <a:spLocks noGrp="1"/>
          </p:cNvSpPr>
          <p:nvPr>
            <p:ph type="title"/>
          </p:nvPr>
        </p:nvSpPr>
        <p:spPr>
          <a:xfrm>
            <a:off x="460375" y="494164"/>
            <a:ext cx="8184900" cy="1325100"/>
          </a:xfrm>
          <a:prstGeom prst="rect">
            <a:avLst/>
          </a:prstGeom>
          <a:noFill/>
          <a:ln>
            <a:noFill/>
          </a:ln>
        </p:spPr>
        <p:txBody>
          <a:bodyPr spcFirstLastPara="1" wrap="square" lIns="121900" tIns="60925" rIns="121900" bIns="60925" anchor="b" anchorCtr="0">
            <a:noAutofit/>
          </a:bodyPr>
          <a:lstStyle/>
          <a:p>
            <a:pPr marL="0" lvl="0" indent="0" algn="l" rtl="0">
              <a:spcBef>
                <a:spcPts val="0"/>
              </a:spcBef>
              <a:spcAft>
                <a:spcPts val="0"/>
              </a:spcAft>
              <a:buClr>
                <a:schemeClr val="dk1"/>
              </a:buClr>
              <a:buSzPts val="2900"/>
              <a:buFont typeface="Encode Sans Black"/>
              <a:buNone/>
            </a:pPr>
            <a:r>
              <a:rPr lang="en"/>
              <a:t>NEW ORGANIZATION NAME: SPONSORED PROGRAMS FINANCE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pic>
        <p:nvPicPr>
          <p:cNvPr id="997" name="Google Shape;997;p154"/>
          <p:cNvPicPr preferRelativeResize="0">
            <a:picLocks noGrp="1"/>
          </p:cNvPicPr>
          <p:nvPr>
            <p:ph type="pic" idx="2"/>
          </p:nvPr>
        </p:nvPicPr>
        <p:blipFill rotWithShape="1">
          <a:blip r:embed="rId3">
            <a:alphaModFix/>
          </a:blip>
          <a:srcRect t="4496" b="4487"/>
          <a:stretch/>
        </p:blipFill>
        <p:spPr>
          <a:xfrm rot="983844">
            <a:off x="2662019" y="361764"/>
            <a:ext cx="3819965" cy="2148731"/>
          </a:xfrm>
          <a:prstGeom prst="rect">
            <a:avLst/>
          </a:prstGeom>
          <a:noFill/>
          <a:ln>
            <a:noFill/>
          </a:ln>
        </p:spPr>
      </p:pic>
      <p:sp>
        <p:nvSpPr>
          <p:cNvPr id="998" name="Google Shape;998;p154"/>
          <p:cNvSpPr/>
          <p:nvPr/>
        </p:nvSpPr>
        <p:spPr>
          <a:xfrm>
            <a:off x="2865499" y="1784254"/>
            <a:ext cx="3718800" cy="3718800"/>
          </a:xfrm>
          <a:prstGeom prst="ellipse">
            <a:avLst/>
          </a:prstGeom>
          <a:solidFill>
            <a:srgbClr val="4B2E83"/>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99" name="Google Shape;999;p154"/>
          <p:cNvSpPr/>
          <p:nvPr/>
        </p:nvSpPr>
        <p:spPr>
          <a:xfrm>
            <a:off x="3356834" y="2354301"/>
            <a:ext cx="2714700" cy="2657700"/>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latin typeface="Calibri"/>
              <a:ea typeface="Calibri"/>
              <a:cs typeface="Calibri"/>
              <a:sym typeface="Calibri"/>
            </a:endParaRPr>
          </a:p>
        </p:txBody>
      </p:sp>
      <p:sp>
        <p:nvSpPr>
          <p:cNvPr id="1000" name="Google Shape;1000;p154"/>
          <p:cNvSpPr/>
          <p:nvPr/>
        </p:nvSpPr>
        <p:spPr>
          <a:xfrm>
            <a:off x="2224668" y="3291004"/>
            <a:ext cx="5018100" cy="678600"/>
          </a:xfrm>
          <a:prstGeom prst="rect">
            <a:avLst/>
          </a:prstGeom>
          <a:solidFill>
            <a:srgbClr val="7F6000"/>
          </a:solidFill>
          <a:ln w="9525"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01" name="Google Shape;1001;p154"/>
          <p:cNvSpPr txBox="1"/>
          <p:nvPr/>
        </p:nvSpPr>
        <p:spPr>
          <a:xfrm>
            <a:off x="2596598" y="3249442"/>
            <a:ext cx="44841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500" b="1">
                <a:solidFill>
                  <a:schemeClr val="lt2"/>
                </a:solidFill>
                <a:latin typeface="Arial"/>
                <a:ea typeface="Arial"/>
                <a:cs typeface="Arial"/>
                <a:sym typeface="Arial"/>
              </a:rPr>
              <a:t>MIND THE GAP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55"/>
          <p:cNvSpPr txBox="1">
            <a:spLocks noGrp="1"/>
          </p:cNvSpPr>
          <p:nvPr>
            <p:ph type="title"/>
          </p:nvPr>
        </p:nvSpPr>
        <p:spPr>
          <a:xfrm>
            <a:off x="460375" y="860000"/>
            <a:ext cx="8683500" cy="3522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000"/>
              <a:buFont typeface="Encode Sans Black"/>
              <a:buNone/>
            </a:pPr>
            <a:r>
              <a:rPr lang="en" sz="4500"/>
              <a:t>SAGE AWARD WORKFLOW </a:t>
            </a:r>
            <a:endParaRPr sz="4500"/>
          </a:p>
          <a:p>
            <a:pPr marL="0" lvl="0" indent="0" algn="l" rtl="0">
              <a:lnSpc>
                <a:spcPct val="115000"/>
              </a:lnSpc>
              <a:spcBef>
                <a:spcPts val="0"/>
              </a:spcBef>
              <a:spcAft>
                <a:spcPts val="0"/>
              </a:spcAft>
              <a:buClr>
                <a:schemeClr val="lt2"/>
              </a:buClr>
              <a:buSzPts val="5000"/>
              <a:buFont typeface="Encode Sans Black"/>
              <a:buNone/>
            </a:pPr>
            <a:r>
              <a:rPr lang="en" sz="2000">
                <a:solidFill>
                  <a:schemeClr val="lt1"/>
                </a:solidFill>
              </a:rPr>
              <a:t>UWFT for the Research Community</a:t>
            </a:r>
            <a:endParaRPr sz="3000">
              <a:solidFill>
                <a:schemeClr val="lt1"/>
              </a:solidFill>
            </a:endParaRPr>
          </a:p>
        </p:txBody>
      </p:sp>
      <p:sp>
        <p:nvSpPr>
          <p:cNvPr id="1007" name="Google Shape;1007;p155"/>
          <p:cNvSpPr/>
          <p:nvPr/>
        </p:nvSpPr>
        <p:spPr>
          <a:xfrm>
            <a:off x="300250" y="5601633"/>
            <a:ext cx="3129000" cy="108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55"/>
          <p:cNvSpPr txBox="1"/>
          <p:nvPr/>
        </p:nvSpPr>
        <p:spPr>
          <a:xfrm>
            <a:off x="491725" y="4927600"/>
            <a:ext cx="643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Open Sans"/>
                <a:ea typeface="Open Sans"/>
                <a:cs typeface="Open Sans"/>
                <a:sym typeface="Open Sans"/>
              </a:rPr>
              <a:t>Juan Lepez, Grant and Contract Accounting (GCA)</a:t>
            </a:r>
            <a:endParaRPr>
              <a:solidFill>
                <a:schemeClr val="lt2"/>
              </a:solidFill>
              <a:latin typeface="Open Sans"/>
              <a:ea typeface="Open Sans"/>
              <a:cs typeface="Open Sans"/>
              <a:sym typeface="Open Sans"/>
            </a:endParaRPr>
          </a:p>
          <a:p>
            <a:pPr marL="0" lvl="0" indent="0" algn="l" rtl="0">
              <a:spcBef>
                <a:spcPts val="0"/>
              </a:spcBef>
              <a:spcAft>
                <a:spcPts val="0"/>
              </a:spcAft>
              <a:buNone/>
            </a:pPr>
            <a:r>
              <a:rPr lang="en">
                <a:solidFill>
                  <a:schemeClr val="lt2"/>
                </a:solidFill>
                <a:latin typeface="Open Sans"/>
                <a:ea typeface="Open Sans"/>
                <a:cs typeface="Open Sans"/>
                <a:sym typeface="Open Sans"/>
              </a:rPr>
              <a:t>Amanda Snyder, Office of Sponsored Programs (OSP)</a:t>
            </a:r>
            <a:endParaRPr>
              <a:solidFill>
                <a:schemeClr val="lt2"/>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56"/>
          <p:cNvSpPr txBox="1">
            <a:spLocks noGrp="1"/>
          </p:cNvSpPr>
          <p:nvPr>
            <p:ph type="body" idx="1"/>
          </p:nvPr>
        </p:nvSpPr>
        <p:spPr>
          <a:xfrm>
            <a:off x="522950" y="2163100"/>
            <a:ext cx="7732200" cy="39672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 sz="1500" b="0"/>
              <a:t>As a part of UW Finance Transformation (UWFT), the SAGE Award process is being designed to streamline award setup, provide greater transparency into key award information, and integrate with Workday.</a:t>
            </a:r>
            <a:endParaRPr sz="1500" b="0"/>
          </a:p>
          <a:p>
            <a:pPr marL="0" lvl="0" indent="0" algn="l" rtl="0">
              <a:spcBef>
                <a:spcPts val="400"/>
              </a:spcBef>
              <a:spcAft>
                <a:spcPts val="0"/>
              </a:spcAft>
              <a:buNone/>
            </a:pPr>
            <a:endParaRPr sz="1500" b="0"/>
          </a:p>
          <a:p>
            <a:pPr marL="0" lvl="0" indent="0" algn="l" rtl="0">
              <a:spcBef>
                <a:spcPts val="400"/>
              </a:spcBef>
              <a:spcAft>
                <a:spcPts val="0"/>
              </a:spcAft>
              <a:buNone/>
            </a:pPr>
            <a:r>
              <a:rPr lang="en" sz="1500"/>
              <a:t>The SAGE Award feature will launch in July 2023. </a:t>
            </a:r>
            <a:endParaRPr sz="1500"/>
          </a:p>
          <a:p>
            <a:pPr marL="0" lvl="0" indent="0" algn="l" rtl="0">
              <a:spcBef>
                <a:spcPts val="400"/>
              </a:spcBef>
              <a:spcAft>
                <a:spcPts val="0"/>
              </a:spcAft>
              <a:buNone/>
            </a:pPr>
            <a:endParaRPr sz="1900" b="0"/>
          </a:p>
        </p:txBody>
      </p:sp>
      <p:sp>
        <p:nvSpPr>
          <p:cNvPr id="1014" name="Google Shape;1014;p156"/>
          <p:cNvSpPr txBox="1">
            <a:spLocks noGrp="1"/>
          </p:cNvSpPr>
          <p:nvPr>
            <p:ph type="title"/>
          </p:nvPr>
        </p:nvSpPr>
        <p:spPr>
          <a:xfrm>
            <a:off x="447925" y="492367"/>
            <a:ext cx="86961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SAGE AWARD: </a:t>
            </a:r>
            <a:r>
              <a:rPr lang="en" b="0">
                <a:latin typeface="Encode Sans"/>
                <a:ea typeface="Encode Sans"/>
                <a:cs typeface="Encode Sans"/>
                <a:sym typeface="Encode Sans"/>
              </a:rPr>
              <a:t>OVERVIEW</a:t>
            </a:r>
            <a:endParaRPr b="0">
              <a:latin typeface="Encode Sans"/>
              <a:ea typeface="Encode Sans"/>
              <a:cs typeface="Encode Sans"/>
              <a:sym typeface="Encode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57"/>
          <p:cNvSpPr txBox="1">
            <a:spLocks noGrp="1"/>
          </p:cNvSpPr>
          <p:nvPr>
            <p:ph type="body" idx="1"/>
          </p:nvPr>
        </p:nvSpPr>
        <p:spPr>
          <a:xfrm>
            <a:off x="542100" y="2094500"/>
            <a:ext cx="7732200" cy="4694700"/>
          </a:xfrm>
          <a:prstGeom prst="rect">
            <a:avLst/>
          </a:prstGeom>
          <a:noFill/>
          <a:ln>
            <a:noFill/>
          </a:ln>
        </p:spPr>
        <p:txBody>
          <a:bodyPr spcFirstLastPara="1" wrap="square" lIns="91425" tIns="45700" rIns="91425" bIns="45700" anchor="t" anchorCtr="0">
            <a:noAutofit/>
          </a:bodyPr>
          <a:lstStyle/>
          <a:p>
            <a:pPr marL="457200" lvl="0" indent="-317500" algn="l" rtl="0">
              <a:spcBef>
                <a:spcPts val="400"/>
              </a:spcBef>
              <a:spcAft>
                <a:spcPts val="0"/>
              </a:spcAft>
              <a:buSzPts val="1400"/>
              <a:buChar char="&gt;"/>
            </a:pPr>
            <a:r>
              <a:rPr lang="en" sz="1400"/>
              <a:t>Shared Views</a:t>
            </a:r>
            <a:endParaRPr sz="1400"/>
          </a:p>
          <a:p>
            <a:pPr marL="914400" lvl="1" indent="-317500" algn="l" rtl="0">
              <a:spcBef>
                <a:spcPts val="1000"/>
              </a:spcBef>
              <a:spcAft>
                <a:spcPts val="0"/>
              </a:spcAft>
              <a:buSzPts val="1400"/>
              <a:buChar char="–"/>
            </a:pPr>
            <a:r>
              <a:rPr lang="en" sz="1400" b="0"/>
              <a:t>Improves collaboration for award preparers and reviewers </a:t>
            </a:r>
            <a:endParaRPr sz="1400" b="0"/>
          </a:p>
          <a:p>
            <a:pPr marL="457200" lvl="0" indent="-317500" algn="l" rtl="0">
              <a:spcBef>
                <a:spcPts val="1000"/>
              </a:spcBef>
              <a:spcAft>
                <a:spcPts val="0"/>
              </a:spcAft>
              <a:buSzPts val="1400"/>
              <a:buChar char="&gt;"/>
            </a:pPr>
            <a:r>
              <a:rPr lang="en" sz="1400"/>
              <a:t>Award Request Form</a:t>
            </a:r>
            <a:endParaRPr sz="1400"/>
          </a:p>
          <a:p>
            <a:pPr marL="914400" lvl="1" indent="-317500" algn="l" rtl="0">
              <a:spcBef>
                <a:spcPts val="1000"/>
              </a:spcBef>
              <a:spcAft>
                <a:spcPts val="0"/>
              </a:spcAft>
              <a:buSzPts val="1400"/>
              <a:buChar char="–"/>
            </a:pPr>
            <a:r>
              <a:rPr lang="en" sz="1400" b="0"/>
              <a:t>Replaces email communications</a:t>
            </a:r>
            <a:endParaRPr sz="1400" b="0"/>
          </a:p>
          <a:p>
            <a:pPr marL="914400" lvl="1" indent="-317500" algn="l" rtl="0">
              <a:spcBef>
                <a:spcPts val="1000"/>
              </a:spcBef>
              <a:spcAft>
                <a:spcPts val="0"/>
              </a:spcAft>
              <a:buSzPts val="1400"/>
              <a:buChar char="–"/>
            </a:pPr>
            <a:r>
              <a:rPr lang="en" sz="1400" b="0"/>
              <a:t>Provides a familiar, user friendly experience similar to Advance Requests </a:t>
            </a:r>
            <a:endParaRPr sz="1400" b="0"/>
          </a:p>
          <a:p>
            <a:pPr marL="914400" lvl="1" indent="-317500" algn="l" rtl="0">
              <a:spcBef>
                <a:spcPts val="1000"/>
              </a:spcBef>
              <a:spcAft>
                <a:spcPts val="0"/>
              </a:spcAft>
              <a:buSzPts val="1400"/>
              <a:buChar char="–"/>
            </a:pPr>
            <a:r>
              <a:rPr lang="en" sz="1400" b="0"/>
              <a:t>Includes autofill of eGC1 and SAGE Budget information</a:t>
            </a:r>
            <a:r>
              <a:rPr lang="en" sz="1400"/>
              <a:t> </a:t>
            </a:r>
            <a:endParaRPr sz="1400"/>
          </a:p>
          <a:p>
            <a:pPr marL="457200" lvl="0" indent="-317500" algn="l" rtl="0">
              <a:spcBef>
                <a:spcPts val="1000"/>
              </a:spcBef>
              <a:spcAft>
                <a:spcPts val="0"/>
              </a:spcAft>
              <a:buSzPts val="1400"/>
              <a:buChar char="&gt;"/>
            </a:pPr>
            <a:r>
              <a:rPr lang="en" sz="1400"/>
              <a:t>Award Request List &amp; Summary</a:t>
            </a:r>
            <a:endParaRPr sz="1400"/>
          </a:p>
          <a:p>
            <a:pPr marL="914400" lvl="1" indent="-317500" algn="l" rtl="0">
              <a:spcBef>
                <a:spcPts val="1000"/>
              </a:spcBef>
              <a:spcAft>
                <a:spcPts val="0"/>
              </a:spcAft>
              <a:buSzPts val="1400"/>
              <a:buChar char="–"/>
            </a:pPr>
            <a:r>
              <a:rPr lang="en" sz="1400" b="0"/>
              <a:t>Provides transparency into status and history</a:t>
            </a:r>
            <a:endParaRPr sz="1400" b="0"/>
          </a:p>
          <a:p>
            <a:pPr marL="457200" lvl="0" indent="-317500" algn="l" rtl="0">
              <a:spcBef>
                <a:spcPts val="1000"/>
              </a:spcBef>
              <a:spcAft>
                <a:spcPts val="0"/>
              </a:spcAft>
              <a:buSzPts val="1400"/>
              <a:buChar char="&gt;"/>
            </a:pPr>
            <a:r>
              <a:rPr lang="en" sz="1400"/>
              <a:t>Integrations with Workday</a:t>
            </a:r>
            <a:endParaRPr sz="1400"/>
          </a:p>
          <a:p>
            <a:pPr marL="914400" lvl="1" indent="-317500" algn="l" rtl="0">
              <a:spcBef>
                <a:spcPts val="1000"/>
              </a:spcBef>
              <a:spcAft>
                <a:spcPts val="1000"/>
              </a:spcAft>
              <a:buSzPts val="1400"/>
              <a:buChar char="–"/>
            </a:pPr>
            <a:r>
              <a:rPr lang="en" sz="1400" b="0"/>
              <a:t>Improves accuracy</a:t>
            </a:r>
            <a:endParaRPr sz="1400"/>
          </a:p>
        </p:txBody>
      </p:sp>
      <p:sp>
        <p:nvSpPr>
          <p:cNvPr id="1020" name="Google Shape;1020;p157"/>
          <p:cNvSpPr txBox="1">
            <a:spLocks noGrp="1"/>
          </p:cNvSpPr>
          <p:nvPr>
            <p:ph type="title"/>
          </p:nvPr>
        </p:nvSpPr>
        <p:spPr>
          <a:xfrm>
            <a:off x="447925" y="492367"/>
            <a:ext cx="86961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SAGE AWARD: </a:t>
            </a:r>
            <a:r>
              <a:rPr lang="en" b="0">
                <a:latin typeface="Encode Sans"/>
                <a:ea typeface="Encode Sans"/>
                <a:cs typeface="Encode Sans"/>
                <a:sym typeface="Encode Sans"/>
              </a:rPr>
              <a:t>HIGHLIGHTS</a:t>
            </a:r>
            <a:endParaRPr b="0">
              <a:latin typeface="Encode Sans"/>
              <a:ea typeface="Encode Sans"/>
              <a:cs typeface="Encode Sans"/>
              <a:sym typeface="Encode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58"/>
          <p:cNvSpPr txBox="1">
            <a:spLocks noGrp="1"/>
          </p:cNvSpPr>
          <p:nvPr>
            <p:ph type="title"/>
          </p:nvPr>
        </p:nvSpPr>
        <p:spPr>
          <a:xfrm>
            <a:off x="447925" y="492367"/>
            <a:ext cx="86961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BUSINESS PROCESS STREAMLINING TARGETS </a:t>
            </a:r>
            <a:endParaRPr/>
          </a:p>
        </p:txBody>
      </p:sp>
      <p:sp>
        <p:nvSpPr>
          <p:cNvPr id="1026" name="Google Shape;1026;p158"/>
          <p:cNvSpPr/>
          <p:nvPr/>
        </p:nvSpPr>
        <p:spPr>
          <a:xfrm>
            <a:off x="548350" y="2726467"/>
            <a:ext cx="3861900" cy="2870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58"/>
          <p:cNvSpPr/>
          <p:nvPr/>
        </p:nvSpPr>
        <p:spPr>
          <a:xfrm>
            <a:off x="548425" y="2207100"/>
            <a:ext cx="3861900" cy="652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58"/>
          <p:cNvSpPr/>
          <p:nvPr/>
        </p:nvSpPr>
        <p:spPr>
          <a:xfrm>
            <a:off x="4733775" y="2726467"/>
            <a:ext cx="3861900" cy="2870400"/>
          </a:xfrm>
          <a:prstGeom prst="rect">
            <a:avLst/>
          </a:prstGeom>
          <a:solidFill>
            <a:schemeClr val="l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58"/>
          <p:cNvSpPr/>
          <p:nvPr/>
        </p:nvSpPr>
        <p:spPr>
          <a:xfrm>
            <a:off x="4733775" y="2207100"/>
            <a:ext cx="3861900" cy="6525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58"/>
          <p:cNvSpPr txBox="1">
            <a:spLocks noGrp="1"/>
          </p:cNvSpPr>
          <p:nvPr>
            <p:ph type="body" idx="1"/>
          </p:nvPr>
        </p:nvSpPr>
        <p:spPr>
          <a:xfrm>
            <a:off x="665750" y="3146467"/>
            <a:ext cx="3601800" cy="2544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1400"/>
              <a:t>Email Intake, Comms </a:t>
            </a:r>
            <a:endParaRPr sz="1400" b="0"/>
          </a:p>
          <a:p>
            <a:pPr marL="0" lvl="0" indent="0" algn="l" rtl="0">
              <a:spcBef>
                <a:spcPts val="0"/>
              </a:spcBef>
              <a:spcAft>
                <a:spcPts val="0"/>
              </a:spcAft>
              <a:buNone/>
            </a:pPr>
            <a:endParaRPr sz="1400"/>
          </a:p>
          <a:p>
            <a:pPr marL="0" lvl="0" indent="0" algn="ctr" rtl="0">
              <a:spcBef>
                <a:spcPts val="0"/>
              </a:spcBef>
              <a:spcAft>
                <a:spcPts val="0"/>
              </a:spcAft>
              <a:buNone/>
            </a:pPr>
            <a:r>
              <a:rPr lang="en" sz="1400"/>
              <a:t>Unclear Status</a:t>
            </a:r>
            <a:endParaRPr sz="1400"/>
          </a:p>
          <a:p>
            <a:pPr marL="0" lvl="0" indent="0" algn="ctr" rtl="0">
              <a:spcBef>
                <a:spcPts val="0"/>
              </a:spcBef>
              <a:spcAft>
                <a:spcPts val="0"/>
              </a:spcAft>
              <a:buNone/>
            </a:pPr>
            <a:endParaRPr sz="1400"/>
          </a:p>
          <a:p>
            <a:pPr marL="0" lvl="0" indent="0" algn="ctr" rtl="0">
              <a:spcBef>
                <a:spcPts val="0"/>
              </a:spcBef>
              <a:spcAft>
                <a:spcPts val="0"/>
              </a:spcAft>
              <a:buNone/>
            </a:pPr>
            <a:r>
              <a:rPr lang="en" sz="1400"/>
              <a:t>Duplicate Entry (SAGE &amp; FIN)</a:t>
            </a:r>
            <a:endParaRPr sz="1400"/>
          </a:p>
          <a:p>
            <a:pPr marL="0" lvl="0" indent="0" algn="l" rtl="0">
              <a:spcBef>
                <a:spcPts val="400"/>
              </a:spcBef>
              <a:spcAft>
                <a:spcPts val="0"/>
              </a:spcAft>
              <a:buNone/>
            </a:pPr>
            <a:endParaRPr sz="1400"/>
          </a:p>
        </p:txBody>
      </p:sp>
      <p:sp>
        <p:nvSpPr>
          <p:cNvPr id="1031" name="Google Shape;1031;p158"/>
          <p:cNvSpPr txBox="1"/>
          <p:nvPr/>
        </p:nvSpPr>
        <p:spPr>
          <a:xfrm>
            <a:off x="522950" y="2207100"/>
            <a:ext cx="3887400" cy="477000"/>
          </a:xfrm>
          <a:prstGeom prst="rect">
            <a:avLst/>
          </a:prstGeom>
          <a:noFill/>
          <a:ln>
            <a:noFill/>
          </a:ln>
        </p:spPr>
        <p:txBody>
          <a:bodyPr spcFirstLastPara="1" wrap="square" lIns="91425" tIns="91425" rIns="91425" bIns="91425" anchor="t" anchorCtr="0">
            <a:spAutoFit/>
          </a:bodyPr>
          <a:lstStyle/>
          <a:p>
            <a:pPr marL="0" lvl="0" indent="0" algn="ctr" rtl="0">
              <a:spcBef>
                <a:spcPts val="400"/>
              </a:spcBef>
              <a:spcAft>
                <a:spcPts val="0"/>
              </a:spcAft>
              <a:buNone/>
            </a:pPr>
            <a:r>
              <a:rPr lang="en" sz="1900" b="1">
                <a:solidFill>
                  <a:schemeClr val="lt2"/>
                </a:solidFill>
                <a:latin typeface="Open Sans"/>
                <a:ea typeface="Open Sans"/>
                <a:cs typeface="Open Sans"/>
                <a:sym typeface="Open Sans"/>
              </a:rPr>
              <a:t>Moving From…</a:t>
            </a:r>
            <a:endParaRPr sz="500">
              <a:solidFill>
                <a:schemeClr val="lt2"/>
              </a:solidFill>
            </a:endParaRPr>
          </a:p>
        </p:txBody>
      </p:sp>
      <p:sp>
        <p:nvSpPr>
          <p:cNvPr id="1032" name="Google Shape;1032;p158"/>
          <p:cNvSpPr txBox="1"/>
          <p:nvPr/>
        </p:nvSpPr>
        <p:spPr>
          <a:xfrm>
            <a:off x="4733775" y="2207100"/>
            <a:ext cx="3861900" cy="4770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400"/>
              </a:spcBef>
              <a:spcAft>
                <a:spcPts val="0"/>
              </a:spcAft>
              <a:buNone/>
            </a:pPr>
            <a:r>
              <a:rPr lang="en" sz="1900" b="1">
                <a:solidFill>
                  <a:schemeClr val="lt2"/>
                </a:solidFill>
                <a:latin typeface="Open Sans"/>
                <a:ea typeface="Open Sans"/>
                <a:cs typeface="Open Sans"/>
                <a:sym typeface="Open Sans"/>
              </a:rPr>
              <a:t>To…</a:t>
            </a:r>
            <a:endParaRPr sz="1300">
              <a:solidFill>
                <a:schemeClr val="lt2"/>
              </a:solidFill>
            </a:endParaRPr>
          </a:p>
        </p:txBody>
      </p:sp>
      <p:sp>
        <p:nvSpPr>
          <p:cNvPr id="1033" name="Google Shape;1033;p158"/>
          <p:cNvSpPr txBox="1">
            <a:spLocks noGrp="1"/>
          </p:cNvSpPr>
          <p:nvPr>
            <p:ph type="body" idx="1"/>
          </p:nvPr>
        </p:nvSpPr>
        <p:spPr>
          <a:xfrm>
            <a:off x="4863825" y="3146467"/>
            <a:ext cx="3601800" cy="2544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1400"/>
              <a:t>SAGE Intake, Messaging</a:t>
            </a:r>
            <a:endParaRPr sz="1400"/>
          </a:p>
          <a:p>
            <a:pPr marL="0" lvl="0" indent="0" algn="l" rtl="0">
              <a:spcBef>
                <a:spcPts val="0"/>
              </a:spcBef>
              <a:spcAft>
                <a:spcPts val="0"/>
              </a:spcAft>
              <a:buNone/>
            </a:pPr>
            <a:endParaRPr sz="1400"/>
          </a:p>
          <a:p>
            <a:pPr marL="0" lvl="0" indent="0" algn="ctr" rtl="0">
              <a:spcBef>
                <a:spcPts val="0"/>
              </a:spcBef>
              <a:spcAft>
                <a:spcPts val="0"/>
              </a:spcAft>
              <a:buNone/>
            </a:pPr>
            <a:r>
              <a:rPr lang="en" sz="1400"/>
              <a:t>Transparent Status in SAGE</a:t>
            </a:r>
            <a:endParaRPr sz="1400"/>
          </a:p>
          <a:p>
            <a:pPr marL="0" lvl="0" indent="0" algn="ctr" rtl="0">
              <a:spcBef>
                <a:spcPts val="0"/>
              </a:spcBef>
              <a:spcAft>
                <a:spcPts val="0"/>
              </a:spcAft>
              <a:buNone/>
            </a:pPr>
            <a:endParaRPr sz="1400"/>
          </a:p>
          <a:p>
            <a:pPr marL="0" lvl="0" indent="0" algn="ctr" rtl="0">
              <a:spcBef>
                <a:spcPts val="0"/>
              </a:spcBef>
              <a:spcAft>
                <a:spcPts val="0"/>
              </a:spcAft>
              <a:buNone/>
            </a:pPr>
            <a:r>
              <a:rPr lang="en" sz="1400"/>
              <a:t>Integrations (SAGE to Workday)</a:t>
            </a:r>
            <a:endParaRPr sz="1400"/>
          </a:p>
          <a:p>
            <a:pPr marL="0" lvl="0" indent="0" algn="l" rtl="0">
              <a:spcBef>
                <a:spcPts val="400"/>
              </a:spcBef>
              <a:spcAft>
                <a:spcPts val="0"/>
              </a:spcAft>
              <a:buNone/>
            </a:pPr>
            <a:endParaRPr sz="1400"/>
          </a:p>
        </p:txBody>
      </p:sp>
      <p:sp>
        <p:nvSpPr>
          <p:cNvPr id="1034" name="Google Shape;1034;p158"/>
          <p:cNvSpPr/>
          <p:nvPr/>
        </p:nvSpPr>
        <p:spPr>
          <a:xfrm>
            <a:off x="3849300" y="4310967"/>
            <a:ext cx="1313400" cy="378900"/>
          </a:xfrm>
          <a:prstGeom prst="rightArrow">
            <a:avLst>
              <a:gd name="adj1" fmla="val 50000"/>
              <a:gd name="adj2" fmla="val 50000"/>
            </a:avLst>
          </a:prstGeom>
          <a:solidFill>
            <a:srgbClr val="4B2E83"/>
          </a:solidFill>
          <a:ln w="9525" cap="flat" cmpd="sng">
            <a:solidFill>
              <a:srgbClr val="4B2E8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5" name="Google Shape;1035;p158"/>
          <p:cNvSpPr/>
          <p:nvPr/>
        </p:nvSpPr>
        <p:spPr>
          <a:xfrm>
            <a:off x="3849300" y="3755833"/>
            <a:ext cx="1313400" cy="378900"/>
          </a:xfrm>
          <a:prstGeom prst="rightArrow">
            <a:avLst>
              <a:gd name="adj1" fmla="val 50000"/>
              <a:gd name="adj2" fmla="val 50000"/>
            </a:avLst>
          </a:prstGeom>
          <a:solidFill>
            <a:srgbClr val="4B2E83"/>
          </a:solidFill>
          <a:ln w="9525" cap="flat" cmpd="sng">
            <a:solidFill>
              <a:srgbClr val="4B2E8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6" name="Google Shape;1036;p158"/>
          <p:cNvSpPr/>
          <p:nvPr/>
        </p:nvSpPr>
        <p:spPr>
          <a:xfrm>
            <a:off x="3849300" y="3152433"/>
            <a:ext cx="1313400" cy="378900"/>
          </a:xfrm>
          <a:prstGeom prst="rightArrow">
            <a:avLst>
              <a:gd name="adj1" fmla="val 50000"/>
              <a:gd name="adj2" fmla="val 50000"/>
            </a:avLst>
          </a:prstGeom>
          <a:solidFill>
            <a:srgbClr val="4B2E83"/>
          </a:solidFill>
          <a:ln w="9525" cap="flat" cmpd="sng">
            <a:solidFill>
              <a:srgbClr val="4B2E8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59"/>
          <p:cNvSpPr txBox="1">
            <a:spLocks noGrp="1"/>
          </p:cNvSpPr>
          <p:nvPr>
            <p:ph type="title"/>
          </p:nvPr>
        </p:nvSpPr>
        <p:spPr>
          <a:xfrm>
            <a:off x="447922" y="492380"/>
            <a:ext cx="81972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SAGE AWARD </a:t>
            </a:r>
            <a:r>
              <a:rPr lang="en" b="0"/>
              <a:t>WORKFLOW: </a:t>
            </a:r>
            <a:r>
              <a:rPr lang="en" b="0">
                <a:latin typeface="Encode Sans"/>
                <a:ea typeface="Encode Sans"/>
                <a:cs typeface="Encode Sans"/>
                <a:sym typeface="Encode Sans"/>
              </a:rPr>
              <a:t>HIGH LEVEL</a:t>
            </a:r>
            <a:endParaRPr b="0">
              <a:latin typeface="Encode Sans"/>
              <a:ea typeface="Encode Sans"/>
              <a:cs typeface="Encode Sans"/>
              <a:sym typeface="Encode Sans"/>
            </a:endParaRPr>
          </a:p>
        </p:txBody>
      </p:sp>
      <p:sp>
        <p:nvSpPr>
          <p:cNvPr id="1042" name="Google Shape;1042;p159"/>
          <p:cNvSpPr/>
          <p:nvPr/>
        </p:nvSpPr>
        <p:spPr>
          <a:xfrm>
            <a:off x="451350" y="2928333"/>
            <a:ext cx="891300" cy="1827300"/>
          </a:xfrm>
          <a:prstGeom prst="roundRect">
            <a:avLst>
              <a:gd name="adj" fmla="val 16667"/>
            </a:avLst>
          </a:prstGeom>
          <a:solidFill>
            <a:srgbClr val="EFEFEF"/>
          </a:solid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4B2E83"/>
                </a:solidFill>
              </a:rPr>
              <a:t>eGC1 	Approved</a:t>
            </a:r>
            <a:endParaRPr sz="1000" b="1">
              <a:solidFill>
                <a:srgbClr val="4B2E83"/>
              </a:solidFill>
            </a:endParaRPr>
          </a:p>
          <a:p>
            <a:pPr marL="0" lvl="0" indent="0" algn="ctr" rtl="0">
              <a:spcBef>
                <a:spcPts val="0"/>
              </a:spcBef>
              <a:spcAft>
                <a:spcPts val="0"/>
              </a:spcAft>
              <a:buNone/>
            </a:pPr>
            <a:endParaRPr sz="1000" b="1">
              <a:solidFill>
                <a:srgbClr val="4B2E83"/>
              </a:solidFill>
            </a:endParaRPr>
          </a:p>
          <a:p>
            <a:pPr marL="0" lvl="0" indent="0" algn="ctr" rtl="0">
              <a:spcBef>
                <a:spcPts val="0"/>
              </a:spcBef>
              <a:spcAft>
                <a:spcPts val="0"/>
              </a:spcAft>
              <a:buNone/>
            </a:pPr>
            <a:r>
              <a:rPr lang="en" sz="1000" b="1">
                <a:solidFill>
                  <a:srgbClr val="4B2E83"/>
                </a:solidFill>
              </a:rPr>
              <a:t>NOA Received</a:t>
            </a:r>
            <a:endParaRPr sz="1000" b="1">
              <a:solidFill>
                <a:srgbClr val="4B2E83"/>
              </a:solidFill>
            </a:endParaRPr>
          </a:p>
        </p:txBody>
      </p:sp>
      <p:sp>
        <p:nvSpPr>
          <p:cNvPr id="1043" name="Google Shape;1043;p159"/>
          <p:cNvSpPr/>
          <p:nvPr/>
        </p:nvSpPr>
        <p:spPr>
          <a:xfrm>
            <a:off x="1832399" y="2928323"/>
            <a:ext cx="1202400" cy="7527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Start SAGE Award Setup Request</a:t>
            </a:r>
            <a:endParaRPr sz="1000" b="1">
              <a:solidFill>
                <a:srgbClr val="FFFFFF"/>
              </a:solidFill>
            </a:endParaRPr>
          </a:p>
        </p:txBody>
      </p:sp>
      <p:sp>
        <p:nvSpPr>
          <p:cNvPr id="1044" name="Google Shape;1044;p159"/>
          <p:cNvSpPr/>
          <p:nvPr/>
        </p:nvSpPr>
        <p:spPr>
          <a:xfrm>
            <a:off x="1832399" y="4002865"/>
            <a:ext cx="1202400" cy="7527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Create SAGE Award Budget</a:t>
            </a:r>
            <a:endParaRPr sz="1000" b="1">
              <a:solidFill>
                <a:srgbClr val="FFFFFF"/>
              </a:solidFill>
            </a:endParaRPr>
          </a:p>
        </p:txBody>
      </p:sp>
      <p:sp>
        <p:nvSpPr>
          <p:cNvPr id="1045" name="Google Shape;1045;p159"/>
          <p:cNvSpPr/>
          <p:nvPr/>
        </p:nvSpPr>
        <p:spPr>
          <a:xfrm>
            <a:off x="3485051" y="2933367"/>
            <a:ext cx="891300" cy="18273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Link SAGE eGC1 &amp; Budget</a:t>
            </a:r>
            <a:endParaRPr sz="1000" b="1">
              <a:solidFill>
                <a:srgbClr val="FFFFFF"/>
              </a:solidFill>
            </a:endParaRPr>
          </a:p>
        </p:txBody>
      </p:sp>
      <p:sp>
        <p:nvSpPr>
          <p:cNvPr id="1046" name="Google Shape;1046;p159"/>
          <p:cNvSpPr/>
          <p:nvPr/>
        </p:nvSpPr>
        <p:spPr>
          <a:xfrm>
            <a:off x="4671650" y="2933333"/>
            <a:ext cx="891300" cy="18273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Complete &amp; Submit</a:t>
            </a:r>
            <a:endParaRPr sz="1000" b="1">
              <a:solidFill>
                <a:srgbClr val="FFFFFF"/>
              </a:solidFill>
            </a:endParaRPr>
          </a:p>
        </p:txBody>
      </p:sp>
      <p:sp>
        <p:nvSpPr>
          <p:cNvPr id="1047" name="Google Shape;1047;p159"/>
          <p:cNvSpPr/>
          <p:nvPr/>
        </p:nvSpPr>
        <p:spPr>
          <a:xfrm>
            <a:off x="6172879" y="2933344"/>
            <a:ext cx="940800" cy="585300"/>
          </a:xfrm>
          <a:prstGeom prst="roundRect">
            <a:avLst>
              <a:gd name="adj" fmla="val 16667"/>
            </a:avLst>
          </a:prstGeom>
          <a:solidFill>
            <a:srgbClr val="EFEFEF"/>
          </a:solid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4B2E83"/>
                </a:solidFill>
              </a:rPr>
              <a:t>OSP</a:t>
            </a:r>
            <a:endParaRPr sz="1000" b="1">
              <a:solidFill>
                <a:srgbClr val="4B2E83"/>
              </a:solidFill>
            </a:endParaRPr>
          </a:p>
        </p:txBody>
      </p:sp>
      <p:sp>
        <p:nvSpPr>
          <p:cNvPr id="1048" name="Google Shape;1048;p159"/>
          <p:cNvSpPr/>
          <p:nvPr/>
        </p:nvSpPr>
        <p:spPr>
          <a:xfrm>
            <a:off x="6172879" y="4175353"/>
            <a:ext cx="940800" cy="585300"/>
          </a:xfrm>
          <a:prstGeom prst="roundRect">
            <a:avLst>
              <a:gd name="adj" fmla="val 16667"/>
            </a:avLst>
          </a:prstGeom>
          <a:solidFill>
            <a:srgbClr val="EFEFEF"/>
          </a:solid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4B2E83"/>
                </a:solidFill>
              </a:rPr>
              <a:t>GCA</a:t>
            </a:r>
            <a:endParaRPr sz="1000" b="1">
              <a:solidFill>
                <a:srgbClr val="4B2E83"/>
              </a:solidFill>
            </a:endParaRPr>
          </a:p>
        </p:txBody>
      </p:sp>
      <p:sp>
        <p:nvSpPr>
          <p:cNvPr id="1049" name="Google Shape;1049;p159"/>
          <p:cNvSpPr/>
          <p:nvPr/>
        </p:nvSpPr>
        <p:spPr>
          <a:xfrm>
            <a:off x="7802401" y="2928333"/>
            <a:ext cx="891300" cy="1827300"/>
          </a:xfrm>
          <a:prstGeom prst="roundRect">
            <a:avLst>
              <a:gd name="adj" fmla="val 16667"/>
            </a:avLst>
          </a:prstGeom>
          <a:solidFill>
            <a:srgbClr val="EFEFEF"/>
          </a:solid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4B2E83"/>
                </a:solidFill>
              </a:rPr>
              <a:t>Workday</a:t>
            </a:r>
            <a:endParaRPr sz="1000" b="1">
              <a:solidFill>
                <a:srgbClr val="4B2E83"/>
              </a:solidFill>
            </a:endParaRPr>
          </a:p>
        </p:txBody>
      </p:sp>
      <p:sp>
        <p:nvSpPr>
          <p:cNvPr id="1050" name="Google Shape;1050;p159"/>
          <p:cNvSpPr/>
          <p:nvPr/>
        </p:nvSpPr>
        <p:spPr>
          <a:xfrm>
            <a:off x="3164709" y="5612760"/>
            <a:ext cx="2263800" cy="9648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Receive Notification that Award is Ready!</a:t>
            </a:r>
            <a:endParaRPr sz="1000" b="1">
              <a:solidFill>
                <a:srgbClr val="FFFFFF"/>
              </a:solidFill>
            </a:endParaRPr>
          </a:p>
        </p:txBody>
      </p:sp>
      <p:cxnSp>
        <p:nvCxnSpPr>
          <p:cNvPr id="1051" name="Google Shape;1051;p159"/>
          <p:cNvCxnSpPr>
            <a:stCxn id="1042" idx="3"/>
            <a:endCxn id="1043" idx="1"/>
          </p:cNvCxnSpPr>
          <p:nvPr/>
        </p:nvCxnSpPr>
        <p:spPr>
          <a:xfrm rot="10800000" flipH="1">
            <a:off x="1342650" y="3304683"/>
            <a:ext cx="489600" cy="537300"/>
          </a:xfrm>
          <a:prstGeom prst="straightConnector1">
            <a:avLst/>
          </a:prstGeom>
          <a:noFill/>
          <a:ln w="19050" cap="flat" cmpd="sng">
            <a:solidFill>
              <a:srgbClr val="4B2E83"/>
            </a:solidFill>
            <a:prstDash val="solid"/>
            <a:round/>
            <a:headEnd type="none" w="med" len="med"/>
            <a:tailEnd type="none" w="med" len="med"/>
          </a:ln>
        </p:spPr>
      </p:cxnSp>
      <p:cxnSp>
        <p:nvCxnSpPr>
          <p:cNvPr id="1052" name="Google Shape;1052;p159"/>
          <p:cNvCxnSpPr>
            <a:stCxn id="1042" idx="3"/>
            <a:endCxn id="1044" idx="1"/>
          </p:cNvCxnSpPr>
          <p:nvPr/>
        </p:nvCxnSpPr>
        <p:spPr>
          <a:xfrm>
            <a:off x="1342650" y="3841983"/>
            <a:ext cx="489600" cy="537300"/>
          </a:xfrm>
          <a:prstGeom prst="straightConnector1">
            <a:avLst/>
          </a:prstGeom>
          <a:noFill/>
          <a:ln w="19050" cap="flat" cmpd="sng">
            <a:solidFill>
              <a:srgbClr val="4B2E83"/>
            </a:solidFill>
            <a:prstDash val="solid"/>
            <a:round/>
            <a:headEnd type="none" w="med" len="med"/>
            <a:tailEnd type="none" w="med" len="med"/>
          </a:ln>
        </p:spPr>
      </p:cxnSp>
      <p:cxnSp>
        <p:nvCxnSpPr>
          <p:cNvPr id="1053" name="Google Shape;1053;p159"/>
          <p:cNvCxnSpPr>
            <a:stCxn id="1043" idx="3"/>
            <a:endCxn id="1045" idx="1"/>
          </p:cNvCxnSpPr>
          <p:nvPr/>
        </p:nvCxnSpPr>
        <p:spPr>
          <a:xfrm>
            <a:off x="3034799" y="3304673"/>
            <a:ext cx="450300" cy="542400"/>
          </a:xfrm>
          <a:prstGeom prst="straightConnector1">
            <a:avLst/>
          </a:prstGeom>
          <a:noFill/>
          <a:ln w="19050" cap="flat" cmpd="sng">
            <a:solidFill>
              <a:srgbClr val="4B2E83"/>
            </a:solidFill>
            <a:prstDash val="solid"/>
            <a:round/>
            <a:headEnd type="none" w="med" len="med"/>
            <a:tailEnd type="none" w="med" len="med"/>
          </a:ln>
        </p:spPr>
      </p:cxnSp>
      <p:cxnSp>
        <p:nvCxnSpPr>
          <p:cNvPr id="1054" name="Google Shape;1054;p159"/>
          <p:cNvCxnSpPr>
            <a:stCxn id="1044" idx="3"/>
            <a:endCxn id="1045" idx="1"/>
          </p:cNvCxnSpPr>
          <p:nvPr/>
        </p:nvCxnSpPr>
        <p:spPr>
          <a:xfrm rot="10800000" flipH="1">
            <a:off x="3034799" y="3847015"/>
            <a:ext cx="450300" cy="532200"/>
          </a:xfrm>
          <a:prstGeom prst="straightConnector1">
            <a:avLst/>
          </a:prstGeom>
          <a:noFill/>
          <a:ln w="19050" cap="flat" cmpd="sng">
            <a:solidFill>
              <a:srgbClr val="4B2E83"/>
            </a:solidFill>
            <a:prstDash val="solid"/>
            <a:round/>
            <a:headEnd type="none" w="med" len="med"/>
            <a:tailEnd type="none" w="med" len="med"/>
          </a:ln>
        </p:spPr>
      </p:cxnSp>
      <p:cxnSp>
        <p:nvCxnSpPr>
          <p:cNvPr id="1055" name="Google Shape;1055;p159"/>
          <p:cNvCxnSpPr>
            <a:stCxn id="1045" idx="3"/>
            <a:endCxn id="1046" idx="1"/>
          </p:cNvCxnSpPr>
          <p:nvPr/>
        </p:nvCxnSpPr>
        <p:spPr>
          <a:xfrm>
            <a:off x="4376351" y="3847017"/>
            <a:ext cx="295200" cy="0"/>
          </a:xfrm>
          <a:prstGeom prst="straightConnector1">
            <a:avLst/>
          </a:prstGeom>
          <a:noFill/>
          <a:ln w="19050" cap="flat" cmpd="sng">
            <a:solidFill>
              <a:srgbClr val="4B2E83"/>
            </a:solidFill>
            <a:prstDash val="solid"/>
            <a:round/>
            <a:headEnd type="none" w="med" len="med"/>
            <a:tailEnd type="none" w="med" len="med"/>
          </a:ln>
        </p:spPr>
      </p:cxnSp>
      <p:cxnSp>
        <p:nvCxnSpPr>
          <p:cNvPr id="1056" name="Google Shape;1056;p159"/>
          <p:cNvCxnSpPr>
            <a:stCxn id="1046" idx="3"/>
            <a:endCxn id="1047" idx="1"/>
          </p:cNvCxnSpPr>
          <p:nvPr/>
        </p:nvCxnSpPr>
        <p:spPr>
          <a:xfrm rot="10800000" flipH="1">
            <a:off x="5562950" y="3225983"/>
            <a:ext cx="609900" cy="621000"/>
          </a:xfrm>
          <a:prstGeom prst="straightConnector1">
            <a:avLst/>
          </a:prstGeom>
          <a:noFill/>
          <a:ln w="19050" cap="flat" cmpd="sng">
            <a:solidFill>
              <a:srgbClr val="4B2E83"/>
            </a:solidFill>
            <a:prstDash val="solid"/>
            <a:round/>
            <a:headEnd type="none" w="med" len="med"/>
            <a:tailEnd type="none" w="med" len="med"/>
          </a:ln>
        </p:spPr>
      </p:cxnSp>
      <p:cxnSp>
        <p:nvCxnSpPr>
          <p:cNvPr id="1057" name="Google Shape;1057;p159"/>
          <p:cNvCxnSpPr/>
          <p:nvPr/>
        </p:nvCxnSpPr>
        <p:spPr>
          <a:xfrm rot="10800000">
            <a:off x="6490943" y="3563739"/>
            <a:ext cx="0" cy="566400"/>
          </a:xfrm>
          <a:prstGeom prst="straightConnector1">
            <a:avLst/>
          </a:prstGeom>
          <a:noFill/>
          <a:ln w="9525" cap="flat" cmpd="sng">
            <a:solidFill>
              <a:srgbClr val="4B2E83"/>
            </a:solidFill>
            <a:prstDash val="dash"/>
            <a:round/>
            <a:headEnd type="triangle" w="med" len="med"/>
            <a:tailEnd type="triangle" w="med" len="med"/>
          </a:ln>
        </p:spPr>
      </p:cxnSp>
      <p:cxnSp>
        <p:nvCxnSpPr>
          <p:cNvPr id="1058" name="Google Shape;1058;p159"/>
          <p:cNvCxnSpPr>
            <a:stCxn id="1048" idx="3"/>
            <a:endCxn id="1049" idx="1"/>
          </p:cNvCxnSpPr>
          <p:nvPr/>
        </p:nvCxnSpPr>
        <p:spPr>
          <a:xfrm rot="10800000" flipH="1">
            <a:off x="7113679" y="3841903"/>
            <a:ext cx="688800" cy="626100"/>
          </a:xfrm>
          <a:prstGeom prst="straightConnector1">
            <a:avLst/>
          </a:prstGeom>
          <a:noFill/>
          <a:ln w="19050" cap="flat" cmpd="sng">
            <a:solidFill>
              <a:srgbClr val="4B2E83"/>
            </a:solidFill>
            <a:prstDash val="solid"/>
            <a:round/>
            <a:headEnd type="none" w="med" len="med"/>
            <a:tailEnd type="none" w="med" len="med"/>
          </a:ln>
        </p:spPr>
      </p:cxnSp>
      <p:cxnSp>
        <p:nvCxnSpPr>
          <p:cNvPr id="1059" name="Google Shape;1059;p159"/>
          <p:cNvCxnSpPr>
            <a:stCxn id="1049" idx="2"/>
            <a:endCxn id="1050" idx="3"/>
          </p:cNvCxnSpPr>
          <p:nvPr/>
        </p:nvCxnSpPr>
        <p:spPr>
          <a:xfrm rot="5400000">
            <a:off x="6168601" y="4015683"/>
            <a:ext cx="1339500" cy="2819400"/>
          </a:xfrm>
          <a:prstGeom prst="curvedConnector2">
            <a:avLst/>
          </a:prstGeom>
          <a:noFill/>
          <a:ln w="19050" cap="flat" cmpd="sng">
            <a:solidFill>
              <a:srgbClr val="4B2E83"/>
            </a:solidFill>
            <a:prstDash val="solid"/>
            <a:round/>
            <a:headEnd type="none" w="med" len="med"/>
            <a:tailEnd type="none" w="med" len="med"/>
          </a:ln>
        </p:spPr>
      </p:cxnSp>
      <p:pic>
        <p:nvPicPr>
          <p:cNvPr id="1060" name="Google Shape;1060;p159" descr="A small icon representing a mailbox. " title="Image of Mailbox"/>
          <p:cNvPicPr preferRelativeResize="0"/>
          <p:nvPr/>
        </p:nvPicPr>
        <p:blipFill>
          <a:blip r:embed="rId3">
            <a:alphaModFix/>
          </a:blip>
          <a:stretch>
            <a:fillRect/>
          </a:stretch>
        </p:blipFill>
        <p:spPr>
          <a:xfrm>
            <a:off x="670909" y="2277413"/>
            <a:ext cx="516590" cy="542376"/>
          </a:xfrm>
          <a:prstGeom prst="rect">
            <a:avLst/>
          </a:prstGeom>
          <a:noFill/>
          <a:ln>
            <a:noFill/>
          </a:ln>
        </p:spPr>
      </p:pic>
      <p:pic>
        <p:nvPicPr>
          <p:cNvPr id="1061" name="Google Shape;1061;p159" descr="A small icon of a person working at their computer." title="Person at Computer"/>
          <p:cNvPicPr preferRelativeResize="0"/>
          <p:nvPr/>
        </p:nvPicPr>
        <p:blipFill>
          <a:blip r:embed="rId4">
            <a:alphaModFix/>
          </a:blip>
          <a:stretch>
            <a:fillRect/>
          </a:stretch>
        </p:blipFill>
        <p:spPr>
          <a:xfrm>
            <a:off x="2175303" y="2131000"/>
            <a:ext cx="516590" cy="516592"/>
          </a:xfrm>
          <a:prstGeom prst="rect">
            <a:avLst/>
          </a:prstGeom>
          <a:noFill/>
          <a:ln>
            <a:noFill/>
          </a:ln>
        </p:spPr>
      </p:pic>
      <p:pic>
        <p:nvPicPr>
          <p:cNvPr id="1062" name="Google Shape;1062;p159" descr="A small icon of a chain link." title="Link"/>
          <p:cNvPicPr preferRelativeResize="0"/>
          <p:nvPr/>
        </p:nvPicPr>
        <p:blipFill>
          <a:blip r:embed="rId5">
            <a:alphaModFix/>
          </a:blip>
          <a:stretch>
            <a:fillRect/>
          </a:stretch>
        </p:blipFill>
        <p:spPr>
          <a:xfrm>
            <a:off x="3663705" y="2235546"/>
            <a:ext cx="469581" cy="469583"/>
          </a:xfrm>
          <a:prstGeom prst="rect">
            <a:avLst/>
          </a:prstGeom>
          <a:noFill/>
          <a:ln>
            <a:noFill/>
          </a:ln>
        </p:spPr>
      </p:pic>
      <p:pic>
        <p:nvPicPr>
          <p:cNvPr id="1063" name="Google Shape;1063;p159" descr="A small icon of a box with an arrow, meant to represent an award being submitted." title="Outgoing Arrow"/>
          <p:cNvPicPr preferRelativeResize="0"/>
          <p:nvPr/>
        </p:nvPicPr>
        <p:blipFill>
          <a:blip r:embed="rId6">
            <a:alphaModFix/>
          </a:blip>
          <a:stretch>
            <a:fillRect/>
          </a:stretch>
        </p:blipFill>
        <p:spPr>
          <a:xfrm>
            <a:off x="4850319" y="2235546"/>
            <a:ext cx="469581" cy="469583"/>
          </a:xfrm>
          <a:prstGeom prst="rect">
            <a:avLst/>
          </a:prstGeom>
          <a:noFill/>
          <a:ln>
            <a:noFill/>
          </a:ln>
        </p:spPr>
      </p:pic>
      <p:pic>
        <p:nvPicPr>
          <p:cNvPr id="1064" name="Google Shape;1064;p159" descr="A small icon of a clipboard with a checklist." title="Clipboard Checklist"/>
          <p:cNvPicPr preferRelativeResize="0"/>
          <p:nvPr/>
        </p:nvPicPr>
        <p:blipFill>
          <a:blip r:embed="rId7">
            <a:alphaModFix/>
          </a:blip>
          <a:stretch>
            <a:fillRect/>
          </a:stretch>
        </p:blipFill>
        <p:spPr>
          <a:xfrm>
            <a:off x="6408554" y="2235546"/>
            <a:ext cx="469581" cy="469583"/>
          </a:xfrm>
          <a:prstGeom prst="rect">
            <a:avLst/>
          </a:prstGeom>
          <a:noFill/>
          <a:ln>
            <a:noFill/>
          </a:ln>
        </p:spPr>
      </p:pic>
      <p:pic>
        <p:nvPicPr>
          <p:cNvPr id="1065" name="Google Shape;1065;p159" descr="A small icon of three dollar bills. " title="Money"/>
          <p:cNvPicPr preferRelativeResize="0"/>
          <p:nvPr/>
        </p:nvPicPr>
        <p:blipFill>
          <a:blip r:embed="rId8">
            <a:alphaModFix/>
          </a:blip>
          <a:stretch>
            <a:fillRect/>
          </a:stretch>
        </p:blipFill>
        <p:spPr>
          <a:xfrm>
            <a:off x="7981064" y="2277413"/>
            <a:ext cx="469581" cy="469583"/>
          </a:xfrm>
          <a:prstGeom prst="rect">
            <a:avLst/>
          </a:prstGeom>
          <a:noFill/>
          <a:ln>
            <a:noFill/>
          </a:ln>
        </p:spPr>
      </p:pic>
      <p:pic>
        <p:nvPicPr>
          <p:cNvPr id="1066" name="Google Shape;1066;p159" descr="A small icon of a piece of paper with a star, meant to represent an award." title="Award"/>
          <p:cNvPicPr preferRelativeResize="0"/>
          <p:nvPr/>
        </p:nvPicPr>
        <p:blipFill>
          <a:blip r:embed="rId9">
            <a:alphaModFix/>
          </a:blip>
          <a:stretch>
            <a:fillRect/>
          </a:stretch>
        </p:blipFill>
        <p:spPr>
          <a:xfrm>
            <a:off x="3991650" y="4832267"/>
            <a:ext cx="609900" cy="609900"/>
          </a:xfrm>
          <a:prstGeom prst="rect">
            <a:avLst/>
          </a:prstGeom>
          <a:noFill/>
          <a:ln>
            <a:noFill/>
          </a:ln>
        </p:spPr>
      </p:pic>
      <p:cxnSp>
        <p:nvCxnSpPr>
          <p:cNvPr id="1067" name="Google Shape;1067;p159"/>
          <p:cNvCxnSpPr/>
          <p:nvPr/>
        </p:nvCxnSpPr>
        <p:spPr>
          <a:xfrm>
            <a:off x="5607625" y="3211500"/>
            <a:ext cx="516000" cy="0"/>
          </a:xfrm>
          <a:prstGeom prst="straightConnector1">
            <a:avLst/>
          </a:prstGeom>
          <a:noFill/>
          <a:ln w="9525" cap="flat" cmpd="sng">
            <a:solidFill>
              <a:srgbClr val="4B2E83"/>
            </a:solidFill>
            <a:prstDash val="dash"/>
            <a:round/>
            <a:headEnd type="triangle" w="med" len="med"/>
            <a:tailEnd type="triangle" w="med" len="med"/>
          </a:ln>
        </p:spPr>
      </p:cxnSp>
      <p:cxnSp>
        <p:nvCxnSpPr>
          <p:cNvPr id="1068" name="Google Shape;1068;p159"/>
          <p:cNvCxnSpPr/>
          <p:nvPr/>
        </p:nvCxnSpPr>
        <p:spPr>
          <a:xfrm>
            <a:off x="5609913" y="4467967"/>
            <a:ext cx="516000" cy="0"/>
          </a:xfrm>
          <a:prstGeom prst="straightConnector1">
            <a:avLst/>
          </a:prstGeom>
          <a:noFill/>
          <a:ln w="9525" cap="flat" cmpd="sng">
            <a:solidFill>
              <a:srgbClr val="4B2E83"/>
            </a:solidFill>
            <a:prstDash val="dash"/>
            <a:round/>
            <a:headEnd type="triangle" w="med" len="med"/>
            <a:tailEnd type="triangle" w="med" len="med"/>
          </a:ln>
        </p:spPr>
      </p:cxnSp>
      <p:cxnSp>
        <p:nvCxnSpPr>
          <p:cNvPr id="1069" name="Google Shape;1069;p159"/>
          <p:cNvCxnSpPr>
            <a:stCxn id="1047" idx="2"/>
            <a:endCxn id="1048" idx="0"/>
          </p:cNvCxnSpPr>
          <p:nvPr/>
        </p:nvCxnSpPr>
        <p:spPr>
          <a:xfrm>
            <a:off x="6643279" y="3518644"/>
            <a:ext cx="0" cy="6567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60"/>
          <p:cNvSpPr txBox="1">
            <a:spLocks noGrp="1"/>
          </p:cNvSpPr>
          <p:nvPr>
            <p:ph type="title"/>
          </p:nvPr>
        </p:nvSpPr>
        <p:spPr>
          <a:xfrm>
            <a:off x="447925" y="492367"/>
            <a:ext cx="86961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SAGE AWARD </a:t>
            </a:r>
            <a:r>
              <a:rPr lang="en" b="0"/>
              <a:t>WORKFLOW: </a:t>
            </a:r>
            <a:r>
              <a:rPr lang="en" b="0">
                <a:latin typeface="Encode Sans"/>
                <a:ea typeface="Encode Sans"/>
                <a:cs typeface="Encode Sans"/>
                <a:sym typeface="Encode Sans"/>
              </a:rPr>
              <a:t>DEEP DIVE</a:t>
            </a:r>
            <a:endParaRPr b="0">
              <a:latin typeface="Encode Sans"/>
              <a:ea typeface="Encode Sans"/>
              <a:cs typeface="Encode Sans"/>
              <a:sym typeface="Encode Sans"/>
            </a:endParaRPr>
          </a:p>
        </p:txBody>
      </p:sp>
      <p:sp>
        <p:nvSpPr>
          <p:cNvPr id="1075" name="Google Shape;1075;p160"/>
          <p:cNvSpPr txBox="1">
            <a:spLocks noGrp="1"/>
          </p:cNvSpPr>
          <p:nvPr>
            <p:ph type="body" idx="1"/>
          </p:nvPr>
        </p:nvSpPr>
        <p:spPr>
          <a:xfrm>
            <a:off x="522950" y="2163100"/>
            <a:ext cx="6913200" cy="39672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 sz="2000"/>
              <a:t>What, who, where, and when?</a:t>
            </a:r>
            <a:endParaRPr sz="2000"/>
          </a:p>
          <a:p>
            <a:pPr marL="457200" lvl="0" indent="-355600" algn="l" rtl="0">
              <a:spcBef>
                <a:spcPts val="1000"/>
              </a:spcBef>
              <a:spcAft>
                <a:spcPts val="0"/>
              </a:spcAft>
              <a:buSzPts val="2000"/>
              <a:buChar char="&gt;"/>
            </a:pPr>
            <a:r>
              <a:rPr lang="en" sz="2000"/>
              <a:t>What </a:t>
            </a:r>
            <a:r>
              <a:rPr lang="en" sz="2000" b="0"/>
              <a:t>is the workflow of a SAGE Award?</a:t>
            </a:r>
            <a:endParaRPr sz="2000" b="0"/>
          </a:p>
          <a:p>
            <a:pPr marL="457200" lvl="0" indent="-355600" algn="l" rtl="0">
              <a:spcBef>
                <a:spcPts val="1000"/>
              </a:spcBef>
              <a:spcAft>
                <a:spcPts val="0"/>
              </a:spcAft>
              <a:buSzPts val="2000"/>
              <a:buChar char="&gt;"/>
            </a:pPr>
            <a:r>
              <a:rPr lang="en" sz="2000"/>
              <a:t>Who </a:t>
            </a:r>
            <a:r>
              <a:rPr lang="en" sz="2000" b="0"/>
              <a:t>is responsible for each award action? </a:t>
            </a:r>
            <a:endParaRPr sz="2000" b="0"/>
          </a:p>
          <a:p>
            <a:pPr marL="457200" lvl="0" indent="-355600" algn="l" rtl="0">
              <a:spcBef>
                <a:spcPts val="1000"/>
              </a:spcBef>
              <a:spcAft>
                <a:spcPts val="1000"/>
              </a:spcAft>
              <a:buSzPts val="2000"/>
              <a:buChar char="&gt;"/>
            </a:pPr>
            <a:r>
              <a:rPr lang="en" sz="2000"/>
              <a:t>Where </a:t>
            </a:r>
            <a:r>
              <a:rPr lang="en" sz="2000" b="0"/>
              <a:t>(or which system) does each award action take place and </a:t>
            </a:r>
            <a:r>
              <a:rPr lang="en" sz="2000"/>
              <a:t>when</a:t>
            </a:r>
            <a:r>
              <a:rPr lang="en" sz="2000" b="0"/>
              <a:t>?</a:t>
            </a:r>
            <a:endParaRPr sz="2000" b="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pic>
        <p:nvPicPr>
          <p:cNvPr id="1080" name="Google Shape;1080;p161" descr="This image represents the workflow of a SAGE Award. The first location on the workflow that is indicated with a circle is the initiation of the SAGE award setup request (after the eGC1 is approved and the NOA is received). The entire workflow illustrates the major steps from initiation in SAGE to setup in Workday." title="SAGE Award Workflow: Start SAGE Award Setup Request"/>
          <p:cNvPicPr preferRelativeResize="0"/>
          <p:nvPr/>
        </p:nvPicPr>
        <p:blipFill rotWithShape="1">
          <a:blip r:embed="rId3">
            <a:alphaModFix/>
          </a:blip>
          <a:srcRect l="6155" t="13468" r="4502" b="29073"/>
          <a:stretch/>
        </p:blipFill>
        <p:spPr>
          <a:xfrm>
            <a:off x="104712" y="0"/>
            <a:ext cx="9010089" cy="6836368"/>
          </a:xfrm>
          <a:prstGeom prst="rect">
            <a:avLst/>
          </a:prstGeom>
          <a:noFill/>
          <a:ln>
            <a:noFill/>
          </a:ln>
        </p:spPr>
      </p:pic>
      <p:sp>
        <p:nvSpPr>
          <p:cNvPr id="1081" name="Google Shape;1081;p161"/>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Start SAGE Award Setup Request</a:t>
            </a:r>
            <a:endParaRPr sz="1200" b="1">
              <a:solidFill>
                <a:srgbClr val="FFFFFF"/>
              </a:solidFill>
            </a:endParaRPr>
          </a:p>
        </p:txBody>
      </p:sp>
      <p:pic>
        <p:nvPicPr>
          <p:cNvPr id="1082" name="Google Shape;1082;p161" descr="A small icon of a person working at their computer." title="Person Working at Computer"/>
          <p:cNvPicPr preferRelativeResize="0"/>
          <p:nvPr/>
        </p:nvPicPr>
        <p:blipFill>
          <a:blip r:embed="rId4">
            <a:alphaModFix/>
          </a:blip>
          <a:stretch>
            <a:fillRect/>
          </a:stretch>
        </p:blipFill>
        <p:spPr>
          <a:xfrm>
            <a:off x="8024763" y="116800"/>
            <a:ext cx="566769" cy="566772"/>
          </a:xfrm>
          <a:prstGeom prst="rect">
            <a:avLst/>
          </a:prstGeom>
          <a:noFill/>
          <a:ln>
            <a:noFill/>
          </a:ln>
        </p:spPr>
      </p:pic>
      <p:sp>
        <p:nvSpPr>
          <p:cNvPr id="1083" name="Google Shape;1083;p161"/>
          <p:cNvSpPr/>
          <p:nvPr/>
        </p:nvSpPr>
        <p:spPr>
          <a:xfrm>
            <a:off x="3121825" y="2443000"/>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4" name="Google Shape;1084;p161"/>
          <p:cNvPicPr preferRelativeResize="0"/>
          <p:nvPr/>
        </p:nvPicPr>
        <p:blipFill rotWithShape="1">
          <a:blip r:embed="rId3">
            <a:alphaModFix/>
          </a:blip>
          <a:srcRect l="5208" t="73391" r="32115"/>
          <a:stretch/>
        </p:blipFill>
        <p:spPr>
          <a:xfrm>
            <a:off x="0" y="5141333"/>
            <a:ext cx="3427825" cy="1716666"/>
          </a:xfrm>
          <a:prstGeom prst="rect">
            <a:avLst/>
          </a:prstGeom>
          <a:noFill/>
          <a:ln>
            <a:noFill/>
          </a:ln>
        </p:spPr>
      </p:pic>
      <p:sp>
        <p:nvSpPr>
          <p:cNvPr id="1085" name="Google Shape;1085;p161"/>
          <p:cNvSpPr txBox="1"/>
          <p:nvPr/>
        </p:nvSpPr>
        <p:spPr>
          <a:xfrm>
            <a:off x="2454900" y="6388967"/>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sp>
        <p:nvSpPr>
          <p:cNvPr id="1086" name="Google Shape;1086;p161"/>
          <p:cNvSpPr/>
          <p:nvPr/>
        </p:nvSpPr>
        <p:spPr>
          <a:xfrm>
            <a:off x="2070750" y="6419567"/>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1"/>
          <p:cNvSpPr/>
          <p:nvPr/>
        </p:nvSpPr>
        <p:spPr>
          <a:xfrm>
            <a:off x="771825" y="3772867"/>
            <a:ext cx="525600" cy="2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62"/>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Start SAGE Award Setup Request</a:t>
            </a:r>
            <a:endParaRPr sz="1200" b="1">
              <a:solidFill>
                <a:srgbClr val="FFFFFF"/>
              </a:solidFill>
            </a:endParaRPr>
          </a:p>
        </p:txBody>
      </p:sp>
      <p:pic>
        <p:nvPicPr>
          <p:cNvPr id="1093" name="Google Shape;1093;p162" descr="Image of SAGE open with Awards tab selected. An arrow points to the Create New Request button. " title="Create a New SAGE Award"/>
          <p:cNvPicPr preferRelativeResize="0"/>
          <p:nvPr/>
        </p:nvPicPr>
        <p:blipFill>
          <a:blip r:embed="rId3">
            <a:alphaModFix/>
          </a:blip>
          <a:stretch>
            <a:fillRect/>
          </a:stretch>
        </p:blipFill>
        <p:spPr>
          <a:xfrm>
            <a:off x="0" y="2133600"/>
            <a:ext cx="9143997" cy="1107281"/>
          </a:xfrm>
          <a:prstGeom prst="rect">
            <a:avLst/>
          </a:prstGeom>
          <a:noFill/>
          <a:ln w="19050" cap="flat" cmpd="sng">
            <a:solidFill>
              <a:schemeClr val="dk1"/>
            </a:solidFill>
            <a:prstDash val="solid"/>
            <a:round/>
            <a:headEnd type="none" w="sm" len="sm"/>
            <a:tailEnd type="none" w="sm" len="sm"/>
          </a:ln>
        </p:spPr>
      </p:pic>
      <p:sp>
        <p:nvSpPr>
          <p:cNvPr id="1094" name="Google Shape;1094;p162"/>
          <p:cNvSpPr txBox="1">
            <a:spLocks noGrp="1"/>
          </p:cNvSpPr>
          <p:nvPr>
            <p:ph type="title"/>
          </p:nvPr>
        </p:nvSpPr>
        <p:spPr>
          <a:xfrm>
            <a:off x="447925" y="492367"/>
            <a:ext cx="69300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SAGE AWARD SETUP REQUEST</a:t>
            </a:r>
            <a:endParaRPr b="0">
              <a:latin typeface="Encode Sans"/>
              <a:ea typeface="Encode Sans"/>
              <a:cs typeface="Encode Sans"/>
              <a:sym typeface="Encode Sans"/>
            </a:endParaRPr>
          </a:p>
        </p:txBody>
      </p:sp>
      <p:sp>
        <p:nvSpPr>
          <p:cNvPr id="1095" name="Google Shape;1095;p162"/>
          <p:cNvSpPr txBox="1">
            <a:spLocks noGrp="1"/>
          </p:cNvSpPr>
          <p:nvPr>
            <p:ph type="body" idx="1"/>
          </p:nvPr>
        </p:nvSpPr>
        <p:spPr>
          <a:xfrm>
            <a:off x="61875" y="3764233"/>
            <a:ext cx="6360300" cy="3093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1200"/>
              <a:buChar char="&gt;"/>
            </a:pPr>
            <a:r>
              <a:rPr lang="en" sz="1200"/>
              <a:t>When? </a:t>
            </a:r>
            <a:endParaRPr sz="1200"/>
          </a:p>
          <a:p>
            <a:pPr marL="914400" lvl="1" indent="-304800" algn="l" rtl="0">
              <a:spcBef>
                <a:spcPts val="0"/>
              </a:spcBef>
              <a:spcAft>
                <a:spcPts val="0"/>
              </a:spcAft>
              <a:buSzPts val="1200"/>
              <a:buChar char="–"/>
            </a:pPr>
            <a:r>
              <a:rPr lang="en" sz="1200" b="0"/>
              <a:t>After the eGC1 is submitted and approved</a:t>
            </a:r>
            <a:endParaRPr sz="1200" b="0"/>
          </a:p>
          <a:p>
            <a:pPr marL="914400" lvl="1" indent="-304800" algn="l" rtl="0">
              <a:spcBef>
                <a:spcPts val="0"/>
              </a:spcBef>
              <a:spcAft>
                <a:spcPts val="0"/>
              </a:spcAft>
              <a:buSzPts val="1200"/>
              <a:buChar char="–"/>
            </a:pPr>
            <a:r>
              <a:rPr lang="en" sz="1200" b="0"/>
              <a:t>After the Notice of Award (NOA) is received  </a:t>
            </a:r>
            <a:endParaRPr sz="1200" b="0"/>
          </a:p>
          <a:p>
            <a:pPr marL="457200" lvl="0" indent="-304800" algn="l" rtl="0">
              <a:spcBef>
                <a:spcPts val="0"/>
              </a:spcBef>
              <a:spcAft>
                <a:spcPts val="0"/>
              </a:spcAft>
              <a:buSzPts val="1200"/>
              <a:buChar char="&gt;"/>
            </a:pPr>
            <a:r>
              <a:rPr lang="en" sz="1200"/>
              <a:t>Who?</a:t>
            </a:r>
            <a:endParaRPr sz="1200"/>
          </a:p>
          <a:p>
            <a:pPr marL="914400" lvl="1" indent="-304800" algn="l" rtl="0">
              <a:spcBef>
                <a:spcPts val="0"/>
              </a:spcBef>
              <a:spcAft>
                <a:spcPts val="0"/>
              </a:spcAft>
              <a:buSzPts val="1200"/>
              <a:buChar char="–"/>
            </a:pPr>
            <a:r>
              <a:rPr lang="en" sz="1200" b="0"/>
              <a:t>Grant Managers &amp; OSP receive NOAs. If you receive the NOA, you will initiate the SAGE Award setup request. If OSP receives the NOA, they will initiate the SAGE Award setup request and route it to you for completion.   </a:t>
            </a:r>
            <a:endParaRPr sz="1200" b="0"/>
          </a:p>
          <a:p>
            <a:pPr marL="457200" lvl="0" indent="-304800" algn="l" rtl="0">
              <a:spcBef>
                <a:spcPts val="0"/>
              </a:spcBef>
              <a:spcAft>
                <a:spcPts val="0"/>
              </a:spcAft>
              <a:buSzPts val="1200"/>
              <a:buChar char="&gt;"/>
            </a:pPr>
            <a:r>
              <a:rPr lang="en" sz="1200"/>
              <a:t>Where? </a:t>
            </a:r>
            <a:endParaRPr sz="1200"/>
          </a:p>
          <a:p>
            <a:pPr marL="914400" lvl="1" indent="-304800" algn="l" rtl="0">
              <a:spcBef>
                <a:spcPts val="0"/>
              </a:spcBef>
              <a:spcAft>
                <a:spcPts val="0"/>
              </a:spcAft>
              <a:buSzPts val="1200"/>
              <a:buChar char="–"/>
            </a:pPr>
            <a:r>
              <a:rPr lang="en" sz="1200" b="0"/>
              <a:t>New Awards tab in SAGE</a:t>
            </a:r>
            <a:endParaRPr sz="1200" b="0"/>
          </a:p>
          <a:p>
            <a:pPr marL="457200" lvl="0" indent="-304800" algn="l" rtl="0">
              <a:spcBef>
                <a:spcPts val="0"/>
              </a:spcBef>
              <a:spcAft>
                <a:spcPts val="0"/>
              </a:spcAft>
              <a:buSzPts val="1200"/>
              <a:buChar char="&gt;"/>
            </a:pPr>
            <a:r>
              <a:rPr lang="en" sz="1200"/>
              <a:t>How?</a:t>
            </a:r>
            <a:endParaRPr sz="1200"/>
          </a:p>
          <a:p>
            <a:pPr marL="914400" lvl="1" indent="-304800" algn="l" rtl="0">
              <a:spcBef>
                <a:spcPts val="0"/>
              </a:spcBef>
              <a:spcAft>
                <a:spcPts val="0"/>
              </a:spcAft>
              <a:buSzPts val="1200"/>
              <a:buChar char="–"/>
            </a:pPr>
            <a:r>
              <a:rPr lang="en" sz="1200" b="0"/>
              <a:t>From Awards Tab, Select </a:t>
            </a:r>
            <a:r>
              <a:rPr lang="en" sz="1200"/>
              <a:t>CREATE NEW REQUEST</a:t>
            </a:r>
            <a:endParaRPr sz="1200"/>
          </a:p>
        </p:txBody>
      </p:sp>
      <p:cxnSp>
        <p:nvCxnSpPr>
          <p:cNvPr id="1096" name="Google Shape;1096;p162"/>
          <p:cNvCxnSpPr/>
          <p:nvPr/>
        </p:nvCxnSpPr>
        <p:spPr>
          <a:xfrm>
            <a:off x="6662300" y="3116867"/>
            <a:ext cx="715500" cy="0"/>
          </a:xfrm>
          <a:prstGeom prst="straightConnector1">
            <a:avLst/>
          </a:prstGeom>
          <a:noFill/>
          <a:ln w="28575" cap="flat" cmpd="sng">
            <a:solidFill>
              <a:schemeClr val="dk1"/>
            </a:solidFill>
            <a:prstDash val="solid"/>
            <a:round/>
            <a:headEnd type="none" w="med" len="med"/>
            <a:tailEnd type="triangle" w="med" len="med"/>
          </a:ln>
        </p:spPr>
      </p:cxnSp>
      <p:pic>
        <p:nvPicPr>
          <p:cNvPr id="1097" name="Google Shape;1097;p162" descr="A small icon of a person working at their computer." title="Person Working at Computer"/>
          <p:cNvPicPr preferRelativeResize="0"/>
          <p:nvPr/>
        </p:nvPicPr>
        <p:blipFill>
          <a:blip r:embed="rId4">
            <a:alphaModFix/>
          </a:blip>
          <a:stretch>
            <a:fillRect/>
          </a:stretch>
        </p:blipFill>
        <p:spPr>
          <a:xfrm>
            <a:off x="8024763" y="116800"/>
            <a:ext cx="566769" cy="56677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63"/>
          <p:cNvSpPr txBox="1">
            <a:spLocks noGrp="1"/>
          </p:cNvSpPr>
          <p:nvPr>
            <p:ph type="title"/>
          </p:nvPr>
        </p:nvSpPr>
        <p:spPr>
          <a:xfrm>
            <a:off x="447922" y="492380"/>
            <a:ext cx="81972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UPDATE GENERAL INFORMATION </a:t>
            </a:r>
            <a:endParaRPr/>
          </a:p>
        </p:txBody>
      </p:sp>
      <p:pic>
        <p:nvPicPr>
          <p:cNvPr id="1103" name="Google Shape;1103;p163" descr="Image of SAGE with the Awards tab selected and General Information section open." title="SAGE Award General Information"/>
          <p:cNvPicPr preferRelativeResize="0"/>
          <p:nvPr/>
        </p:nvPicPr>
        <p:blipFill>
          <a:blip r:embed="rId3">
            <a:alphaModFix/>
          </a:blip>
          <a:stretch>
            <a:fillRect/>
          </a:stretch>
        </p:blipFill>
        <p:spPr>
          <a:xfrm>
            <a:off x="3296625" y="2053680"/>
            <a:ext cx="5337543" cy="3475514"/>
          </a:xfrm>
          <a:prstGeom prst="rect">
            <a:avLst/>
          </a:prstGeom>
          <a:noFill/>
          <a:ln w="19050" cap="flat" cmpd="sng">
            <a:solidFill>
              <a:schemeClr val="dk1"/>
            </a:solidFill>
            <a:prstDash val="solid"/>
            <a:round/>
            <a:headEnd type="none" w="sm" len="sm"/>
            <a:tailEnd type="none" w="sm" len="sm"/>
          </a:ln>
        </p:spPr>
      </p:pic>
      <p:sp>
        <p:nvSpPr>
          <p:cNvPr id="1104" name="Google Shape;1104;p163"/>
          <p:cNvSpPr txBox="1">
            <a:spLocks noGrp="1"/>
          </p:cNvSpPr>
          <p:nvPr>
            <p:ph type="body" idx="1"/>
          </p:nvPr>
        </p:nvSpPr>
        <p:spPr>
          <a:xfrm>
            <a:off x="153050" y="2640800"/>
            <a:ext cx="2821500" cy="3093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Information defaults from eGC1</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gt;"/>
            </a:pPr>
            <a:r>
              <a:rPr lang="en" sz="1600"/>
              <a:t>Update as needed </a:t>
            </a:r>
            <a:endParaRPr sz="1600"/>
          </a:p>
        </p:txBody>
      </p:sp>
      <p:sp>
        <p:nvSpPr>
          <p:cNvPr id="1105" name="Google Shape;1105;p163"/>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Start SAGE Award Setup Request</a:t>
            </a:r>
            <a:endParaRPr sz="1200" b="1">
              <a:solidFill>
                <a:srgbClr val="FFFFFF"/>
              </a:solidFill>
            </a:endParaRPr>
          </a:p>
        </p:txBody>
      </p:sp>
      <p:pic>
        <p:nvPicPr>
          <p:cNvPr id="1106" name="Google Shape;1106;p163" descr="A small icon of a person working at their computer." title="Person Working at Computer"/>
          <p:cNvPicPr preferRelativeResize="0"/>
          <p:nvPr/>
        </p:nvPicPr>
        <p:blipFill>
          <a:blip r:embed="rId4">
            <a:alphaModFix/>
          </a:blip>
          <a:stretch>
            <a:fillRect/>
          </a:stretch>
        </p:blipFill>
        <p:spPr>
          <a:xfrm>
            <a:off x="8024763" y="116800"/>
            <a:ext cx="566769" cy="566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19"/>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OSP Org. Updates</a:t>
            </a:r>
            <a:endParaRPr/>
          </a:p>
        </p:txBody>
      </p:sp>
      <p:sp>
        <p:nvSpPr>
          <p:cNvPr id="665" name="Google Shape;665;p119"/>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October 2022</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Carol Rhodes</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Office of Sponsored Programs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pic>
        <p:nvPicPr>
          <p:cNvPr id="1111" name="Google Shape;1111;p164" descr="This image represents the next step on the SAGE Award workflow diagram, which is to create the SAGE Award Budget. " title="SAGE Award Workflow: Create SAGE Award Budget"/>
          <p:cNvPicPr preferRelativeResize="0"/>
          <p:nvPr/>
        </p:nvPicPr>
        <p:blipFill rotWithShape="1">
          <a:blip r:embed="rId3">
            <a:alphaModFix/>
          </a:blip>
          <a:srcRect l="6155" t="13468" r="4502" b="29073"/>
          <a:stretch/>
        </p:blipFill>
        <p:spPr>
          <a:xfrm>
            <a:off x="104712" y="0"/>
            <a:ext cx="9010089" cy="6836368"/>
          </a:xfrm>
          <a:prstGeom prst="rect">
            <a:avLst/>
          </a:prstGeom>
          <a:noFill/>
          <a:ln>
            <a:noFill/>
          </a:ln>
        </p:spPr>
      </p:pic>
      <p:sp>
        <p:nvSpPr>
          <p:cNvPr id="1112" name="Google Shape;1112;p164"/>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Create SAGE Award Budget</a:t>
            </a:r>
            <a:endParaRPr sz="1200" b="1">
              <a:solidFill>
                <a:srgbClr val="FFFFFF"/>
              </a:solidFill>
            </a:endParaRPr>
          </a:p>
        </p:txBody>
      </p:sp>
      <p:sp>
        <p:nvSpPr>
          <p:cNvPr id="1113" name="Google Shape;1113;p164"/>
          <p:cNvSpPr/>
          <p:nvPr/>
        </p:nvSpPr>
        <p:spPr>
          <a:xfrm>
            <a:off x="3650175" y="1742300"/>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4" name="Google Shape;1114;p164"/>
          <p:cNvPicPr preferRelativeResize="0"/>
          <p:nvPr/>
        </p:nvPicPr>
        <p:blipFill rotWithShape="1">
          <a:blip r:embed="rId3">
            <a:alphaModFix/>
          </a:blip>
          <a:srcRect l="5208" t="73391" r="32115"/>
          <a:stretch/>
        </p:blipFill>
        <p:spPr>
          <a:xfrm>
            <a:off x="0" y="5141333"/>
            <a:ext cx="3427825" cy="1716666"/>
          </a:xfrm>
          <a:prstGeom prst="rect">
            <a:avLst/>
          </a:prstGeom>
          <a:noFill/>
          <a:ln>
            <a:noFill/>
          </a:ln>
        </p:spPr>
      </p:pic>
      <p:sp>
        <p:nvSpPr>
          <p:cNvPr id="1115" name="Google Shape;1115;p164"/>
          <p:cNvSpPr/>
          <p:nvPr/>
        </p:nvSpPr>
        <p:spPr>
          <a:xfrm>
            <a:off x="2070750" y="6419567"/>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4"/>
          <p:cNvSpPr/>
          <p:nvPr/>
        </p:nvSpPr>
        <p:spPr>
          <a:xfrm>
            <a:off x="771825" y="3772867"/>
            <a:ext cx="525600" cy="2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4"/>
          <p:cNvSpPr txBox="1"/>
          <p:nvPr/>
        </p:nvSpPr>
        <p:spPr>
          <a:xfrm>
            <a:off x="2454900" y="6388967"/>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pic>
        <p:nvPicPr>
          <p:cNvPr id="1118" name="Google Shape;1118;p164" descr="A small icon of a person working at their computer." title="Person Working at Computer"/>
          <p:cNvPicPr preferRelativeResize="0"/>
          <p:nvPr/>
        </p:nvPicPr>
        <p:blipFill>
          <a:blip r:embed="rId4">
            <a:alphaModFix/>
          </a:blip>
          <a:stretch>
            <a:fillRect/>
          </a:stretch>
        </p:blipFill>
        <p:spPr>
          <a:xfrm>
            <a:off x="8024763" y="116800"/>
            <a:ext cx="566769" cy="56677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65"/>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Create SAGE Award Budget</a:t>
            </a:r>
            <a:endParaRPr sz="1200" b="1">
              <a:solidFill>
                <a:srgbClr val="FFFFFF"/>
              </a:solidFill>
            </a:endParaRPr>
          </a:p>
        </p:txBody>
      </p:sp>
      <p:sp>
        <p:nvSpPr>
          <p:cNvPr id="1124" name="Google Shape;1124;p165"/>
          <p:cNvSpPr txBox="1">
            <a:spLocks noGrp="1"/>
          </p:cNvSpPr>
          <p:nvPr>
            <p:ph type="title"/>
          </p:nvPr>
        </p:nvSpPr>
        <p:spPr>
          <a:xfrm>
            <a:off x="447925" y="492367"/>
            <a:ext cx="65055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CREATE SAGE AWARD BUDGET</a:t>
            </a:r>
            <a:endParaRPr b="0">
              <a:latin typeface="Encode Sans"/>
              <a:ea typeface="Encode Sans"/>
              <a:cs typeface="Encode Sans"/>
              <a:sym typeface="Encode Sans"/>
            </a:endParaRPr>
          </a:p>
        </p:txBody>
      </p:sp>
      <p:sp>
        <p:nvSpPr>
          <p:cNvPr id="1125" name="Google Shape;1125;p165"/>
          <p:cNvSpPr txBox="1">
            <a:spLocks noGrp="1"/>
          </p:cNvSpPr>
          <p:nvPr>
            <p:ph type="body" idx="1"/>
          </p:nvPr>
        </p:nvSpPr>
        <p:spPr>
          <a:xfrm>
            <a:off x="76850" y="2844000"/>
            <a:ext cx="2305200" cy="3093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Create new or copy proposal SAGE Budget</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pic>
        <p:nvPicPr>
          <p:cNvPr id="1126" name="Google Shape;1126;p165" descr="Image of SAGE open with the Budgets tab selected and the Primary Worksheet open. " title="SAGE Budget"/>
          <p:cNvPicPr preferRelativeResize="0"/>
          <p:nvPr/>
        </p:nvPicPr>
        <p:blipFill>
          <a:blip r:embed="rId3">
            <a:alphaModFix/>
          </a:blip>
          <a:stretch>
            <a:fillRect/>
          </a:stretch>
        </p:blipFill>
        <p:spPr>
          <a:xfrm>
            <a:off x="2476850" y="2020772"/>
            <a:ext cx="6164966" cy="3475522"/>
          </a:xfrm>
          <a:prstGeom prst="rect">
            <a:avLst/>
          </a:prstGeom>
          <a:noFill/>
          <a:ln w="19050" cap="flat" cmpd="sng">
            <a:solidFill>
              <a:schemeClr val="dk1"/>
            </a:solidFill>
            <a:prstDash val="solid"/>
            <a:round/>
            <a:headEnd type="none" w="sm" len="sm"/>
            <a:tailEnd type="none" w="sm" len="sm"/>
          </a:ln>
        </p:spPr>
      </p:pic>
      <p:pic>
        <p:nvPicPr>
          <p:cNvPr id="1127" name="Google Shape;1127;p165" descr="A small icon of a person working at their computer." title="Person Working at Computer"/>
          <p:cNvPicPr preferRelativeResize="0"/>
          <p:nvPr/>
        </p:nvPicPr>
        <p:blipFill>
          <a:blip r:embed="rId4">
            <a:alphaModFix/>
          </a:blip>
          <a:stretch>
            <a:fillRect/>
          </a:stretch>
        </p:blipFill>
        <p:spPr>
          <a:xfrm>
            <a:off x="8024763" y="116800"/>
            <a:ext cx="566769" cy="56677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pic>
        <p:nvPicPr>
          <p:cNvPr id="1132" name="Google Shape;1132;p166" descr="This image represents the next step on the SAGE Award workflow diagram, which is to link the SAGE Budget. The entire workflow illustrates the major steps from initiation in SAGE to setup in Workday.&quot;" title="SAGE Award Workflow: Link SAGE Budget"/>
          <p:cNvPicPr preferRelativeResize="0"/>
          <p:nvPr/>
        </p:nvPicPr>
        <p:blipFill rotWithShape="1">
          <a:blip r:embed="rId3">
            <a:alphaModFix/>
          </a:blip>
          <a:srcRect l="6155" t="13468" r="4502" b="29073"/>
          <a:stretch/>
        </p:blipFill>
        <p:spPr>
          <a:xfrm>
            <a:off x="104712" y="0"/>
            <a:ext cx="9010089" cy="6836368"/>
          </a:xfrm>
          <a:prstGeom prst="rect">
            <a:avLst/>
          </a:prstGeom>
          <a:noFill/>
          <a:ln>
            <a:noFill/>
          </a:ln>
        </p:spPr>
      </p:pic>
      <p:pic>
        <p:nvPicPr>
          <p:cNvPr id="1133" name="Google Shape;1133;p166"/>
          <p:cNvPicPr preferRelativeResize="0"/>
          <p:nvPr/>
        </p:nvPicPr>
        <p:blipFill rotWithShape="1">
          <a:blip r:embed="rId3">
            <a:alphaModFix/>
          </a:blip>
          <a:srcRect l="5206" t="73391" r="36819"/>
          <a:stretch/>
        </p:blipFill>
        <p:spPr>
          <a:xfrm>
            <a:off x="0" y="5141333"/>
            <a:ext cx="3170627" cy="1716666"/>
          </a:xfrm>
          <a:prstGeom prst="rect">
            <a:avLst/>
          </a:prstGeom>
          <a:noFill/>
          <a:ln>
            <a:noFill/>
          </a:ln>
        </p:spPr>
      </p:pic>
      <p:sp>
        <p:nvSpPr>
          <p:cNvPr id="1134" name="Google Shape;1134;p166"/>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Link SAGE Budget</a:t>
            </a:r>
            <a:endParaRPr sz="1200" b="1">
              <a:solidFill>
                <a:srgbClr val="FFFFFF"/>
              </a:solidFill>
            </a:endParaRPr>
          </a:p>
        </p:txBody>
      </p:sp>
      <p:pic>
        <p:nvPicPr>
          <p:cNvPr id="1135" name="Google Shape;1135;p166" descr="A small icon of a chain link." title="Chain"/>
          <p:cNvPicPr preferRelativeResize="0"/>
          <p:nvPr/>
        </p:nvPicPr>
        <p:blipFill>
          <a:blip r:embed="rId4">
            <a:alphaModFix/>
          </a:blip>
          <a:stretch>
            <a:fillRect/>
          </a:stretch>
        </p:blipFill>
        <p:spPr>
          <a:xfrm>
            <a:off x="8024563" y="235067"/>
            <a:ext cx="567375" cy="567375"/>
          </a:xfrm>
          <a:prstGeom prst="rect">
            <a:avLst/>
          </a:prstGeom>
          <a:noFill/>
          <a:ln>
            <a:noFill/>
          </a:ln>
        </p:spPr>
      </p:pic>
      <p:pic>
        <p:nvPicPr>
          <p:cNvPr id="1136" name="Google Shape;1136;p166"/>
          <p:cNvPicPr preferRelativeResize="0"/>
          <p:nvPr/>
        </p:nvPicPr>
        <p:blipFill rotWithShape="1">
          <a:blip r:embed="rId3">
            <a:alphaModFix/>
          </a:blip>
          <a:srcRect l="5208" t="73391" r="32115"/>
          <a:stretch/>
        </p:blipFill>
        <p:spPr>
          <a:xfrm>
            <a:off x="0" y="5141333"/>
            <a:ext cx="3427825" cy="1716666"/>
          </a:xfrm>
          <a:prstGeom prst="rect">
            <a:avLst/>
          </a:prstGeom>
          <a:noFill/>
          <a:ln>
            <a:noFill/>
          </a:ln>
        </p:spPr>
      </p:pic>
      <p:sp>
        <p:nvSpPr>
          <p:cNvPr id="1137" name="Google Shape;1137;p166"/>
          <p:cNvSpPr/>
          <p:nvPr/>
        </p:nvSpPr>
        <p:spPr>
          <a:xfrm>
            <a:off x="2070750" y="6419567"/>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6"/>
          <p:cNvSpPr/>
          <p:nvPr/>
        </p:nvSpPr>
        <p:spPr>
          <a:xfrm>
            <a:off x="4179900" y="1740200"/>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6"/>
          <p:cNvSpPr/>
          <p:nvPr/>
        </p:nvSpPr>
        <p:spPr>
          <a:xfrm>
            <a:off x="771825" y="3772867"/>
            <a:ext cx="525600" cy="2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6"/>
          <p:cNvSpPr txBox="1"/>
          <p:nvPr/>
        </p:nvSpPr>
        <p:spPr>
          <a:xfrm>
            <a:off x="2454900" y="6388967"/>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67"/>
          <p:cNvSpPr txBox="1">
            <a:spLocks noGrp="1"/>
          </p:cNvSpPr>
          <p:nvPr>
            <p:ph type="title"/>
          </p:nvPr>
        </p:nvSpPr>
        <p:spPr>
          <a:xfrm>
            <a:off x="447925" y="492367"/>
            <a:ext cx="71310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LINK SAGE BUDGET TO AWARD</a:t>
            </a:r>
            <a:endParaRPr b="0">
              <a:latin typeface="Encode Sans"/>
              <a:ea typeface="Encode Sans"/>
              <a:cs typeface="Encode Sans"/>
              <a:sym typeface="Encode Sans"/>
            </a:endParaRPr>
          </a:p>
        </p:txBody>
      </p:sp>
      <p:sp>
        <p:nvSpPr>
          <p:cNvPr id="1146" name="Google Shape;1146;p167"/>
          <p:cNvSpPr txBox="1">
            <a:spLocks noGrp="1"/>
          </p:cNvSpPr>
          <p:nvPr>
            <p:ph type="body" idx="1"/>
          </p:nvPr>
        </p:nvSpPr>
        <p:spPr>
          <a:xfrm>
            <a:off x="76850" y="2844000"/>
            <a:ext cx="2385600" cy="3093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Search and select your SAGE Award Budget</a:t>
            </a:r>
            <a:endParaRPr sz="1600"/>
          </a:p>
          <a:p>
            <a:pPr marL="457200" lvl="0" indent="0" algn="l" rtl="0">
              <a:spcBef>
                <a:spcPts val="0"/>
              </a:spcBef>
              <a:spcAft>
                <a:spcPts val="0"/>
              </a:spcAft>
              <a:buNone/>
            </a:pPr>
            <a:endParaRPr sz="1600"/>
          </a:p>
          <a:p>
            <a:pPr marL="457200" lvl="0" indent="-330200" algn="l" rtl="0">
              <a:spcBef>
                <a:spcPts val="0"/>
              </a:spcBef>
              <a:spcAft>
                <a:spcPts val="0"/>
              </a:spcAft>
              <a:buSzPts val="1600"/>
              <a:buChar char="&gt;"/>
            </a:pPr>
            <a:r>
              <a:rPr lang="en" sz="1600"/>
              <a:t>Search by eGC1, PI, or short title </a:t>
            </a:r>
            <a:endParaRPr sz="1600"/>
          </a:p>
        </p:txBody>
      </p:sp>
      <p:pic>
        <p:nvPicPr>
          <p:cNvPr id="1147" name="Google Shape;1147;p167" descr="Image of SAGE with the Awards tab selected and the Budget &amp; Award Lines section open." title="SAGE Award Budget &amp; Award Lines"/>
          <p:cNvPicPr preferRelativeResize="0"/>
          <p:nvPr/>
        </p:nvPicPr>
        <p:blipFill rotWithShape="1">
          <a:blip r:embed="rId3">
            <a:alphaModFix/>
          </a:blip>
          <a:srcRect/>
          <a:stretch/>
        </p:blipFill>
        <p:spPr>
          <a:xfrm>
            <a:off x="2462450" y="2220167"/>
            <a:ext cx="6505498" cy="3255933"/>
          </a:xfrm>
          <a:prstGeom prst="rect">
            <a:avLst/>
          </a:prstGeom>
          <a:noFill/>
          <a:ln w="19050" cap="flat" cmpd="sng">
            <a:solidFill>
              <a:schemeClr val="dk1"/>
            </a:solidFill>
            <a:prstDash val="solid"/>
            <a:round/>
            <a:headEnd type="none" w="sm" len="sm"/>
            <a:tailEnd type="none" w="sm" len="sm"/>
          </a:ln>
        </p:spPr>
      </p:pic>
      <p:sp>
        <p:nvSpPr>
          <p:cNvPr id="1148" name="Google Shape;1148;p167"/>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Link SAGE Budget</a:t>
            </a:r>
            <a:endParaRPr sz="1200" b="1">
              <a:solidFill>
                <a:srgbClr val="FFFFFF"/>
              </a:solidFill>
            </a:endParaRPr>
          </a:p>
        </p:txBody>
      </p:sp>
      <p:pic>
        <p:nvPicPr>
          <p:cNvPr id="1149" name="Google Shape;1149;p167" descr="A small icon of a chain link." title="Chain"/>
          <p:cNvPicPr preferRelativeResize="0"/>
          <p:nvPr/>
        </p:nvPicPr>
        <p:blipFill>
          <a:blip r:embed="rId4">
            <a:alphaModFix/>
          </a:blip>
          <a:stretch>
            <a:fillRect/>
          </a:stretch>
        </p:blipFill>
        <p:spPr>
          <a:xfrm>
            <a:off x="8024563" y="235067"/>
            <a:ext cx="567375" cy="5673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168"/>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Link SAGE Budget</a:t>
            </a:r>
            <a:endParaRPr sz="1200" b="1">
              <a:solidFill>
                <a:srgbClr val="FFFFFF"/>
              </a:solidFill>
            </a:endParaRPr>
          </a:p>
        </p:txBody>
      </p:sp>
      <p:sp>
        <p:nvSpPr>
          <p:cNvPr id="1155" name="Google Shape;1155;p168"/>
          <p:cNvSpPr txBox="1">
            <a:spLocks noGrp="1"/>
          </p:cNvSpPr>
          <p:nvPr>
            <p:ph type="title"/>
          </p:nvPr>
        </p:nvSpPr>
        <p:spPr>
          <a:xfrm>
            <a:off x="447925" y="492367"/>
            <a:ext cx="65055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SELECT AUTHORIZED PERIODS</a:t>
            </a:r>
            <a:endParaRPr b="0">
              <a:latin typeface="Encode Sans"/>
              <a:ea typeface="Encode Sans"/>
              <a:cs typeface="Encode Sans"/>
              <a:sym typeface="Encode Sans"/>
            </a:endParaRPr>
          </a:p>
        </p:txBody>
      </p:sp>
      <p:sp>
        <p:nvSpPr>
          <p:cNvPr id="1156" name="Google Shape;1156;p168"/>
          <p:cNvSpPr txBox="1">
            <a:spLocks noGrp="1"/>
          </p:cNvSpPr>
          <p:nvPr>
            <p:ph type="body" idx="1"/>
          </p:nvPr>
        </p:nvSpPr>
        <p:spPr>
          <a:xfrm>
            <a:off x="76850" y="2844000"/>
            <a:ext cx="2626200" cy="3093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Select authorized periods</a:t>
            </a:r>
            <a:endParaRPr sz="1600"/>
          </a:p>
          <a:p>
            <a:pPr marL="457200" lvl="0" indent="-330200" algn="l" rtl="0">
              <a:spcBef>
                <a:spcPts val="1000"/>
              </a:spcBef>
              <a:spcAft>
                <a:spcPts val="0"/>
              </a:spcAft>
              <a:buSzPts val="1600"/>
              <a:buChar char="&gt;"/>
            </a:pPr>
            <a:r>
              <a:rPr lang="en" sz="1600"/>
              <a:t>SAGE Budget data synced with Award request</a:t>
            </a:r>
            <a:endParaRPr sz="1600"/>
          </a:p>
        </p:txBody>
      </p:sp>
      <p:pic>
        <p:nvPicPr>
          <p:cNvPr id="1157" name="Google Shape;1157;p168" descr="Image of SAGE with the Awards tab selected, the Budget &amp; Award Lines section open, and selected Budget periods are displaying. " title="SAGE Award Budget Periods"/>
          <p:cNvPicPr preferRelativeResize="0"/>
          <p:nvPr/>
        </p:nvPicPr>
        <p:blipFill rotWithShape="1">
          <a:blip r:embed="rId3">
            <a:alphaModFix/>
          </a:blip>
          <a:srcRect r="35938"/>
          <a:stretch/>
        </p:blipFill>
        <p:spPr>
          <a:xfrm>
            <a:off x="2703050" y="2319533"/>
            <a:ext cx="6264899" cy="4159265"/>
          </a:xfrm>
          <a:prstGeom prst="rect">
            <a:avLst/>
          </a:prstGeom>
          <a:noFill/>
          <a:ln w="19050" cap="flat" cmpd="sng">
            <a:solidFill>
              <a:schemeClr val="dk1"/>
            </a:solidFill>
            <a:prstDash val="solid"/>
            <a:round/>
            <a:headEnd type="none" w="sm" len="sm"/>
            <a:tailEnd type="none" w="sm" len="sm"/>
          </a:ln>
        </p:spPr>
      </p:pic>
      <p:pic>
        <p:nvPicPr>
          <p:cNvPr id="1158" name="Google Shape;1158;p168" descr="A small icon of a chain link." title="Chain"/>
          <p:cNvPicPr preferRelativeResize="0"/>
          <p:nvPr/>
        </p:nvPicPr>
        <p:blipFill>
          <a:blip r:embed="rId4">
            <a:alphaModFix/>
          </a:blip>
          <a:stretch>
            <a:fillRect/>
          </a:stretch>
        </p:blipFill>
        <p:spPr>
          <a:xfrm>
            <a:off x="8024563" y="235067"/>
            <a:ext cx="567375" cy="5673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pic>
        <p:nvPicPr>
          <p:cNvPr id="1163" name="Google Shape;1163;p169" descr="This image represents the next step on the SAGE Award workflow diagram, which is to complete and submit the award request to OSP. The entire workflow illustrates the major steps from initiation in SAGE to setup in Workday." title="SAGE Award Workflow: Complete and Submit Award Request"/>
          <p:cNvPicPr preferRelativeResize="0"/>
          <p:nvPr/>
        </p:nvPicPr>
        <p:blipFill rotWithShape="1">
          <a:blip r:embed="rId3">
            <a:alphaModFix/>
          </a:blip>
          <a:srcRect l="6155" t="13468" r="4502" b="29073"/>
          <a:stretch/>
        </p:blipFill>
        <p:spPr>
          <a:xfrm>
            <a:off x="104712" y="0"/>
            <a:ext cx="9010089" cy="6836368"/>
          </a:xfrm>
          <a:prstGeom prst="rect">
            <a:avLst/>
          </a:prstGeom>
          <a:noFill/>
          <a:ln>
            <a:noFill/>
          </a:ln>
        </p:spPr>
      </p:pic>
      <p:pic>
        <p:nvPicPr>
          <p:cNvPr id="1164" name="Google Shape;1164;p169"/>
          <p:cNvPicPr preferRelativeResize="0"/>
          <p:nvPr/>
        </p:nvPicPr>
        <p:blipFill rotWithShape="1">
          <a:blip r:embed="rId3">
            <a:alphaModFix/>
          </a:blip>
          <a:srcRect l="5206" t="73391" r="36819"/>
          <a:stretch/>
        </p:blipFill>
        <p:spPr>
          <a:xfrm>
            <a:off x="0" y="5141333"/>
            <a:ext cx="3170627" cy="1716666"/>
          </a:xfrm>
          <a:prstGeom prst="rect">
            <a:avLst/>
          </a:prstGeom>
          <a:noFill/>
          <a:ln>
            <a:noFill/>
          </a:ln>
        </p:spPr>
      </p:pic>
      <p:sp>
        <p:nvSpPr>
          <p:cNvPr id="1165" name="Google Shape;1165;p169"/>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Complete &amp; Submit Award Request</a:t>
            </a:r>
            <a:endParaRPr sz="1200" b="1">
              <a:solidFill>
                <a:srgbClr val="FFFFFF"/>
              </a:solidFill>
            </a:endParaRPr>
          </a:p>
        </p:txBody>
      </p:sp>
      <p:pic>
        <p:nvPicPr>
          <p:cNvPr id="1166" name="Google Shape;1166;p169" descr="A small icon of a box with an arrow, meant to represent an award being submitted." title="Outgoing Arrow"/>
          <p:cNvPicPr preferRelativeResize="0"/>
          <p:nvPr/>
        </p:nvPicPr>
        <p:blipFill>
          <a:blip r:embed="rId4">
            <a:alphaModFix/>
          </a:blip>
          <a:stretch>
            <a:fillRect/>
          </a:stretch>
        </p:blipFill>
        <p:spPr>
          <a:xfrm>
            <a:off x="8073457" y="365446"/>
            <a:ext cx="469581" cy="469583"/>
          </a:xfrm>
          <a:prstGeom prst="rect">
            <a:avLst/>
          </a:prstGeom>
          <a:noFill/>
          <a:ln>
            <a:noFill/>
          </a:ln>
        </p:spPr>
      </p:pic>
      <p:pic>
        <p:nvPicPr>
          <p:cNvPr id="1167" name="Google Shape;1167;p169"/>
          <p:cNvPicPr preferRelativeResize="0"/>
          <p:nvPr/>
        </p:nvPicPr>
        <p:blipFill rotWithShape="1">
          <a:blip r:embed="rId3">
            <a:alphaModFix/>
          </a:blip>
          <a:srcRect l="5208" t="73391" r="32115"/>
          <a:stretch/>
        </p:blipFill>
        <p:spPr>
          <a:xfrm>
            <a:off x="0" y="5141333"/>
            <a:ext cx="3427825" cy="1716666"/>
          </a:xfrm>
          <a:prstGeom prst="rect">
            <a:avLst/>
          </a:prstGeom>
          <a:noFill/>
          <a:ln>
            <a:noFill/>
          </a:ln>
        </p:spPr>
      </p:pic>
      <p:sp>
        <p:nvSpPr>
          <p:cNvPr id="1168" name="Google Shape;1168;p169"/>
          <p:cNvSpPr/>
          <p:nvPr/>
        </p:nvSpPr>
        <p:spPr>
          <a:xfrm>
            <a:off x="2070750" y="6419567"/>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9"/>
          <p:cNvSpPr/>
          <p:nvPr/>
        </p:nvSpPr>
        <p:spPr>
          <a:xfrm>
            <a:off x="4715175" y="1742000"/>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9"/>
          <p:cNvSpPr/>
          <p:nvPr/>
        </p:nvSpPr>
        <p:spPr>
          <a:xfrm>
            <a:off x="771825" y="3772867"/>
            <a:ext cx="525600" cy="2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9"/>
          <p:cNvSpPr txBox="1"/>
          <p:nvPr/>
        </p:nvSpPr>
        <p:spPr>
          <a:xfrm>
            <a:off x="2454900" y="6388967"/>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70"/>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Link SAGE Budget</a:t>
            </a:r>
            <a:endParaRPr sz="1200" b="1">
              <a:solidFill>
                <a:srgbClr val="FFFFFF"/>
              </a:solidFill>
            </a:endParaRPr>
          </a:p>
        </p:txBody>
      </p:sp>
      <p:sp>
        <p:nvSpPr>
          <p:cNvPr id="1177" name="Google Shape;1177;p170"/>
          <p:cNvSpPr txBox="1">
            <a:spLocks noGrp="1"/>
          </p:cNvSpPr>
          <p:nvPr>
            <p:ph type="title"/>
          </p:nvPr>
        </p:nvSpPr>
        <p:spPr>
          <a:xfrm>
            <a:off x="447925" y="492367"/>
            <a:ext cx="65055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COMPLETE &amp; SUBMIT</a:t>
            </a:r>
            <a:endParaRPr b="0">
              <a:latin typeface="Encode Sans"/>
              <a:ea typeface="Encode Sans"/>
              <a:cs typeface="Encode Sans"/>
              <a:sym typeface="Encode Sans"/>
            </a:endParaRPr>
          </a:p>
        </p:txBody>
      </p:sp>
      <p:sp>
        <p:nvSpPr>
          <p:cNvPr id="1178" name="Google Shape;1178;p170"/>
          <p:cNvSpPr txBox="1">
            <a:spLocks noGrp="1"/>
          </p:cNvSpPr>
          <p:nvPr>
            <p:ph type="body" idx="1"/>
          </p:nvPr>
        </p:nvSpPr>
        <p:spPr>
          <a:xfrm>
            <a:off x="76850" y="2844000"/>
            <a:ext cx="2814900" cy="30936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View a complete summary of the Award Setup request </a:t>
            </a:r>
            <a:endParaRPr sz="1600"/>
          </a:p>
          <a:p>
            <a:pPr marL="457200" lvl="0" indent="-330200" algn="l" rtl="0">
              <a:spcBef>
                <a:spcPts val="1000"/>
              </a:spcBef>
              <a:spcAft>
                <a:spcPts val="0"/>
              </a:spcAft>
              <a:buSzPts val="1600"/>
              <a:buChar char="&gt;"/>
            </a:pPr>
            <a:r>
              <a:rPr lang="en" sz="1600"/>
              <a:t>Submit to OSP</a:t>
            </a:r>
            <a:endParaRPr sz="1600"/>
          </a:p>
        </p:txBody>
      </p:sp>
      <p:sp>
        <p:nvSpPr>
          <p:cNvPr id="1179" name="Google Shape;1179;p170"/>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Complete &amp; Submit Award Request</a:t>
            </a:r>
            <a:endParaRPr sz="1200" b="1">
              <a:solidFill>
                <a:srgbClr val="FFFFFF"/>
              </a:solidFill>
            </a:endParaRPr>
          </a:p>
        </p:txBody>
      </p:sp>
      <p:pic>
        <p:nvPicPr>
          <p:cNvPr id="1180" name="Google Shape;1180;p170" descr="Image of SAGE with the SAGE Award tab selected, and the Review &amp; Submit page displaying. " title="SAGE Award Complete &amp; Submit"/>
          <p:cNvPicPr preferRelativeResize="0"/>
          <p:nvPr/>
        </p:nvPicPr>
        <p:blipFill>
          <a:blip r:embed="rId3">
            <a:alphaModFix/>
          </a:blip>
          <a:stretch>
            <a:fillRect/>
          </a:stretch>
        </p:blipFill>
        <p:spPr>
          <a:xfrm>
            <a:off x="3010250" y="2020772"/>
            <a:ext cx="5655306" cy="3475521"/>
          </a:xfrm>
          <a:prstGeom prst="rect">
            <a:avLst/>
          </a:prstGeom>
          <a:noFill/>
          <a:ln w="9525" cap="flat" cmpd="sng">
            <a:solidFill>
              <a:schemeClr val="dk2"/>
            </a:solidFill>
            <a:prstDash val="solid"/>
            <a:round/>
            <a:headEnd type="none" w="sm" len="sm"/>
            <a:tailEnd type="none" w="sm" len="sm"/>
          </a:ln>
        </p:spPr>
      </p:pic>
      <p:pic>
        <p:nvPicPr>
          <p:cNvPr id="1181" name="Google Shape;1181;p170" descr="A small icon of a box with an arrow, meant to represent an award being submitted." title="Outgoing Arrow"/>
          <p:cNvPicPr preferRelativeResize="0"/>
          <p:nvPr/>
        </p:nvPicPr>
        <p:blipFill>
          <a:blip r:embed="rId4">
            <a:alphaModFix/>
          </a:blip>
          <a:stretch>
            <a:fillRect/>
          </a:stretch>
        </p:blipFill>
        <p:spPr>
          <a:xfrm>
            <a:off x="8073457" y="365446"/>
            <a:ext cx="469581" cy="46958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71"/>
          <p:cNvSpPr txBox="1">
            <a:spLocks noGrp="1"/>
          </p:cNvSpPr>
          <p:nvPr>
            <p:ph type="title"/>
          </p:nvPr>
        </p:nvSpPr>
        <p:spPr>
          <a:xfrm>
            <a:off x="447925" y="492367"/>
            <a:ext cx="65055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OSP &amp; GCA REVIEW/APPROVE</a:t>
            </a:r>
            <a:endParaRPr b="0">
              <a:latin typeface="Encode Sans"/>
              <a:ea typeface="Encode Sans"/>
              <a:cs typeface="Encode Sans"/>
              <a:sym typeface="Encode Sans"/>
            </a:endParaRPr>
          </a:p>
        </p:txBody>
      </p:sp>
      <p:sp>
        <p:nvSpPr>
          <p:cNvPr id="1187" name="Google Shape;1187;p171"/>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OSP &amp; GCA Review</a:t>
            </a:r>
            <a:endParaRPr sz="1200" b="1">
              <a:solidFill>
                <a:srgbClr val="FFFFFF"/>
              </a:solidFill>
            </a:endParaRPr>
          </a:p>
        </p:txBody>
      </p:sp>
      <p:sp>
        <p:nvSpPr>
          <p:cNvPr id="1188" name="Google Shape;1188;p171"/>
          <p:cNvSpPr txBox="1">
            <a:spLocks noGrp="1"/>
          </p:cNvSpPr>
          <p:nvPr>
            <p:ph type="body" idx="1"/>
          </p:nvPr>
        </p:nvSpPr>
        <p:spPr>
          <a:xfrm>
            <a:off x="76850" y="2437600"/>
            <a:ext cx="2451300" cy="36063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1200"/>
              <a:buChar char="&gt;"/>
            </a:pPr>
            <a:r>
              <a:rPr lang="en" sz="1200"/>
              <a:t>OSP &amp; GCA add Terms &amp; Conditions, other setup details</a:t>
            </a:r>
            <a:endParaRPr sz="1200"/>
          </a:p>
          <a:p>
            <a:pPr marL="457200" lvl="0" indent="-304800" algn="l" rtl="0">
              <a:spcBef>
                <a:spcPts val="1000"/>
              </a:spcBef>
              <a:spcAft>
                <a:spcPts val="0"/>
              </a:spcAft>
              <a:buSzPts val="1200"/>
              <a:buChar char="&gt;"/>
            </a:pPr>
            <a:r>
              <a:rPr lang="en" sz="1200"/>
              <a:t>OSP Review &amp; Submit to GCA</a:t>
            </a:r>
            <a:endParaRPr sz="1200"/>
          </a:p>
          <a:p>
            <a:pPr marL="457200" lvl="0" indent="-304800" algn="l" rtl="0">
              <a:spcBef>
                <a:spcPts val="1000"/>
              </a:spcBef>
              <a:spcAft>
                <a:spcPts val="0"/>
              </a:spcAft>
              <a:buSzPts val="1200"/>
              <a:buChar char="&gt;"/>
            </a:pPr>
            <a:r>
              <a:rPr lang="en" sz="1200"/>
              <a:t>GCA initiates integration to Workday</a:t>
            </a:r>
            <a:endParaRPr sz="1200"/>
          </a:p>
          <a:p>
            <a:pPr marL="457200" lvl="0" indent="-304800" algn="l" rtl="0">
              <a:spcBef>
                <a:spcPts val="1000"/>
              </a:spcBef>
              <a:spcAft>
                <a:spcPts val="0"/>
              </a:spcAft>
              <a:buSzPts val="1200"/>
              <a:buChar char="&gt;"/>
            </a:pPr>
            <a:r>
              <a:rPr lang="en" sz="1200"/>
              <a:t>GCA processes award in Workday and SAGE</a:t>
            </a:r>
            <a:endParaRPr sz="1200"/>
          </a:p>
          <a:p>
            <a:pPr marL="457200" lvl="0" indent="-304800" algn="l" rtl="0">
              <a:spcBef>
                <a:spcPts val="1000"/>
              </a:spcBef>
              <a:spcAft>
                <a:spcPts val="1000"/>
              </a:spcAft>
              <a:buSzPts val="1200"/>
              <a:buChar char="&gt;"/>
            </a:pPr>
            <a:r>
              <a:rPr lang="en" sz="1200"/>
              <a:t>GCA can send award back to campus if needed</a:t>
            </a:r>
            <a:endParaRPr sz="1200"/>
          </a:p>
        </p:txBody>
      </p:sp>
      <p:pic>
        <p:nvPicPr>
          <p:cNvPr id="1189" name="Google Shape;1189;p171" descr="A small icon of a clipboard with a checklist." title="Clipboard Checklist"/>
          <p:cNvPicPr preferRelativeResize="0"/>
          <p:nvPr/>
        </p:nvPicPr>
        <p:blipFill>
          <a:blip r:embed="rId3">
            <a:alphaModFix/>
          </a:blip>
          <a:stretch>
            <a:fillRect/>
          </a:stretch>
        </p:blipFill>
        <p:spPr>
          <a:xfrm>
            <a:off x="8073467" y="365446"/>
            <a:ext cx="469581" cy="469583"/>
          </a:xfrm>
          <a:prstGeom prst="rect">
            <a:avLst/>
          </a:prstGeom>
          <a:noFill/>
          <a:ln>
            <a:noFill/>
          </a:ln>
        </p:spPr>
      </p:pic>
      <p:pic>
        <p:nvPicPr>
          <p:cNvPr id="1190" name="Google Shape;1190;p171" descr="Image of OSP and GCA's review and submit page in SAGE Central, with the terms and conditions page open. " title="SAGE Central"/>
          <p:cNvPicPr preferRelativeResize="0"/>
          <p:nvPr/>
        </p:nvPicPr>
        <p:blipFill rotWithShape="1">
          <a:blip r:embed="rId4">
            <a:alphaModFix/>
          </a:blip>
          <a:srcRect b="21079"/>
          <a:stretch/>
        </p:blipFill>
        <p:spPr>
          <a:xfrm>
            <a:off x="2629250" y="1939511"/>
            <a:ext cx="5596627" cy="3335654"/>
          </a:xfrm>
          <a:prstGeom prst="rect">
            <a:avLst/>
          </a:prstGeom>
          <a:noFill/>
          <a:ln w="9525" cap="flat" cmpd="sng">
            <a:solidFill>
              <a:schemeClr val="dk2"/>
            </a:solidFill>
            <a:prstDash val="solid"/>
            <a:round/>
            <a:headEnd type="none" w="sm" len="sm"/>
            <a:tailEnd type="none" w="sm" len="sm"/>
          </a:ln>
        </p:spPr>
      </p:pic>
      <p:pic>
        <p:nvPicPr>
          <p:cNvPr id="1191" name="Google Shape;1191;p171" descr="Image of OSP and GCA's review and submit page in SAGE Central." title="SAGE Central"/>
          <p:cNvPicPr preferRelativeResize="0"/>
          <p:nvPr/>
        </p:nvPicPr>
        <p:blipFill>
          <a:blip r:embed="rId5">
            <a:alphaModFix/>
          </a:blip>
          <a:stretch>
            <a:fillRect/>
          </a:stretch>
        </p:blipFill>
        <p:spPr>
          <a:xfrm>
            <a:off x="4927050" y="3743224"/>
            <a:ext cx="4000676" cy="2117482"/>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pic>
        <p:nvPicPr>
          <p:cNvPr id="1196" name="Google Shape;1196;p172" descr="This image represents the final step on the SAGE Award workflow diagram, which is receiving a notification that the award is ready! The entire workflow illustrates the major steps from initiation in SAGE to setup in Workday." title="SAGE Award Workflow: Receive Notification that Award is Ready"/>
          <p:cNvPicPr preferRelativeResize="0"/>
          <p:nvPr/>
        </p:nvPicPr>
        <p:blipFill rotWithShape="1">
          <a:blip r:embed="rId3">
            <a:alphaModFix/>
          </a:blip>
          <a:srcRect l="6155" t="13468" r="4502" b="29073"/>
          <a:stretch/>
        </p:blipFill>
        <p:spPr>
          <a:xfrm>
            <a:off x="104712" y="0"/>
            <a:ext cx="9010089" cy="6836368"/>
          </a:xfrm>
          <a:prstGeom prst="rect">
            <a:avLst/>
          </a:prstGeom>
          <a:noFill/>
          <a:ln>
            <a:noFill/>
          </a:ln>
        </p:spPr>
      </p:pic>
      <p:pic>
        <p:nvPicPr>
          <p:cNvPr id="1197" name="Google Shape;1197;p172"/>
          <p:cNvPicPr preferRelativeResize="0"/>
          <p:nvPr/>
        </p:nvPicPr>
        <p:blipFill rotWithShape="1">
          <a:blip r:embed="rId3">
            <a:alphaModFix/>
          </a:blip>
          <a:srcRect l="5206" t="73391" r="36819"/>
          <a:stretch/>
        </p:blipFill>
        <p:spPr>
          <a:xfrm>
            <a:off x="0" y="5141333"/>
            <a:ext cx="3170627" cy="1716666"/>
          </a:xfrm>
          <a:prstGeom prst="rect">
            <a:avLst/>
          </a:prstGeom>
          <a:noFill/>
          <a:ln>
            <a:noFill/>
          </a:ln>
        </p:spPr>
      </p:pic>
      <p:sp>
        <p:nvSpPr>
          <p:cNvPr id="1198" name="Google Shape;1198;p172"/>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Receive Notification that Award is Ready</a:t>
            </a:r>
            <a:endParaRPr sz="1000" b="1">
              <a:solidFill>
                <a:srgbClr val="FFFFFF"/>
              </a:solidFill>
            </a:endParaRPr>
          </a:p>
        </p:txBody>
      </p:sp>
      <p:pic>
        <p:nvPicPr>
          <p:cNvPr id="1199" name="Google Shape;1199;p172" descr="A small icon of a piece of paper with a star, meant to represent an award." title="Award"/>
          <p:cNvPicPr preferRelativeResize="0"/>
          <p:nvPr/>
        </p:nvPicPr>
        <p:blipFill>
          <a:blip r:embed="rId4">
            <a:alphaModFix/>
          </a:blip>
          <a:stretch>
            <a:fillRect/>
          </a:stretch>
        </p:blipFill>
        <p:spPr>
          <a:xfrm>
            <a:off x="8003300" y="178367"/>
            <a:ext cx="609900" cy="609900"/>
          </a:xfrm>
          <a:prstGeom prst="rect">
            <a:avLst/>
          </a:prstGeom>
          <a:noFill/>
          <a:ln>
            <a:noFill/>
          </a:ln>
        </p:spPr>
      </p:pic>
      <p:pic>
        <p:nvPicPr>
          <p:cNvPr id="1200" name="Google Shape;1200;p172"/>
          <p:cNvPicPr preferRelativeResize="0"/>
          <p:nvPr/>
        </p:nvPicPr>
        <p:blipFill rotWithShape="1">
          <a:blip r:embed="rId3">
            <a:alphaModFix/>
          </a:blip>
          <a:srcRect l="5208" t="73391" r="32115"/>
          <a:stretch/>
        </p:blipFill>
        <p:spPr>
          <a:xfrm>
            <a:off x="0" y="5141333"/>
            <a:ext cx="3427825" cy="1716666"/>
          </a:xfrm>
          <a:prstGeom prst="rect">
            <a:avLst/>
          </a:prstGeom>
          <a:noFill/>
          <a:ln>
            <a:noFill/>
          </a:ln>
        </p:spPr>
      </p:pic>
      <p:sp>
        <p:nvSpPr>
          <p:cNvPr id="1201" name="Google Shape;1201;p172"/>
          <p:cNvSpPr/>
          <p:nvPr/>
        </p:nvSpPr>
        <p:spPr>
          <a:xfrm>
            <a:off x="2070750" y="6419567"/>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72"/>
          <p:cNvSpPr/>
          <p:nvPr/>
        </p:nvSpPr>
        <p:spPr>
          <a:xfrm>
            <a:off x="7239225" y="2430600"/>
            <a:ext cx="855300" cy="6036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72"/>
          <p:cNvSpPr/>
          <p:nvPr/>
        </p:nvSpPr>
        <p:spPr>
          <a:xfrm>
            <a:off x="771825" y="3772867"/>
            <a:ext cx="525600" cy="2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72"/>
          <p:cNvSpPr txBox="1"/>
          <p:nvPr/>
        </p:nvSpPr>
        <p:spPr>
          <a:xfrm>
            <a:off x="2454900" y="6388967"/>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sp>
        <p:nvSpPr>
          <p:cNvPr id="1205" name="Google Shape;1205;p172"/>
          <p:cNvSpPr/>
          <p:nvPr/>
        </p:nvSpPr>
        <p:spPr>
          <a:xfrm>
            <a:off x="7838695" y="5610233"/>
            <a:ext cx="223500" cy="2979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73"/>
          <p:cNvSpPr txBox="1">
            <a:spLocks noGrp="1"/>
          </p:cNvSpPr>
          <p:nvPr>
            <p:ph type="title"/>
          </p:nvPr>
        </p:nvSpPr>
        <p:spPr>
          <a:xfrm>
            <a:off x="447925" y="492367"/>
            <a:ext cx="65055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WORKDAY ACTIONS</a:t>
            </a:r>
            <a:endParaRPr b="0">
              <a:latin typeface="Encode Sans"/>
              <a:ea typeface="Encode Sans"/>
              <a:cs typeface="Encode Sans"/>
              <a:sym typeface="Encode Sans"/>
            </a:endParaRPr>
          </a:p>
        </p:txBody>
      </p:sp>
      <p:sp>
        <p:nvSpPr>
          <p:cNvPr id="1211" name="Google Shape;1211;p173"/>
          <p:cNvSpPr/>
          <p:nvPr/>
        </p:nvSpPr>
        <p:spPr>
          <a:xfrm>
            <a:off x="7648550" y="991572"/>
            <a:ext cx="1319400" cy="8259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Workday Actions</a:t>
            </a:r>
            <a:endParaRPr sz="1200" b="1">
              <a:solidFill>
                <a:srgbClr val="FFFFFF"/>
              </a:solidFill>
            </a:endParaRPr>
          </a:p>
        </p:txBody>
      </p:sp>
      <p:sp>
        <p:nvSpPr>
          <p:cNvPr id="1212" name="Google Shape;1212;p173"/>
          <p:cNvSpPr txBox="1">
            <a:spLocks noGrp="1"/>
          </p:cNvSpPr>
          <p:nvPr>
            <p:ph type="body" idx="1"/>
          </p:nvPr>
        </p:nvSpPr>
        <p:spPr>
          <a:xfrm>
            <a:off x="457850" y="2336000"/>
            <a:ext cx="7448100" cy="30936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SzPts val="2000"/>
              <a:buChar char="&gt;"/>
            </a:pPr>
            <a:r>
              <a:rPr lang="en" sz="2000"/>
              <a:t>Coming up next! </a:t>
            </a:r>
            <a:endParaRPr sz="2000"/>
          </a:p>
          <a:p>
            <a:pPr marL="914400" lvl="1" indent="-342900" algn="l" rtl="0">
              <a:spcBef>
                <a:spcPts val="1000"/>
              </a:spcBef>
              <a:spcAft>
                <a:spcPts val="0"/>
              </a:spcAft>
              <a:buSzPts val="1800"/>
              <a:buChar char="–"/>
            </a:pPr>
            <a:r>
              <a:rPr lang="en" sz="1800"/>
              <a:t>November 10 MRAM: </a:t>
            </a:r>
            <a:r>
              <a:rPr lang="en" sz="1800" b="0"/>
              <a:t>The UWFT program will present about the Award once it lands in Workday at the upcoming MRAM on November 10.  </a:t>
            </a:r>
            <a:endParaRPr sz="1800" b="0"/>
          </a:p>
          <a:p>
            <a:pPr marL="914400" lvl="1" indent="-342900" algn="l" rtl="0">
              <a:spcBef>
                <a:spcPts val="1000"/>
              </a:spcBef>
              <a:spcAft>
                <a:spcPts val="1000"/>
              </a:spcAft>
              <a:buSzPts val="1800"/>
              <a:buChar char="–"/>
            </a:pPr>
            <a:r>
              <a:rPr lang="en" sz="1800"/>
              <a:t>November 15 Office Hours:</a:t>
            </a:r>
            <a:r>
              <a:rPr lang="en" sz="1800" b="0"/>
              <a:t> Join the Research Administration Peer Network (RAPN) meeting on November 15 to ask question about the Award process/actions in Workday. </a:t>
            </a:r>
            <a:endParaRPr sz="1800" b="0"/>
          </a:p>
        </p:txBody>
      </p:sp>
      <p:pic>
        <p:nvPicPr>
          <p:cNvPr id="1213" name="Google Shape;1213;p173" descr="A small icon of three dollar bills. " title="Money"/>
          <p:cNvPicPr preferRelativeResize="0"/>
          <p:nvPr/>
        </p:nvPicPr>
        <p:blipFill>
          <a:blip r:embed="rId3">
            <a:alphaModFix/>
          </a:blip>
          <a:stretch>
            <a:fillRect/>
          </a:stretch>
        </p:blipFill>
        <p:spPr>
          <a:xfrm>
            <a:off x="8073451" y="365447"/>
            <a:ext cx="469581" cy="4695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20"/>
          <p:cNvSpPr txBox="1">
            <a:spLocks noGrp="1"/>
          </p:cNvSpPr>
          <p:nvPr>
            <p:ph type="body" idx="1"/>
          </p:nvPr>
        </p:nvSpPr>
        <p:spPr>
          <a:xfrm>
            <a:off x="671757" y="1856418"/>
            <a:ext cx="4845600" cy="1820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2"/>
              </a:buClr>
              <a:buSzPts val="3700"/>
              <a:buNone/>
            </a:pPr>
            <a:r>
              <a:rPr lang="en"/>
              <a:t>NATIONAL BIOSAFETY MONTH</a:t>
            </a:r>
            <a:endParaRPr/>
          </a:p>
        </p:txBody>
      </p:sp>
      <p:sp>
        <p:nvSpPr>
          <p:cNvPr id="672" name="Google Shape;672;p120"/>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1800"/>
              <a:buNone/>
            </a:pPr>
            <a:r>
              <a:rPr lang="en"/>
              <a:t>Lesley Decker, Biosafety manager</a:t>
            </a:r>
            <a:endParaRPr/>
          </a:p>
          <a:p>
            <a:pPr marL="0" lvl="0" indent="0" algn="l" rtl="0">
              <a:spcBef>
                <a:spcPts val="360"/>
              </a:spcBef>
              <a:spcAft>
                <a:spcPts val="0"/>
              </a:spcAft>
              <a:buClr>
                <a:schemeClr val="lt2"/>
              </a:buClr>
              <a:buSzPts val="1800"/>
              <a:buNone/>
            </a:pPr>
            <a:r>
              <a:rPr lang="en"/>
              <a:t>Haris Malik, Biosafety officer</a:t>
            </a:r>
            <a:endParaRPr/>
          </a:p>
          <a:p>
            <a:pPr marL="0" lvl="0" indent="0" algn="l" rtl="0">
              <a:spcBef>
                <a:spcPts val="360"/>
              </a:spcBef>
              <a:spcAft>
                <a:spcPts val="0"/>
              </a:spcAft>
              <a:buClr>
                <a:schemeClr val="lt2"/>
              </a:buClr>
              <a:buSzPts val="1800"/>
              <a:buNone/>
            </a:pPr>
            <a:r>
              <a:rPr lang="en"/>
              <a:t>October 2022</a:t>
            </a:r>
            <a:endParaRPr/>
          </a:p>
        </p:txBody>
      </p:sp>
      <p:pic>
        <p:nvPicPr>
          <p:cNvPr id="673" name="Google Shape;673;p120"/>
          <p:cNvPicPr preferRelativeResize="0"/>
          <p:nvPr/>
        </p:nvPicPr>
        <p:blipFill rotWithShape="1">
          <a:blip r:embed="rId3">
            <a:alphaModFix/>
          </a:blip>
          <a:srcRect t="1361"/>
          <a:stretch/>
        </p:blipFill>
        <p:spPr>
          <a:xfrm>
            <a:off x="3984932" y="2011242"/>
            <a:ext cx="702704" cy="696221"/>
          </a:xfrm>
          <a:prstGeom prst="rect">
            <a:avLst/>
          </a:prstGeom>
          <a:noFill/>
          <a:ln>
            <a:noFill/>
          </a:ln>
        </p:spPr>
      </p:pic>
      <p:pic>
        <p:nvPicPr>
          <p:cNvPr id="674" name="Google Shape;674;p120" descr="A picture containing person&#10;&#10;Description automatically generated"/>
          <p:cNvPicPr preferRelativeResize="0"/>
          <p:nvPr/>
        </p:nvPicPr>
        <p:blipFill rotWithShape="1">
          <a:blip r:embed="rId4">
            <a:alphaModFix/>
          </a:blip>
          <a:srcRect/>
          <a:stretch/>
        </p:blipFill>
        <p:spPr>
          <a:xfrm>
            <a:off x="5052469" y="2011242"/>
            <a:ext cx="3665652" cy="244453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174"/>
          <p:cNvSpPr txBox="1">
            <a:spLocks noGrp="1"/>
          </p:cNvSpPr>
          <p:nvPr>
            <p:ph type="title"/>
          </p:nvPr>
        </p:nvSpPr>
        <p:spPr>
          <a:xfrm>
            <a:off x="447925" y="492367"/>
            <a:ext cx="65055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GET AHEAD OF THE GAME!</a:t>
            </a:r>
            <a:endParaRPr b="0">
              <a:latin typeface="Encode Sans"/>
              <a:ea typeface="Encode Sans"/>
              <a:cs typeface="Encode Sans"/>
              <a:sym typeface="Encode Sans"/>
            </a:endParaRPr>
          </a:p>
        </p:txBody>
      </p:sp>
      <p:sp>
        <p:nvSpPr>
          <p:cNvPr id="1219" name="Google Shape;1219;p174"/>
          <p:cNvSpPr txBox="1">
            <a:spLocks noGrp="1"/>
          </p:cNvSpPr>
          <p:nvPr>
            <p:ph type="body" idx="1"/>
          </p:nvPr>
        </p:nvSpPr>
        <p:spPr>
          <a:xfrm>
            <a:off x="457850" y="2132800"/>
            <a:ext cx="8334300" cy="3093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gt;"/>
            </a:pPr>
            <a:r>
              <a:rPr lang="en" sz="1800"/>
              <a:t>Become Familiar with SAGE Budget</a:t>
            </a:r>
            <a:r>
              <a:rPr lang="en" sz="1800" b="0"/>
              <a:t> (required for SAGE Award Setup)</a:t>
            </a:r>
            <a:endParaRPr sz="1800" b="0"/>
          </a:p>
          <a:p>
            <a:pPr marL="914400" lvl="1" indent="-342900" algn="l" rtl="0">
              <a:spcBef>
                <a:spcPts val="1000"/>
              </a:spcBef>
              <a:spcAft>
                <a:spcPts val="0"/>
              </a:spcAft>
              <a:buSzPts val="1800"/>
              <a:buChar char="–"/>
            </a:pPr>
            <a:r>
              <a:rPr lang="en" sz="1800" b="0"/>
              <a:t>Attend a SAGE Budget Class: Register to attend the next class is on November 1 </a:t>
            </a:r>
            <a:endParaRPr sz="1800" b="0"/>
          </a:p>
          <a:p>
            <a:pPr marL="914400" lvl="1" indent="-342900" algn="l" rtl="0">
              <a:spcBef>
                <a:spcPts val="1000"/>
              </a:spcBef>
              <a:spcAft>
                <a:spcPts val="0"/>
              </a:spcAft>
              <a:buClr>
                <a:schemeClr val="dk1"/>
              </a:buClr>
              <a:buSzPts val="1800"/>
              <a:buChar char="–"/>
            </a:pPr>
            <a:r>
              <a:rPr lang="en" sz="1800" b="0" u="sng">
                <a:solidFill>
                  <a:schemeClr val="dk1"/>
                </a:solidFill>
                <a:hlinkClick r:id="rId3">
                  <a:extLst>
                    <a:ext uri="{A12FA001-AC4F-418D-AE19-62706E023703}">
                      <ahyp:hlinkClr xmlns:ahyp="http://schemas.microsoft.com/office/drawing/2018/hyperlinkcolor" val="tx"/>
                    </a:ext>
                  </a:extLst>
                </a:hlinkClick>
              </a:rPr>
              <a:t>SAGE Budget user guides</a:t>
            </a:r>
            <a:endParaRPr sz="1800" b="0">
              <a:solidFill>
                <a:schemeClr val="dk1"/>
              </a:solidFill>
            </a:endParaRPr>
          </a:p>
          <a:p>
            <a:pPr marL="914400" lvl="1" indent="-342900" algn="l" rtl="0">
              <a:spcBef>
                <a:spcPts val="1000"/>
              </a:spcBef>
              <a:spcAft>
                <a:spcPts val="0"/>
              </a:spcAft>
              <a:buClr>
                <a:schemeClr val="dk1"/>
              </a:buClr>
              <a:buSzPts val="1800"/>
              <a:buChar char="–"/>
            </a:pPr>
            <a:r>
              <a:rPr lang="en" sz="1800" b="0" u="sng">
                <a:solidFill>
                  <a:schemeClr val="dk1"/>
                </a:solidFill>
                <a:hlinkClick r:id="rId4">
                  <a:extLst>
                    <a:ext uri="{A12FA001-AC4F-418D-AE19-62706E023703}">
                      <ahyp:hlinkClr xmlns:ahyp="http://schemas.microsoft.com/office/drawing/2018/hyperlinkcolor" val="tx"/>
                    </a:ext>
                  </a:extLst>
                </a:hlinkClick>
              </a:rPr>
              <a:t>SAGE Budget job aid</a:t>
            </a:r>
            <a:endParaRPr sz="1800" b="0">
              <a:solidFill>
                <a:schemeClr val="dk1"/>
              </a:solidFill>
            </a:endParaRPr>
          </a:p>
          <a:p>
            <a:pPr marL="457200" lvl="0" indent="-342900" algn="l" rtl="0">
              <a:spcBef>
                <a:spcPts val="1000"/>
              </a:spcBef>
              <a:spcAft>
                <a:spcPts val="0"/>
              </a:spcAft>
              <a:buSzPts val="1800"/>
              <a:buChar char="&gt;"/>
            </a:pPr>
            <a:r>
              <a:rPr lang="en" sz="1800"/>
              <a:t>Provide feedback on SAGE Budget usability issues, concerns</a:t>
            </a:r>
            <a:endParaRPr sz="1800"/>
          </a:p>
          <a:p>
            <a:pPr marL="914400" lvl="1" indent="-342900" algn="l" rtl="0">
              <a:spcBef>
                <a:spcPts val="1000"/>
              </a:spcBef>
              <a:spcAft>
                <a:spcPts val="1000"/>
              </a:spcAft>
              <a:buSzPts val="1800"/>
              <a:buChar char="–"/>
            </a:pPr>
            <a:r>
              <a:rPr lang="en" sz="1800" b="0"/>
              <a:t>Contact us at </a:t>
            </a:r>
            <a:r>
              <a:rPr lang="en" sz="1800" b="0" u="sng">
                <a:solidFill>
                  <a:schemeClr val="dk1"/>
                </a:solidFill>
                <a:hlinkClick r:id="rId5">
                  <a:extLst>
                    <a:ext uri="{A12FA001-AC4F-418D-AE19-62706E023703}">
                      <ahyp:hlinkClr xmlns:ahyp="http://schemas.microsoft.com/office/drawing/2018/hyperlinkcolor" val="tx"/>
                    </a:ext>
                  </a:extLst>
                </a:hlinkClick>
              </a:rPr>
              <a:t>sagehelp@uw.edu</a:t>
            </a:r>
            <a:endParaRPr sz="1800" b="0">
              <a:solidFill>
                <a:schemeClr val="dk1"/>
              </a:solidFill>
            </a:endParaRPr>
          </a:p>
        </p:txBody>
      </p:sp>
      <p:pic>
        <p:nvPicPr>
          <p:cNvPr id="1220" name="Google Shape;1220;p174"/>
          <p:cNvPicPr preferRelativeResize="0"/>
          <p:nvPr/>
        </p:nvPicPr>
        <p:blipFill>
          <a:blip r:embed="rId6">
            <a:alphaModFix/>
          </a:blip>
          <a:stretch>
            <a:fillRect/>
          </a:stretch>
        </p:blipFill>
        <p:spPr>
          <a:xfrm>
            <a:off x="7508075" y="492367"/>
            <a:ext cx="1182151" cy="118215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75"/>
          <p:cNvSpPr txBox="1">
            <a:spLocks noGrp="1"/>
          </p:cNvSpPr>
          <p:nvPr>
            <p:ph type="title"/>
          </p:nvPr>
        </p:nvSpPr>
        <p:spPr>
          <a:xfrm>
            <a:off x="447925" y="492367"/>
            <a:ext cx="65055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UWFT FOR THE RESEARCH COMMUNITY WEBPAGE</a:t>
            </a:r>
            <a:endParaRPr b="0">
              <a:latin typeface="Encode Sans"/>
              <a:ea typeface="Encode Sans"/>
              <a:cs typeface="Encode Sans"/>
              <a:sym typeface="Encode Sans"/>
            </a:endParaRPr>
          </a:p>
        </p:txBody>
      </p:sp>
      <p:sp>
        <p:nvSpPr>
          <p:cNvPr id="1226" name="Google Shape;1226;p175"/>
          <p:cNvSpPr txBox="1">
            <a:spLocks noGrp="1"/>
          </p:cNvSpPr>
          <p:nvPr>
            <p:ph type="body" idx="1"/>
          </p:nvPr>
        </p:nvSpPr>
        <p:spPr>
          <a:xfrm>
            <a:off x="457850" y="2132800"/>
            <a:ext cx="7447800" cy="3093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gt;"/>
            </a:pPr>
            <a:r>
              <a:rPr lang="en" sz="1800"/>
              <a:t>One-stop-shop for the latest UWFT resources, information, and training </a:t>
            </a:r>
            <a:endParaRPr sz="1800"/>
          </a:p>
          <a:p>
            <a:pPr marL="457200" lvl="0" indent="0" algn="l" rtl="0">
              <a:spcBef>
                <a:spcPts val="1000"/>
              </a:spcBef>
              <a:spcAft>
                <a:spcPts val="1000"/>
              </a:spcAft>
              <a:buNone/>
            </a:pPr>
            <a:r>
              <a:rPr lang="en" sz="1800" b="0" u="sng">
                <a:solidFill>
                  <a:srgbClr val="26005C"/>
                </a:solidFill>
                <a:hlinkClick r:id="rId3">
                  <a:extLst>
                    <a:ext uri="{A12FA001-AC4F-418D-AE19-62706E023703}">
                      <ahyp:hlinkClr xmlns:ahyp="http://schemas.microsoft.com/office/drawing/2018/hyperlinkcolor" val="tx"/>
                    </a:ext>
                  </a:extLst>
                </a:hlinkClick>
              </a:rPr>
              <a:t>washington.edu/research/uwft-for-the-research-community/</a:t>
            </a:r>
            <a:r>
              <a:rPr lang="en" sz="1800" b="0">
                <a:solidFill>
                  <a:schemeClr val="dk1"/>
                </a:solidFill>
              </a:rPr>
              <a:t> </a:t>
            </a:r>
            <a:endParaRPr sz="1800" b="0">
              <a:solidFill>
                <a:schemeClr val="dk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176"/>
          <p:cNvSpPr txBox="1">
            <a:spLocks noGrp="1"/>
          </p:cNvSpPr>
          <p:nvPr>
            <p:ph type="title"/>
          </p:nvPr>
        </p:nvSpPr>
        <p:spPr>
          <a:xfrm>
            <a:off x="460375" y="860000"/>
            <a:ext cx="8683500" cy="35223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lt2"/>
              </a:buClr>
              <a:buSzPts val="5000"/>
              <a:buFont typeface="Encode Sans Black"/>
              <a:buNone/>
            </a:pPr>
            <a:r>
              <a:rPr lang="en" sz="4800"/>
              <a:t>QUESTIONS? </a:t>
            </a:r>
            <a:endParaRPr sz="3000"/>
          </a:p>
        </p:txBody>
      </p:sp>
      <p:sp>
        <p:nvSpPr>
          <p:cNvPr id="1232" name="Google Shape;1232;p176"/>
          <p:cNvSpPr/>
          <p:nvPr/>
        </p:nvSpPr>
        <p:spPr>
          <a:xfrm>
            <a:off x="300250" y="5601633"/>
            <a:ext cx="3129000" cy="108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77"/>
          <p:cNvSpPr txBox="1">
            <a:spLocks noGrp="1"/>
          </p:cNvSpPr>
          <p:nvPr>
            <p:ph type="body" idx="1"/>
          </p:nvPr>
        </p:nvSpPr>
        <p:spPr>
          <a:xfrm>
            <a:off x="436880" y="234622"/>
            <a:ext cx="8270100" cy="771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3"/>
              </a:buClr>
              <a:buSzPts val="2800"/>
              <a:buNone/>
            </a:pPr>
            <a:endParaRPr sz="2800">
              <a:latin typeface="Arial"/>
              <a:ea typeface="Arial"/>
              <a:cs typeface="Arial"/>
              <a:sym typeface="Arial"/>
            </a:endParaRPr>
          </a:p>
          <a:p>
            <a:pPr marL="0" lvl="0" indent="0" algn="ctr" rtl="0">
              <a:lnSpc>
                <a:spcPct val="100000"/>
              </a:lnSpc>
              <a:spcBef>
                <a:spcPts val="720"/>
              </a:spcBef>
              <a:spcAft>
                <a:spcPts val="0"/>
              </a:spcAft>
              <a:buClr>
                <a:schemeClr val="accent3"/>
              </a:buClr>
              <a:buSzPts val="3600"/>
              <a:buNone/>
            </a:pPr>
            <a:r>
              <a:rPr lang="en" sz="3600">
                <a:latin typeface="Calibri"/>
                <a:ea typeface="Calibri"/>
                <a:cs typeface="Calibri"/>
                <a:sym typeface="Calibri"/>
              </a:rPr>
              <a:t>ECC – UW’s New Effort Reporting Solution</a:t>
            </a:r>
            <a:endParaRPr sz="3600">
              <a:latin typeface="Arial"/>
              <a:ea typeface="Arial"/>
              <a:cs typeface="Arial"/>
              <a:sym typeface="Arial"/>
            </a:endParaRPr>
          </a:p>
        </p:txBody>
      </p:sp>
      <p:sp>
        <p:nvSpPr>
          <p:cNvPr id="1238" name="Google Shape;1238;p177"/>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October, 2022</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Joe Giffels</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Office of Research</a:t>
            </a:r>
            <a:endParaRPr/>
          </a:p>
        </p:txBody>
      </p:sp>
      <p:pic>
        <p:nvPicPr>
          <p:cNvPr id="1239" name="Google Shape;1239;p177"/>
          <p:cNvPicPr preferRelativeResize="0"/>
          <p:nvPr/>
        </p:nvPicPr>
        <p:blipFill rotWithShape="1">
          <a:blip r:embed="rId3">
            <a:alphaModFix/>
          </a:blip>
          <a:srcRect/>
          <a:stretch/>
        </p:blipFill>
        <p:spPr>
          <a:xfrm>
            <a:off x="4153397" y="1273082"/>
            <a:ext cx="2637494" cy="3684475"/>
          </a:xfrm>
          <a:prstGeom prst="rect">
            <a:avLst/>
          </a:prstGeom>
          <a:noFill/>
          <a:ln>
            <a:noFill/>
          </a:ln>
        </p:spPr>
      </p:pic>
      <p:sp>
        <p:nvSpPr>
          <p:cNvPr id="1240" name="Google Shape;1240;p177"/>
          <p:cNvSpPr txBox="1"/>
          <p:nvPr/>
        </p:nvSpPr>
        <p:spPr>
          <a:xfrm>
            <a:off x="4020394" y="4993753"/>
            <a:ext cx="457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0" i="1" u="sng" strike="noStrike" cap="none">
                <a:solidFill>
                  <a:srgbClr val="4B2E83"/>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https://finance.uw.edu/maa/ecc</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21"/>
          <p:cNvSpPr txBox="1">
            <a:spLocks noGrp="1"/>
          </p:cNvSpPr>
          <p:nvPr>
            <p:ph type="body" idx="1"/>
          </p:nvPr>
        </p:nvSpPr>
        <p:spPr>
          <a:xfrm>
            <a:off x="659305" y="2159795"/>
            <a:ext cx="7147800" cy="3011700"/>
          </a:xfrm>
          <a:prstGeom prst="rect">
            <a:avLst/>
          </a:prstGeom>
          <a:noFill/>
          <a:ln>
            <a:noFill/>
          </a:ln>
        </p:spPr>
        <p:txBody>
          <a:bodyPr spcFirstLastPara="1" wrap="square" lIns="91425" tIns="45700" rIns="91425" bIns="45700" anchor="t" anchorCtr="0">
            <a:normAutofit/>
          </a:bodyPr>
          <a:lstStyle/>
          <a:p>
            <a:pPr marL="257167" marR="0" lvl="0" indent="-257167" algn="l" rtl="0">
              <a:lnSpc>
                <a:spcPct val="100000"/>
              </a:lnSpc>
              <a:spcBef>
                <a:spcPts val="0"/>
              </a:spcBef>
              <a:spcAft>
                <a:spcPts val="0"/>
              </a:spcAft>
              <a:buClr>
                <a:schemeClr val="dk1"/>
              </a:buClr>
              <a:buSzPts val="1950"/>
              <a:buFont typeface="Arial"/>
              <a:buChar char="•"/>
            </a:pPr>
            <a:r>
              <a:rPr lang="en" sz="1950"/>
              <a:t>Framework for containment of biohazards</a:t>
            </a:r>
            <a:endParaRPr/>
          </a:p>
          <a:p>
            <a:pPr marL="257167" marR="0" lvl="0" indent="-257167" algn="l" rtl="0">
              <a:lnSpc>
                <a:spcPct val="100000"/>
              </a:lnSpc>
              <a:spcBef>
                <a:spcPts val="390"/>
              </a:spcBef>
              <a:spcAft>
                <a:spcPts val="0"/>
              </a:spcAft>
              <a:buClr>
                <a:schemeClr val="dk1"/>
              </a:buClr>
              <a:buSzPts val="1950"/>
              <a:buFont typeface="Arial"/>
              <a:buChar char="•"/>
            </a:pPr>
            <a:r>
              <a:rPr lang="en" sz="1950"/>
              <a:t>Includes safe practices, safety equipment, facilities and training </a:t>
            </a:r>
            <a:endParaRPr/>
          </a:p>
          <a:p>
            <a:pPr marL="257167" marR="0" lvl="0" indent="-257167" algn="l" rtl="0">
              <a:lnSpc>
                <a:spcPct val="100000"/>
              </a:lnSpc>
              <a:spcBef>
                <a:spcPts val="390"/>
              </a:spcBef>
              <a:spcAft>
                <a:spcPts val="0"/>
              </a:spcAft>
              <a:buClr>
                <a:schemeClr val="dk1"/>
              </a:buClr>
              <a:buSzPts val="1950"/>
              <a:buFont typeface="Arial"/>
              <a:buChar char="•"/>
            </a:pPr>
            <a:r>
              <a:rPr lang="en" sz="1950"/>
              <a:t>Protects the worker, community and environment</a:t>
            </a:r>
            <a:endParaRPr/>
          </a:p>
          <a:p>
            <a:pPr marL="257167" marR="0" lvl="0" indent="-257167" algn="l" rtl="0">
              <a:lnSpc>
                <a:spcPct val="100000"/>
              </a:lnSpc>
              <a:spcBef>
                <a:spcPts val="390"/>
              </a:spcBef>
              <a:spcAft>
                <a:spcPts val="0"/>
              </a:spcAft>
              <a:buClr>
                <a:schemeClr val="dk1"/>
              </a:buClr>
              <a:buSzPts val="1950"/>
              <a:buFont typeface="Arial"/>
              <a:buChar char="•"/>
            </a:pPr>
            <a:r>
              <a:rPr lang="en" sz="1950"/>
              <a:t>Protects the research product</a:t>
            </a:r>
            <a:endParaRPr/>
          </a:p>
        </p:txBody>
      </p:sp>
      <p:sp>
        <p:nvSpPr>
          <p:cNvPr id="681" name="Google Shape;681;p121"/>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WHAT IS BIOSAFETY?</a:t>
            </a:r>
            <a:endParaRPr/>
          </a:p>
        </p:txBody>
      </p:sp>
      <p:sp>
        <p:nvSpPr>
          <p:cNvPr id="682" name="Google Shape;682;p121"/>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7</a:t>
            </a:fld>
            <a:endParaRPr>
              <a:solidFill>
                <a:srgbClr val="FFFFFF"/>
              </a:solidFill>
            </a:endParaRPr>
          </a:p>
        </p:txBody>
      </p:sp>
      <p:pic>
        <p:nvPicPr>
          <p:cNvPr id="683" name="Google Shape;683;p121"/>
          <p:cNvPicPr preferRelativeResize="0"/>
          <p:nvPr/>
        </p:nvPicPr>
        <p:blipFill rotWithShape="1">
          <a:blip r:embed="rId3">
            <a:alphaModFix/>
          </a:blip>
          <a:srcRect/>
          <a:stretch/>
        </p:blipFill>
        <p:spPr>
          <a:xfrm>
            <a:off x="5004324" y="3418403"/>
            <a:ext cx="3710186" cy="2395719"/>
          </a:xfrm>
          <a:prstGeom prst="rect">
            <a:avLst/>
          </a:prstGeom>
          <a:noFill/>
          <a:ln>
            <a:noFill/>
          </a:ln>
        </p:spPr>
      </p:pic>
      <p:pic>
        <p:nvPicPr>
          <p:cNvPr id="684" name="Google Shape;684;p121" descr="File:Biohazard symbol (red).svg - Wikimedia Commons"/>
          <p:cNvPicPr preferRelativeResize="0"/>
          <p:nvPr/>
        </p:nvPicPr>
        <p:blipFill rotWithShape="1">
          <a:blip r:embed="rId4">
            <a:alphaModFix/>
          </a:blip>
          <a:srcRect/>
          <a:stretch/>
        </p:blipFill>
        <p:spPr>
          <a:xfrm>
            <a:off x="7087585" y="1327924"/>
            <a:ext cx="1173188" cy="1173188"/>
          </a:xfrm>
          <a:prstGeom prst="rect">
            <a:avLst/>
          </a:prstGeom>
          <a:noFill/>
          <a:ln>
            <a:noFill/>
          </a:ln>
        </p:spPr>
      </p:pic>
      <p:pic>
        <p:nvPicPr>
          <p:cNvPr id="685" name="Google Shape;685;p121"/>
          <p:cNvPicPr preferRelativeResize="0"/>
          <p:nvPr/>
        </p:nvPicPr>
        <p:blipFill rotWithShape="1">
          <a:blip r:embed="rId5">
            <a:alphaModFix/>
          </a:blip>
          <a:srcRect b="15490"/>
          <a:stretch/>
        </p:blipFill>
        <p:spPr>
          <a:xfrm>
            <a:off x="571420" y="3854606"/>
            <a:ext cx="1853126" cy="1316812"/>
          </a:xfrm>
          <a:prstGeom prst="rect">
            <a:avLst/>
          </a:prstGeom>
          <a:noFill/>
          <a:ln>
            <a:noFill/>
          </a:ln>
        </p:spPr>
      </p:pic>
      <p:pic>
        <p:nvPicPr>
          <p:cNvPr id="686" name="Google Shape;686;p121"/>
          <p:cNvPicPr preferRelativeResize="0"/>
          <p:nvPr/>
        </p:nvPicPr>
        <p:blipFill rotWithShape="1">
          <a:blip r:embed="rId6">
            <a:alphaModFix/>
          </a:blip>
          <a:srcRect r="25121" b="635"/>
          <a:stretch/>
        </p:blipFill>
        <p:spPr>
          <a:xfrm>
            <a:off x="2615444" y="3798731"/>
            <a:ext cx="1617727" cy="1428560"/>
          </a:xfrm>
          <a:prstGeom prst="rect">
            <a:avLst/>
          </a:prstGeom>
          <a:noFill/>
          <a:ln>
            <a:noFill/>
          </a:ln>
        </p:spPr>
      </p:pic>
      <p:pic>
        <p:nvPicPr>
          <p:cNvPr id="687" name="Google Shape;687;p121" descr="Free Healthcare PowerPoint Template"/>
          <p:cNvPicPr preferRelativeResize="0"/>
          <p:nvPr/>
        </p:nvPicPr>
        <p:blipFill rotWithShape="1">
          <a:blip r:embed="rId7">
            <a:alphaModFix/>
          </a:blip>
          <a:srcRect l="84630" r="4023" b="59123"/>
          <a:stretch/>
        </p:blipFill>
        <p:spPr>
          <a:xfrm rot="5400000">
            <a:off x="3774764" y="4648786"/>
            <a:ext cx="508227" cy="11797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22"/>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ABOUT EH&amp;S BIOSAFETY (FY 22)</a:t>
            </a:r>
            <a:endParaRPr/>
          </a:p>
        </p:txBody>
      </p:sp>
      <p:sp>
        <p:nvSpPr>
          <p:cNvPr id="694" name="Google Shape;694;p122"/>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8</a:t>
            </a:fld>
            <a:endParaRPr>
              <a:solidFill>
                <a:srgbClr val="FFFFFF"/>
              </a:solidFill>
            </a:endParaRPr>
          </a:p>
        </p:txBody>
      </p:sp>
      <p:sp>
        <p:nvSpPr>
          <p:cNvPr id="695" name="Google Shape;695;p122"/>
          <p:cNvSpPr txBox="1">
            <a:spLocks noGrp="1"/>
          </p:cNvSpPr>
          <p:nvPr>
            <p:ph type="body" idx="1"/>
          </p:nvPr>
        </p:nvSpPr>
        <p:spPr>
          <a:xfrm>
            <a:off x="494479" y="2159794"/>
            <a:ext cx="4945800" cy="3251400"/>
          </a:xfrm>
          <a:prstGeom prst="rect">
            <a:avLst/>
          </a:prstGeom>
          <a:noFill/>
          <a:ln>
            <a:noFill/>
          </a:ln>
        </p:spPr>
        <p:txBody>
          <a:bodyPr spcFirstLastPara="1" wrap="square" lIns="91425" tIns="45700" rIns="91425" bIns="45700" anchor="t" anchorCtr="0">
            <a:normAutofit fontScale="85000" lnSpcReduction="20000"/>
          </a:bodyPr>
          <a:lstStyle/>
          <a:p>
            <a:pPr marL="257167" lvl="0" indent="-246467" algn="l" rtl="0">
              <a:lnSpc>
                <a:spcPct val="100000"/>
              </a:lnSpc>
              <a:spcBef>
                <a:spcPts val="0"/>
              </a:spcBef>
              <a:spcAft>
                <a:spcPts val="0"/>
              </a:spcAft>
              <a:buClr>
                <a:schemeClr val="dk1"/>
              </a:buClr>
              <a:buSzPct val="100000"/>
              <a:buFont typeface="Arial"/>
              <a:buChar char="•"/>
            </a:pPr>
            <a:r>
              <a:rPr lang="en" sz="2250">
                <a:latin typeface="Calibri"/>
                <a:ea typeface="Calibri"/>
                <a:cs typeface="Calibri"/>
                <a:sym typeface="Calibri"/>
              </a:rPr>
              <a:t>400 Biological Use Authorizations (BUAs)</a:t>
            </a:r>
            <a:endParaRPr/>
          </a:p>
          <a:p>
            <a:pPr marL="257167" lvl="0" indent="-246467" algn="l" rtl="0">
              <a:lnSpc>
                <a:spcPct val="100000"/>
              </a:lnSpc>
              <a:spcBef>
                <a:spcPts val="416"/>
              </a:spcBef>
              <a:spcAft>
                <a:spcPts val="0"/>
              </a:spcAft>
              <a:buClr>
                <a:schemeClr val="dk1"/>
              </a:buClr>
              <a:buSzPct val="100000"/>
              <a:buFont typeface="Arial"/>
              <a:buChar char="•"/>
            </a:pPr>
            <a:r>
              <a:rPr lang="en" sz="2250">
                <a:latin typeface="Calibri"/>
                <a:ea typeface="Calibri"/>
                <a:cs typeface="Calibri"/>
                <a:sym typeface="Calibri"/>
              </a:rPr>
              <a:t>22 clinical trial BUAs (recDNA into humans) </a:t>
            </a:r>
            <a:endParaRPr/>
          </a:p>
          <a:p>
            <a:pPr marL="257167" lvl="0" indent="-246467" algn="l" rtl="0">
              <a:lnSpc>
                <a:spcPct val="100000"/>
              </a:lnSpc>
              <a:spcBef>
                <a:spcPts val="416"/>
              </a:spcBef>
              <a:spcAft>
                <a:spcPts val="0"/>
              </a:spcAft>
              <a:buClr>
                <a:schemeClr val="dk1"/>
              </a:buClr>
              <a:buSzPct val="100000"/>
              <a:buFont typeface="Arial"/>
              <a:buChar char="•"/>
            </a:pPr>
            <a:r>
              <a:rPr lang="en" sz="2250">
                <a:latin typeface="Calibri"/>
                <a:ea typeface="Calibri"/>
                <a:cs typeface="Calibri"/>
                <a:sym typeface="Calibri"/>
              </a:rPr>
              <a:t>302 biosafety inspections performed for </a:t>
            </a:r>
            <a:r>
              <a:rPr lang="en" sz="2175">
                <a:latin typeface="Calibri"/>
                <a:ea typeface="Calibri"/>
                <a:cs typeface="Calibri"/>
                <a:sym typeface="Calibri"/>
              </a:rPr>
              <a:t>525 individual laboratory rooms</a:t>
            </a:r>
            <a:endParaRPr/>
          </a:p>
          <a:p>
            <a:pPr marL="257167" lvl="0" indent="-246134" algn="l" rtl="0">
              <a:lnSpc>
                <a:spcPct val="100000"/>
              </a:lnSpc>
              <a:spcBef>
                <a:spcPts val="430"/>
              </a:spcBef>
              <a:spcAft>
                <a:spcPts val="0"/>
              </a:spcAft>
              <a:buClr>
                <a:schemeClr val="dk1"/>
              </a:buClr>
              <a:buSzPct val="100000"/>
              <a:buFont typeface="Arial"/>
              <a:buChar char="•"/>
            </a:pPr>
            <a:r>
              <a:rPr lang="en" sz="2325">
                <a:latin typeface="Calibri"/>
                <a:ea typeface="Calibri"/>
                <a:cs typeface="Calibri"/>
                <a:sym typeface="Calibri"/>
              </a:rPr>
              <a:t>Online trainings completed:</a:t>
            </a:r>
            <a:endParaRPr/>
          </a:p>
          <a:p>
            <a:pPr marL="557198" lvl="2" indent="-246865" algn="l" rtl="0">
              <a:lnSpc>
                <a:spcPct val="100000"/>
              </a:lnSpc>
              <a:spcBef>
                <a:spcPts val="402"/>
              </a:spcBef>
              <a:spcAft>
                <a:spcPts val="0"/>
              </a:spcAft>
              <a:buClr>
                <a:schemeClr val="dk1"/>
              </a:buClr>
              <a:buSzPct val="100000"/>
              <a:buFont typeface="Arial"/>
              <a:buChar char="•"/>
            </a:pPr>
            <a:r>
              <a:rPr lang="en" sz="2175">
                <a:latin typeface="Calibri"/>
                <a:ea typeface="Calibri"/>
                <a:cs typeface="Calibri"/>
                <a:sym typeface="Calibri"/>
              </a:rPr>
              <a:t>2749 Biosafety</a:t>
            </a:r>
            <a:endParaRPr/>
          </a:p>
          <a:p>
            <a:pPr marL="557198" lvl="2" indent="-246865" algn="l" rtl="0">
              <a:lnSpc>
                <a:spcPct val="100000"/>
              </a:lnSpc>
              <a:spcBef>
                <a:spcPts val="402"/>
              </a:spcBef>
              <a:spcAft>
                <a:spcPts val="0"/>
              </a:spcAft>
              <a:buClr>
                <a:schemeClr val="dk1"/>
              </a:buClr>
              <a:buSzPct val="100000"/>
              <a:buFont typeface="Arial"/>
              <a:buChar char="•"/>
            </a:pPr>
            <a:r>
              <a:rPr lang="en" sz="2175">
                <a:latin typeface="Calibri"/>
                <a:ea typeface="Calibri"/>
                <a:cs typeface="Calibri"/>
                <a:sym typeface="Calibri"/>
              </a:rPr>
              <a:t>4019 Bloodborne pathogens (BBP)</a:t>
            </a:r>
            <a:endParaRPr/>
          </a:p>
          <a:p>
            <a:pPr marL="557198" lvl="2" indent="-246865" algn="l" rtl="0">
              <a:lnSpc>
                <a:spcPct val="100000"/>
              </a:lnSpc>
              <a:spcBef>
                <a:spcPts val="402"/>
              </a:spcBef>
              <a:spcAft>
                <a:spcPts val="0"/>
              </a:spcAft>
              <a:buClr>
                <a:schemeClr val="dk1"/>
              </a:buClr>
              <a:buSzPct val="100000"/>
              <a:buFont typeface="Arial"/>
              <a:buChar char="•"/>
            </a:pPr>
            <a:r>
              <a:rPr lang="en" sz="2175">
                <a:latin typeface="Calibri"/>
                <a:ea typeface="Calibri"/>
                <a:cs typeface="Calibri"/>
                <a:sym typeface="Calibri"/>
              </a:rPr>
              <a:t>321 Shipping Regulated Medical Waste</a:t>
            </a:r>
            <a:endParaRPr/>
          </a:p>
          <a:p>
            <a:pPr marL="257167" lvl="0" indent="-129468" algn="l" rtl="0">
              <a:lnSpc>
                <a:spcPct val="100000"/>
              </a:lnSpc>
              <a:spcBef>
                <a:spcPts val="402"/>
              </a:spcBef>
              <a:spcAft>
                <a:spcPts val="0"/>
              </a:spcAft>
              <a:buClr>
                <a:schemeClr val="dk1"/>
              </a:buClr>
              <a:buSzPct val="100000"/>
              <a:buFont typeface="Arial"/>
              <a:buNone/>
            </a:pPr>
            <a:endParaRPr sz="2175">
              <a:latin typeface="Calibri"/>
              <a:ea typeface="Calibri"/>
              <a:cs typeface="Calibri"/>
              <a:sym typeface="Calibri"/>
            </a:endParaRPr>
          </a:p>
          <a:p>
            <a:pPr marL="0" lvl="0" indent="0" algn="l" rtl="0">
              <a:lnSpc>
                <a:spcPct val="100000"/>
              </a:lnSpc>
              <a:spcBef>
                <a:spcPts val="333"/>
              </a:spcBef>
              <a:spcAft>
                <a:spcPts val="0"/>
              </a:spcAft>
              <a:buClr>
                <a:schemeClr val="dk1"/>
              </a:buClr>
              <a:buSzPct val="100000"/>
              <a:buNone/>
            </a:pPr>
            <a:endParaRPr/>
          </a:p>
          <a:p>
            <a:pPr marL="257167" marR="0" lvl="0" indent="-151439" algn="l" rtl="0">
              <a:lnSpc>
                <a:spcPct val="100000"/>
              </a:lnSpc>
              <a:spcBef>
                <a:spcPts val="333"/>
              </a:spcBef>
              <a:spcAft>
                <a:spcPts val="0"/>
              </a:spcAft>
              <a:buClr>
                <a:schemeClr val="dk1"/>
              </a:buClr>
              <a:buSzPct val="100000"/>
              <a:buFont typeface="Arial"/>
              <a:buNone/>
            </a:pPr>
            <a:endParaRPr/>
          </a:p>
        </p:txBody>
      </p:sp>
      <p:pic>
        <p:nvPicPr>
          <p:cNvPr id="696" name="Google Shape;696;p122" descr="Two people in a lab&#10;&#10;Description automatically generated with medium confidence"/>
          <p:cNvPicPr preferRelativeResize="0"/>
          <p:nvPr/>
        </p:nvPicPr>
        <p:blipFill rotWithShape="1">
          <a:blip r:embed="rId3">
            <a:alphaModFix/>
          </a:blip>
          <a:srcRect l="8446" r="13774"/>
          <a:stretch/>
        </p:blipFill>
        <p:spPr>
          <a:xfrm>
            <a:off x="5619136" y="2382163"/>
            <a:ext cx="3178361" cy="27251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p123"/>
          <p:cNvPicPr preferRelativeResize="0"/>
          <p:nvPr/>
        </p:nvPicPr>
        <p:blipFill rotWithShape="1">
          <a:blip r:embed="rId3">
            <a:alphaModFix/>
          </a:blip>
          <a:srcRect/>
          <a:stretch/>
        </p:blipFill>
        <p:spPr>
          <a:xfrm>
            <a:off x="1681906" y="4837822"/>
            <a:ext cx="1930382" cy="1783151"/>
          </a:xfrm>
          <a:prstGeom prst="rect">
            <a:avLst/>
          </a:prstGeom>
          <a:noFill/>
          <a:ln>
            <a:noFill/>
          </a:ln>
        </p:spPr>
      </p:pic>
      <p:pic>
        <p:nvPicPr>
          <p:cNvPr id="703" name="Google Shape;703;p123"/>
          <p:cNvPicPr preferRelativeResize="0"/>
          <p:nvPr/>
        </p:nvPicPr>
        <p:blipFill rotWithShape="1">
          <a:blip r:embed="rId4">
            <a:alphaModFix/>
          </a:blip>
          <a:srcRect/>
          <a:stretch/>
        </p:blipFill>
        <p:spPr>
          <a:xfrm>
            <a:off x="4776640" y="1242315"/>
            <a:ext cx="1951842" cy="1951842"/>
          </a:xfrm>
          <a:prstGeom prst="rect">
            <a:avLst/>
          </a:prstGeom>
          <a:noFill/>
          <a:ln>
            <a:noFill/>
          </a:ln>
        </p:spPr>
      </p:pic>
      <p:sp>
        <p:nvSpPr>
          <p:cNvPr id="704" name="Google Shape;704;p123"/>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ABOUT EH&amp;S BIOSAFETY</a:t>
            </a:r>
            <a:endParaRPr/>
          </a:p>
        </p:txBody>
      </p:sp>
      <p:sp>
        <p:nvSpPr>
          <p:cNvPr id="705" name="Google Shape;705;p123"/>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9</a:t>
            </a:fld>
            <a:endParaRPr>
              <a:solidFill>
                <a:srgbClr val="FFFFFF"/>
              </a:solidFill>
            </a:endParaRPr>
          </a:p>
        </p:txBody>
      </p:sp>
      <p:pic>
        <p:nvPicPr>
          <p:cNvPr id="706" name="Google Shape;706;p123"/>
          <p:cNvPicPr preferRelativeResize="0"/>
          <p:nvPr/>
        </p:nvPicPr>
        <p:blipFill rotWithShape="1">
          <a:blip r:embed="rId5">
            <a:alphaModFix/>
          </a:blip>
          <a:srcRect/>
          <a:stretch/>
        </p:blipFill>
        <p:spPr>
          <a:xfrm>
            <a:off x="1892324" y="2038017"/>
            <a:ext cx="2803584" cy="1567003"/>
          </a:xfrm>
          <a:prstGeom prst="rect">
            <a:avLst/>
          </a:prstGeom>
          <a:noFill/>
          <a:ln>
            <a:noFill/>
          </a:ln>
        </p:spPr>
      </p:pic>
      <p:pic>
        <p:nvPicPr>
          <p:cNvPr id="707" name="Google Shape;707;p123"/>
          <p:cNvPicPr preferRelativeResize="0"/>
          <p:nvPr/>
        </p:nvPicPr>
        <p:blipFill rotWithShape="1">
          <a:blip r:embed="rId6">
            <a:alphaModFix/>
          </a:blip>
          <a:srcRect/>
          <a:stretch/>
        </p:blipFill>
        <p:spPr>
          <a:xfrm>
            <a:off x="6593337" y="4439739"/>
            <a:ext cx="2684471" cy="1783151"/>
          </a:xfrm>
          <a:prstGeom prst="rect">
            <a:avLst/>
          </a:prstGeom>
          <a:noFill/>
          <a:ln>
            <a:noFill/>
          </a:ln>
        </p:spPr>
      </p:pic>
      <p:pic>
        <p:nvPicPr>
          <p:cNvPr id="708" name="Google Shape;708;p123" descr="A picture containing indoor, floor, baby bed, clothes&#10;&#10;Description automatically generated"/>
          <p:cNvPicPr preferRelativeResize="0"/>
          <p:nvPr/>
        </p:nvPicPr>
        <p:blipFill rotWithShape="1">
          <a:blip r:embed="rId7">
            <a:alphaModFix/>
          </a:blip>
          <a:srcRect/>
          <a:stretch/>
        </p:blipFill>
        <p:spPr>
          <a:xfrm rot="5400000">
            <a:off x="4449032" y="3748640"/>
            <a:ext cx="2573843" cy="1930382"/>
          </a:xfrm>
          <a:prstGeom prst="rect">
            <a:avLst/>
          </a:prstGeom>
          <a:noFill/>
          <a:ln>
            <a:noFill/>
          </a:ln>
        </p:spPr>
      </p:pic>
      <p:pic>
        <p:nvPicPr>
          <p:cNvPr id="709" name="Google Shape;709;p123" descr="A picture containing text, container, bin&#10;&#10;Description automatically generated"/>
          <p:cNvPicPr preferRelativeResize="0"/>
          <p:nvPr/>
        </p:nvPicPr>
        <p:blipFill rotWithShape="1">
          <a:blip r:embed="rId8">
            <a:alphaModFix/>
          </a:blip>
          <a:srcRect/>
          <a:stretch/>
        </p:blipFill>
        <p:spPr>
          <a:xfrm>
            <a:off x="2645657" y="3589070"/>
            <a:ext cx="1030579" cy="1030579"/>
          </a:xfrm>
          <a:prstGeom prst="rect">
            <a:avLst/>
          </a:prstGeom>
          <a:noFill/>
          <a:ln>
            <a:noFill/>
          </a:ln>
        </p:spPr>
      </p:pic>
      <p:pic>
        <p:nvPicPr>
          <p:cNvPr id="710" name="Google Shape;710;p123"/>
          <p:cNvPicPr preferRelativeResize="0"/>
          <p:nvPr/>
        </p:nvPicPr>
        <p:blipFill rotWithShape="1">
          <a:blip r:embed="rId9">
            <a:alphaModFix/>
          </a:blip>
          <a:srcRect l="22209" r="19833"/>
          <a:stretch/>
        </p:blipFill>
        <p:spPr>
          <a:xfrm>
            <a:off x="3764096" y="3524595"/>
            <a:ext cx="1253529" cy="1216591"/>
          </a:xfrm>
          <a:prstGeom prst="rect">
            <a:avLst/>
          </a:prstGeom>
          <a:noFill/>
          <a:ln>
            <a:noFill/>
          </a:ln>
        </p:spPr>
      </p:pic>
      <p:pic>
        <p:nvPicPr>
          <p:cNvPr id="711" name="Google Shape;711;p123"/>
          <p:cNvPicPr preferRelativeResize="0"/>
          <p:nvPr/>
        </p:nvPicPr>
        <p:blipFill rotWithShape="1">
          <a:blip r:embed="rId10">
            <a:alphaModFix/>
          </a:blip>
          <a:srcRect/>
          <a:stretch/>
        </p:blipFill>
        <p:spPr>
          <a:xfrm rot="851580">
            <a:off x="3727203" y="4732109"/>
            <a:ext cx="918205" cy="1184780"/>
          </a:xfrm>
          <a:prstGeom prst="rect">
            <a:avLst/>
          </a:prstGeom>
          <a:noFill/>
          <a:ln>
            <a:noFill/>
          </a:ln>
        </p:spPr>
      </p:pic>
      <p:pic>
        <p:nvPicPr>
          <p:cNvPr id="712" name="Google Shape;712;p123"/>
          <p:cNvPicPr preferRelativeResize="0"/>
          <p:nvPr/>
        </p:nvPicPr>
        <p:blipFill rotWithShape="1">
          <a:blip r:embed="rId11">
            <a:alphaModFix/>
          </a:blip>
          <a:srcRect/>
          <a:stretch/>
        </p:blipFill>
        <p:spPr>
          <a:xfrm>
            <a:off x="6688445" y="861971"/>
            <a:ext cx="2442855" cy="2478068"/>
          </a:xfrm>
          <a:prstGeom prst="rect">
            <a:avLst/>
          </a:prstGeom>
          <a:noFill/>
          <a:ln>
            <a:noFill/>
          </a:ln>
        </p:spPr>
      </p:pic>
      <p:pic>
        <p:nvPicPr>
          <p:cNvPr id="713" name="Google Shape;713;p123" descr="A person holding a small animal&#10;&#10;Description automatically generated with low confidence"/>
          <p:cNvPicPr preferRelativeResize="0"/>
          <p:nvPr/>
        </p:nvPicPr>
        <p:blipFill rotWithShape="1">
          <a:blip r:embed="rId12">
            <a:alphaModFix/>
          </a:blip>
          <a:srcRect/>
          <a:stretch/>
        </p:blipFill>
        <p:spPr>
          <a:xfrm>
            <a:off x="6701145" y="2841888"/>
            <a:ext cx="2504093" cy="1597850"/>
          </a:xfrm>
          <a:prstGeom prst="rect">
            <a:avLst/>
          </a:prstGeom>
          <a:noFill/>
          <a:ln>
            <a:noFill/>
          </a:ln>
        </p:spPr>
      </p:pic>
      <p:pic>
        <p:nvPicPr>
          <p:cNvPr id="714" name="Google Shape;714;p123"/>
          <p:cNvPicPr preferRelativeResize="0"/>
          <p:nvPr/>
        </p:nvPicPr>
        <p:blipFill rotWithShape="1">
          <a:blip r:embed="rId13">
            <a:alphaModFix/>
          </a:blip>
          <a:srcRect r="1826"/>
          <a:stretch/>
        </p:blipFill>
        <p:spPr>
          <a:xfrm>
            <a:off x="17929" y="1923487"/>
            <a:ext cx="1730486" cy="2199271"/>
          </a:xfrm>
          <a:prstGeom prst="rect">
            <a:avLst/>
          </a:prstGeom>
          <a:noFill/>
          <a:ln>
            <a:noFill/>
          </a:ln>
        </p:spPr>
      </p:pic>
      <p:pic>
        <p:nvPicPr>
          <p:cNvPr id="715" name="Google Shape;715;p123" descr="A picture containing person, indoor&#10;&#10;Description automatically generated"/>
          <p:cNvPicPr preferRelativeResize="0"/>
          <p:nvPr/>
        </p:nvPicPr>
        <p:blipFill rotWithShape="1">
          <a:blip r:embed="rId14">
            <a:alphaModFix/>
          </a:blip>
          <a:srcRect/>
          <a:stretch/>
        </p:blipFill>
        <p:spPr>
          <a:xfrm>
            <a:off x="-1703" y="3994662"/>
            <a:ext cx="1750118" cy="262517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urple_Plain">
  <a:themeElements>
    <a:clrScheme name="Custom 9">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C1C3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hite_Plain">
  <a:themeElements>
    <a:clrScheme name="Custom 7">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3436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trospect">
  <a:themeElements>
    <a:clrScheme name="Custom 9">
      <a:dk1>
        <a:srgbClr val="000000"/>
      </a:dk1>
      <a:lt1>
        <a:srgbClr val="FFFFFF"/>
      </a:lt1>
      <a:dk2>
        <a:srgbClr val="FFFFFF"/>
      </a:dk2>
      <a:lt2>
        <a:srgbClr val="FEFAC9"/>
      </a:lt2>
      <a:accent1>
        <a:srgbClr val="7192BA"/>
      </a:accent1>
      <a:accent2>
        <a:srgbClr val="344D6C"/>
      </a:accent2>
      <a:accent3>
        <a:srgbClr val="BECA95"/>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3753</Words>
  <Application>Microsoft Office PowerPoint</Application>
  <PresentationFormat>On-screen Show (4:3)</PresentationFormat>
  <Paragraphs>530</Paragraphs>
  <Slides>63</Slides>
  <Notes>63</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63</vt:i4>
      </vt:variant>
    </vt:vector>
  </HeadingPairs>
  <TitlesOfParts>
    <vt:vector size="87" baseType="lpstr">
      <vt:lpstr>Open Sans</vt:lpstr>
      <vt:lpstr>Calibri</vt:lpstr>
      <vt:lpstr>Merriweather Sans</vt:lpstr>
      <vt:lpstr>Encode Sans SemiBold</vt:lpstr>
      <vt:lpstr>Encode Sans</vt:lpstr>
      <vt:lpstr>Encode Sans Black</vt:lpstr>
      <vt:lpstr>Open Sans SemiBold</vt:lpstr>
      <vt:lpstr>Noto Sans Symbols</vt:lpstr>
      <vt:lpstr>Courier New</vt:lpstr>
      <vt:lpstr>Arial</vt:lpstr>
      <vt:lpstr>Arial Black</vt:lpstr>
      <vt:lpstr>Open Sans Light</vt:lpstr>
      <vt:lpstr>Simple Light</vt:lpstr>
      <vt:lpstr>Office Theme</vt:lpstr>
      <vt:lpstr>1_Custom Design</vt:lpstr>
      <vt:lpstr>Custom Design</vt:lpstr>
      <vt:lpstr>1_Custom Design</vt:lpstr>
      <vt:lpstr>Purple_Plain</vt:lpstr>
      <vt:lpstr>White_Plain</vt:lpstr>
      <vt:lpstr>Retrospect</vt:lpstr>
      <vt:lpstr>Office Theme</vt:lpstr>
      <vt:lpstr>Custom Design</vt:lpstr>
      <vt:lpstr>1_Custom Design</vt:lpstr>
      <vt:lpstr>Custom Design</vt:lpstr>
      <vt:lpstr>PowerPoint Presentation</vt:lpstr>
      <vt:lpstr>PowerPoint Presentation</vt:lpstr>
      <vt:lpstr>Sponsored Programs Finance – WHO?</vt:lpstr>
      <vt:lpstr>NEW ORGANIZATION NAME: SPONSORED PROGRAMS FINANCE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Highlights from the September 6th issue</vt:lpstr>
      <vt:lpstr>Revised Lapsed IRB Approval Policy</vt:lpstr>
      <vt:lpstr>Revised Lapsed IRB Approval Policy</vt:lpstr>
      <vt:lpstr>Revised Lapsed IRB Approval Policy</vt:lpstr>
      <vt:lpstr>Revised Lapsed IRB Approval Policy</vt:lpstr>
      <vt:lpstr>Zipline Support Survey</vt:lpstr>
      <vt:lpstr>PowerPoint Presentation</vt:lpstr>
      <vt:lpstr>PowerPoint Presentation</vt:lpstr>
      <vt:lpstr>APS 36.3 UW Gift Acceptance Policy   (effective as of July 1, 2022)</vt:lpstr>
      <vt:lpstr>Getting to know the formalized Gift Acceptance Policy</vt:lpstr>
      <vt:lpstr>Why Now?</vt:lpstr>
      <vt:lpstr>Preceding GAP</vt:lpstr>
      <vt:lpstr>Current challenges</vt:lpstr>
      <vt:lpstr>PowerPoint Presentation</vt:lpstr>
      <vt:lpstr>What is a gift?</vt:lpstr>
      <vt:lpstr>Guiding principles of gift acceptance </vt:lpstr>
      <vt:lpstr>What constitutes material risk?</vt:lpstr>
      <vt:lpstr>PowerPoint Presentation</vt:lpstr>
      <vt:lpstr>How do you know if it is a gift?</vt:lpstr>
      <vt:lpstr>Partnering with  Advancement </vt:lpstr>
      <vt:lpstr>Expect scrutiny of  significant gifts</vt:lpstr>
      <vt:lpstr>PowerPoint Presentation</vt:lpstr>
      <vt:lpstr>PowerPoint Presentation</vt:lpstr>
      <vt:lpstr>What's next?</vt:lpstr>
      <vt:lpstr>PowerPoint Presentation</vt:lpstr>
      <vt:lpstr>SAGE AWARD WORKFLOW  UWFT for the Research Community</vt:lpstr>
      <vt:lpstr>SAGE AWARD: OVERVIEW</vt:lpstr>
      <vt:lpstr>SAGE AWARD: HIGHLIGHTS</vt:lpstr>
      <vt:lpstr>BUSINESS PROCESS STREAMLINING TARGETS </vt:lpstr>
      <vt:lpstr>SAGE AWARD WORKFLOW: HIGH LEVEL</vt:lpstr>
      <vt:lpstr>SAGE AWARD WORKFLOW: DEEP DIVE</vt:lpstr>
      <vt:lpstr>PowerPoint Presentation</vt:lpstr>
      <vt:lpstr>SAGE AWARD SETUP REQUEST</vt:lpstr>
      <vt:lpstr>UPDATE GENERAL INFORMATION </vt:lpstr>
      <vt:lpstr>PowerPoint Presentation</vt:lpstr>
      <vt:lpstr>CREATE SAGE AWARD BUDGET</vt:lpstr>
      <vt:lpstr>PowerPoint Presentation</vt:lpstr>
      <vt:lpstr>LINK SAGE BUDGET TO AWARD</vt:lpstr>
      <vt:lpstr>SELECT AUTHORIZED PERIODS</vt:lpstr>
      <vt:lpstr>PowerPoint Presentation</vt:lpstr>
      <vt:lpstr>COMPLETE &amp; SUBMIT</vt:lpstr>
      <vt:lpstr>OSP &amp; GCA REVIEW/APPROVE</vt:lpstr>
      <vt:lpstr>PowerPoint Presentation</vt:lpstr>
      <vt:lpstr>WORKDAY ACTIONS</vt:lpstr>
      <vt:lpstr>GET AHEAD OF THE GAME!</vt:lpstr>
      <vt:lpstr>UWFT FOR THE RESEARCH COMMUNITY WEBPAGE</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2022-10-20T15:31:51Z</dcterms:modified>
</cp:coreProperties>
</file>