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 id="2147483672" r:id="rId3"/>
  </p:sldMasterIdLst>
  <p:notesMasterIdLst>
    <p:notesMasterId r:id="rId2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9144000" cy="5143500" type="screen16x9"/>
  <p:notesSz cx="6858000" cy="9144000"/>
  <p:embeddedFontLst>
    <p:embeddedFont>
      <p:font typeface="Calibri" panose="020F0502020204030204" pitchFamily="34" charset="0"/>
      <p:regular r:id="rId27"/>
      <p:bold r:id="rId28"/>
      <p:italic r:id="rId29"/>
      <p:boldItalic r:id="rId30"/>
    </p:embeddedFont>
    <p:embeddedFont>
      <p:font typeface="Encode Sans" panose="020B0604020202020204" charset="0"/>
      <p:regular r:id="rId31"/>
      <p:bold r:id="rId32"/>
    </p:embeddedFont>
    <p:embeddedFont>
      <p:font typeface="Encode Sans Black" panose="020B0604020202020204" charset="0"/>
      <p:bold r:id="rId33"/>
    </p:embeddedFont>
    <p:embeddedFont>
      <p:font typeface="Encode Sans SemiBold" panose="020B0604020202020204" charset="0"/>
      <p:regular r:id="rId34"/>
      <p:bold r:id="rId35"/>
    </p:embeddedFont>
    <p:embeddedFont>
      <p:font typeface="Merriweather Sans" pitchFamily="2" charset="0"/>
      <p:regular r:id="rId36"/>
    </p:embeddedFont>
    <p:embeddedFont>
      <p:font typeface="Open Sans" panose="020B0606030504020204" pitchFamily="34" charset="0"/>
      <p:regular r:id="rId37"/>
      <p:bold r:id="rId38"/>
      <p:italic r:id="rId39"/>
      <p:boldItalic r:id="rId40"/>
    </p:embeddedFont>
    <p:embeddedFont>
      <p:font typeface="Open Sans Light" panose="020B030603050402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662" y="3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8.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3d631efa9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t>Juan - Good morning.  Amanda and I will be presenting on the SAGE award workflow.  We’ll have quite a bit of information to get through so questions asked during the presentation will be answered in the post-MRAM Q&amp;A that is sent to the MRAM mailing list next week.</a:t>
            </a:r>
            <a:endParaRPr/>
          </a:p>
          <a:p>
            <a:pPr marL="0" lvl="0" indent="0" algn="l" rtl="0">
              <a:spcBef>
                <a:spcPts val="0"/>
              </a:spcBef>
              <a:spcAft>
                <a:spcPts val="0"/>
              </a:spcAft>
              <a:buNone/>
            </a:pPr>
            <a:endParaRPr/>
          </a:p>
        </p:txBody>
      </p:sp>
      <p:sp>
        <p:nvSpPr>
          <p:cNvPr id="112" name="Google Shape;112;g13d631efa97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63138991fa_0_1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63138991fa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Amanda</a:t>
            </a: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63138991fa_0_1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63138991fa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Amanda</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Will either have to create a new award budget budget or copy the proposal SAGE budget at the award setup stage. The budget will be used to populate key fields (Title, F&amp;A, Location….)  from SAGE to Workday and budget totals will be validated against the award total prior to integration. </a:t>
            </a:r>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63138991fa_0_1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163138991fa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Amanda</a:t>
            </a: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655cde819b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1655cde819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Amanda</a:t>
            </a:r>
            <a:endParaRPr/>
          </a:p>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Will have to find the right eGC1 to associate that with the correct award and also link the budget to the award.</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63138991fa_0_2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163138991fa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Amanda</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Select periods authorized by sponsor.</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63138991fa_0_2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163138991fa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Amanda</a:t>
            </a: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63138991fa_0_2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163138991fa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Amanda</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There will also be validations that will help ensure accuracy prior to submitting the request to OSP.  This hands off to OSP, which will complete our part of the process prior to approving and submitting to GCA.  GCA will have actions to review and edit prior to integration to Workday which completes the setup.</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63138991fa_0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163138991fa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Amanda</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163138991fa_0_2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163138991fa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Juan </a:t>
            </a:r>
            <a:endParaRPr/>
          </a:p>
          <a:p>
            <a:pPr marL="0" lvl="0" indent="0" algn="l" rtl="0">
              <a:spcBef>
                <a:spcPts val="0"/>
              </a:spcBef>
              <a:spcAft>
                <a:spcPts val="0"/>
              </a:spcAft>
              <a:buNone/>
            </a:pPr>
            <a:r>
              <a:rPr lang="en"/>
              <a:t>Campus receives notification when the award is set up and ready to be used. </a:t>
            </a:r>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63138991fa_0_2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163138991fa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Juan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35418a10b3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Juan - Read slide as is. </a:t>
            </a:r>
            <a:endParaRPr/>
          </a:p>
        </p:txBody>
      </p:sp>
      <p:sp>
        <p:nvSpPr>
          <p:cNvPr id="119" name="Google Shape;119;g135418a10b3_0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163138991fa_0_2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163138991fa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Juan</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63138991fa_0_2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163138991fa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Juan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13d631efa97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you have questions, please submit them to the Q&amp;A/chat and we will respond in the post-MRAM Q&amp;A email that will be sent to the MRAM mailing list next week. </a:t>
            </a:r>
            <a:endParaRPr/>
          </a:p>
        </p:txBody>
      </p:sp>
      <p:sp>
        <p:nvSpPr>
          <p:cNvPr id="337" name="Google Shape;337;g13d631efa97_0_18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63138991f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Juan - Key highlights and expected outcomes include: </a:t>
            </a:r>
            <a:endParaRPr/>
          </a:p>
        </p:txBody>
      </p:sp>
      <p:sp>
        <p:nvSpPr>
          <p:cNvPr id="125" name="Google Shape;125;g163138991fa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35418a10b3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Juan </a:t>
            </a:r>
            <a:endParaRPr/>
          </a:p>
          <a:p>
            <a:pPr marL="0" lvl="0" indent="0" algn="l" rtl="0">
              <a:spcBef>
                <a:spcPts val="0"/>
              </a:spcBef>
              <a:spcAft>
                <a:spcPts val="0"/>
              </a:spcAft>
              <a:buNone/>
            </a:pPr>
            <a:r>
              <a:rPr lang="en"/>
              <a:t>Efficiencies gained include: </a:t>
            </a:r>
            <a:endParaRPr/>
          </a:p>
          <a:p>
            <a:pPr marL="457200" lvl="0" indent="-298450" algn="l" rtl="0">
              <a:spcBef>
                <a:spcPts val="0"/>
              </a:spcBef>
              <a:spcAft>
                <a:spcPts val="0"/>
              </a:spcAft>
              <a:buSzPts val="1100"/>
              <a:buChar char="●"/>
            </a:pPr>
            <a:r>
              <a:rPr lang="en"/>
              <a:t>Moving from email intake and communication to working directly within SAGE and having that correspondence be in SAGE.</a:t>
            </a:r>
            <a:endParaRPr/>
          </a:p>
          <a:p>
            <a:pPr marL="457200" lvl="0" indent="-298450" algn="l" rtl="0">
              <a:spcBef>
                <a:spcPts val="0"/>
              </a:spcBef>
              <a:spcAft>
                <a:spcPts val="0"/>
              </a:spcAft>
              <a:buSzPts val="1100"/>
              <a:buChar char="●"/>
            </a:pPr>
            <a:r>
              <a:rPr lang="en"/>
              <a:t>Much clearer way of knowing the status of your award and which office it’s currently assigned to.  No longer the need to investigate with OSP or GCA where the award is at as it will be clearly visible in SAGE.</a:t>
            </a:r>
            <a:endParaRPr/>
          </a:p>
          <a:p>
            <a:pPr marL="457200" lvl="0" indent="-298450" algn="l" rtl="0">
              <a:spcBef>
                <a:spcPts val="0"/>
              </a:spcBef>
              <a:spcAft>
                <a:spcPts val="0"/>
              </a:spcAft>
              <a:buSzPts val="1100"/>
              <a:buChar char="●"/>
            </a:pPr>
            <a:r>
              <a:rPr lang="en"/>
              <a:t>No more duplicate data entry for GCA into the financial systems as SAGE will have a direct integration of data from the Funding Action into Workday.  Will help prevent data entry errors.  </a:t>
            </a:r>
            <a:endParaRPr/>
          </a:p>
        </p:txBody>
      </p:sp>
      <p:sp>
        <p:nvSpPr>
          <p:cNvPr id="131" name="Google Shape;131;g135418a10b3_0_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6576b0080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6576b008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Juan - This is a simplified/high level version of the SAGE award workflow.  The workflow will kick off with an approved eGC1 or receipt of an NOA.  This will be followed by the SAGE award setup request and creating the award budget.  Once that is done, campus will complete and submit to OSP.  OSP will review and approve or return to campus if changes are required.  If no changes, OSP will approve and send to GCA.  Major change here is that during GCA review and approval, GCA will be able to return to OSP and request corrections or return directly to campus for corrections.  Once no more corrections are required, GCA will move forward with integrating the data from SAGE to Workday.  This completes the process and you will receive a notification that the award has been setup and ready to begin activities.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Leads to integration in Workday.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63138991fa_0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63138991fa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Amanda - The following diagram will give a deeper dive of what the workflow looks like in SAGE and how the data finalizes into WD, who is the party responsible for completing the action, and where and when each award action takes place.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63138991fa_0_1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63138991fa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Amanda - </a:t>
            </a:r>
            <a:r>
              <a:rPr lang="en" sz="1200">
                <a:solidFill>
                  <a:schemeClr val="dk1"/>
                </a:solidFill>
                <a:latin typeface="Calibri"/>
                <a:ea typeface="Calibri"/>
                <a:cs typeface="Calibri"/>
                <a:sym typeface="Calibri"/>
              </a:rPr>
              <a:t>High level look at the entire process of getting an award all the way through from award receipt to Workday setup . This is happy path for a standard award.  Shows the collaboration that will be required between campus, OSP, and GCA.    Each of these areas has more details.  Foundational.  Will be seeing this in different forums.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63138991fa_0_1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163138991fa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Amanda</a:t>
            </a: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655cde819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1655cde819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Amanda</a:t>
            </a:r>
            <a:endParaRPr/>
          </a:p>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These will be the headers within SAGE that will need to be completed for successful setup.  This will incorporate information from the eGC1 and will allow for some updates.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chemeClr val="dk1"/>
        </a:solidFill>
        <a:effectLst/>
      </p:bgPr>
    </p:bg>
    <p:spTree>
      <p:nvGrpSpPr>
        <p:cNvPr id="1" name="Shape 51"/>
        <p:cNvGrpSpPr/>
        <p:nvPr/>
      </p:nvGrpSpPr>
      <p:grpSpPr>
        <a:xfrm>
          <a:off x="0" y="0"/>
          <a:ext cx="0" cy="0"/>
          <a:chOff x="0" y="0"/>
          <a:chExt cx="0" cy="0"/>
        </a:xfrm>
      </p:grpSpPr>
      <p:pic>
        <p:nvPicPr>
          <p:cNvPr id="52" name="Google Shape;52;p14" descr="UW_W Logo_White.png"/>
          <p:cNvPicPr preferRelativeResize="0"/>
          <p:nvPr/>
        </p:nvPicPr>
        <p:blipFill rotWithShape="1">
          <a:blip r:embed="rId2">
            <a:alphaModFix/>
          </a:blip>
          <a:srcRect/>
          <a:stretch/>
        </p:blipFill>
        <p:spPr>
          <a:xfrm>
            <a:off x="7483915" y="4219956"/>
            <a:ext cx="1371600" cy="923544"/>
          </a:xfrm>
          <a:prstGeom prst="rect">
            <a:avLst/>
          </a:prstGeom>
          <a:noFill/>
          <a:ln>
            <a:noFill/>
          </a:ln>
        </p:spPr>
      </p:pic>
      <p:pic>
        <p:nvPicPr>
          <p:cNvPr id="53" name="Google Shape;53;p14"/>
          <p:cNvPicPr preferRelativeResize="0"/>
          <p:nvPr/>
        </p:nvPicPr>
        <p:blipFill rotWithShape="1">
          <a:blip r:embed="rId3">
            <a:alphaModFix/>
          </a:blip>
          <a:srcRect/>
          <a:stretch/>
        </p:blipFill>
        <p:spPr>
          <a:xfrm>
            <a:off x="568081" y="4598607"/>
            <a:ext cx="2416272" cy="213486"/>
          </a:xfrm>
          <a:prstGeom prst="rect">
            <a:avLst/>
          </a:prstGeom>
          <a:noFill/>
          <a:ln>
            <a:noFill/>
          </a:ln>
        </p:spPr>
      </p:pic>
      <p:pic>
        <p:nvPicPr>
          <p:cNvPr id="54" name="Google Shape;54;p14"/>
          <p:cNvPicPr preferRelativeResize="0"/>
          <p:nvPr/>
        </p:nvPicPr>
        <p:blipFill rotWithShape="1">
          <a:blip r:embed="rId4">
            <a:alphaModFix/>
          </a:blip>
          <a:srcRect/>
          <a:stretch/>
        </p:blipFill>
        <p:spPr>
          <a:xfrm>
            <a:off x="568081" y="3426449"/>
            <a:ext cx="1600198" cy="139700"/>
          </a:xfrm>
          <a:prstGeom prst="rect">
            <a:avLst/>
          </a:prstGeom>
          <a:noFill/>
          <a:ln>
            <a:noFill/>
          </a:ln>
        </p:spPr>
      </p:pic>
      <p:sp>
        <p:nvSpPr>
          <p:cNvPr id="55" name="Google Shape;55;p14"/>
          <p:cNvSpPr txBox="1">
            <a:spLocks noGrp="1"/>
          </p:cNvSpPr>
          <p:nvPr>
            <p:ph type="title"/>
          </p:nvPr>
        </p:nvSpPr>
        <p:spPr>
          <a:xfrm>
            <a:off x="460375" y="644993"/>
            <a:ext cx="6972300" cy="26418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2"/>
              </a:buClr>
              <a:buSzPts val="5000"/>
              <a:buFont typeface="Encode Sans Black"/>
              <a:buNone/>
              <a:defRPr sz="5000" b="1" i="0" u="none" strike="noStrike" cap="none">
                <a:solidFill>
                  <a:schemeClr val="lt2"/>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56"/>
        <p:cNvGrpSpPr/>
        <p:nvPr/>
      </p:nvGrpSpPr>
      <p:grpSpPr>
        <a:xfrm>
          <a:off x="0" y="0"/>
          <a:ext cx="0" cy="0"/>
          <a:chOff x="0" y="0"/>
          <a:chExt cx="0" cy="0"/>
        </a:xfrm>
      </p:grpSpPr>
      <p:sp>
        <p:nvSpPr>
          <p:cNvPr id="57" name="Google Shape;57;p15"/>
          <p:cNvSpPr txBox="1">
            <a:spLocks noGrp="1"/>
          </p:cNvSpPr>
          <p:nvPr>
            <p:ph type="body" idx="1"/>
          </p:nvPr>
        </p:nvSpPr>
        <p:spPr>
          <a:xfrm>
            <a:off x="447923" y="2320239"/>
            <a:ext cx="8197200" cy="22518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lt2"/>
              </a:buClr>
              <a:buSzPts val="2400"/>
              <a:buFont typeface="Merriweather Sans"/>
              <a:buChar char="&gt;"/>
              <a:defRPr sz="2400" b="1" i="0" u="none" strike="noStrike" cap="none">
                <a:solidFill>
                  <a:schemeClr val="lt2"/>
                </a:solidFill>
                <a:latin typeface="Open Sans"/>
                <a:ea typeface="Open Sans"/>
                <a:cs typeface="Open Sans"/>
                <a:sym typeface="Open Sans"/>
              </a:defRPr>
            </a:lvl1pPr>
            <a:lvl2pPr marL="914400" marR="0" lvl="1" indent="-355600" algn="l" rtl="0">
              <a:spcBef>
                <a:spcPts val="400"/>
              </a:spcBef>
              <a:spcAft>
                <a:spcPts val="0"/>
              </a:spcAft>
              <a:buClr>
                <a:schemeClr val="lt2"/>
              </a:buClr>
              <a:buSzPts val="2000"/>
              <a:buFont typeface="Arial"/>
              <a:buChar char="–"/>
              <a:defRPr sz="2000" b="1" i="0" u="none" strike="noStrike" cap="none">
                <a:solidFill>
                  <a:schemeClr val="lt2"/>
                </a:solidFill>
                <a:latin typeface="Open Sans"/>
                <a:ea typeface="Open Sans"/>
                <a:cs typeface="Open Sans"/>
                <a:sym typeface="Open Sans"/>
              </a:defRPr>
            </a:lvl2pPr>
            <a:lvl3pPr marL="1371600" marR="0" lvl="2" indent="-342900" algn="l" rtl="0">
              <a:spcBef>
                <a:spcPts val="360"/>
              </a:spcBef>
              <a:spcAft>
                <a:spcPts val="0"/>
              </a:spcAft>
              <a:buClr>
                <a:schemeClr val="lt2"/>
              </a:buClr>
              <a:buSzPts val="1800"/>
              <a:buFont typeface="Merriweather Sans"/>
              <a:buChar char="&gt;"/>
              <a:defRPr sz="1800" b="1" i="0" u="none" strike="noStrike" cap="none">
                <a:solidFill>
                  <a:schemeClr val="lt2"/>
                </a:solidFill>
                <a:latin typeface="Open Sans"/>
                <a:ea typeface="Open Sans"/>
                <a:cs typeface="Open Sans"/>
                <a:sym typeface="Open Sans"/>
              </a:defRPr>
            </a:lvl3pPr>
            <a:lvl4pPr marL="1828800" marR="0" lvl="3" indent="-330200" algn="l" rtl="0">
              <a:spcBef>
                <a:spcPts val="320"/>
              </a:spcBef>
              <a:spcAft>
                <a:spcPts val="0"/>
              </a:spcAft>
              <a:buClr>
                <a:schemeClr val="lt2"/>
              </a:buClr>
              <a:buSzPts val="1600"/>
              <a:buFont typeface="Arial"/>
              <a:buChar char="–"/>
              <a:defRPr sz="1600" b="1" i="0" u="none" strike="noStrike" cap="none">
                <a:solidFill>
                  <a:schemeClr val="lt2"/>
                </a:solidFill>
                <a:latin typeface="Open Sans"/>
                <a:ea typeface="Open Sans"/>
                <a:cs typeface="Open Sans"/>
                <a:sym typeface="Open Sans"/>
              </a:defRPr>
            </a:lvl4pPr>
            <a:lvl5pPr marL="2286000" marR="0" lvl="4" indent="-317500" algn="l" rtl="0">
              <a:spcBef>
                <a:spcPts val="280"/>
              </a:spcBef>
              <a:spcAft>
                <a:spcPts val="0"/>
              </a:spcAft>
              <a:buClr>
                <a:schemeClr val="lt2"/>
              </a:buClr>
              <a:buSzPts val="1400"/>
              <a:buFont typeface="Merriweather Sans"/>
              <a:buChar char="&gt;"/>
              <a:defRPr sz="1400" b="1" i="0" u="none" strike="noStrike" cap="none">
                <a:solidFill>
                  <a:schemeClr val="lt2"/>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58" name="Google Shape;58;p15"/>
          <p:cNvSpPr txBox="1">
            <a:spLocks noGrp="1"/>
          </p:cNvSpPr>
          <p:nvPr>
            <p:ph type="body" idx="2"/>
          </p:nvPr>
        </p:nvSpPr>
        <p:spPr>
          <a:xfrm>
            <a:off x="460375" y="1730667"/>
            <a:ext cx="8184600" cy="411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chemeClr val="lt2"/>
              </a:buClr>
              <a:buSzPts val="2400"/>
              <a:buFont typeface="Arial"/>
              <a:buNone/>
              <a:defRPr sz="2400" b="0" i="0" u="none" strike="noStrike" cap="none">
                <a:solidFill>
                  <a:schemeClr val="lt2"/>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59" name="Google Shape;59;p15"/>
          <p:cNvPicPr preferRelativeResize="0"/>
          <p:nvPr/>
        </p:nvPicPr>
        <p:blipFill rotWithShape="1">
          <a:blip r:embed="rId2">
            <a:alphaModFix/>
          </a:blip>
          <a:srcRect/>
          <a:stretch/>
        </p:blipFill>
        <p:spPr>
          <a:xfrm>
            <a:off x="549031" y="1363508"/>
            <a:ext cx="1103785" cy="96362"/>
          </a:xfrm>
          <a:prstGeom prst="rect">
            <a:avLst/>
          </a:prstGeom>
          <a:noFill/>
          <a:ln>
            <a:noFill/>
          </a:ln>
        </p:spPr>
      </p:pic>
      <p:pic>
        <p:nvPicPr>
          <p:cNvPr id="60" name="Google Shape;60;p15"/>
          <p:cNvPicPr preferRelativeResize="0"/>
          <p:nvPr/>
        </p:nvPicPr>
        <p:blipFill rotWithShape="1">
          <a:blip r:embed="rId3">
            <a:alphaModFix/>
          </a:blip>
          <a:srcRect/>
          <a:stretch/>
        </p:blipFill>
        <p:spPr>
          <a:xfrm>
            <a:off x="6105037" y="4675530"/>
            <a:ext cx="2540000" cy="172311"/>
          </a:xfrm>
          <a:prstGeom prst="rect">
            <a:avLst/>
          </a:prstGeom>
          <a:noFill/>
          <a:ln>
            <a:noFill/>
          </a:ln>
        </p:spPr>
      </p:pic>
      <p:sp>
        <p:nvSpPr>
          <p:cNvPr id="61" name="Google Shape;61;p15"/>
          <p:cNvSpPr txBox="1">
            <a:spLocks noGrp="1"/>
          </p:cNvSpPr>
          <p:nvPr>
            <p:ph type="title"/>
          </p:nvPr>
        </p:nvSpPr>
        <p:spPr>
          <a:xfrm>
            <a:off x="447923" y="371510"/>
            <a:ext cx="8197200" cy="9939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2"/>
              </a:buClr>
              <a:buSzPts val="3000"/>
              <a:buFont typeface="Encode Sans Black"/>
              <a:buNone/>
              <a:defRPr sz="3000" b="1" i="0" u="none" strike="noStrike" cap="none">
                <a:solidFill>
                  <a:schemeClr val="lt2"/>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chemeClr val="dk1"/>
        </a:solidFill>
        <a:effectLst/>
      </p:bgPr>
    </p:bg>
    <p:spTree>
      <p:nvGrpSpPr>
        <p:cNvPr id="1" name="Shape 62"/>
        <p:cNvGrpSpPr/>
        <p:nvPr/>
      </p:nvGrpSpPr>
      <p:grpSpPr>
        <a:xfrm>
          <a:off x="0" y="0"/>
          <a:ext cx="0" cy="0"/>
          <a:chOff x="0" y="0"/>
          <a:chExt cx="0" cy="0"/>
        </a:xfrm>
      </p:grpSpPr>
      <p:pic>
        <p:nvPicPr>
          <p:cNvPr id="63" name="Google Shape;63;p16" descr="UW_W Logo_White.png"/>
          <p:cNvPicPr preferRelativeResize="0"/>
          <p:nvPr/>
        </p:nvPicPr>
        <p:blipFill rotWithShape="1">
          <a:blip r:embed="rId2">
            <a:alphaModFix/>
          </a:blip>
          <a:srcRect/>
          <a:stretch/>
        </p:blipFill>
        <p:spPr>
          <a:xfrm>
            <a:off x="7483915" y="4219956"/>
            <a:ext cx="1371600" cy="923544"/>
          </a:xfrm>
          <a:prstGeom prst="rect">
            <a:avLst/>
          </a:prstGeom>
          <a:noFill/>
          <a:ln>
            <a:noFill/>
          </a:ln>
        </p:spPr>
      </p:pic>
      <p:pic>
        <p:nvPicPr>
          <p:cNvPr id="64" name="Google Shape;64;p16"/>
          <p:cNvPicPr preferRelativeResize="0"/>
          <p:nvPr/>
        </p:nvPicPr>
        <p:blipFill rotWithShape="1">
          <a:blip r:embed="rId3">
            <a:alphaModFix/>
          </a:blip>
          <a:srcRect/>
          <a:stretch/>
        </p:blipFill>
        <p:spPr>
          <a:xfrm>
            <a:off x="568081" y="4675530"/>
            <a:ext cx="2540000" cy="172311"/>
          </a:xfrm>
          <a:prstGeom prst="rect">
            <a:avLst/>
          </a:prstGeom>
          <a:noFill/>
          <a:ln>
            <a:noFill/>
          </a:ln>
        </p:spPr>
      </p:pic>
      <p:pic>
        <p:nvPicPr>
          <p:cNvPr id="65" name="Google Shape;65;p16"/>
          <p:cNvPicPr preferRelativeResize="0"/>
          <p:nvPr/>
        </p:nvPicPr>
        <p:blipFill rotWithShape="1">
          <a:blip r:embed="rId4">
            <a:alphaModFix/>
          </a:blip>
          <a:srcRect/>
          <a:stretch/>
        </p:blipFill>
        <p:spPr>
          <a:xfrm>
            <a:off x="568081" y="3426449"/>
            <a:ext cx="1600198" cy="139700"/>
          </a:xfrm>
          <a:prstGeom prst="rect">
            <a:avLst/>
          </a:prstGeom>
          <a:noFill/>
          <a:ln>
            <a:noFill/>
          </a:ln>
        </p:spPr>
      </p:pic>
      <p:sp>
        <p:nvSpPr>
          <p:cNvPr id="66" name="Google Shape;66;p16"/>
          <p:cNvSpPr txBox="1">
            <a:spLocks noGrp="1"/>
          </p:cNvSpPr>
          <p:nvPr>
            <p:ph type="title"/>
          </p:nvPr>
        </p:nvSpPr>
        <p:spPr>
          <a:xfrm>
            <a:off x="460375" y="644993"/>
            <a:ext cx="7023600" cy="26418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2"/>
              </a:buClr>
              <a:buSzPts val="5000"/>
              <a:buFont typeface="Encode Sans Black"/>
              <a:buNone/>
              <a:defRPr sz="5000" b="1" i="0" u="none" strike="noStrike" cap="none">
                <a:solidFill>
                  <a:schemeClr val="lt2"/>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Header + Content">
  <p:cSld name="Header + Content">
    <p:bg>
      <p:bgPr>
        <a:solidFill>
          <a:schemeClr val="dk1"/>
        </a:solidFill>
        <a:effectLst/>
      </p:bgPr>
    </p:bg>
    <p:spTree>
      <p:nvGrpSpPr>
        <p:cNvPr id="1" name="Shape 67"/>
        <p:cNvGrpSpPr/>
        <p:nvPr/>
      </p:nvGrpSpPr>
      <p:grpSpPr>
        <a:xfrm>
          <a:off x="0" y="0"/>
          <a:ext cx="0" cy="0"/>
          <a:chOff x="0" y="0"/>
          <a:chExt cx="0" cy="0"/>
        </a:xfrm>
      </p:grpSpPr>
      <p:sp>
        <p:nvSpPr>
          <p:cNvPr id="68" name="Google Shape;68;p17"/>
          <p:cNvSpPr txBox="1">
            <a:spLocks noGrp="1"/>
          </p:cNvSpPr>
          <p:nvPr>
            <p:ph type="body" idx="1"/>
          </p:nvPr>
        </p:nvSpPr>
        <p:spPr>
          <a:xfrm>
            <a:off x="447923" y="1730667"/>
            <a:ext cx="8197200" cy="23658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lt2"/>
              </a:buClr>
              <a:buSzPts val="2400"/>
              <a:buFont typeface="Merriweather Sans"/>
              <a:buChar char="&gt;"/>
              <a:defRPr sz="2400" b="1" i="0" u="none" strike="noStrike" cap="none">
                <a:solidFill>
                  <a:schemeClr val="lt2"/>
                </a:solidFill>
                <a:latin typeface="Open Sans"/>
                <a:ea typeface="Open Sans"/>
                <a:cs typeface="Open Sans"/>
                <a:sym typeface="Open Sans"/>
              </a:defRPr>
            </a:lvl1pPr>
            <a:lvl2pPr marL="914400" marR="0" lvl="1" indent="-355600" algn="l" rtl="0">
              <a:spcBef>
                <a:spcPts val="400"/>
              </a:spcBef>
              <a:spcAft>
                <a:spcPts val="0"/>
              </a:spcAft>
              <a:buClr>
                <a:schemeClr val="lt2"/>
              </a:buClr>
              <a:buSzPts val="2000"/>
              <a:buFont typeface="Arial"/>
              <a:buChar char="–"/>
              <a:defRPr sz="2000" b="1" i="0" u="none" strike="noStrike" cap="none">
                <a:solidFill>
                  <a:schemeClr val="lt2"/>
                </a:solidFill>
                <a:latin typeface="Open Sans"/>
                <a:ea typeface="Open Sans"/>
                <a:cs typeface="Open Sans"/>
                <a:sym typeface="Open Sans"/>
              </a:defRPr>
            </a:lvl2pPr>
            <a:lvl3pPr marL="1371600" marR="0" lvl="2" indent="-342900" algn="l" rtl="0">
              <a:spcBef>
                <a:spcPts val="360"/>
              </a:spcBef>
              <a:spcAft>
                <a:spcPts val="0"/>
              </a:spcAft>
              <a:buClr>
                <a:schemeClr val="lt2"/>
              </a:buClr>
              <a:buSzPts val="1800"/>
              <a:buFont typeface="Merriweather Sans"/>
              <a:buChar char="&gt;"/>
              <a:defRPr sz="1800" b="1" i="0" u="none" strike="noStrike" cap="none">
                <a:solidFill>
                  <a:schemeClr val="lt2"/>
                </a:solidFill>
                <a:latin typeface="Open Sans"/>
                <a:ea typeface="Open Sans"/>
                <a:cs typeface="Open Sans"/>
                <a:sym typeface="Open Sans"/>
              </a:defRPr>
            </a:lvl3pPr>
            <a:lvl4pPr marL="1828800" marR="0" lvl="3" indent="-330200" algn="l" rtl="0">
              <a:spcBef>
                <a:spcPts val="320"/>
              </a:spcBef>
              <a:spcAft>
                <a:spcPts val="0"/>
              </a:spcAft>
              <a:buClr>
                <a:schemeClr val="lt2"/>
              </a:buClr>
              <a:buSzPts val="1600"/>
              <a:buFont typeface="Arial"/>
              <a:buChar char="–"/>
              <a:defRPr sz="1600" b="1" i="0" u="none" strike="noStrike" cap="none">
                <a:solidFill>
                  <a:schemeClr val="lt2"/>
                </a:solidFill>
                <a:latin typeface="Open Sans"/>
                <a:ea typeface="Open Sans"/>
                <a:cs typeface="Open Sans"/>
                <a:sym typeface="Open Sans"/>
              </a:defRPr>
            </a:lvl4pPr>
            <a:lvl5pPr marL="2286000" marR="0" lvl="4" indent="-317500" algn="l" rtl="0">
              <a:spcBef>
                <a:spcPts val="280"/>
              </a:spcBef>
              <a:spcAft>
                <a:spcPts val="0"/>
              </a:spcAft>
              <a:buClr>
                <a:schemeClr val="lt2"/>
              </a:buClr>
              <a:buSzPts val="1400"/>
              <a:buFont typeface="Merriweather Sans"/>
              <a:buChar char="&gt;"/>
              <a:defRPr sz="1400" b="1" i="0" u="none" strike="noStrike" cap="none">
                <a:solidFill>
                  <a:schemeClr val="lt2"/>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69" name="Google Shape;69;p17"/>
          <p:cNvPicPr preferRelativeResize="0"/>
          <p:nvPr/>
        </p:nvPicPr>
        <p:blipFill rotWithShape="1">
          <a:blip r:embed="rId2">
            <a:alphaModFix/>
          </a:blip>
          <a:srcRect/>
          <a:stretch/>
        </p:blipFill>
        <p:spPr>
          <a:xfrm>
            <a:off x="549031" y="1363508"/>
            <a:ext cx="1103785" cy="96362"/>
          </a:xfrm>
          <a:prstGeom prst="rect">
            <a:avLst/>
          </a:prstGeom>
          <a:noFill/>
          <a:ln>
            <a:noFill/>
          </a:ln>
        </p:spPr>
      </p:pic>
      <p:pic>
        <p:nvPicPr>
          <p:cNvPr id="70" name="Google Shape;70;p17" descr="UW_W Logo_White.png"/>
          <p:cNvPicPr preferRelativeResize="0"/>
          <p:nvPr/>
        </p:nvPicPr>
        <p:blipFill rotWithShape="1">
          <a:blip r:embed="rId3">
            <a:alphaModFix/>
          </a:blip>
          <a:srcRect/>
          <a:stretch/>
        </p:blipFill>
        <p:spPr>
          <a:xfrm>
            <a:off x="7483915" y="4219956"/>
            <a:ext cx="1371600" cy="923544"/>
          </a:xfrm>
          <a:prstGeom prst="rect">
            <a:avLst/>
          </a:prstGeom>
          <a:noFill/>
          <a:ln>
            <a:noFill/>
          </a:ln>
        </p:spPr>
      </p:pic>
      <p:sp>
        <p:nvSpPr>
          <p:cNvPr id="71" name="Google Shape;71;p17"/>
          <p:cNvSpPr txBox="1">
            <a:spLocks noGrp="1"/>
          </p:cNvSpPr>
          <p:nvPr>
            <p:ph type="title"/>
          </p:nvPr>
        </p:nvSpPr>
        <p:spPr>
          <a:xfrm>
            <a:off x="447923" y="369733"/>
            <a:ext cx="8197200" cy="9939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2"/>
              </a:buClr>
              <a:buSzPts val="3000"/>
              <a:buFont typeface="Encode Sans Black"/>
              <a:buNone/>
              <a:defRPr sz="3000" b="1" i="0" u="none" strike="noStrike" cap="none">
                <a:solidFill>
                  <a:schemeClr val="lt2"/>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Header + Graphic">
  <p:cSld name="Header + Graphic">
    <p:bg>
      <p:bgPr>
        <a:solidFill>
          <a:schemeClr val="dk1"/>
        </a:solidFill>
        <a:effectLst/>
      </p:bgPr>
    </p:bg>
    <p:spTree>
      <p:nvGrpSpPr>
        <p:cNvPr id="1" name="Shape 72"/>
        <p:cNvGrpSpPr/>
        <p:nvPr/>
      </p:nvGrpSpPr>
      <p:grpSpPr>
        <a:xfrm>
          <a:off x="0" y="0"/>
          <a:ext cx="0" cy="0"/>
          <a:chOff x="0" y="0"/>
          <a:chExt cx="0" cy="0"/>
        </a:xfrm>
      </p:grpSpPr>
      <p:sp>
        <p:nvSpPr>
          <p:cNvPr id="73" name="Google Shape;73;p18"/>
          <p:cNvSpPr>
            <a:spLocks noGrp="1"/>
          </p:cNvSpPr>
          <p:nvPr>
            <p:ph type="chart" idx="2"/>
          </p:nvPr>
        </p:nvSpPr>
        <p:spPr>
          <a:xfrm>
            <a:off x="447923" y="1724977"/>
            <a:ext cx="8184600" cy="28281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FFFFFF"/>
              </a:buClr>
              <a:buSzPts val="2400"/>
              <a:buFont typeface="Arial"/>
              <a:buNone/>
              <a:defRPr sz="2400" b="0" i="1" u="none" strike="noStrike" cap="none">
                <a:solidFill>
                  <a:srgbClr val="FFFFFF"/>
                </a:solidFill>
                <a:latin typeface="Open Sans Light"/>
                <a:ea typeface="Open Sans Light"/>
                <a:cs typeface="Open Sans Light"/>
                <a:sym typeface="Open Sans Light"/>
              </a:defRPr>
            </a:lvl1pPr>
            <a:lvl2pPr marR="0" lvl="1"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R="0" lvl="2"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R="0" lvl="3"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R="0" lvl="4"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74" name="Google Shape;74;p18"/>
          <p:cNvPicPr preferRelativeResize="0"/>
          <p:nvPr/>
        </p:nvPicPr>
        <p:blipFill rotWithShape="1">
          <a:blip r:embed="rId2">
            <a:alphaModFix/>
          </a:blip>
          <a:srcRect/>
          <a:stretch/>
        </p:blipFill>
        <p:spPr>
          <a:xfrm>
            <a:off x="549031" y="1363508"/>
            <a:ext cx="1103785" cy="96362"/>
          </a:xfrm>
          <a:prstGeom prst="rect">
            <a:avLst/>
          </a:prstGeom>
          <a:noFill/>
          <a:ln>
            <a:noFill/>
          </a:ln>
        </p:spPr>
      </p:pic>
      <p:pic>
        <p:nvPicPr>
          <p:cNvPr id="75" name="Google Shape;75;p18"/>
          <p:cNvPicPr preferRelativeResize="0"/>
          <p:nvPr/>
        </p:nvPicPr>
        <p:blipFill rotWithShape="1">
          <a:blip r:embed="rId3">
            <a:alphaModFix/>
          </a:blip>
          <a:srcRect/>
          <a:stretch/>
        </p:blipFill>
        <p:spPr>
          <a:xfrm>
            <a:off x="6105037" y="4675530"/>
            <a:ext cx="2540000" cy="172311"/>
          </a:xfrm>
          <a:prstGeom prst="rect">
            <a:avLst/>
          </a:prstGeom>
          <a:noFill/>
          <a:ln>
            <a:noFill/>
          </a:ln>
        </p:spPr>
      </p:pic>
      <p:sp>
        <p:nvSpPr>
          <p:cNvPr id="76" name="Google Shape;76;p18"/>
          <p:cNvSpPr txBox="1">
            <a:spLocks noGrp="1"/>
          </p:cNvSpPr>
          <p:nvPr>
            <p:ph type="title"/>
          </p:nvPr>
        </p:nvSpPr>
        <p:spPr>
          <a:xfrm>
            <a:off x="460375" y="370622"/>
            <a:ext cx="8184600" cy="9939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2"/>
              </a:buClr>
              <a:buSzPts val="3000"/>
              <a:buFont typeface="Encode Sans Black"/>
              <a:buNone/>
              <a:defRPr sz="3000" b="1" i="0" u="none" strike="noStrike" cap="none">
                <a:solidFill>
                  <a:schemeClr val="lt2"/>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78"/>
        <p:cNvGrpSpPr/>
        <p:nvPr/>
      </p:nvGrpSpPr>
      <p:grpSpPr>
        <a:xfrm>
          <a:off x="0" y="0"/>
          <a:ext cx="0" cy="0"/>
          <a:chOff x="0" y="0"/>
          <a:chExt cx="0" cy="0"/>
        </a:xfrm>
      </p:grpSpPr>
      <p:pic>
        <p:nvPicPr>
          <p:cNvPr id="79" name="Google Shape;79;p20"/>
          <p:cNvPicPr preferRelativeResize="0"/>
          <p:nvPr/>
        </p:nvPicPr>
        <p:blipFill rotWithShape="1">
          <a:blip r:embed="rId2">
            <a:alphaModFix/>
          </a:blip>
          <a:srcRect/>
          <a:stretch/>
        </p:blipFill>
        <p:spPr>
          <a:xfrm>
            <a:off x="555381" y="1364403"/>
            <a:ext cx="1103785" cy="96361"/>
          </a:xfrm>
          <a:prstGeom prst="rect">
            <a:avLst/>
          </a:prstGeom>
          <a:noFill/>
          <a:ln>
            <a:noFill/>
          </a:ln>
        </p:spPr>
      </p:pic>
      <p:pic>
        <p:nvPicPr>
          <p:cNvPr id="80" name="Google Shape;80;p20"/>
          <p:cNvPicPr preferRelativeResize="0"/>
          <p:nvPr/>
        </p:nvPicPr>
        <p:blipFill rotWithShape="1">
          <a:blip r:embed="rId3">
            <a:alphaModFix/>
          </a:blip>
          <a:srcRect/>
          <a:stretch/>
        </p:blipFill>
        <p:spPr>
          <a:xfrm>
            <a:off x="549031" y="1363508"/>
            <a:ext cx="1103785" cy="96362"/>
          </a:xfrm>
          <a:prstGeom prst="rect">
            <a:avLst/>
          </a:prstGeom>
          <a:noFill/>
          <a:ln>
            <a:noFill/>
          </a:ln>
        </p:spPr>
      </p:pic>
      <p:sp>
        <p:nvSpPr>
          <p:cNvPr id="81" name="Google Shape;81;p20"/>
          <p:cNvSpPr txBox="1">
            <a:spLocks noGrp="1"/>
          </p:cNvSpPr>
          <p:nvPr>
            <p:ph type="body" idx="1"/>
          </p:nvPr>
        </p:nvSpPr>
        <p:spPr>
          <a:xfrm>
            <a:off x="447923" y="2320239"/>
            <a:ext cx="8197200" cy="22518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2"/>
              </a:buClr>
              <a:buSzPts val="2400"/>
              <a:buFont typeface="Merriweather Sans"/>
              <a:buChar char="&gt;"/>
              <a:defRPr sz="2400" b="1" i="0" u="none" strike="noStrike" cap="none">
                <a:solidFill>
                  <a:schemeClr val="dk2"/>
                </a:solidFill>
                <a:latin typeface="Open Sans"/>
                <a:ea typeface="Open Sans"/>
                <a:cs typeface="Open Sans"/>
                <a:sym typeface="Open Sans"/>
              </a:defRPr>
            </a:lvl1pPr>
            <a:lvl2pPr marL="914400" marR="0" lvl="1" indent="-355600" algn="l" rtl="0">
              <a:spcBef>
                <a:spcPts val="400"/>
              </a:spcBef>
              <a:spcAft>
                <a:spcPts val="0"/>
              </a:spcAft>
              <a:buClr>
                <a:schemeClr val="dk2"/>
              </a:buClr>
              <a:buSzPts val="2000"/>
              <a:buFont typeface="Arial"/>
              <a:buChar char="–"/>
              <a:defRPr sz="2000" b="1" i="0" u="none" strike="noStrike" cap="none">
                <a:solidFill>
                  <a:schemeClr val="dk2"/>
                </a:solidFill>
                <a:latin typeface="Open Sans"/>
                <a:ea typeface="Open Sans"/>
                <a:cs typeface="Open Sans"/>
                <a:sym typeface="Open Sans"/>
              </a:defRPr>
            </a:lvl2pPr>
            <a:lvl3pPr marL="1371600" marR="0" lvl="2" indent="-342900" algn="l" rtl="0">
              <a:spcBef>
                <a:spcPts val="360"/>
              </a:spcBef>
              <a:spcAft>
                <a:spcPts val="0"/>
              </a:spcAft>
              <a:buClr>
                <a:schemeClr val="dk2"/>
              </a:buClr>
              <a:buSzPts val="1800"/>
              <a:buFont typeface="Merriweather Sans"/>
              <a:buChar char="&gt;"/>
              <a:defRPr sz="1800" b="1" i="0" u="none" strike="noStrike" cap="none">
                <a:solidFill>
                  <a:schemeClr val="dk2"/>
                </a:solidFill>
                <a:latin typeface="Open Sans"/>
                <a:ea typeface="Open Sans"/>
                <a:cs typeface="Open Sans"/>
                <a:sym typeface="Open Sans"/>
              </a:defRPr>
            </a:lvl3pPr>
            <a:lvl4pPr marL="1828800" marR="0" lvl="3" indent="-330200" algn="l" rtl="0">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4pPr>
            <a:lvl5pPr marL="2286000" marR="0" lvl="4" indent="-317500" algn="l" rtl="0">
              <a:spcBef>
                <a:spcPts val="280"/>
              </a:spcBef>
              <a:spcAft>
                <a:spcPts val="0"/>
              </a:spcAft>
              <a:buClr>
                <a:schemeClr val="dk2"/>
              </a:buClr>
              <a:buSzPts val="1400"/>
              <a:buFont typeface="Merriweather Sans"/>
              <a:buChar char="&gt;"/>
              <a:defRPr sz="1400" b="1" i="0" u="none" strike="noStrike" cap="none">
                <a:solidFill>
                  <a:schemeClr val="dk2"/>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2" name="Google Shape;82;p20"/>
          <p:cNvSpPr txBox="1">
            <a:spLocks noGrp="1"/>
          </p:cNvSpPr>
          <p:nvPr>
            <p:ph type="body" idx="2"/>
          </p:nvPr>
        </p:nvSpPr>
        <p:spPr>
          <a:xfrm>
            <a:off x="460375" y="1730667"/>
            <a:ext cx="8184600" cy="411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83" name="Google Shape;83;p20"/>
          <p:cNvPicPr preferRelativeResize="0"/>
          <p:nvPr/>
        </p:nvPicPr>
        <p:blipFill rotWithShape="1">
          <a:blip r:embed="rId4">
            <a:alphaModFix/>
          </a:blip>
          <a:srcRect/>
          <a:stretch/>
        </p:blipFill>
        <p:spPr>
          <a:xfrm>
            <a:off x="6105041" y="4675530"/>
            <a:ext cx="2539991" cy="172311"/>
          </a:xfrm>
          <a:prstGeom prst="rect">
            <a:avLst/>
          </a:prstGeom>
          <a:noFill/>
          <a:ln>
            <a:noFill/>
          </a:ln>
        </p:spPr>
      </p:pic>
      <p:sp>
        <p:nvSpPr>
          <p:cNvPr id="84" name="Google Shape;84;p20"/>
          <p:cNvSpPr txBox="1">
            <a:spLocks noGrp="1"/>
          </p:cNvSpPr>
          <p:nvPr>
            <p:ph type="title"/>
          </p:nvPr>
        </p:nvSpPr>
        <p:spPr>
          <a:xfrm>
            <a:off x="447922" y="369285"/>
            <a:ext cx="8197200" cy="9939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3000"/>
              <a:buFont typeface="Encode Sans Black"/>
              <a:buNone/>
              <a:defRPr sz="3000" b="1" i="0" u="none" strike="noStrike" cap="none">
                <a:solidFill>
                  <a:schemeClr val="dk1"/>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85"/>
        <p:cNvGrpSpPr/>
        <p:nvPr/>
      </p:nvGrpSpPr>
      <p:grpSpPr>
        <a:xfrm>
          <a:off x="0" y="0"/>
          <a:ext cx="0" cy="0"/>
          <a:chOff x="0" y="0"/>
          <a:chExt cx="0" cy="0"/>
        </a:xfrm>
      </p:grpSpPr>
      <p:pic>
        <p:nvPicPr>
          <p:cNvPr id="86" name="Google Shape;86;p21"/>
          <p:cNvPicPr preferRelativeResize="0"/>
          <p:nvPr/>
        </p:nvPicPr>
        <p:blipFill rotWithShape="1">
          <a:blip r:embed="rId2">
            <a:alphaModFix/>
          </a:blip>
          <a:srcRect/>
          <a:stretch/>
        </p:blipFill>
        <p:spPr>
          <a:xfrm>
            <a:off x="568081" y="3426449"/>
            <a:ext cx="1600198" cy="139700"/>
          </a:xfrm>
          <a:prstGeom prst="rect">
            <a:avLst/>
          </a:prstGeom>
          <a:noFill/>
          <a:ln>
            <a:noFill/>
          </a:ln>
        </p:spPr>
      </p:pic>
      <p:pic>
        <p:nvPicPr>
          <p:cNvPr id="87" name="Google Shape;87;p21"/>
          <p:cNvPicPr preferRelativeResize="0"/>
          <p:nvPr/>
        </p:nvPicPr>
        <p:blipFill rotWithShape="1">
          <a:blip r:embed="rId3">
            <a:alphaModFix/>
          </a:blip>
          <a:srcRect/>
          <a:stretch/>
        </p:blipFill>
        <p:spPr>
          <a:xfrm>
            <a:off x="568081" y="4599009"/>
            <a:ext cx="2425226" cy="213273"/>
          </a:xfrm>
          <a:prstGeom prst="rect">
            <a:avLst/>
          </a:prstGeom>
          <a:noFill/>
          <a:ln>
            <a:noFill/>
          </a:ln>
        </p:spPr>
      </p:pic>
      <p:pic>
        <p:nvPicPr>
          <p:cNvPr id="88" name="Google Shape;88;p21" descr="W Logo_Purple_2685_HEX.png"/>
          <p:cNvPicPr preferRelativeResize="0"/>
          <p:nvPr/>
        </p:nvPicPr>
        <p:blipFill rotWithShape="1">
          <a:blip r:embed="rId4">
            <a:alphaModFix/>
          </a:blip>
          <a:srcRect/>
          <a:stretch/>
        </p:blipFill>
        <p:spPr>
          <a:xfrm>
            <a:off x="7483915" y="4219956"/>
            <a:ext cx="1371600" cy="923544"/>
          </a:xfrm>
          <a:prstGeom prst="rect">
            <a:avLst/>
          </a:prstGeom>
          <a:noFill/>
          <a:ln>
            <a:noFill/>
          </a:ln>
        </p:spPr>
      </p:pic>
      <p:sp>
        <p:nvSpPr>
          <p:cNvPr id="89" name="Google Shape;89;p21"/>
          <p:cNvSpPr txBox="1">
            <a:spLocks noGrp="1"/>
          </p:cNvSpPr>
          <p:nvPr>
            <p:ph type="title"/>
          </p:nvPr>
        </p:nvSpPr>
        <p:spPr>
          <a:xfrm>
            <a:off x="460375" y="644993"/>
            <a:ext cx="7023600" cy="26418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5000"/>
              <a:buFont typeface="Encode Sans Black"/>
              <a:buNone/>
              <a:defRPr sz="5000" b="1" i="0" u="none" strike="noStrike" cap="none">
                <a:solidFill>
                  <a:schemeClr val="dk1"/>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0"/>
        <p:cNvGrpSpPr/>
        <p:nvPr/>
      </p:nvGrpSpPr>
      <p:grpSpPr>
        <a:xfrm>
          <a:off x="0" y="0"/>
          <a:ext cx="0" cy="0"/>
          <a:chOff x="0" y="0"/>
          <a:chExt cx="0" cy="0"/>
        </a:xfrm>
      </p:grpSpPr>
      <p:pic>
        <p:nvPicPr>
          <p:cNvPr id="91" name="Google Shape;91;p22"/>
          <p:cNvPicPr preferRelativeResize="0"/>
          <p:nvPr/>
        </p:nvPicPr>
        <p:blipFill rotWithShape="1">
          <a:blip r:embed="rId2">
            <a:alphaModFix/>
          </a:blip>
          <a:srcRect/>
          <a:stretch/>
        </p:blipFill>
        <p:spPr>
          <a:xfrm>
            <a:off x="568081" y="3426449"/>
            <a:ext cx="1600198" cy="139700"/>
          </a:xfrm>
          <a:prstGeom prst="rect">
            <a:avLst/>
          </a:prstGeom>
          <a:noFill/>
          <a:ln>
            <a:noFill/>
          </a:ln>
        </p:spPr>
      </p:pic>
      <p:pic>
        <p:nvPicPr>
          <p:cNvPr id="92" name="Google Shape;92;p22" descr="W Logo_Purple_2685_HEX.png"/>
          <p:cNvPicPr preferRelativeResize="0"/>
          <p:nvPr/>
        </p:nvPicPr>
        <p:blipFill rotWithShape="1">
          <a:blip r:embed="rId3">
            <a:alphaModFix/>
          </a:blip>
          <a:srcRect/>
          <a:stretch/>
        </p:blipFill>
        <p:spPr>
          <a:xfrm>
            <a:off x="7483915" y="4219956"/>
            <a:ext cx="1371600" cy="923544"/>
          </a:xfrm>
          <a:prstGeom prst="rect">
            <a:avLst/>
          </a:prstGeom>
          <a:noFill/>
          <a:ln>
            <a:noFill/>
          </a:ln>
        </p:spPr>
      </p:pic>
      <p:pic>
        <p:nvPicPr>
          <p:cNvPr id="93" name="Google Shape;93;p22"/>
          <p:cNvPicPr preferRelativeResize="0"/>
          <p:nvPr/>
        </p:nvPicPr>
        <p:blipFill rotWithShape="1">
          <a:blip r:embed="rId4">
            <a:alphaModFix/>
          </a:blip>
          <a:srcRect/>
          <a:stretch/>
        </p:blipFill>
        <p:spPr>
          <a:xfrm>
            <a:off x="568085" y="4675530"/>
            <a:ext cx="2539991" cy="172311"/>
          </a:xfrm>
          <a:prstGeom prst="rect">
            <a:avLst/>
          </a:prstGeom>
          <a:noFill/>
          <a:ln>
            <a:noFill/>
          </a:ln>
        </p:spPr>
      </p:pic>
      <p:sp>
        <p:nvSpPr>
          <p:cNvPr id="94" name="Google Shape;94;p22"/>
          <p:cNvSpPr txBox="1">
            <a:spLocks noGrp="1"/>
          </p:cNvSpPr>
          <p:nvPr>
            <p:ph type="title"/>
          </p:nvPr>
        </p:nvSpPr>
        <p:spPr>
          <a:xfrm>
            <a:off x="460376" y="644993"/>
            <a:ext cx="7023600" cy="26418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5000"/>
              <a:buFont typeface="Encode Sans Black"/>
              <a:buNone/>
              <a:defRPr sz="5000" b="1" i="0" u="none" strike="noStrike" cap="none">
                <a:solidFill>
                  <a:schemeClr val="dk1"/>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95"/>
        <p:cNvGrpSpPr/>
        <p:nvPr/>
      </p:nvGrpSpPr>
      <p:grpSpPr>
        <a:xfrm>
          <a:off x="0" y="0"/>
          <a:ext cx="0" cy="0"/>
          <a:chOff x="0" y="0"/>
          <a:chExt cx="0" cy="0"/>
        </a:xfrm>
      </p:grpSpPr>
      <p:pic>
        <p:nvPicPr>
          <p:cNvPr id="96" name="Google Shape;96;p23"/>
          <p:cNvPicPr preferRelativeResize="0"/>
          <p:nvPr/>
        </p:nvPicPr>
        <p:blipFill rotWithShape="1">
          <a:blip r:embed="rId2">
            <a:alphaModFix/>
          </a:blip>
          <a:srcRect/>
          <a:stretch/>
        </p:blipFill>
        <p:spPr>
          <a:xfrm>
            <a:off x="549031" y="1363508"/>
            <a:ext cx="1103785" cy="96362"/>
          </a:xfrm>
          <a:prstGeom prst="rect">
            <a:avLst/>
          </a:prstGeom>
          <a:noFill/>
          <a:ln>
            <a:noFill/>
          </a:ln>
        </p:spPr>
      </p:pic>
      <p:pic>
        <p:nvPicPr>
          <p:cNvPr id="97" name="Google Shape;97;p23" descr="W Logo_Purple_2685_HEX.png"/>
          <p:cNvPicPr preferRelativeResize="0"/>
          <p:nvPr/>
        </p:nvPicPr>
        <p:blipFill rotWithShape="1">
          <a:blip r:embed="rId3">
            <a:alphaModFix/>
          </a:blip>
          <a:srcRect/>
          <a:stretch/>
        </p:blipFill>
        <p:spPr>
          <a:xfrm>
            <a:off x="7483915" y="4219956"/>
            <a:ext cx="1371600" cy="923544"/>
          </a:xfrm>
          <a:prstGeom prst="rect">
            <a:avLst/>
          </a:prstGeom>
          <a:noFill/>
          <a:ln>
            <a:noFill/>
          </a:ln>
        </p:spPr>
      </p:pic>
      <p:sp>
        <p:nvSpPr>
          <p:cNvPr id="98" name="Google Shape;98;p23"/>
          <p:cNvSpPr txBox="1">
            <a:spLocks noGrp="1"/>
          </p:cNvSpPr>
          <p:nvPr>
            <p:ph type="body" idx="1"/>
          </p:nvPr>
        </p:nvSpPr>
        <p:spPr>
          <a:xfrm>
            <a:off x="447923" y="1730667"/>
            <a:ext cx="8197200" cy="23658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2"/>
              </a:buClr>
              <a:buSzPts val="2400"/>
              <a:buFont typeface="Merriweather Sans"/>
              <a:buChar char="&gt;"/>
              <a:defRPr sz="2400" b="1" i="0" u="none" strike="noStrike" cap="none">
                <a:solidFill>
                  <a:schemeClr val="dk2"/>
                </a:solidFill>
                <a:latin typeface="Open Sans"/>
                <a:ea typeface="Open Sans"/>
                <a:cs typeface="Open Sans"/>
                <a:sym typeface="Open Sans"/>
              </a:defRPr>
            </a:lvl1pPr>
            <a:lvl2pPr marL="914400" marR="0" lvl="1" indent="-355600" algn="l" rtl="0">
              <a:spcBef>
                <a:spcPts val="400"/>
              </a:spcBef>
              <a:spcAft>
                <a:spcPts val="0"/>
              </a:spcAft>
              <a:buClr>
                <a:schemeClr val="dk2"/>
              </a:buClr>
              <a:buSzPts val="2000"/>
              <a:buFont typeface="Arial"/>
              <a:buChar char="–"/>
              <a:defRPr sz="2000" b="1" i="0" u="none" strike="noStrike" cap="none">
                <a:solidFill>
                  <a:schemeClr val="dk2"/>
                </a:solidFill>
                <a:latin typeface="Open Sans"/>
                <a:ea typeface="Open Sans"/>
                <a:cs typeface="Open Sans"/>
                <a:sym typeface="Open Sans"/>
              </a:defRPr>
            </a:lvl2pPr>
            <a:lvl3pPr marL="1371600" marR="0" lvl="2" indent="-342900" algn="l" rtl="0">
              <a:spcBef>
                <a:spcPts val="360"/>
              </a:spcBef>
              <a:spcAft>
                <a:spcPts val="0"/>
              </a:spcAft>
              <a:buClr>
                <a:schemeClr val="dk2"/>
              </a:buClr>
              <a:buSzPts val="1800"/>
              <a:buFont typeface="Merriweather Sans"/>
              <a:buChar char="&gt;"/>
              <a:defRPr sz="1800" b="1" i="0" u="none" strike="noStrike" cap="none">
                <a:solidFill>
                  <a:schemeClr val="dk2"/>
                </a:solidFill>
                <a:latin typeface="Open Sans"/>
                <a:ea typeface="Open Sans"/>
                <a:cs typeface="Open Sans"/>
                <a:sym typeface="Open Sans"/>
              </a:defRPr>
            </a:lvl3pPr>
            <a:lvl4pPr marL="1828800" marR="0" lvl="3" indent="-330200" algn="l" rtl="0">
              <a:spcBef>
                <a:spcPts val="320"/>
              </a:spcBef>
              <a:spcAft>
                <a:spcPts val="0"/>
              </a:spcAft>
              <a:buClr>
                <a:schemeClr val="dk2"/>
              </a:buClr>
              <a:buSzPts val="1600"/>
              <a:buFont typeface="Arial"/>
              <a:buChar char="–"/>
              <a:defRPr sz="1600" b="1" i="0" u="none" strike="noStrike" cap="none">
                <a:solidFill>
                  <a:schemeClr val="dk2"/>
                </a:solidFill>
                <a:latin typeface="Open Sans"/>
                <a:ea typeface="Open Sans"/>
                <a:cs typeface="Open Sans"/>
                <a:sym typeface="Open Sans"/>
              </a:defRPr>
            </a:lvl4pPr>
            <a:lvl5pPr marL="2286000" marR="0" lvl="4" indent="-317500" algn="l" rtl="0">
              <a:spcBef>
                <a:spcPts val="280"/>
              </a:spcBef>
              <a:spcAft>
                <a:spcPts val="0"/>
              </a:spcAft>
              <a:buClr>
                <a:schemeClr val="dk2"/>
              </a:buClr>
              <a:buSzPts val="1400"/>
              <a:buFont typeface="Merriweather Sans"/>
              <a:buChar char="&gt;"/>
              <a:defRPr sz="1400" b="1" i="0" u="none" strike="noStrike" cap="none">
                <a:solidFill>
                  <a:schemeClr val="dk2"/>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9" name="Google Shape;99;p23"/>
          <p:cNvSpPr txBox="1">
            <a:spLocks noGrp="1"/>
          </p:cNvSpPr>
          <p:nvPr>
            <p:ph type="title"/>
          </p:nvPr>
        </p:nvSpPr>
        <p:spPr>
          <a:xfrm>
            <a:off x="460375" y="370622"/>
            <a:ext cx="8184600" cy="9939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3000"/>
              <a:buFont typeface="Encode Sans Black"/>
              <a:buNone/>
              <a:defRPr sz="3000" b="1" i="0" u="none" strike="noStrike" cap="none">
                <a:solidFill>
                  <a:schemeClr val="dk1"/>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100"/>
        <p:cNvGrpSpPr/>
        <p:nvPr/>
      </p:nvGrpSpPr>
      <p:grpSpPr>
        <a:xfrm>
          <a:off x="0" y="0"/>
          <a:ext cx="0" cy="0"/>
          <a:chOff x="0" y="0"/>
          <a:chExt cx="0" cy="0"/>
        </a:xfrm>
      </p:grpSpPr>
      <p:pic>
        <p:nvPicPr>
          <p:cNvPr id="101" name="Google Shape;101;p24"/>
          <p:cNvPicPr preferRelativeResize="0"/>
          <p:nvPr/>
        </p:nvPicPr>
        <p:blipFill rotWithShape="1">
          <a:blip r:embed="rId2">
            <a:alphaModFix/>
          </a:blip>
          <a:srcRect/>
          <a:stretch/>
        </p:blipFill>
        <p:spPr>
          <a:xfrm>
            <a:off x="549031" y="1363508"/>
            <a:ext cx="1103785" cy="96362"/>
          </a:xfrm>
          <a:prstGeom prst="rect">
            <a:avLst/>
          </a:prstGeom>
          <a:noFill/>
          <a:ln>
            <a:noFill/>
          </a:ln>
        </p:spPr>
      </p:pic>
      <p:sp>
        <p:nvSpPr>
          <p:cNvPr id="102" name="Google Shape;102;p24"/>
          <p:cNvSpPr>
            <a:spLocks noGrp="1"/>
          </p:cNvSpPr>
          <p:nvPr>
            <p:ph type="chart" idx="2"/>
          </p:nvPr>
        </p:nvSpPr>
        <p:spPr>
          <a:xfrm>
            <a:off x="447923" y="1724977"/>
            <a:ext cx="8184600" cy="29613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chemeClr val="dk1"/>
              </a:buClr>
              <a:buSzPts val="2400"/>
              <a:buFont typeface="Arial"/>
              <a:buNone/>
              <a:defRPr sz="2400" b="0" i="1" u="none" strike="noStrike" cap="none">
                <a:solidFill>
                  <a:schemeClr val="dk1"/>
                </a:solidFill>
                <a:latin typeface="Open Sans Light"/>
                <a:ea typeface="Open Sans Light"/>
                <a:cs typeface="Open Sans Light"/>
                <a:sym typeface="Open Sans Light"/>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03" name="Google Shape;103;p24"/>
          <p:cNvPicPr preferRelativeResize="0"/>
          <p:nvPr/>
        </p:nvPicPr>
        <p:blipFill rotWithShape="1">
          <a:blip r:embed="rId3">
            <a:alphaModFix/>
          </a:blip>
          <a:srcRect/>
          <a:stretch/>
        </p:blipFill>
        <p:spPr>
          <a:xfrm>
            <a:off x="6105041" y="4675530"/>
            <a:ext cx="2539991" cy="172311"/>
          </a:xfrm>
          <a:prstGeom prst="rect">
            <a:avLst/>
          </a:prstGeom>
          <a:noFill/>
          <a:ln>
            <a:noFill/>
          </a:ln>
        </p:spPr>
      </p:pic>
      <p:sp>
        <p:nvSpPr>
          <p:cNvPr id="104" name="Google Shape;104;p24"/>
          <p:cNvSpPr txBox="1">
            <a:spLocks noGrp="1"/>
          </p:cNvSpPr>
          <p:nvPr>
            <p:ph type="title"/>
          </p:nvPr>
        </p:nvSpPr>
        <p:spPr>
          <a:xfrm>
            <a:off x="460375" y="369733"/>
            <a:ext cx="8172300" cy="9939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3000"/>
              <a:buFont typeface="Encode Sans Black"/>
              <a:buNone/>
              <a:defRPr sz="3000" b="1" i="0" u="none" strike="noStrike" cap="none">
                <a:solidFill>
                  <a:schemeClr val="dk1"/>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chemeClr val="dk1"/>
        </a:solidFill>
        <a:effectLst/>
      </p:bgPr>
    </p:bg>
    <p:spTree>
      <p:nvGrpSpPr>
        <p:cNvPr id="1" name="Shape 105"/>
        <p:cNvGrpSpPr/>
        <p:nvPr/>
      </p:nvGrpSpPr>
      <p:grpSpPr>
        <a:xfrm>
          <a:off x="0" y="0"/>
          <a:ext cx="0" cy="0"/>
          <a:chOff x="0" y="0"/>
          <a:chExt cx="0" cy="0"/>
        </a:xfrm>
      </p:grpSpPr>
      <p:pic>
        <p:nvPicPr>
          <p:cNvPr id="106" name="Google Shape;106;p25" descr="UW_W Logo_White.png"/>
          <p:cNvPicPr preferRelativeResize="0"/>
          <p:nvPr/>
        </p:nvPicPr>
        <p:blipFill rotWithShape="1">
          <a:blip r:embed="rId2">
            <a:alphaModFix/>
          </a:blip>
          <a:srcRect/>
          <a:stretch/>
        </p:blipFill>
        <p:spPr>
          <a:xfrm>
            <a:off x="7483915" y="4219956"/>
            <a:ext cx="1371600" cy="923544"/>
          </a:xfrm>
          <a:prstGeom prst="rect">
            <a:avLst/>
          </a:prstGeom>
          <a:noFill/>
          <a:ln>
            <a:noFill/>
          </a:ln>
        </p:spPr>
      </p:pic>
      <p:pic>
        <p:nvPicPr>
          <p:cNvPr id="107" name="Google Shape;107;p25"/>
          <p:cNvPicPr preferRelativeResize="0"/>
          <p:nvPr/>
        </p:nvPicPr>
        <p:blipFill rotWithShape="1">
          <a:blip r:embed="rId3">
            <a:alphaModFix/>
          </a:blip>
          <a:srcRect/>
          <a:stretch/>
        </p:blipFill>
        <p:spPr>
          <a:xfrm>
            <a:off x="568081" y="4598607"/>
            <a:ext cx="2416272" cy="213486"/>
          </a:xfrm>
          <a:prstGeom prst="rect">
            <a:avLst/>
          </a:prstGeom>
          <a:noFill/>
          <a:ln>
            <a:noFill/>
          </a:ln>
        </p:spPr>
      </p:pic>
      <p:pic>
        <p:nvPicPr>
          <p:cNvPr id="108" name="Google Shape;108;p25"/>
          <p:cNvPicPr preferRelativeResize="0"/>
          <p:nvPr/>
        </p:nvPicPr>
        <p:blipFill rotWithShape="1">
          <a:blip r:embed="rId4">
            <a:alphaModFix/>
          </a:blip>
          <a:srcRect/>
          <a:stretch/>
        </p:blipFill>
        <p:spPr>
          <a:xfrm>
            <a:off x="568081" y="3426449"/>
            <a:ext cx="1600198" cy="139700"/>
          </a:xfrm>
          <a:prstGeom prst="rect">
            <a:avLst/>
          </a:prstGeom>
          <a:noFill/>
          <a:ln>
            <a:noFill/>
          </a:ln>
        </p:spPr>
      </p:pic>
      <p:sp>
        <p:nvSpPr>
          <p:cNvPr id="109" name="Google Shape;109;p25"/>
          <p:cNvSpPr txBox="1">
            <a:spLocks noGrp="1"/>
          </p:cNvSpPr>
          <p:nvPr>
            <p:ph type="title"/>
          </p:nvPr>
        </p:nvSpPr>
        <p:spPr>
          <a:xfrm>
            <a:off x="460375" y="644993"/>
            <a:ext cx="6972300" cy="26418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2"/>
              </a:buClr>
              <a:buSzPts val="5000"/>
              <a:buFont typeface="Encode Sans Black"/>
              <a:buNone/>
              <a:defRPr sz="5000" b="1" i="0" u="none" strike="noStrike" cap="none">
                <a:solidFill>
                  <a:schemeClr val="lt2"/>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7"/>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7.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hyperlink" Target="https://www.washington.edu/research/tools/sage/guide/sage-budget/" TargetMode="External"/><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openxmlformats.org/officeDocument/2006/relationships/image" Target="../media/image25.png"/><Relationship Id="rId5" Type="http://schemas.openxmlformats.org/officeDocument/2006/relationships/hyperlink" Target="mailto:%20sagehelp@uw.edu" TargetMode="External"/><Relationship Id="rId4" Type="http://schemas.openxmlformats.org/officeDocument/2006/relationships/hyperlink" Target="http://www.washington.edu/research/learning/online/wp-content/uploads/2022/01/SAGE-Budget-Job-Aid.pdf"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washington.edu/research/uwft-for-the-research-community/" TargetMode="External"/><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6"/>
          <p:cNvSpPr txBox="1">
            <a:spLocks noGrp="1"/>
          </p:cNvSpPr>
          <p:nvPr>
            <p:ph type="title"/>
          </p:nvPr>
        </p:nvSpPr>
        <p:spPr>
          <a:xfrm>
            <a:off x="460375" y="645000"/>
            <a:ext cx="8683500" cy="2641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2"/>
              </a:buClr>
              <a:buSzPts val="5000"/>
              <a:buFont typeface="Encode Sans Black"/>
              <a:buNone/>
            </a:pPr>
            <a:r>
              <a:rPr lang="en" sz="4500"/>
              <a:t>SAGE AWARD WORKFLOW </a:t>
            </a:r>
            <a:endParaRPr sz="4500"/>
          </a:p>
          <a:p>
            <a:pPr marL="0" lvl="0" indent="0" algn="l" rtl="0">
              <a:lnSpc>
                <a:spcPct val="115000"/>
              </a:lnSpc>
              <a:spcBef>
                <a:spcPts val="0"/>
              </a:spcBef>
              <a:spcAft>
                <a:spcPts val="0"/>
              </a:spcAft>
              <a:buClr>
                <a:schemeClr val="lt2"/>
              </a:buClr>
              <a:buSzPts val="5000"/>
              <a:buFont typeface="Encode Sans Black"/>
              <a:buNone/>
            </a:pPr>
            <a:r>
              <a:rPr lang="en" sz="2000">
                <a:solidFill>
                  <a:schemeClr val="lt1"/>
                </a:solidFill>
              </a:rPr>
              <a:t>UWFT for the Research Community</a:t>
            </a:r>
            <a:endParaRPr sz="3000">
              <a:solidFill>
                <a:schemeClr val="lt1"/>
              </a:solidFill>
            </a:endParaRPr>
          </a:p>
        </p:txBody>
      </p:sp>
      <p:sp>
        <p:nvSpPr>
          <p:cNvPr id="115" name="Google Shape;115;p26"/>
          <p:cNvSpPr/>
          <p:nvPr/>
        </p:nvSpPr>
        <p:spPr>
          <a:xfrm>
            <a:off x="300250" y="4201225"/>
            <a:ext cx="3129000" cy="814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6"/>
          <p:cNvSpPr txBox="1"/>
          <p:nvPr/>
        </p:nvSpPr>
        <p:spPr>
          <a:xfrm>
            <a:off x="491725" y="3695700"/>
            <a:ext cx="6434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2"/>
                </a:solidFill>
                <a:latin typeface="Open Sans"/>
                <a:ea typeface="Open Sans"/>
                <a:cs typeface="Open Sans"/>
                <a:sym typeface="Open Sans"/>
              </a:rPr>
              <a:t>Juan Lepez, Grant and Contract Accounting (GCA)</a:t>
            </a:r>
            <a:endParaRPr>
              <a:solidFill>
                <a:schemeClr val="lt2"/>
              </a:solidFill>
              <a:latin typeface="Open Sans"/>
              <a:ea typeface="Open Sans"/>
              <a:cs typeface="Open Sans"/>
              <a:sym typeface="Open Sans"/>
            </a:endParaRPr>
          </a:p>
          <a:p>
            <a:pPr marL="0" lvl="0" indent="0" algn="l" rtl="0">
              <a:spcBef>
                <a:spcPts val="0"/>
              </a:spcBef>
              <a:spcAft>
                <a:spcPts val="0"/>
              </a:spcAft>
              <a:buNone/>
            </a:pPr>
            <a:r>
              <a:rPr lang="en">
                <a:solidFill>
                  <a:schemeClr val="lt2"/>
                </a:solidFill>
                <a:latin typeface="Open Sans"/>
                <a:ea typeface="Open Sans"/>
                <a:cs typeface="Open Sans"/>
                <a:sym typeface="Open Sans"/>
              </a:rPr>
              <a:t>Amanda Snyder, Office of Sponsored Programs (OSP)</a:t>
            </a:r>
            <a:endParaRPr>
              <a:solidFill>
                <a:schemeClr val="lt2"/>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35" descr="This image represents the next step on the SAGE Award workflow diagram, which is to create the SAGE Award Budget. " title="SAGE Award Workflow: Create SAGE Award Budget"/>
          <p:cNvPicPr preferRelativeResize="0"/>
          <p:nvPr/>
        </p:nvPicPr>
        <p:blipFill rotWithShape="1">
          <a:blip r:embed="rId3">
            <a:alphaModFix/>
          </a:blip>
          <a:srcRect l="6155" t="13468" r="4502" b="29073"/>
          <a:stretch/>
        </p:blipFill>
        <p:spPr>
          <a:xfrm>
            <a:off x="104712" y="0"/>
            <a:ext cx="9010089" cy="5127276"/>
          </a:xfrm>
          <a:prstGeom prst="rect">
            <a:avLst/>
          </a:prstGeom>
          <a:noFill/>
          <a:ln>
            <a:noFill/>
          </a:ln>
        </p:spPr>
      </p:pic>
      <p:sp>
        <p:nvSpPr>
          <p:cNvPr id="220" name="Google Shape;220;p35"/>
          <p:cNvSpPr/>
          <p:nvPr/>
        </p:nvSpPr>
        <p:spPr>
          <a:xfrm>
            <a:off x="7648550" y="743679"/>
            <a:ext cx="1319400" cy="619500"/>
          </a:xfrm>
          <a:prstGeom prst="roundRect">
            <a:avLst>
              <a:gd name="adj" fmla="val 16667"/>
            </a:avLst>
          </a:prstGeom>
          <a:solidFill>
            <a:srgbClr val="4B2E8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FFFFFF"/>
                </a:solidFill>
              </a:rPr>
              <a:t>Create SAGE Award Budget</a:t>
            </a:r>
            <a:endParaRPr sz="1200" b="1">
              <a:solidFill>
                <a:srgbClr val="FFFFFF"/>
              </a:solidFill>
            </a:endParaRPr>
          </a:p>
        </p:txBody>
      </p:sp>
      <p:sp>
        <p:nvSpPr>
          <p:cNvPr id="221" name="Google Shape;221;p35"/>
          <p:cNvSpPr/>
          <p:nvPr/>
        </p:nvSpPr>
        <p:spPr>
          <a:xfrm>
            <a:off x="3650175" y="1306725"/>
            <a:ext cx="223500" cy="223500"/>
          </a:xfrm>
          <a:prstGeom prst="donut">
            <a:avLst>
              <a:gd name="adj" fmla="val 25000"/>
            </a:avLst>
          </a:prstGeom>
          <a:solidFill>
            <a:srgbClr val="FF99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2" name="Google Shape;222;p35"/>
          <p:cNvPicPr preferRelativeResize="0"/>
          <p:nvPr/>
        </p:nvPicPr>
        <p:blipFill rotWithShape="1">
          <a:blip r:embed="rId3">
            <a:alphaModFix/>
          </a:blip>
          <a:srcRect l="5208" t="73391" r="32115"/>
          <a:stretch/>
        </p:blipFill>
        <p:spPr>
          <a:xfrm>
            <a:off x="0" y="3856000"/>
            <a:ext cx="3427825" cy="1287498"/>
          </a:xfrm>
          <a:prstGeom prst="rect">
            <a:avLst/>
          </a:prstGeom>
          <a:noFill/>
          <a:ln>
            <a:noFill/>
          </a:ln>
        </p:spPr>
      </p:pic>
      <p:sp>
        <p:nvSpPr>
          <p:cNvPr id="223" name="Google Shape;223;p35"/>
          <p:cNvSpPr/>
          <p:nvPr/>
        </p:nvSpPr>
        <p:spPr>
          <a:xfrm>
            <a:off x="2070750" y="4814675"/>
            <a:ext cx="223500" cy="223500"/>
          </a:xfrm>
          <a:prstGeom prst="donut">
            <a:avLst>
              <a:gd name="adj" fmla="val 25000"/>
            </a:avLst>
          </a:prstGeom>
          <a:solidFill>
            <a:srgbClr val="FF99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5"/>
          <p:cNvSpPr/>
          <p:nvPr/>
        </p:nvSpPr>
        <p:spPr>
          <a:xfrm>
            <a:off x="771825" y="2829650"/>
            <a:ext cx="525600" cy="212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5"/>
          <p:cNvSpPr txBox="1"/>
          <p:nvPr/>
        </p:nvSpPr>
        <p:spPr>
          <a:xfrm>
            <a:off x="2454900" y="4791725"/>
            <a:ext cx="1059900" cy="2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50">
                <a:solidFill>
                  <a:srgbClr val="434343"/>
                </a:solidFill>
                <a:latin typeface="Encode Sans SemiBold"/>
                <a:ea typeface="Encode Sans SemiBold"/>
                <a:cs typeface="Encode Sans SemiBold"/>
                <a:sym typeface="Encode Sans SemiBold"/>
              </a:rPr>
              <a:t>Location on workflow</a:t>
            </a:r>
            <a:endParaRPr sz="550">
              <a:solidFill>
                <a:srgbClr val="434343"/>
              </a:solidFill>
              <a:latin typeface="Encode Sans SemiBold"/>
              <a:ea typeface="Encode Sans SemiBold"/>
              <a:cs typeface="Encode Sans SemiBold"/>
              <a:sym typeface="Encode Sans SemiBold"/>
            </a:endParaRPr>
          </a:p>
        </p:txBody>
      </p:sp>
      <p:pic>
        <p:nvPicPr>
          <p:cNvPr id="226" name="Google Shape;226;p35" descr="A small icon of a person working at their computer." title="Person Working at Computer"/>
          <p:cNvPicPr preferRelativeResize="0"/>
          <p:nvPr/>
        </p:nvPicPr>
        <p:blipFill>
          <a:blip r:embed="rId4">
            <a:alphaModFix/>
          </a:blip>
          <a:stretch>
            <a:fillRect/>
          </a:stretch>
        </p:blipFill>
        <p:spPr>
          <a:xfrm>
            <a:off x="8024763" y="87600"/>
            <a:ext cx="566769" cy="56677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6"/>
          <p:cNvSpPr/>
          <p:nvPr/>
        </p:nvSpPr>
        <p:spPr>
          <a:xfrm>
            <a:off x="7648550" y="743679"/>
            <a:ext cx="1319400" cy="619500"/>
          </a:xfrm>
          <a:prstGeom prst="roundRect">
            <a:avLst>
              <a:gd name="adj" fmla="val 16667"/>
            </a:avLst>
          </a:prstGeom>
          <a:solidFill>
            <a:srgbClr val="4B2E8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lt2"/>
                </a:solidFill>
              </a:rPr>
              <a:t>Create SAGE Award Budget</a:t>
            </a:r>
            <a:endParaRPr sz="1200" b="1">
              <a:solidFill>
                <a:srgbClr val="FFFFFF"/>
              </a:solidFill>
            </a:endParaRPr>
          </a:p>
        </p:txBody>
      </p:sp>
      <p:sp>
        <p:nvSpPr>
          <p:cNvPr id="232" name="Google Shape;232;p36"/>
          <p:cNvSpPr txBox="1">
            <a:spLocks noGrp="1"/>
          </p:cNvSpPr>
          <p:nvPr>
            <p:ph type="title"/>
          </p:nvPr>
        </p:nvSpPr>
        <p:spPr>
          <a:xfrm>
            <a:off x="447925" y="369275"/>
            <a:ext cx="6505500" cy="993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CREATE SAGE AWARD BUDGET</a:t>
            </a:r>
            <a:endParaRPr b="0">
              <a:latin typeface="Encode Sans"/>
              <a:ea typeface="Encode Sans"/>
              <a:cs typeface="Encode Sans"/>
              <a:sym typeface="Encode Sans"/>
            </a:endParaRPr>
          </a:p>
        </p:txBody>
      </p:sp>
      <p:sp>
        <p:nvSpPr>
          <p:cNvPr id="233" name="Google Shape;233;p36"/>
          <p:cNvSpPr txBox="1">
            <a:spLocks noGrp="1"/>
          </p:cNvSpPr>
          <p:nvPr>
            <p:ph type="body" idx="1"/>
          </p:nvPr>
        </p:nvSpPr>
        <p:spPr>
          <a:xfrm>
            <a:off x="76850" y="2133000"/>
            <a:ext cx="2305200" cy="2320200"/>
          </a:xfrm>
          <a:prstGeom prst="rect">
            <a:avLst/>
          </a:prstGeom>
          <a:noFill/>
          <a:ln>
            <a:noFill/>
          </a:ln>
        </p:spPr>
        <p:txBody>
          <a:bodyPr spcFirstLastPara="1" wrap="square" lIns="91425" tIns="45700" rIns="91425" bIns="45700" anchor="t" anchorCtr="0">
            <a:noAutofit/>
          </a:bodyPr>
          <a:lstStyle/>
          <a:p>
            <a:pPr marL="457200" lvl="0" indent="-330200" algn="l" rtl="0">
              <a:spcBef>
                <a:spcPts val="0"/>
              </a:spcBef>
              <a:spcAft>
                <a:spcPts val="0"/>
              </a:spcAft>
              <a:buSzPts val="1600"/>
              <a:buChar char="&gt;"/>
            </a:pPr>
            <a:r>
              <a:rPr lang="en" sz="1600"/>
              <a:t>Create new or copy proposal SAGE Budget</a:t>
            </a:r>
            <a:endParaRPr sz="1600"/>
          </a:p>
          <a:p>
            <a:pPr marL="0" lvl="0" indent="0" algn="l" rtl="0">
              <a:spcBef>
                <a:spcPts val="0"/>
              </a:spcBef>
              <a:spcAft>
                <a:spcPts val="0"/>
              </a:spcAft>
              <a:buNone/>
            </a:pPr>
            <a:endParaRPr sz="1600"/>
          </a:p>
          <a:p>
            <a:pPr marL="0" lvl="0" indent="0" algn="l" rtl="0">
              <a:spcBef>
                <a:spcPts val="0"/>
              </a:spcBef>
              <a:spcAft>
                <a:spcPts val="0"/>
              </a:spcAft>
              <a:buNone/>
            </a:pPr>
            <a:endParaRPr sz="1600"/>
          </a:p>
        </p:txBody>
      </p:sp>
      <p:pic>
        <p:nvPicPr>
          <p:cNvPr id="234" name="Google Shape;234;p36" descr="Image of SAGE open with the Budgets tab selected and the Primary Worksheet open. " title="SAGE Budget"/>
          <p:cNvPicPr preferRelativeResize="0"/>
          <p:nvPr/>
        </p:nvPicPr>
        <p:blipFill>
          <a:blip r:embed="rId3">
            <a:alphaModFix/>
          </a:blip>
          <a:stretch>
            <a:fillRect/>
          </a:stretch>
        </p:blipFill>
        <p:spPr>
          <a:xfrm>
            <a:off x="2476850" y="1515579"/>
            <a:ext cx="6164966" cy="3475522"/>
          </a:xfrm>
          <a:prstGeom prst="rect">
            <a:avLst/>
          </a:prstGeom>
          <a:noFill/>
          <a:ln w="19050" cap="flat" cmpd="sng">
            <a:solidFill>
              <a:schemeClr val="dk1"/>
            </a:solidFill>
            <a:prstDash val="solid"/>
            <a:round/>
            <a:headEnd type="none" w="sm" len="sm"/>
            <a:tailEnd type="none" w="sm" len="sm"/>
          </a:ln>
        </p:spPr>
      </p:pic>
      <p:pic>
        <p:nvPicPr>
          <p:cNvPr id="235" name="Google Shape;235;p36" descr="A small icon of a person working at their computer." title="Person Working at Computer"/>
          <p:cNvPicPr preferRelativeResize="0"/>
          <p:nvPr/>
        </p:nvPicPr>
        <p:blipFill>
          <a:blip r:embed="rId4">
            <a:alphaModFix/>
          </a:blip>
          <a:stretch>
            <a:fillRect/>
          </a:stretch>
        </p:blipFill>
        <p:spPr>
          <a:xfrm>
            <a:off x="8024763" y="87600"/>
            <a:ext cx="566769" cy="56677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37" descr="This image represents the next step on the SAGE Award workflow diagram, which is to link the SAGE Budget. The entire workflow illustrates the major steps from initiation in SAGE to setup in Workday.&quot;" title="SAGE Award Workflow: Link SAGE Budget"/>
          <p:cNvPicPr preferRelativeResize="0"/>
          <p:nvPr/>
        </p:nvPicPr>
        <p:blipFill rotWithShape="1">
          <a:blip r:embed="rId3">
            <a:alphaModFix/>
          </a:blip>
          <a:srcRect l="6155" t="13468" r="4502" b="29073"/>
          <a:stretch/>
        </p:blipFill>
        <p:spPr>
          <a:xfrm>
            <a:off x="104712" y="0"/>
            <a:ext cx="9010089" cy="5127276"/>
          </a:xfrm>
          <a:prstGeom prst="rect">
            <a:avLst/>
          </a:prstGeom>
          <a:noFill/>
          <a:ln>
            <a:noFill/>
          </a:ln>
        </p:spPr>
      </p:pic>
      <p:pic>
        <p:nvPicPr>
          <p:cNvPr id="241" name="Google Shape;241;p37"/>
          <p:cNvPicPr preferRelativeResize="0"/>
          <p:nvPr/>
        </p:nvPicPr>
        <p:blipFill rotWithShape="1">
          <a:blip r:embed="rId3">
            <a:alphaModFix/>
          </a:blip>
          <a:srcRect l="5206" t="73391" r="36819"/>
          <a:stretch/>
        </p:blipFill>
        <p:spPr>
          <a:xfrm>
            <a:off x="0" y="3856000"/>
            <a:ext cx="3170627" cy="1287498"/>
          </a:xfrm>
          <a:prstGeom prst="rect">
            <a:avLst/>
          </a:prstGeom>
          <a:noFill/>
          <a:ln>
            <a:noFill/>
          </a:ln>
        </p:spPr>
      </p:pic>
      <p:sp>
        <p:nvSpPr>
          <p:cNvPr id="242" name="Google Shape;242;p37"/>
          <p:cNvSpPr/>
          <p:nvPr/>
        </p:nvSpPr>
        <p:spPr>
          <a:xfrm>
            <a:off x="7648550" y="743679"/>
            <a:ext cx="1319400" cy="619500"/>
          </a:xfrm>
          <a:prstGeom prst="roundRect">
            <a:avLst>
              <a:gd name="adj" fmla="val 16667"/>
            </a:avLst>
          </a:prstGeom>
          <a:solidFill>
            <a:srgbClr val="4B2E8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FFFFFF"/>
                </a:solidFill>
              </a:rPr>
              <a:t>Link SAGE Budget</a:t>
            </a:r>
            <a:endParaRPr sz="1200" b="1">
              <a:solidFill>
                <a:srgbClr val="FFFFFF"/>
              </a:solidFill>
            </a:endParaRPr>
          </a:p>
        </p:txBody>
      </p:sp>
      <p:pic>
        <p:nvPicPr>
          <p:cNvPr id="243" name="Google Shape;243;p37" descr="A small icon of a chain link." title="Chain"/>
          <p:cNvPicPr preferRelativeResize="0"/>
          <p:nvPr/>
        </p:nvPicPr>
        <p:blipFill>
          <a:blip r:embed="rId4">
            <a:alphaModFix/>
          </a:blip>
          <a:stretch>
            <a:fillRect/>
          </a:stretch>
        </p:blipFill>
        <p:spPr>
          <a:xfrm>
            <a:off x="8024563" y="176300"/>
            <a:ext cx="567375" cy="567375"/>
          </a:xfrm>
          <a:prstGeom prst="rect">
            <a:avLst/>
          </a:prstGeom>
          <a:noFill/>
          <a:ln>
            <a:noFill/>
          </a:ln>
        </p:spPr>
      </p:pic>
      <p:pic>
        <p:nvPicPr>
          <p:cNvPr id="244" name="Google Shape;244;p37"/>
          <p:cNvPicPr preferRelativeResize="0"/>
          <p:nvPr/>
        </p:nvPicPr>
        <p:blipFill rotWithShape="1">
          <a:blip r:embed="rId3">
            <a:alphaModFix/>
          </a:blip>
          <a:srcRect l="5208" t="73391" r="32115"/>
          <a:stretch/>
        </p:blipFill>
        <p:spPr>
          <a:xfrm>
            <a:off x="0" y="3856000"/>
            <a:ext cx="3427825" cy="1287498"/>
          </a:xfrm>
          <a:prstGeom prst="rect">
            <a:avLst/>
          </a:prstGeom>
          <a:noFill/>
          <a:ln>
            <a:noFill/>
          </a:ln>
        </p:spPr>
      </p:pic>
      <p:sp>
        <p:nvSpPr>
          <p:cNvPr id="245" name="Google Shape;245;p37"/>
          <p:cNvSpPr/>
          <p:nvPr/>
        </p:nvSpPr>
        <p:spPr>
          <a:xfrm>
            <a:off x="2070750" y="4814675"/>
            <a:ext cx="223500" cy="223500"/>
          </a:xfrm>
          <a:prstGeom prst="donut">
            <a:avLst>
              <a:gd name="adj" fmla="val 25000"/>
            </a:avLst>
          </a:prstGeom>
          <a:solidFill>
            <a:srgbClr val="FF99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7"/>
          <p:cNvSpPr/>
          <p:nvPr/>
        </p:nvSpPr>
        <p:spPr>
          <a:xfrm>
            <a:off x="4179900" y="1305150"/>
            <a:ext cx="223500" cy="223500"/>
          </a:xfrm>
          <a:prstGeom prst="donut">
            <a:avLst>
              <a:gd name="adj" fmla="val 25000"/>
            </a:avLst>
          </a:prstGeom>
          <a:solidFill>
            <a:srgbClr val="FF99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7"/>
          <p:cNvSpPr/>
          <p:nvPr/>
        </p:nvSpPr>
        <p:spPr>
          <a:xfrm>
            <a:off x="771825" y="2829650"/>
            <a:ext cx="525600" cy="212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7"/>
          <p:cNvSpPr txBox="1"/>
          <p:nvPr/>
        </p:nvSpPr>
        <p:spPr>
          <a:xfrm>
            <a:off x="2454900" y="4791725"/>
            <a:ext cx="1059900" cy="2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50">
                <a:solidFill>
                  <a:srgbClr val="434343"/>
                </a:solidFill>
                <a:latin typeface="Encode Sans SemiBold"/>
                <a:ea typeface="Encode Sans SemiBold"/>
                <a:cs typeface="Encode Sans SemiBold"/>
                <a:sym typeface="Encode Sans SemiBold"/>
              </a:rPr>
              <a:t>Location on workflow</a:t>
            </a:r>
            <a:endParaRPr sz="550">
              <a:solidFill>
                <a:srgbClr val="434343"/>
              </a:solidFill>
              <a:latin typeface="Encode Sans SemiBold"/>
              <a:ea typeface="Encode Sans SemiBold"/>
              <a:cs typeface="Encode Sans SemiBold"/>
              <a:sym typeface="Encode Sans Semi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8"/>
          <p:cNvSpPr txBox="1">
            <a:spLocks noGrp="1"/>
          </p:cNvSpPr>
          <p:nvPr>
            <p:ph type="title"/>
          </p:nvPr>
        </p:nvSpPr>
        <p:spPr>
          <a:xfrm>
            <a:off x="447925" y="369275"/>
            <a:ext cx="7131000" cy="993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LINK SAGE BUDGET TO AWARD</a:t>
            </a:r>
            <a:endParaRPr b="0">
              <a:latin typeface="Encode Sans"/>
              <a:ea typeface="Encode Sans"/>
              <a:cs typeface="Encode Sans"/>
              <a:sym typeface="Encode Sans"/>
            </a:endParaRPr>
          </a:p>
        </p:txBody>
      </p:sp>
      <p:sp>
        <p:nvSpPr>
          <p:cNvPr id="254" name="Google Shape;254;p38"/>
          <p:cNvSpPr txBox="1">
            <a:spLocks noGrp="1"/>
          </p:cNvSpPr>
          <p:nvPr>
            <p:ph type="body" idx="1"/>
          </p:nvPr>
        </p:nvSpPr>
        <p:spPr>
          <a:xfrm>
            <a:off x="76850" y="2133000"/>
            <a:ext cx="2385600" cy="2320200"/>
          </a:xfrm>
          <a:prstGeom prst="rect">
            <a:avLst/>
          </a:prstGeom>
          <a:noFill/>
          <a:ln>
            <a:noFill/>
          </a:ln>
        </p:spPr>
        <p:txBody>
          <a:bodyPr spcFirstLastPara="1" wrap="square" lIns="91425" tIns="45700" rIns="91425" bIns="45700" anchor="t" anchorCtr="0">
            <a:noAutofit/>
          </a:bodyPr>
          <a:lstStyle/>
          <a:p>
            <a:pPr marL="457200" lvl="0" indent="-330200" algn="l" rtl="0">
              <a:spcBef>
                <a:spcPts val="0"/>
              </a:spcBef>
              <a:spcAft>
                <a:spcPts val="0"/>
              </a:spcAft>
              <a:buSzPts val="1600"/>
              <a:buChar char="&gt;"/>
            </a:pPr>
            <a:r>
              <a:rPr lang="en" sz="1600"/>
              <a:t>Search and select your SAGE Award Budget</a:t>
            </a:r>
            <a:endParaRPr sz="1600"/>
          </a:p>
          <a:p>
            <a:pPr marL="457200" lvl="0" indent="0" algn="l" rtl="0">
              <a:spcBef>
                <a:spcPts val="0"/>
              </a:spcBef>
              <a:spcAft>
                <a:spcPts val="0"/>
              </a:spcAft>
              <a:buNone/>
            </a:pPr>
            <a:endParaRPr sz="1600"/>
          </a:p>
          <a:p>
            <a:pPr marL="457200" lvl="0" indent="-330200" algn="l" rtl="0">
              <a:spcBef>
                <a:spcPts val="0"/>
              </a:spcBef>
              <a:spcAft>
                <a:spcPts val="0"/>
              </a:spcAft>
              <a:buSzPts val="1600"/>
              <a:buChar char="&gt;"/>
            </a:pPr>
            <a:r>
              <a:rPr lang="en" sz="1600"/>
              <a:t>Search by eGC1, PI, or short title </a:t>
            </a:r>
            <a:endParaRPr sz="1600"/>
          </a:p>
        </p:txBody>
      </p:sp>
      <p:pic>
        <p:nvPicPr>
          <p:cNvPr id="255" name="Google Shape;255;p38" descr="Image of SAGE with the Awards tab selected and the Budget &amp; Award Lines section open." title="SAGE Award Budget &amp; Award Lines"/>
          <p:cNvPicPr preferRelativeResize="0"/>
          <p:nvPr/>
        </p:nvPicPr>
        <p:blipFill rotWithShape="1">
          <a:blip r:embed="rId3">
            <a:alphaModFix/>
          </a:blip>
          <a:srcRect/>
          <a:stretch/>
        </p:blipFill>
        <p:spPr>
          <a:xfrm>
            <a:off x="2462450" y="1665125"/>
            <a:ext cx="6505498" cy="3255933"/>
          </a:xfrm>
          <a:prstGeom prst="rect">
            <a:avLst/>
          </a:prstGeom>
          <a:noFill/>
          <a:ln w="19050" cap="flat" cmpd="sng">
            <a:solidFill>
              <a:schemeClr val="dk1"/>
            </a:solidFill>
            <a:prstDash val="solid"/>
            <a:round/>
            <a:headEnd type="none" w="sm" len="sm"/>
            <a:tailEnd type="none" w="sm" len="sm"/>
          </a:ln>
        </p:spPr>
      </p:pic>
      <p:sp>
        <p:nvSpPr>
          <p:cNvPr id="256" name="Google Shape;256;p38"/>
          <p:cNvSpPr/>
          <p:nvPr/>
        </p:nvSpPr>
        <p:spPr>
          <a:xfrm>
            <a:off x="7648550" y="743679"/>
            <a:ext cx="1319400" cy="619500"/>
          </a:xfrm>
          <a:prstGeom prst="roundRect">
            <a:avLst>
              <a:gd name="adj" fmla="val 16667"/>
            </a:avLst>
          </a:prstGeom>
          <a:solidFill>
            <a:srgbClr val="4B2E8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lt2"/>
                </a:solidFill>
              </a:rPr>
              <a:t>Link SAGE Budget</a:t>
            </a:r>
            <a:endParaRPr sz="1200" b="1">
              <a:solidFill>
                <a:srgbClr val="FFFFFF"/>
              </a:solidFill>
            </a:endParaRPr>
          </a:p>
        </p:txBody>
      </p:sp>
      <p:pic>
        <p:nvPicPr>
          <p:cNvPr id="257" name="Google Shape;257;p38" descr="A small icon of a chain link." title="Chain"/>
          <p:cNvPicPr preferRelativeResize="0"/>
          <p:nvPr/>
        </p:nvPicPr>
        <p:blipFill>
          <a:blip r:embed="rId4">
            <a:alphaModFix/>
          </a:blip>
          <a:stretch>
            <a:fillRect/>
          </a:stretch>
        </p:blipFill>
        <p:spPr>
          <a:xfrm>
            <a:off x="8024563" y="176300"/>
            <a:ext cx="567375" cy="5673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9"/>
          <p:cNvSpPr/>
          <p:nvPr/>
        </p:nvSpPr>
        <p:spPr>
          <a:xfrm>
            <a:off x="7648550" y="743679"/>
            <a:ext cx="1319400" cy="619500"/>
          </a:xfrm>
          <a:prstGeom prst="roundRect">
            <a:avLst>
              <a:gd name="adj" fmla="val 16667"/>
            </a:avLst>
          </a:prstGeom>
          <a:solidFill>
            <a:srgbClr val="4B2E8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lt2"/>
                </a:solidFill>
              </a:rPr>
              <a:t>Link SAGE Budget</a:t>
            </a:r>
            <a:endParaRPr sz="1200" b="1">
              <a:solidFill>
                <a:srgbClr val="FFFFFF"/>
              </a:solidFill>
            </a:endParaRPr>
          </a:p>
        </p:txBody>
      </p:sp>
      <p:sp>
        <p:nvSpPr>
          <p:cNvPr id="263" name="Google Shape;263;p39"/>
          <p:cNvSpPr txBox="1">
            <a:spLocks noGrp="1"/>
          </p:cNvSpPr>
          <p:nvPr>
            <p:ph type="title"/>
          </p:nvPr>
        </p:nvSpPr>
        <p:spPr>
          <a:xfrm>
            <a:off x="447925" y="369275"/>
            <a:ext cx="6505500" cy="993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SELECT AUTHORIZED PERIODS</a:t>
            </a:r>
            <a:endParaRPr b="0">
              <a:latin typeface="Encode Sans"/>
              <a:ea typeface="Encode Sans"/>
              <a:cs typeface="Encode Sans"/>
              <a:sym typeface="Encode Sans"/>
            </a:endParaRPr>
          </a:p>
        </p:txBody>
      </p:sp>
      <p:sp>
        <p:nvSpPr>
          <p:cNvPr id="264" name="Google Shape;264;p39"/>
          <p:cNvSpPr txBox="1">
            <a:spLocks noGrp="1"/>
          </p:cNvSpPr>
          <p:nvPr>
            <p:ph type="body" idx="1"/>
          </p:nvPr>
        </p:nvSpPr>
        <p:spPr>
          <a:xfrm>
            <a:off x="76850" y="2133000"/>
            <a:ext cx="2626200" cy="2320200"/>
          </a:xfrm>
          <a:prstGeom prst="rect">
            <a:avLst/>
          </a:prstGeom>
          <a:noFill/>
          <a:ln>
            <a:noFill/>
          </a:ln>
        </p:spPr>
        <p:txBody>
          <a:bodyPr spcFirstLastPara="1" wrap="square" lIns="91425" tIns="45700" rIns="91425" bIns="45700" anchor="t" anchorCtr="0">
            <a:noAutofit/>
          </a:bodyPr>
          <a:lstStyle/>
          <a:p>
            <a:pPr marL="457200" lvl="0" indent="-330200" algn="l" rtl="0">
              <a:spcBef>
                <a:spcPts val="0"/>
              </a:spcBef>
              <a:spcAft>
                <a:spcPts val="0"/>
              </a:spcAft>
              <a:buSzPts val="1600"/>
              <a:buChar char="&gt;"/>
            </a:pPr>
            <a:r>
              <a:rPr lang="en" sz="1600"/>
              <a:t>Select authorized periods</a:t>
            </a:r>
            <a:endParaRPr sz="1600"/>
          </a:p>
          <a:p>
            <a:pPr marL="457200" lvl="0" indent="-330200" algn="l" rtl="0">
              <a:spcBef>
                <a:spcPts val="1000"/>
              </a:spcBef>
              <a:spcAft>
                <a:spcPts val="0"/>
              </a:spcAft>
              <a:buSzPts val="1600"/>
              <a:buChar char="&gt;"/>
            </a:pPr>
            <a:r>
              <a:rPr lang="en" sz="1600"/>
              <a:t>SAGE Budget data synced with Award request</a:t>
            </a:r>
            <a:endParaRPr sz="1600"/>
          </a:p>
        </p:txBody>
      </p:sp>
      <p:pic>
        <p:nvPicPr>
          <p:cNvPr id="265" name="Google Shape;265;p39" descr="Image of SAGE with the Awards tab selected, the Budget &amp; Award Lines section open, and selected Budget periods are displaying. " title="SAGE Award Budget Periods"/>
          <p:cNvPicPr preferRelativeResize="0"/>
          <p:nvPr/>
        </p:nvPicPr>
        <p:blipFill rotWithShape="1">
          <a:blip r:embed="rId3">
            <a:alphaModFix/>
          </a:blip>
          <a:srcRect r="35938"/>
          <a:stretch/>
        </p:blipFill>
        <p:spPr>
          <a:xfrm>
            <a:off x="2703050" y="1739650"/>
            <a:ext cx="6264899" cy="3119449"/>
          </a:xfrm>
          <a:prstGeom prst="rect">
            <a:avLst/>
          </a:prstGeom>
          <a:noFill/>
          <a:ln w="19050" cap="flat" cmpd="sng">
            <a:solidFill>
              <a:schemeClr val="dk1"/>
            </a:solidFill>
            <a:prstDash val="solid"/>
            <a:round/>
            <a:headEnd type="none" w="sm" len="sm"/>
            <a:tailEnd type="none" w="sm" len="sm"/>
          </a:ln>
        </p:spPr>
      </p:pic>
      <p:pic>
        <p:nvPicPr>
          <p:cNvPr id="266" name="Google Shape;266;p39" descr="A small icon of a chain link." title="Chain"/>
          <p:cNvPicPr preferRelativeResize="0"/>
          <p:nvPr/>
        </p:nvPicPr>
        <p:blipFill>
          <a:blip r:embed="rId4">
            <a:alphaModFix/>
          </a:blip>
          <a:stretch>
            <a:fillRect/>
          </a:stretch>
        </p:blipFill>
        <p:spPr>
          <a:xfrm>
            <a:off x="8024563" y="176300"/>
            <a:ext cx="567375" cy="5673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40" descr="This image represents the next step on the SAGE Award workflow diagram, which is to complete and submit the award request to OSP. The entire workflow illustrates the major steps from initiation in SAGE to setup in Workday." title="SAGE Award Workflow: Complete and Submit Award Request"/>
          <p:cNvPicPr preferRelativeResize="0"/>
          <p:nvPr/>
        </p:nvPicPr>
        <p:blipFill rotWithShape="1">
          <a:blip r:embed="rId3">
            <a:alphaModFix/>
          </a:blip>
          <a:srcRect l="6155" t="13468" r="4502" b="29073"/>
          <a:stretch/>
        </p:blipFill>
        <p:spPr>
          <a:xfrm>
            <a:off x="104712" y="0"/>
            <a:ext cx="9010089" cy="5127276"/>
          </a:xfrm>
          <a:prstGeom prst="rect">
            <a:avLst/>
          </a:prstGeom>
          <a:noFill/>
          <a:ln>
            <a:noFill/>
          </a:ln>
        </p:spPr>
      </p:pic>
      <p:pic>
        <p:nvPicPr>
          <p:cNvPr id="272" name="Google Shape;272;p40"/>
          <p:cNvPicPr preferRelativeResize="0"/>
          <p:nvPr/>
        </p:nvPicPr>
        <p:blipFill rotWithShape="1">
          <a:blip r:embed="rId3">
            <a:alphaModFix/>
          </a:blip>
          <a:srcRect l="5206" t="73391" r="36819"/>
          <a:stretch/>
        </p:blipFill>
        <p:spPr>
          <a:xfrm>
            <a:off x="0" y="3856000"/>
            <a:ext cx="3170627" cy="1287498"/>
          </a:xfrm>
          <a:prstGeom prst="rect">
            <a:avLst/>
          </a:prstGeom>
          <a:noFill/>
          <a:ln>
            <a:noFill/>
          </a:ln>
        </p:spPr>
      </p:pic>
      <p:sp>
        <p:nvSpPr>
          <p:cNvPr id="273" name="Google Shape;273;p40"/>
          <p:cNvSpPr/>
          <p:nvPr/>
        </p:nvSpPr>
        <p:spPr>
          <a:xfrm>
            <a:off x="7648550" y="743679"/>
            <a:ext cx="1319400" cy="619500"/>
          </a:xfrm>
          <a:prstGeom prst="roundRect">
            <a:avLst>
              <a:gd name="adj" fmla="val 16667"/>
            </a:avLst>
          </a:prstGeom>
          <a:solidFill>
            <a:srgbClr val="4B2E8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FFFFFF"/>
                </a:solidFill>
              </a:rPr>
              <a:t>Complete &amp; Submit Award Request</a:t>
            </a:r>
            <a:endParaRPr sz="1200" b="1">
              <a:solidFill>
                <a:srgbClr val="FFFFFF"/>
              </a:solidFill>
            </a:endParaRPr>
          </a:p>
        </p:txBody>
      </p:sp>
      <p:pic>
        <p:nvPicPr>
          <p:cNvPr id="274" name="Google Shape;274;p40" descr="A small icon of a box with an arrow, meant to represent an award being submitted." title="Outgoing Arrow"/>
          <p:cNvPicPr preferRelativeResize="0"/>
          <p:nvPr/>
        </p:nvPicPr>
        <p:blipFill>
          <a:blip r:embed="rId4">
            <a:alphaModFix/>
          </a:blip>
          <a:stretch>
            <a:fillRect/>
          </a:stretch>
        </p:blipFill>
        <p:spPr>
          <a:xfrm>
            <a:off x="8073457" y="274085"/>
            <a:ext cx="469581" cy="469583"/>
          </a:xfrm>
          <a:prstGeom prst="rect">
            <a:avLst/>
          </a:prstGeom>
          <a:noFill/>
          <a:ln>
            <a:noFill/>
          </a:ln>
        </p:spPr>
      </p:pic>
      <p:pic>
        <p:nvPicPr>
          <p:cNvPr id="275" name="Google Shape;275;p40"/>
          <p:cNvPicPr preferRelativeResize="0"/>
          <p:nvPr/>
        </p:nvPicPr>
        <p:blipFill rotWithShape="1">
          <a:blip r:embed="rId3">
            <a:alphaModFix/>
          </a:blip>
          <a:srcRect l="5208" t="73391" r="32115"/>
          <a:stretch/>
        </p:blipFill>
        <p:spPr>
          <a:xfrm>
            <a:off x="0" y="3856000"/>
            <a:ext cx="3427825" cy="1287498"/>
          </a:xfrm>
          <a:prstGeom prst="rect">
            <a:avLst/>
          </a:prstGeom>
          <a:noFill/>
          <a:ln>
            <a:noFill/>
          </a:ln>
        </p:spPr>
      </p:pic>
      <p:sp>
        <p:nvSpPr>
          <p:cNvPr id="276" name="Google Shape;276;p40"/>
          <p:cNvSpPr/>
          <p:nvPr/>
        </p:nvSpPr>
        <p:spPr>
          <a:xfrm>
            <a:off x="2070750" y="4814675"/>
            <a:ext cx="223500" cy="223500"/>
          </a:xfrm>
          <a:prstGeom prst="donut">
            <a:avLst>
              <a:gd name="adj" fmla="val 25000"/>
            </a:avLst>
          </a:prstGeom>
          <a:solidFill>
            <a:srgbClr val="FF99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0"/>
          <p:cNvSpPr/>
          <p:nvPr/>
        </p:nvSpPr>
        <p:spPr>
          <a:xfrm>
            <a:off x="4715175" y="1306500"/>
            <a:ext cx="223500" cy="223500"/>
          </a:xfrm>
          <a:prstGeom prst="donut">
            <a:avLst>
              <a:gd name="adj" fmla="val 25000"/>
            </a:avLst>
          </a:prstGeom>
          <a:solidFill>
            <a:srgbClr val="FF99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0"/>
          <p:cNvSpPr/>
          <p:nvPr/>
        </p:nvSpPr>
        <p:spPr>
          <a:xfrm>
            <a:off x="771825" y="2829650"/>
            <a:ext cx="525600" cy="212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0"/>
          <p:cNvSpPr txBox="1"/>
          <p:nvPr/>
        </p:nvSpPr>
        <p:spPr>
          <a:xfrm>
            <a:off x="2454900" y="4791725"/>
            <a:ext cx="1059900" cy="2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50">
                <a:solidFill>
                  <a:srgbClr val="434343"/>
                </a:solidFill>
                <a:latin typeface="Encode Sans SemiBold"/>
                <a:ea typeface="Encode Sans SemiBold"/>
                <a:cs typeface="Encode Sans SemiBold"/>
                <a:sym typeface="Encode Sans SemiBold"/>
              </a:rPr>
              <a:t>Location on workflow</a:t>
            </a:r>
            <a:endParaRPr sz="550">
              <a:solidFill>
                <a:srgbClr val="434343"/>
              </a:solidFill>
              <a:latin typeface="Encode Sans SemiBold"/>
              <a:ea typeface="Encode Sans SemiBold"/>
              <a:cs typeface="Encode Sans SemiBold"/>
              <a:sym typeface="Encode Sans SemiBo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1"/>
          <p:cNvSpPr/>
          <p:nvPr/>
        </p:nvSpPr>
        <p:spPr>
          <a:xfrm>
            <a:off x="7648550" y="743679"/>
            <a:ext cx="1319400" cy="619500"/>
          </a:xfrm>
          <a:prstGeom prst="roundRect">
            <a:avLst>
              <a:gd name="adj" fmla="val 16667"/>
            </a:avLst>
          </a:prstGeom>
          <a:solidFill>
            <a:srgbClr val="4B2E8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lt2"/>
                </a:solidFill>
              </a:rPr>
              <a:t>Link SAGE Budget</a:t>
            </a:r>
            <a:endParaRPr sz="1200" b="1">
              <a:solidFill>
                <a:srgbClr val="FFFFFF"/>
              </a:solidFill>
            </a:endParaRPr>
          </a:p>
        </p:txBody>
      </p:sp>
      <p:sp>
        <p:nvSpPr>
          <p:cNvPr id="285" name="Google Shape;285;p41"/>
          <p:cNvSpPr txBox="1">
            <a:spLocks noGrp="1"/>
          </p:cNvSpPr>
          <p:nvPr>
            <p:ph type="title"/>
          </p:nvPr>
        </p:nvSpPr>
        <p:spPr>
          <a:xfrm>
            <a:off x="447925" y="369275"/>
            <a:ext cx="6505500" cy="993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COMPLETE &amp; SUBMIT</a:t>
            </a:r>
            <a:endParaRPr b="0">
              <a:latin typeface="Encode Sans"/>
              <a:ea typeface="Encode Sans"/>
              <a:cs typeface="Encode Sans"/>
              <a:sym typeface="Encode Sans"/>
            </a:endParaRPr>
          </a:p>
        </p:txBody>
      </p:sp>
      <p:sp>
        <p:nvSpPr>
          <p:cNvPr id="286" name="Google Shape;286;p41"/>
          <p:cNvSpPr txBox="1">
            <a:spLocks noGrp="1"/>
          </p:cNvSpPr>
          <p:nvPr>
            <p:ph type="body" idx="1"/>
          </p:nvPr>
        </p:nvSpPr>
        <p:spPr>
          <a:xfrm>
            <a:off x="76850" y="2133000"/>
            <a:ext cx="2814900" cy="2320200"/>
          </a:xfrm>
          <a:prstGeom prst="rect">
            <a:avLst/>
          </a:prstGeom>
          <a:noFill/>
          <a:ln>
            <a:noFill/>
          </a:ln>
        </p:spPr>
        <p:txBody>
          <a:bodyPr spcFirstLastPara="1" wrap="square" lIns="91425" tIns="45700" rIns="91425" bIns="45700" anchor="t" anchorCtr="0">
            <a:noAutofit/>
          </a:bodyPr>
          <a:lstStyle/>
          <a:p>
            <a:pPr marL="457200" lvl="0" indent="-330200" algn="l" rtl="0">
              <a:spcBef>
                <a:spcPts val="0"/>
              </a:spcBef>
              <a:spcAft>
                <a:spcPts val="0"/>
              </a:spcAft>
              <a:buSzPts val="1600"/>
              <a:buChar char="&gt;"/>
            </a:pPr>
            <a:r>
              <a:rPr lang="en" sz="1600"/>
              <a:t>View a complete summary of the Award Setup request </a:t>
            </a:r>
            <a:endParaRPr sz="1600"/>
          </a:p>
          <a:p>
            <a:pPr marL="457200" lvl="0" indent="-330200" algn="l" rtl="0">
              <a:spcBef>
                <a:spcPts val="1000"/>
              </a:spcBef>
              <a:spcAft>
                <a:spcPts val="0"/>
              </a:spcAft>
              <a:buSzPts val="1600"/>
              <a:buChar char="&gt;"/>
            </a:pPr>
            <a:r>
              <a:rPr lang="en" sz="1600"/>
              <a:t>Submit to OSP</a:t>
            </a:r>
            <a:endParaRPr sz="1600"/>
          </a:p>
        </p:txBody>
      </p:sp>
      <p:sp>
        <p:nvSpPr>
          <p:cNvPr id="287" name="Google Shape;287;p41"/>
          <p:cNvSpPr/>
          <p:nvPr/>
        </p:nvSpPr>
        <p:spPr>
          <a:xfrm>
            <a:off x="7648550" y="743679"/>
            <a:ext cx="1319400" cy="619500"/>
          </a:xfrm>
          <a:prstGeom prst="roundRect">
            <a:avLst>
              <a:gd name="adj" fmla="val 16667"/>
            </a:avLst>
          </a:prstGeom>
          <a:solidFill>
            <a:srgbClr val="4B2E8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FFFFFF"/>
                </a:solidFill>
              </a:rPr>
              <a:t>Complete &amp; Submit Award Request</a:t>
            </a:r>
            <a:endParaRPr sz="1200" b="1">
              <a:solidFill>
                <a:srgbClr val="FFFFFF"/>
              </a:solidFill>
            </a:endParaRPr>
          </a:p>
        </p:txBody>
      </p:sp>
      <p:pic>
        <p:nvPicPr>
          <p:cNvPr id="288" name="Google Shape;288;p41" descr="Image of SAGE with the SAGE Award tab selected, and the Review &amp; Submit page displaying. " title="SAGE Award Complete &amp; Submit"/>
          <p:cNvPicPr preferRelativeResize="0"/>
          <p:nvPr/>
        </p:nvPicPr>
        <p:blipFill>
          <a:blip r:embed="rId3">
            <a:alphaModFix/>
          </a:blip>
          <a:stretch>
            <a:fillRect/>
          </a:stretch>
        </p:blipFill>
        <p:spPr>
          <a:xfrm>
            <a:off x="3010250" y="1515579"/>
            <a:ext cx="5655306" cy="3475521"/>
          </a:xfrm>
          <a:prstGeom prst="rect">
            <a:avLst/>
          </a:prstGeom>
          <a:noFill/>
          <a:ln w="9525" cap="flat" cmpd="sng">
            <a:solidFill>
              <a:schemeClr val="dk2"/>
            </a:solidFill>
            <a:prstDash val="solid"/>
            <a:round/>
            <a:headEnd type="none" w="sm" len="sm"/>
            <a:tailEnd type="none" w="sm" len="sm"/>
          </a:ln>
        </p:spPr>
      </p:pic>
      <p:pic>
        <p:nvPicPr>
          <p:cNvPr id="289" name="Google Shape;289;p41" descr="A small icon of a box with an arrow, meant to represent an award being submitted." title="Outgoing Arrow"/>
          <p:cNvPicPr preferRelativeResize="0"/>
          <p:nvPr/>
        </p:nvPicPr>
        <p:blipFill>
          <a:blip r:embed="rId4">
            <a:alphaModFix/>
          </a:blip>
          <a:stretch>
            <a:fillRect/>
          </a:stretch>
        </p:blipFill>
        <p:spPr>
          <a:xfrm>
            <a:off x="8073457" y="274085"/>
            <a:ext cx="469581" cy="46958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2"/>
          <p:cNvSpPr txBox="1">
            <a:spLocks noGrp="1"/>
          </p:cNvSpPr>
          <p:nvPr>
            <p:ph type="title"/>
          </p:nvPr>
        </p:nvSpPr>
        <p:spPr>
          <a:xfrm>
            <a:off x="447925" y="369275"/>
            <a:ext cx="6505500" cy="993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OSP &amp; GCA REVIEW/APPROVE</a:t>
            </a:r>
            <a:endParaRPr b="0">
              <a:latin typeface="Encode Sans"/>
              <a:ea typeface="Encode Sans"/>
              <a:cs typeface="Encode Sans"/>
              <a:sym typeface="Encode Sans"/>
            </a:endParaRPr>
          </a:p>
        </p:txBody>
      </p:sp>
      <p:sp>
        <p:nvSpPr>
          <p:cNvPr id="295" name="Google Shape;295;p42"/>
          <p:cNvSpPr/>
          <p:nvPr/>
        </p:nvSpPr>
        <p:spPr>
          <a:xfrm>
            <a:off x="7648550" y="743679"/>
            <a:ext cx="1319400" cy="619500"/>
          </a:xfrm>
          <a:prstGeom prst="roundRect">
            <a:avLst>
              <a:gd name="adj" fmla="val 16667"/>
            </a:avLst>
          </a:prstGeom>
          <a:solidFill>
            <a:srgbClr val="4B2E8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FFFFFF"/>
                </a:solidFill>
              </a:rPr>
              <a:t>OSP &amp; GCA Review</a:t>
            </a:r>
            <a:endParaRPr sz="1200" b="1">
              <a:solidFill>
                <a:srgbClr val="FFFFFF"/>
              </a:solidFill>
            </a:endParaRPr>
          </a:p>
        </p:txBody>
      </p:sp>
      <p:sp>
        <p:nvSpPr>
          <p:cNvPr id="296" name="Google Shape;296;p42"/>
          <p:cNvSpPr txBox="1">
            <a:spLocks noGrp="1"/>
          </p:cNvSpPr>
          <p:nvPr>
            <p:ph type="body" idx="1"/>
          </p:nvPr>
        </p:nvSpPr>
        <p:spPr>
          <a:xfrm>
            <a:off x="76850" y="1828200"/>
            <a:ext cx="2451300" cy="2704800"/>
          </a:xfrm>
          <a:prstGeom prst="rect">
            <a:avLst/>
          </a:prstGeom>
          <a:noFill/>
          <a:ln>
            <a:noFill/>
          </a:ln>
        </p:spPr>
        <p:txBody>
          <a:bodyPr spcFirstLastPara="1" wrap="square" lIns="91425" tIns="45700" rIns="91425" bIns="45700" anchor="t" anchorCtr="0">
            <a:noAutofit/>
          </a:bodyPr>
          <a:lstStyle/>
          <a:p>
            <a:pPr marL="457200" lvl="0" indent="-304800" algn="l" rtl="0">
              <a:spcBef>
                <a:spcPts val="0"/>
              </a:spcBef>
              <a:spcAft>
                <a:spcPts val="0"/>
              </a:spcAft>
              <a:buSzPts val="1200"/>
              <a:buChar char="&gt;"/>
            </a:pPr>
            <a:r>
              <a:rPr lang="en" sz="1200"/>
              <a:t>OSP &amp; GCA add Terms &amp; Conditions, other setup details</a:t>
            </a:r>
            <a:endParaRPr sz="1200"/>
          </a:p>
          <a:p>
            <a:pPr marL="457200" lvl="0" indent="-304800" algn="l" rtl="0">
              <a:spcBef>
                <a:spcPts val="1000"/>
              </a:spcBef>
              <a:spcAft>
                <a:spcPts val="0"/>
              </a:spcAft>
              <a:buSzPts val="1200"/>
              <a:buChar char="&gt;"/>
            </a:pPr>
            <a:r>
              <a:rPr lang="en" sz="1200"/>
              <a:t>OSP Review &amp; Submit to GCA</a:t>
            </a:r>
            <a:endParaRPr sz="1200"/>
          </a:p>
          <a:p>
            <a:pPr marL="457200" lvl="0" indent="-304800" algn="l" rtl="0">
              <a:spcBef>
                <a:spcPts val="1000"/>
              </a:spcBef>
              <a:spcAft>
                <a:spcPts val="0"/>
              </a:spcAft>
              <a:buSzPts val="1200"/>
              <a:buChar char="&gt;"/>
            </a:pPr>
            <a:r>
              <a:rPr lang="en" sz="1200"/>
              <a:t>GCA initiates integration to Workday</a:t>
            </a:r>
            <a:endParaRPr sz="1200"/>
          </a:p>
          <a:p>
            <a:pPr marL="457200" lvl="0" indent="-304800" algn="l" rtl="0">
              <a:spcBef>
                <a:spcPts val="1000"/>
              </a:spcBef>
              <a:spcAft>
                <a:spcPts val="0"/>
              </a:spcAft>
              <a:buSzPts val="1200"/>
              <a:buChar char="&gt;"/>
            </a:pPr>
            <a:r>
              <a:rPr lang="en" sz="1200"/>
              <a:t>GCA processes award in Workday and SAGE</a:t>
            </a:r>
            <a:endParaRPr sz="1200"/>
          </a:p>
          <a:p>
            <a:pPr marL="457200" lvl="0" indent="-304800" algn="l" rtl="0">
              <a:spcBef>
                <a:spcPts val="1000"/>
              </a:spcBef>
              <a:spcAft>
                <a:spcPts val="1000"/>
              </a:spcAft>
              <a:buSzPts val="1200"/>
              <a:buChar char="&gt;"/>
            </a:pPr>
            <a:r>
              <a:rPr lang="en" sz="1200"/>
              <a:t>GCA can send award back to campus if needed</a:t>
            </a:r>
            <a:endParaRPr sz="1200"/>
          </a:p>
        </p:txBody>
      </p:sp>
      <p:pic>
        <p:nvPicPr>
          <p:cNvPr id="297" name="Google Shape;297;p42" descr="A small icon of a clipboard with a checklist." title="Clipboard Checklist"/>
          <p:cNvPicPr preferRelativeResize="0"/>
          <p:nvPr/>
        </p:nvPicPr>
        <p:blipFill>
          <a:blip r:embed="rId3">
            <a:alphaModFix/>
          </a:blip>
          <a:stretch>
            <a:fillRect/>
          </a:stretch>
        </p:blipFill>
        <p:spPr>
          <a:xfrm>
            <a:off x="8073467" y="274085"/>
            <a:ext cx="469581" cy="469583"/>
          </a:xfrm>
          <a:prstGeom prst="rect">
            <a:avLst/>
          </a:prstGeom>
          <a:noFill/>
          <a:ln>
            <a:noFill/>
          </a:ln>
        </p:spPr>
      </p:pic>
      <p:pic>
        <p:nvPicPr>
          <p:cNvPr id="298" name="Google Shape;298;p42" descr="Image of OSP and GCA's review and submit page in SAGE Central, with the terms and conditions page open. " title="SAGE Central"/>
          <p:cNvPicPr preferRelativeResize="0"/>
          <p:nvPr/>
        </p:nvPicPr>
        <p:blipFill rotWithShape="1">
          <a:blip r:embed="rId4">
            <a:alphaModFix/>
          </a:blip>
          <a:srcRect b="21079"/>
          <a:stretch/>
        </p:blipFill>
        <p:spPr>
          <a:xfrm>
            <a:off x="2629250" y="1454633"/>
            <a:ext cx="5596627" cy="2501741"/>
          </a:xfrm>
          <a:prstGeom prst="rect">
            <a:avLst/>
          </a:prstGeom>
          <a:noFill/>
          <a:ln w="9525" cap="flat" cmpd="sng">
            <a:solidFill>
              <a:schemeClr val="dk2"/>
            </a:solidFill>
            <a:prstDash val="solid"/>
            <a:round/>
            <a:headEnd type="none" w="sm" len="sm"/>
            <a:tailEnd type="none" w="sm" len="sm"/>
          </a:ln>
        </p:spPr>
      </p:pic>
      <p:pic>
        <p:nvPicPr>
          <p:cNvPr id="299" name="Google Shape;299;p42" descr="Image of OSP and GCA's review and submit page in SAGE Central." title="SAGE Central"/>
          <p:cNvPicPr preferRelativeResize="0"/>
          <p:nvPr/>
        </p:nvPicPr>
        <p:blipFill>
          <a:blip r:embed="rId5">
            <a:alphaModFix/>
          </a:blip>
          <a:stretch>
            <a:fillRect/>
          </a:stretch>
        </p:blipFill>
        <p:spPr>
          <a:xfrm>
            <a:off x="4927050" y="2807418"/>
            <a:ext cx="4000676" cy="2117482"/>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43" descr="This image represents the final step on the SAGE Award workflow diagram, which is receiving a notification that the award is ready! The entire workflow illustrates the major steps from initiation in SAGE to setup in Workday." title="SAGE Award Workflow: Receive Notification that Award is Ready"/>
          <p:cNvPicPr preferRelativeResize="0"/>
          <p:nvPr/>
        </p:nvPicPr>
        <p:blipFill rotWithShape="1">
          <a:blip r:embed="rId3">
            <a:alphaModFix/>
          </a:blip>
          <a:srcRect l="6155" t="13468" r="4502" b="29073"/>
          <a:stretch/>
        </p:blipFill>
        <p:spPr>
          <a:xfrm>
            <a:off x="104712" y="0"/>
            <a:ext cx="9010089" cy="5127276"/>
          </a:xfrm>
          <a:prstGeom prst="rect">
            <a:avLst/>
          </a:prstGeom>
          <a:noFill/>
          <a:ln>
            <a:noFill/>
          </a:ln>
        </p:spPr>
      </p:pic>
      <p:pic>
        <p:nvPicPr>
          <p:cNvPr id="305" name="Google Shape;305;p43"/>
          <p:cNvPicPr preferRelativeResize="0"/>
          <p:nvPr/>
        </p:nvPicPr>
        <p:blipFill rotWithShape="1">
          <a:blip r:embed="rId3">
            <a:alphaModFix/>
          </a:blip>
          <a:srcRect l="5206" t="73391" r="36819"/>
          <a:stretch/>
        </p:blipFill>
        <p:spPr>
          <a:xfrm>
            <a:off x="0" y="3856000"/>
            <a:ext cx="3170627" cy="1287498"/>
          </a:xfrm>
          <a:prstGeom prst="rect">
            <a:avLst/>
          </a:prstGeom>
          <a:noFill/>
          <a:ln>
            <a:noFill/>
          </a:ln>
        </p:spPr>
      </p:pic>
      <p:sp>
        <p:nvSpPr>
          <p:cNvPr id="306" name="Google Shape;306;p43"/>
          <p:cNvSpPr/>
          <p:nvPr/>
        </p:nvSpPr>
        <p:spPr>
          <a:xfrm>
            <a:off x="7648550" y="743679"/>
            <a:ext cx="1319400" cy="619500"/>
          </a:xfrm>
          <a:prstGeom prst="roundRect">
            <a:avLst>
              <a:gd name="adj" fmla="val 16667"/>
            </a:avLst>
          </a:prstGeom>
          <a:solidFill>
            <a:srgbClr val="4B2E8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solidFill>
                  <a:srgbClr val="FFFFFF"/>
                </a:solidFill>
              </a:rPr>
              <a:t>Receive Notification that Award is Ready</a:t>
            </a:r>
            <a:endParaRPr sz="1000" b="1">
              <a:solidFill>
                <a:srgbClr val="FFFFFF"/>
              </a:solidFill>
            </a:endParaRPr>
          </a:p>
        </p:txBody>
      </p:sp>
      <p:pic>
        <p:nvPicPr>
          <p:cNvPr id="307" name="Google Shape;307;p43" descr="A small icon of a piece of paper with a star, meant to represent an award." title="Award"/>
          <p:cNvPicPr preferRelativeResize="0"/>
          <p:nvPr/>
        </p:nvPicPr>
        <p:blipFill>
          <a:blip r:embed="rId4">
            <a:alphaModFix/>
          </a:blip>
          <a:stretch>
            <a:fillRect/>
          </a:stretch>
        </p:blipFill>
        <p:spPr>
          <a:xfrm>
            <a:off x="8003300" y="133775"/>
            <a:ext cx="609900" cy="609900"/>
          </a:xfrm>
          <a:prstGeom prst="rect">
            <a:avLst/>
          </a:prstGeom>
          <a:noFill/>
          <a:ln>
            <a:noFill/>
          </a:ln>
        </p:spPr>
      </p:pic>
      <p:pic>
        <p:nvPicPr>
          <p:cNvPr id="308" name="Google Shape;308;p43"/>
          <p:cNvPicPr preferRelativeResize="0"/>
          <p:nvPr/>
        </p:nvPicPr>
        <p:blipFill rotWithShape="1">
          <a:blip r:embed="rId3">
            <a:alphaModFix/>
          </a:blip>
          <a:srcRect l="5208" t="73391" r="32115"/>
          <a:stretch/>
        </p:blipFill>
        <p:spPr>
          <a:xfrm>
            <a:off x="0" y="3856000"/>
            <a:ext cx="3427825" cy="1287498"/>
          </a:xfrm>
          <a:prstGeom prst="rect">
            <a:avLst/>
          </a:prstGeom>
          <a:noFill/>
          <a:ln>
            <a:noFill/>
          </a:ln>
        </p:spPr>
      </p:pic>
      <p:sp>
        <p:nvSpPr>
          <p:cNvPr id="309" name="Google Shape;309;p43"/>
          <p:cNvSpPr/>
          <p:nvPr/>
        </p:nvSpPr>
        <p:spPr>
          <a:xfrm>
            <a:off x="2070750" y="4814675"/>
            <a:ext cx="223500" cy="223500"/>
          </a:xfrm>
          <a:prstGeom prst="donut">
            <a:avLst>
              <a:gd name="adj" fmla="val 25000"/>
            </a:avLst>
          </a:prstGeom>
          <a:solidFill>
            <a:srgbClr val="FF99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3"/>
          <p:cNvSpPr/>
          <p:nvPr/>
        </p:nvSpPr>
        <p:spPr>
          <a:xfrm>
            <a:off x="7239225" y="1822950"/>
            <a:ext cx="855300" cy="452700"/>
          </a:xfrm>
          <a:prstGeom prst="rect">
            <a:avLst/>
          </a:prstGeom>
          <a:no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3"/>
          <p:cNvSpPr/>
          <p:nvPr/>
        </p:nvSpPr>
        <p:spPr>
          <a:xfrm>
            <a:off x="771825" y="2829650"/>
            <a:ext cx="525600" cy="212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3"/>
          <p:cNvSpPr txBox="1"/>
          <p:nvPr/>
        </p:nvSpPr>
        <p:spPr>
          <a:xfrm>
            <a:off x="2454900" y="4791725"/>
            <a:ext cx="1059900" cy="2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50">
                <a:solidFill>
                  <a:srgbClr val="434343"/>
                </a:solidFill>
                <a:latin typeface="Encode Sans SemiBold"/>
                <a:ea typeface="Encode Sans SemiBold"/>
                <a:cs typeface="Encode Sans SemiBold"/>
                <a:sym typeface="Encode Sans SemiBold"/>
              </a:rPr>
              <a:t>Location on workflow</a:t>
            </a:r>
            <a:endParaRPr sz="550">
              <a:solidFill>
                <a:srgbClr val="434343"/>
              </a:solidFill>
              <a:latin typeface="Encode Sans SemiBold"/>
              <a:ea typeface="Encode Sans SemiBold"/>
              <a:cs typeface="Encode Sans SemiBold"/>
              <a:sym typeface="Encode Sans SemiBold"/>
            </a:endParaRPr>
          </a:p>
        </p:txBody>
      </p:sp>
      <p:sp>
        <p:nvSpPr>
          <p:cNvPr id="313" name="Google Shape;313;p43"/>
          <p:cNvSpPr/>
          <p:nvPr/>
        </p:nvSpPr>
        <p:spPr>
          <a:xfrm>
            <a:off x="7838695" y="4207675"/>
            <a:ext cx="223500" cy="223500"/>
          </a:xfrm>
          <a:prstGeom prst="donut">
            <a:avLst>
              <a:gd name="adj" fmla="val 25000"/>
            </a:avLst>
          </a:prstGeom>
          <a:solidFill>
            <a:srgbClr val="FF99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4"/>
          <p:cNvSpPr txBox="1">
            <a:spLocks noGrp="1"/>
          </p:cNvSpPr>
          <p:nvPr>
            <p:ph type="title"/>
          </p:nvPr>
        </p:nvSpPr>
        <p:spPr>
          <a:xfrm>
            <a:off x="447925" y="369275"/>
            <a:ext cx="6505500" cy="993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WORKDAY ACTIONS</a:t>
            </a:r>
            <a:endParaRPr b="0">
              <a:latin typeface="Encode Sans"/>
              <a:ea typeface="Encode Sans"/>
              <a:cs typeface="Encode Sans"/>
              <a:sym typeface="Encode Sans"/>
            </a:endParaRPr>
          </a:p>
        </p:txBody>
      </p:sp>
      <p:sp>
        <p:nvSpPr>
          <p:cNvPr id="319" name="Google Shape;319;p44"/>
          <p:cNvSpPr/>
          <p:nvPr/>
        </p:nvSpPr>
        <p:spPr>
          <a:xfrm>
            <a:off x="7648550" y="743679"/>
            <a:ext cx="1319400" cy="619500"/>
          </a:xfrm>
          <a:prstGeom prst="roundRect">
            <a:avLst>
              <a:gd name="adj" fmla="val 16667"/>
            </a:avLst>
          </a:prstGeom>
          <a:solidFill>
            <a:srgbClr val="4B2E8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lt2"/>
                </a:solidFill>
              </a:rPr>
              <a:t>Workday Actions</a:t>
            </a:r>
            <a:endParaRPr sz="1200" b="1">
              <a:solidFill>
                <a:srgbClr val="FFFFFF"/>
              </a:solidFill>
            </a:endParaRPr>
          </a:p>
        </p:txBody>
      </p:sp>
      <p:sp>
        <p:nvSpPr>
          <p:cNvPr id="320" name="Google Shape;320;p44"/>
          <p:cNvSpPr txBox="1">
            <a:spLocks noGrp="1"/>
          </p:cNvSpPr>
          <p:nvPr>
            <p:ph type="body" idx="1"/>
          </p:nvPr>
        </p:nvSpPr>
        <p:spPr>
          <a:xfrm>
            <a:off x="457850" y="1752000"/>
            <a:ext cx="7448100" cy="2320200"/>
          </a:xfrm>
          <a:prstGeom prst="rect">
            <a:avLst/>
          </a:prstGeom>
          <a:noFill/>
          <a:ln>
            <a:noFill/>
          </a:ln>
        </p:spPr>
        <p:txBody>
          <a:bodyPr spcFirstLastPara="1" wrap="square" lIns="91425" tIns="45700" rIns="91425" bIns="45700" anchor="t" anchorCtr="0">
            <a:noAutofit/>
          </a:bodyPr>
          <a:lstStyle/>
          <a:p>
            <a:pPr marL="457200" lvl="0" indent="-355600" algn="l" rtl="0">
              <a:spcBef>
                <a:spcPts val="0"/>
              </a:spcBef>
              <a:spcAft>
                <a:spcPts val="0"/>
              </a:spcAft>
              <a:buSzPts val="2000"/>
              <a:buChar char="&gt;"/>
            </a:pPr>
            <a:r>
              <a:rPr lang="en" sz="2000"/>
              <a:t>Coming up next! </a:t>
            </a:r>
            <a:endParaRPr sz="2000"/>
          </a:p>
          <a:p>
            <a:pPr marL="914400" lvl="1" indent="-342900" algn="l" rtl="0">
              <a:spcBef>
                <a:spcPts val="1000"/>
              </a:spcBef>
              <a:spcAft>
                <a:spcPts val="0"/>
              </a:spcAft>
              <a:buSzPts val="1800"/>
              <a:buChar char="–"/>
            </a:pPr>
            <a:r>
              <a:rPr lang="en" sz="1800"/>
              <a:t>November 10 MRAM: </a:t>
            </a:r>
            <a:r>
              <a:rPr lang="en" sz="1800" b="0"/>
              <a:t>The UWFT program will present about the Award once it lands in Workday at the upcoming MRAM on November 10.  </a:t>
            </a:r>
            <a:endParaRPr sz="1800" b="0"/>
          </a:p>
          <a:p>
            <a:pPr marL="914400" lvl="1" indent="-342900" algn="l" rtl="0">
              <a:spcBef>
                <a:spcPts val="1000"/>
              </a:spcBef>
              <a:spcAft>
                <a:spcPts val="1000"/>
              </a:spcAft>
              <a:buSzPts val="1800"/>
              <a:buChar char="–"/>
            </a:pPr>
            <a:r>
              <a:rPr lang="en" sz="1800"/>
              <a:t>November 15 Office Hours:</a:t>
            </a:r>
            <a:r>
              <a:rPr lang="en" sz="1800" b="0"/>
              <a:t> Join the Research Administration Peer Network (RAPN) meeting on November 15 to ask question about the Award process/actions in Workday. </a:t>
            </a:r>
            <a:endParaRPr sz="1800" b="0"/>
          </a:p>
        </p:txBody>
      </p:sp>
      <p:pic>
        <p:nvPicPr>
          <p:cNvPr id="321" name="Google Shape;321;p44" descr="A small icon of three dollar bills. " title="Money"/>
          <p:cNvPicPr preferRelativeResize="0"/>
          <p:nvPr/>
        </p:nvPicPr>
        <p:blipFill>
          <a:blip r:embed="rId3">
            <a:alphaModFix/>
          </a:blip>
          <a:stretch>
            <a:fillRect/>
          </a:stretch>
        </p:blipFill>
        <p:spPr>
          <a:xfrm>
            <a:off x="8073451" y="274085"/>
            <a:ext cx="469581" cy="46958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7"/>
          <p:cNvSpPr txBox="1">
            <a:spLocks noGrp="1"/>
          </p:cNvSpPr>
          <p:nvPr>
            <p:ph type="body" idx="1"/>
          </p:nvPr>
        </p:nvSpPr>
        <p:spPr>
          <a:xfrm>
            <a:off x="522950" y="1622325"/>
            <a:ext cx="7732200" cy="2975400"/>
          </a:xfrm>
          <a:prstGeom prst="rect">
            <a:avLst/>
          </a:prstGeom>
          <a:noFill/>
          <a:ln>
            <a:noFill/>
          </a:ln>
        </p:spPr>
        <p:txBody>
          <a:bodyPr spcFirstLastPara="1" wrap="square" lIns="91425" tIns="45700" rIns="91425" bIns="45700" anchor="t" anchorCtr="0">
            <a:noAutofit/>
          </a:bodyPr>
          <a:lstStyle/>
          <a:p>
            <a:pPr marL="0" lvl="0" indent="0" algn="l" rtl="0">
              <a:spcBef>
                <a:spcPts val="400"/>
              </a:spcBef>
              <a:spcAft>
                <a:spcPts val="0"/>
              </a:spcAft>
              <a:buNone/>
            </a:pPr>
            <a:r>
              <a:rPr lang="en" sz="1500" b="0"/>
              <a:t>As a part of UW Finance Transformation (UWFT), the SAGE Award process is being designed to streamline award setup, provide greater transparency into key award information, and integrate with Workday.</a:t>
            </a:r>
            <a:endParaRPr sz="1500" b="0"/>
          </a:p>
          <a:p>
            <a:pPr marL="0" lvl="0" indent="0" algn="l" rtl="0">
              <a:spcBef>
                <a:spcPts val="400"/>
              </a:spcBef>
              <a:spcAft>
                <a:spcPts val="0"/>
              </a:spcAft>
              <a:buNone/>
            </a:pPr>
            <a:endParaRPr sz="1500" b="0"/>
          </a:p>
          <a:p>
            <a:pPr marL="0" lvl="0" indent="0" algn="l" rtl="0">
              <a:spcBef>
                <a:spcPts val="400"/>
              </a:spcBef>
              <a:spcAft>
                <a:spcPts val="0"/>
              </a:spcAft>
              <a:buNone/>
            </a:pPr>
            <a:r>
              <a:rPr lang="en" sz="1500"/>
              <a:t>The SAGE Award feature will launch in July 2023. </a:t>
            </a:r>
            <a:endParaRPr sz="1500"/>
          </a:p>
          <a:p>
            <a:pPr marL="0" lvl="0" indent="0" algn="l" rtl="0">
              <a:spcBef>
                <a:spcPts val="400"/>
              </a:spcBef>
              <a:spcAft>
                <a:spcPts val="0"/>
              </a:spcAft>
              <a:buNone/>
            </a:pPr>
            <a:endParaRPr sz="1900" b="0"/>
          </a:p>
        </p:txBody>
      </p:sp>
      <p:sp>
        <p:nvSpPr>
          <p:cNvPr id="122" name="Google Shape;122;p27"/>
          <p:cNvSpPr txBox="1">
            <a:spLocks noGrp="1"/>
          </p:cNvSpPr>
          <p:nvPr>
            <p:ph type="title"/>
          </p:nvPr>
        </p:nvSpPr>
        <p:spPr>
          <a:xfrm>
            <a:off x="447925" y="369275"/>
            <a:ext cx="8696100" cy="9939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Black"/>
              <a:buNone/>
            </a:pPr>
            <a:r>
              <a:rPr lang="en"/>
              <a:t>SAGE AWARD: </a:t>
            </a:r>
            <a:r>
              <a:rPr lang="en" b="0">
                <a:latin typeface="Encode Sans"/>
                <a:ea typeface="Encode Sans"/>
                <a:cs typeface="Encode Sans"/>
                <a:sym typeface="Encode Sans"/>
              </a:rPr>
              <a:t>OVERVIEW</a:t>
            </a:r>
            <a:endParaRPr b="0">
              <a:latin typeface="Encode Sans"/>
              <a:ea typeface="Encode Sans"/>
              <a:cs typeface="Encode Sans"/>
              <a:sym typeface="Encode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5"/>
          <p:cNvSpPr txBox="1">
            <a:spLocks noGrp="1"/>
          </p:cNvSpPr>
          <p:nvPr>
            <p:ph type="title"/>
          </p:nvPr>
        </p:nvSpPr>
        <p:spPr>
          <a:xfrm>
            <a:off x="447925" y="369275"/>
            <a:ext cx="6505500" cy="993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GET AHEAD OF THE GAME!</a:t>
            </a:r>
            <a:endParaRPr b="0">
              <a:latin typeface="Encode Sans"/>
              <a:ea typeface="Encode Sans"/>
              <a:cs typeface="Encode Sans"/>
              <a:sym typeface="Encode Sans"/>
            </a:endParaRPr>
          </a:p>
        </p:txBody>
      </p:sp>
      <p:sp>
        <p:nvSpPr>
          <p:cNvPr id="327" name="Google Shape;327;p45"/>
          <p:cNvSpPr txBox="1">
            <a:spLocks noGrp="1"/>
          </p:cNvSpPr>
          <p:nvPr>
            <p:ph type="body" idx="1"/>
          </p:nvPr>
        </p:nvSpPr>
        <p:spPr>
          <a:xfrm>
            <a:off x="457850" y="1599600"/>
            <a:ext cx="8334300" cy="2320200"/>
          </a:xfrm>
          <a:prstGeom prst="rect">
            <a:avLst/>
          </a:prstGeom>
          <a:noFill/>
          <a:ln>
            <a:noFill/>
          </a:ln>
        </p:spPr>
        <p:txBody>
          <a:bodyPr spcFirstLastPara="1" wrap="square" lIns="91425" tIns="45700" rIns="91425" bIns="45700" anchor="t" anchorCtr="0">
            <a:noAutofit/>
          </a:bodyPr>
          <a:lstStyle/>
          <a:p>
            <a:pPr marL="457200" lvl="0" indent="-342900" algn="l" rtl="0">
              <a:spcBef>
                <a:spcPts val="0"/>
              </a:spcBef>
              <a:spcAft>
                <a:spcPts val="0"/>
              </a:spcAft>
              <a:buSzPts val="1800"/>
              <a:buChar char="&gt;"/>
            </a:pPr>
            <a:r>
              <a:rPr lang="en" sz="1800"/>
              <a:t>Become Familiar with SAGE Budget</a:t>
            </a:r>
            <a:r>
              <a:rPr lang="en" sz="1800" b="0"/>
              <a:t> (required for SAGE Award Setup)</a:t>
            </a:r>
            <a:endParaRPr sz="1800" b="0"/>
          </a:p>
          <a:p>
            <a:pPr marL="914400" lvl="1" indent="-342900" algn="l" rtl="0">
              <a:spcBef>
                <a:spcPts val="1000"/>
              </a:spcBef>
              <a:spcAft>
                <a:spcPts val="0"/>
              </a:spcAft>
              <a:buSzPts val="1800"/>
              <a:buChar char="–"/>
            </a:pPr>
            <a:r>
              <a:rPr lang="en" sz="1800" b="0"/>
              <a:t>Attend a SAGE Budget Class: Register to attend the next class is on November 1 </a:t>
            </a:r>
            <a:endParaRPr sz="1800" b="0"/>
          </a:p>
          <a:p>
            <a:pPr marL="914400" lvl="1" indent="-342900" algn="l" rtl="0">
              <a:spcBef>
                <a:spcPts val="1000"/>
              </a:spcBef>
              <a:spcAft>
                <a:spcPts val="0"/>
              </a:spcAft>
              <a:buClr>
                <a:schemeClr val="dk1"/>
              </a:buClr>
              <a:buSzPts val="1800"/>
              <a:buChar char="–"/>
            </a:pPr>
            <a:r>
              <a:rPr lang="en" sz="1800" b="0" u="sng">
                <a:solidFill>
                  <a:schemeClr val="dk1"/>
                </a:solidFill>
                <a:hlinkClick r:id="rId3">
                  <a:extLst>
                    <a:ext uri="{A12FA001-AC4F-418D-AE19-62706E023703}">
                      <ahyp:hlinkClr xmlns:ahyp="http://schemas.microsoft.com/office/drawing/2018/hyperlinkcolor" val="tx"/>
                    </a:ext>
                  </a:extLst>
                </a:hlinkClick>
              </a:rPr>
              <a:t>SAGE Budget user guides</a:t>
            </a:r>
            <a:endParaRPr sz="1800" b="0">
              <a:solidFill>
                <a:schemeClr val="dk1"/>
              </a:solidFill>
            </a:endParaRPr>
          </a:p>
          <a:p>
            <a:pPr marL="914400" lvl="1" indent="-342900" algn="l" rtl="0">
              <a:spcBef>
                <a:spcPts val="1000"/>
              </a:spcBef>
              <a:spcAft>
                <a:spcPts val="0"/>
              </a:spcAft>
              <a:buClr>
                <a:schemeClr val="dk1"/>
              </a:buClr>
              <a:buSzPts val="1800"/>
              <a:buChar char="–"/>
            </a:pPr>
            <a:r>
              <a:rPr lang="en" sz="1800" b="0" u="sng">
                <a:solidFill>
                  <a:schemeClr val="dk1"/>
                </a:solidFill>
                <a:hlinkClick r:id="rId4">
                  <a:extLst>
                    <a:ext uri="{A12FA001-AC4F-418D-AE19-62706E023703}">
                      <ahyp:hlinkClr xmlns:ahyp="http://schemas.microsoft.com/office/drawing/2018/hyperlinkcolor" val="tx"/>
                    </a:ext>
                  </a:extLst>
                </a:hlinkClick>
              </a:rPr>
              <a:t>SAGE Budget job aid</a:t>
            </a:r>
            <a:endParaRPr sz="1800" b="0">
              <a:solidFill>
                <a:schemeClr val="dk1"/>
              </a:solidFill>
            </a:endParaRPr>
          </a:p>
          <a:p>
            <a:pPr marL="457200" lvl="0" indent="-342900" algn="l" rtl="0">
              <a:spcBef>
                <a:spcPts val="1000"/>
              </a:spcBef>
              <a:spcAft>
                <a:spcPts val="0"/>
              </a:spcAft>
              <a:buSzPts val="1800"/>
              <a:buChar char="&gt;"/>
            </a:pPr>
            <a:r>
              <a:rPr lang="en" sz="1800"/>
              <a:t>Provide feedback on SAGE Budget usability issues, concerns</a:t>
            </a:r>
            <a:endParaRPr sz="1800"/>
          </a:p>
          <a:p>
            <a:pPr marL="914400" lvl="1" indent="-342900" algn="l" rtl="0">
              <a:spcBef>
                <a:spcPts val="1000"/>
              </a:spcBef>
              <a:spcAft>
                <a:spcPts val="1000"/>
              </a:spcAft>
              <a:buSzPts val="1800"/>
              <a:buChar char="–"/>
            </a:pPr>
            <a:r>
              <a:rPr lang="en" sz="1800" b="0"/>
              <a:t>Contact us at </a:t>
            </a:r>
            <a:r>
              <a:rPr lang="en" sz="1800" b="0" u="sng">
                <a:solidFill>
                  <a:schemeClr val="dk1"/>
                </a:solidFill>
                <a:hlinkClick r:id="rId5">
                  <a:extLst>
                    <a:ext uri="{A12FA001-AC4F-418D-AE19-62706E023703}">
                      <ahyp:hlinkClr xmlns:ahyp="http://schemas.microsoft.com/office/drawing/2018/hyperlinkcolor" val="tx"/>
                    </a:ext>
                  </a:extLst>
                </a:hlinkClick>
              </a:rPr>
              <a:t>sagehelp@uw.edu</a:t>
            </a:r>
            <a:endParaRPr sz="1800" b="0">
              <a:solidFill>
                <a:schemeClr val="dk1"/>
              </a:solidFill>
            </a:endParaRPr>
          </a:p>
        </p:txBody>
      </p:sp>
      <p:pic>
        <p:nvPicPr>
          <p:cNvPr id="328" name="Google Shape;328;p45"/>
          <p:cNvPicPr preferRelativeResize="0"/>
          <p:nvPr/>
        </p:nvPicPr>
        <p:blipFill>
          <a:blip r:embed="rId6">
            <a:alphaModFix/>
          </a:blip>
          <a:stretch>
            <a:fillRect/>
          </a:stretch>
        </p:blipFill>
        <p:spPr>
          <a:xfrm>
            <a:off x="7508075" y="369275"/>
            <a:ext cx="1182151" cy="11821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6"/>
          <p:cNvSpPr txBox="1">
            <a:spLocks noGrp="1"/>
          </p:cNvSpPr>
          <p:nvPr>
            <p:ph type="title"/>
          </p:nvPr>
        </p:nvSpPr>
        <p:spPr>
          <a:xfrm>
            <a:off x="447925" y="369275"/>
            <a:ext cx="6505500" cy="993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UWFT FOR THE RESEARCH COMMUNITY WEBPAGE</a:t>
            </a:r>
            <a:endParaRPr b="0">
              <a:latin typeface="Encode Sans"/>
              <a:ea typeface="Encode Sans"/>
              <a:cs typeface="Encode Sans"/>
              <a:sym typeface="Encode Sans"/>
            </a:endParaRPr>
          </a:p>
        </p:txBody>
      </p:sp>
      <p:sp>
        <p:nvSpPr>
          <p:cNvPr id="334" name="Google Shape;334;p46"/>
          <p:cNvSpPr txBox="1">
            <a:spLocks noGrp="1"/>
          </p:cNvSpPr>
          <p:nvPr>
            <p:ph type="body" idx="1"/>
          </p:nvPr>
        </p:nvSpPr>
        <p:spPr>
          <a:xfrm>
            <a:off x="457850" y="1599600"/>
            <a:ext cx="7447800" cy="2320200"/>
          </a:xfrm>
          <a:prstGeom prst="rect">
            <a:avLst/>
          </a:prstGeom>
          <a:noFill/>
          <a:ln>
            <a:noFill/>
          </a:ln>
        </p:spPr>
        <p:txBody>
          <a:bodyPr spcFirstLastPara="1" wrap="square" lIns="91425" tIns="45700" rIns="91425" bIns="45700" anchor="t" anchorCtr="0">
            <a:noAutofit/>
          </a:bodyPr>
          <a:lstStyle/>
          <a:p>
            <a:pPr marL="457200" lvl="0" indent="-342900" algn="l" rtl="0">
              <a:spcBef>
                <a:spcPts val="0"/>
              </a:spcBef>
              <a:spcAft>
                <a:spcPts val="0"/>
              </a:spcAft>
              <a:buSzPts val="1800"/>
              <a:buChar char="&gt;"/>
            </a:pPr>
            <a:r>
              <a:rPr lang="en" sz="1800"/>
              <a:t>One-stop-shop for the latest UWFT resources, information, and training </a:t>
            </a:r>
            <a:endParaRPr sz="1800"/>
          </a:p>
          <a:p>
            <a:pPr marL="457200" lvl="0" indent="0" algn="l" rtl="0">
              <a:spcBef>
                <a:spcPts val="1000"/>
              </a:spcBef>
              <a:spcAft>
                <a:spcPts val="1000"/>
              </a:spcAft>
              <a:buNone/>
            </a:pPr>
            <a:r>
              <a:rPr lang="en" sz="1800" b="0" u="sng">
                <a:solidFill>
                  <a:srgbClr val="26005C"/>
                </a:solidFill>
                <a:hlinkClick r:id="rId3">
                  <a:extLst>
                    <a:ext uri="{A12FA001-AC4F-418D-AE19-62706E023703}">
                      <ahyp:hlinkClr xmlns:ahyp="http://schemas.microsoft.com/office/drawing/2018/hyperlinkcolor" val="tx"/>
                    </a:ext>
                  </a:extLst>
                </a:hlinkClick>
              </a:rPr>
              <a:t>washington.edu/research/uwft-for-the-research-community/</a:t>
            </a:r>
            <a:r>
              <a:rPr lang="en" sz="1800" b="0">
                <a:solidFill>
                  <a:schemeClr val="dk1"/>
                </a:solidFill>
              </a:rPr>
              <a:t> </a:t>
            </a:r>
            <a:endParaRPr sz="1800" b="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7"/>
          <p:cNvSpPr txBox="1">
            <a:spLocks noGrp="1"/>
          </p:cNvSpPr>
          <p:nvPr>
            <p:ph type="title"/>
          </p:nvPr>
        </p:nvSpPr>
        <p:spPr>
          <a:xfrm>
            <a:off x="460375" y="645000"/>
            <a:ext cx="8683500" cy="2641800"/>
          </a:xfrm>
          <a:prstGeom prst="rect">
            <a:avLst/>
          </a:prstGeom>
          <a:noFill/>
          <a:ln>
            <a:noFill/>
          </a:ln>
        </p:spPr>
        <p:txBody>
          <a:bodyPr spcFirstLastPara="1" wrap="square" lIns="91425" tIns="45700" rIns="91425" bIns="45700" anchor="b" anchorCtr="0">
            <a:noAutofit/>
          </a:bodyPr>
          <a:lstStyle/>
          <a:p>
            <a:pPr marL="0" lvl="0" indent="0" algn="l" rtl="0">
              <a:lnSpc>
                <a:spcPct val="115000"/>
              </a:lnSpc>
              <a:spcBef>
                <a:spcPts val="0"/>
              </a:spcBef>
              <a:spcAft>
                <a:spcPts val="0"/>
              </a:spcAft>
              <a:buClr>
                <a:schemeClr val="lt2"/>
              </a:buClr>
              <a:buSzPts val="5000"/>
              <a:buFont typeface="Encode Sans Black"/>
              <a:buNone/>
            </a:pPr>
            <a:r>
              <a:rPr lang="en" sz="4800"/>
              <a:t>QUESTIONS? </a:t>
            </a:r>
            <a:endParaRPr sz="3000"/>
          </a:p>
        </p:txBody>
      </p:sp>
      <p:sp>
        <p:nvSpPr>
          <p:cNvPr id="340" name="Google Shape;340;p47"/>
          <p:cNvSpPr/>
          <p:nvPr/>
        </p:nvSpPr>
        <p:spPr>
          <a:xfrm>
            <a:off x="300250" y="4201225"/>
            <a:ext cx="3129000" cy="814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8"/>
          <p:cNvSpPr txBox="1">
            <a:spLocks noGrp="1"/>
          </p:cNvSpPr>
          <p:nvPr>
            <p:ph type="body" idx="1"/>
          </p:nvPr>
        </p:nvSpPr>
        <p:spPr>
          <a:xfrm>
            <a:off x="542100" y="1570875"/>
            <a:ext cx="7732200" cy="3521100"/>
          </a:xfrm>
          <a:prstGeom prst="rect">
            <a:avLst/>
          </a:prstGeom>
          <a:noFill/>
          <a:ln>
            <a:noFill/>
          </a:ln>
        </p:spPr>
        <p:txBody>
          <a:bodyPr spcFirstLastPara="1" wrap="square" lIns="91425" tIns="45700" rIns="91425" bIns="45700" anchor="t" anchorCtr="0">
            <a:noAutofit/>
          </a:bodyPr>
          <a:lstStyle/>
          <a:p>
            <a:pPr marL="457200" lvl="0" indent="-317500" algn="l" rtl="0">
              <a:spcBef>
                <a:spcPts val="400"/>
              </a:spcBef>
              <a:spcAft>
                <a:spcPts val="0"/>
              </a:spcAft>
              <a:buSzPts val="1400"/>
              <a:buChar char="&gt;"/>
            </a:pPr>
            <a:r>
              <a:rPr lang="en" sz="1400"/>
              <a:t>Shared Views</a:t>
            </a:r>
            <a:endParaRPr sz="1400"/>
          </a:p>
          <a:p>
            <a:pPr marL="914400" lvl="1" indent="-317500" algn="l" rtl="0">
              <a:spcBef>
                <a:spcPts val="1000"/>
              </a:spcBef>
              <a:spcAft>
                <a:spcPts val="0"/>
              </a:spcAft>
              <a:buSzPts val="1400"/>
              <a:buChar char="–"/>
            </a:pPr>
            <a:r>
              <a:rPr lang="en" sz="1400" b="0"/>
              <a:t>Improves collaboration for award preparers and reviewers </a:t>
            </a:r>
            <a:endParaRPr sz="1400" b="0"/>
          </a:p>
          <a:p>
            <a:pPr marL="457200" lvl="0" indent="-317500" algn="l" rtl="0">
              <a:spcBef>
                <a:spcPts val="1000"/>
              </a:spcBef>
              <a:spcAft>
                <a:spcPts val="0"/>
              </a:spcAft>
              <a:buSzPts val="1400"/>
              <a:buChar char="&gt;"/>
            </a:pPr>
            <a:r>
              <a:rPr lang="en" sz="1400"/>
              <a:t>Award Request Form</a:t>
            </a:r>
            <a:endParaRPr sz="1400"/>
          </a:p>
          <a:p>
            <a:pPr marL="914400" lvl="1" indent="-317500" algn="l" rtl="0">
              <a:spcBef>
                <a:spcPts val="1000"/>
              </a:spcBef>
              <a:spcAft>
                <a:spcPts val="0"/>
              </a:spcAft>
              <a:buSzPts val="1400"/>
              <a:buChar char="–"/>
            </a:pPr>
            <a:r>
              <a:rPr lang="en" sz="1400" b="0"/>
              <a:t>Replaces email communications</a:t>
            </a:r>
            <a:endParaRPr sz="1400" b="0"/>
          </a:p>
          <a:p>
            <a:pPr marL="914400" lvl="1" indent="-317500" algn="l" rtl="0">
              <a:spcBef>
                <a:spcPts val="1000"/>
              </a:spcBef>
              <a:spcAft>
                <a:spcPts val="0"/>
              </a:spcAft>
              <a:buSzPts val="1400"/>
              <a:buChar char="–"/>
            </a:pPr>
            <a:r>
              <a:rPr lang="en" sz="1400" b="0"/>
              <a:t>Provides a familiar, user friendly experience similar to Advance Requests </a:t>
            </a:r>
            <a:endParaRPr sz="1400" b="0"/>
          </a:p>
          <a:p>
            <a:pPr marL="914400" lvl="1" indent="-317500" algn="l" rtl="0">
              <a:spcBef>
                <a:spcPts val="1000"/>
              </a:spcBef>
              <a:spcAft>
                <a:spcPts val="0"/>
              </a:spcAft>
              <a:buSzPts val="1400"/>
              <a:buChar char="–"/>
            </a:pPr>
            <a:r>
              <a:rPr lang="en" sz="1400" b="0"/>
              <a:t>Includes autofill of eGC1 and SAGE Budget information</a:t>
            </a:r>
            <a:r>
              <a:rPr lang="en" sz="1400"/>
              <a:t> </a:t>
            </a:r>
            <a:endParaRPr sz="1400"/>
          </a:p>
          <a:p>
            <a:pPr marL="457200" lvl="0" indent="-317500" algn="l" rtl="0">
              <a:spcBef>
                <a:spcPts val="1000"/>
              </a:spcBef>
              <a:spcAft>
                <a:spcPts val="0"/>
              </a:spcAft>
              <a:buSzPts val="1400"/>
              <a:buChar char="&gt;"/>
            </a:pPr>
            <a:r>
              <a:rPr lang="en" sz="1400"/>
              <a:t>Award Request List &amp; Summary</a:t>
            </a:r>
            <a:endParaRPr sz="1400"/>
          </a:p>
          <a:p>
            <a:pPr marL="914400" lvl="1" indent="-317500" algn="l" rtl="0">
              <a:spcBef>
                <a:spcPts val="1000"/>
              </a:spcBef>
              <a:spcAft>
                <a:spcPts val="0"/>
              </a:spcAft>
              <a:buSzPts val="1400"/>
              <a:buChar char="–"/>
            </a:pPr>
            <a:r>
              <a:rPr lang="en" sz="1400" b="0"/>
              <a:t>Provides transparency into status and history</a:t>
            </a:r>
            <a:endParaRPr sz="1400" b="0"/>
          </a:p>
          <a:p>
            <a:pPr marL="457200" lvl="0" indent="-317500" algn="l" rtl="0">
              <a:spcBef>
                <a:spcPts val="1000"/>
              </a:spcBef>
              <a:spcAft>
                <a:spcPts val="0"/>
              </a:spcAft>
              <a:buSzPts val="1400"/>
              <a:buChar char="&gt;"/>
            </a:pPr>
            <a:r>
              <a:rPr lang="en" sz="1400"/>
              <a:t>Integrations with Workday</a:t>
            </a:r>
            <a:endParaRPr sz="1400"/>
          </a:p>
          <a:p>
            <a:pPr marL="914400" lvl="1" indent="-317500" algn="l" rtl="0">
              <a:spcBef>
                <a:spcPts val="1000"/>
              </a:spcBef>
              <a:spcAft>
                <a:spcPts val="1000"/>
              </a:spcAft>
              <a:buSzPts val="1400"/>
              <a:buChar char="–"/>
            </a:pPr>
            <a:r>
              <a:rPr lang="en" sz="1400" b="0"/>
              <a:t>Improves accuracy</a:t>
            </a:r>
            <a:endParaRPr sz="1400"/>
          </a:p>
        </p:txBody>
      </p:sp>
      <p:sp>
        <p:nvSpPr>
          <p:cNvPr id="128" name="Google Shape;128;p28"/>
          <p:cNvSpPr txBox="1">
            <a:spLocks noGrp="1"/>
          </p:cNvSpPr>
          <p:nvPr>
            <p:ph type="title"/>
          </p:nvPr>
        </p:nvSpPr>
        <p:spPr>
          <a:xfrm>
            <a:off x="447925" y="369275"/>
            <a:ext cx="8696100" cy="9939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Black"/>
              <a:buNone/>
            </a:pPr>
            <a:r>
              <a:rPr lang="en"/>
              <a:t>SAGE AWARD: </a:t>
            </a:r>
            <a:r>
              <a:rPr lang="en" b="0">
                <a:latin typeface="Encode Sans"/>
                <a:ea typeface="Encode Sans"/>
                <a:cs typeface="Encode Sans"/>
                <a:sym typeface="Encode Sans"/>
              </a:rPr>
              <a:t>HIGHLIGHTS</a:t>
            </a:r>
            <a:endParaRPr b="0">
              <a:latin typeface="Encode Sans"/>
              <a:ea typeface="Encode Sans"/>
              <a:cs typeface="Encode Sans"/>
              <a:sym typeface="Encode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9"/>
          <p:cNvSpPr txBox="1">
            <a:spLocks noGrp="1"/>
          </p:cNvSpPr>
          <p:nvPr>
            <p:ph type="title"/>
          </p:nvPr>
        </p:nvSpPr>
        <p:spPr>
          <a:xfrm>
            <a:off x="447925" y="369275"/>
            <a:ext cx="8696100" cy="9939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Font typeface="Encode Sans Black"/>
              <a:buNone/>
            </a:pPr>
            <a:r>
              <a:rPr lang="en"/>
              <a:t>BUSINESS PROCESS STREAMLINING TARGETS </a:t>
            </a:r>
            <a:endParaRPr/>
          </a:p>
        </p:txBody>
      </p:sp>
      <p:sp>
        <p:nvSpPr>
          <p:cNvPr id="134" name="Google Shape;134;p29"/>
          <p:cNvSpPr/>
          <p:nvPr/>
        </p:nvSpPr>
        <p:spPr>
          <a:xfrm>
            <a:off x="548350" y="2044850"/>
            <a:ext cx="3861900" cy="2152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9"/>
          <p:cNvSpPr/>
          <p:nvPr/>
        </p:nvSpPr>
        <p:spPr>
          <a:xfrm>
            <a:off x="548425" y="1655325"/>
            <a:ext cx="3861900" cy="4893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9"/>
          <p:cNvSpPr/>
          <p:nvPr/>
        </p:nvSpPr>
        <p:spPr>
          <a:xfrm>
            <a:off x="4733775" y="2044850"/>
            <a:ext cx="3861900" cy="2152800"/>
          </a:xfrm>
          <a:prstGeom prst="rect">
            <a:avLst/>
          </a:prstGeom>
          <a:solidFill>
            <a:schemeClr val="l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9"/>
          <p:cNvSpPr/>
          <p:nvPr/>
        </p:nvSpPr>
        <p:spPr>
          <a:xfrm>
            <a:off x="4733775" y="1655325"/>
            <a:ext cx="3861900" cy="489300"/>
          </a:xfrm>
          <a:prstGeom prst="rect">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9"/>
          <p:cNvSpPr txBox="1">
            <a:spLocks noGrp="1"/>
          </p:cNvSpPr>
          <p:nvPr>
            <p:ph type="body" idx="1"/>
          </p:nvPr>
        </p:nvSpPr>
        <p:spPr>
          <a:xfrm>
            <a:off x="665750" y="2359850"/>
            <a:ext cx="3601800" cy="1908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 sz="1400"/>
              <a:t>Email Intake, Comms </a:t>
            </a:r>
            <a:endParaRPr sz="1400" b="0"/>
          </a:p>
          <a:p>
            <a:pPr marL="0" lvl="0" indent="0" algn="l" rtl="0">
              <a:spcBef>
                <a:spcPts val="0"/>
              </a:spcBef>
              <a:spcAft>
                <a:spcPts val="0"/>
              </a:spcAft>
              <a:buNone/>
            </a:pPr>
            <a:endParaRPr sz="1400"/>
          </a:p>
          <a:p>
            <a:pPr marL="0" lvl="0" indent="0" algn="ctr" rtl="0">
              <a:spcBef>
                <a:spcPts val="0"/>
              </a:spcBef>
              <a:spcAft>
                <a:spcPts val="0"/>
              </a:spcAft>
              <a:buNone/>
            </a:pPr>
            <a:r>
              <a:rPr lang="en" sz="1400"/>
              <a:t>Unclear Status</a:t>
            </a:r>
            <a:endParaRPr sz="1400"/>
          </a:p>
          <a:p>
            <a:pPr marL="0" lvl="0" indent="0" algn="ctr" rtl="0">
              <a:spcBef>
                <a:spcPts val="0"/>
              </a:spcBef>
              <a:spcAft>
                <a:spcPts val="0"/>
              </a:spcAft>
              <a:buNone/>
            </a:pPr>
            <a:endParaRPr sz="1400"/>
          </a:p>
          <a:p>
            <a:pPr marL="0" lvl="0" indent="0" algn="ctr" rtl="0">
              <a:spcBef>
                <a:spcPts val="0"/>
              </a:spcBef>
              <a:spcAft>
                <a:spcPts val="0"/>
              </a:spcAft>
              <a:buNone/>
            </a:pPr>
            <a:r>
              <a:rPr lang="en" sz="1400"/>
              <a:t>Duplicate Entry (SAGE &amp; FIN)</a:t>
            </a:r>
            <a:endParaRPr sz="1400"/>
          </a:p>
          <a:p>
            <a:pPr marL="0" lvl="0" indent="0" algn="l" rtl="0">
              <a:spcBef>
                <a:spcPts val="400"/>
              </a:spcBef>
              <a:spcAft>
                <a:spcPts val="0"/>
              </a:spcAft>
              <a:buNone/>
            </a:pPr>
            <a:endParaRPr sz="1400"/>
          </a:p>
        </p:txBody>
      </p:sp>
      <p:sp>
        <p:nvSpPr>
          <p:cNvPr id="139" name="Google Shape;139;p29"/>
          <p:cNvSpPr txBox="1"/>
          <p:nvPr/>
        </p:nvSpPr>
        <p:spPr>
          <a:xfrm>
            <a:off x="522950" y="1655325"/>
            <a:ext cx="3887400" cy="477000"/>
          </a:xfrm>
          <a:prstGeom prst="rect">
            <a:avLst/>
          </a:prstGeom>
          <a:noFill/>
          <a:ln>
            <a:noFill/>
          </a:ln>
        </p:spPr>
        <p:txBody>
          <a:bodyPr spcFirstLastPara="1" wrap="square" lIns="91425" tIns="91425" rIns="91425" bIns="91425" anchor="t" anchorCtr="0">
            <a:spAutoFit/>
          </a:bodyPr>
          <a:lstStyle/>
          <a:p>
            <a:pPr marL="0" lvl="0" indent="0" algn="ctr" rtl="0">
              <a:spcBef>
                <a:spcPts val="400"/>
              </a:spcBef>
              <a:spcAft>
                <a:spcPts val="0"/>
              </a:spcAft>
              <a:buNone/>
            </a:pPr>
            <a:r>
              <a:rPr lang="en" sz="1900" b="1">
                <a:solidFill>
                  <a:schemeClr val="lt2"/>
                </a:solidFill>
                <a:latin typeface="Open Sans"/>
                <a:ea typeface="Open Sans"/>
                <a:cs typeface="Open Sans"/>
                <a:sym typeface="Open Sans"/>
              </a:rPr>
              <a:t>Moving From…</a:t>
            </a:r>
            <a:endParaRPr sz="500">
              <a:solidFill>
                <a:schemeClr val="lt2"/>
              </a:solidFill>
            </a:endParaRPr>
          </a:p>
        </p:txBody>
      </p:sp>
      <p:sp>
        <p:nvSpPr>
          <p:cNvPr id="140" name="Google Shape;140;p29"/>
          <p:cNvSpPr txBox="1"/>
          <p:nvPr/>
        </p:nvSpPr>
        <p:spPr>
          <a:xfrm>
            <a:off x="4733775" y="1655325"/>
            <a:ext cx="3861900" cy="477000"/>
          </a:xfrm>
          <a:prstGeom prst="rect">
            <a:avLst/>
          </a:prstGeom>
          <a:noFill/>
          <a:ln w="9525" cap="flat" cmpd="sng">
            <a:solidFill>
              <a:schemeClr val="accent6"/>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400"/>
              </a:spcBef>
              <a:spcAft>
                <a:spcPts val="0"/>
              </a:spcAft>
              <a:buNone/>
            </a:pPr>
            <a:r>
              <a:rPr lang="en" sz="1900" b="1">
                <a:solidFill>
                  <a:schemeClr val="lt2"/>
                </a:solidFill>
                <a:latin typeface="Open Sans"/>
                <a:ea typeface="Open Sans"/>
                <a:cs typeface="Open Sans"/>
                <a:sym typeface="Open Sans"/>
              </a:rPr>
              <a:t>To…</a:t>
            </a:r>
            <a:endParaRPr sz="1300">
              <a:solidFill>
                <a:schemeClr val="lt2"/>
              </a:solidFill>
            </a:endParaRPr>
          </a:p>
        </p:txBody>
      </p:sp>
      <p:sp>
        <p:nvSpPr>
          <p:cNvPr id="141" name="Google Shape;141;p29"/>
          <p:cNvSpPr txBox="1">
            <a:spLocks noGrp="1"/>
          </p:cNvSpPr>
          <p:nvPr>
            <p:ph type="body" idx="1"/>
          </p:nvPr>
        </p:nvSpPr>
        <p:spPr>
          <a:xfrm>
            <a:off x="4863825" y="2359850"/>
            <a:ext cx="3601800" cy="1908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 sz="1400"/>
              <a:t>SAGE Intake, Messaging</a:t>
            </a:r>
            <a:endParaRPr sz="1400"/>
          </a:p>
          <a:p>
            <a:pPr marL="0" lvl="0" indent="0" algn="l" rtl="0">
              <a:spcBef>
                <a:spcPts val="0"/>
              </a:spcBef>
              <a:spcAft>
                <a:spcPts val="0"/>
              </a:spcAft>
              <a:buNone/>
            </a:pPr>
            <a:endParaRPr sz="1400"/>
          </a:p>
          <a:p>
            <a:pPr marL="0" lvl="0" indent="0" algn="ctr" rtl="0">
              <a:spcBef>
                <a:spcPts val="0"/>
              </a:spcBef>
              <a:spcAft>
                <a:spcPts val="0"/>
              </a:spcAft>
              <a:buNone/>
            </a:pPr>
            <a:r>
              <a:rPr lang="en" sz="1400"/>
              <a:t>Transparent Status in SAGE</a:t>
            </a:r>
            <a:endParaRPr sz="1400"/>
          </a:p>
          <a:p>
            <a:pPr marL="0" lvl="0" indent="0" algn="ctr" rtl="0">
              <a:spcBef>
                <a:spcPts val="0"/>
              </a:spcBef>
              <a:spcAft>
                <a:spcPts val="0"/>
              </a:spcAft>
              <a:buNone/>
            </a:pPr>
            <a:endParaRPr sz="1400"/>
          </a:p>
          <a:p>
            <a:pPr marL="0" lvl="0" indent="0" algn="ctr" rtl="0">
              <a:spcBef>
                <a:spcPts val="0"/>
              </a:spcBef>
              <a:spcAft>
                <a:spcPts val="0"/>
              </a:spcAft>
              <a:buNone/>
            </a:pPr>
            <a:r>
              <a:rPr lang="en" sz="1400"/>
              <a:t>Integrations (SAGE to Workday)</a:t>
            </a:r>
            <a:endParaRPr sz="1400"/>
          </a:p>
          <a:p>
            <a:pPr marL="0" lvl="0" indent="0" algn="l" rtl="0">
              <a:spcBef>
                <a:spcPts val="400"/>
              </a:spcBef>
              <a:spcAft>
                <a:spcPts val="0"/>
              </a:spcAft>
              <a:buNone/>
            </a:pPr>
            <a:endParaRPr sz="1400"/>
          </a:p>
        </p:txBody>
      </p:sp>
      <p:sp>
        <p:nvSpPr>
          <p:cNvPr id="142" name="Google Shape;142;p29"/>
          <p:cNvSpPr/>
          <p:nvPr/>
        </p:nvSpPr>
        <p:spPr>
          <a:xfrm>
            <a:off x="3849300" y="3233225"/>
            <a:ext cx="1313400" cy="284100"/>
          </a:xfrm>
          <a:prstGeom prst="rightArrow">
            <a:avLst>
              <a:gd name="adj1" fmla="val 50000"/>
              <a:gd name="adj2" fmla="val 50000"/>
            </a:avLst>
          </a:prstGeom>
          <a:solidFill>
            <a:srgbClr val="4B2E83"/>
          </a:solidFill>
          <a:ln w="9525" cap="flat" cmpd="sng">
            <a:solidFill>
              <a:srgbClr val="4B2E8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3" name="Google Shape;143;p29"/>
          <p:cNvSpPr/>
          <p:nvPr/>
        </p:nvSpPr>
        <p:spPr>
          <a:xfrm>
            <a:off x="3849300" y="2816875"/>
            <a:ext cx="1313400" cy="284100"/>
          </a:xfrm>
          <a:prstGeom prst="rightArrow">
            <a:avLst>
              <a:gd name="adj1" fmla="val 50000"/>
              <a:gd name="adj2" fmla="val 50000"/>
            </a:avLst>
          </a:prstGeom>
          <a:solidFill>
            <a:srgbClr val="4B2E83"/>
          </a:solidFill>
          <a:ln w="9525" cap="flat" cmpd="sng">
            <a:solidFill>
              <a:srgbClr val="4B2E8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4" name="Google Shape;144;p29"/>
          <p:cNvSpPr/>
          <p:nvPr/>
        </p:nvSpPr>
        <p:spPr>
          <a:xfrm>
            <a:off x="3849300" y="2364325"/>
            <a:ext cx="1313400" cy="284100"/>
          </a:xfrm>
          <a:prstGeom prst="rightArrow">
            <a:avLst>
              <a:gd name="adj1" fmla="val 50000"/>
              <a:gd name="adj2" fmla="val 50000"/>
            </a:avLst>
          </a:prstGeom>
          <a:solidFill>
            <a:srgbClr val="4B2E83"/>
          </a:solidFill>
          <a:ln w="9525" cap="flat" cmpd="sng">
            <a:solidFill>
              <a:srgbClr val="4B2E8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0"/>
          <p:cNvSpPr txBox="1">
            <a:spLocks noGrp="1"/>
          </p:cNvSpPr>
          <p:nvPr>
            <p:ph type="title"/>
          </p:nvPr>
        </p:nvSpPr>
        <p:spPr>
          <a:xfrm>
            <a:off x="447922" y="369285"/>
            <a:ext cx="8197200" cy="993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SAGE AWARD </a:t>
            </a:r>
            <a:r>
              <a:rPr lang="en" b="0"/>
              <a:t>WORKFLOW: </a:t>
            </a:r>
            <a:r>
              <a:rPr lang="en" b="0">
                <a:latin typeface="Encode Sans"/>
                <a:ea typeface="Encode Sans"/>
                <a:cs typeface="Encode Sans"/>
                <a:sym typeface="Encode Sans"/>
              </a:rPr>
              <a:t>HIGH LEVEL</a:t>
            </a:r>
            <a:endParaRPr b="0">
              <a:latin typeface="Encode Sans"/>
              <a:ea typeface="Encode Sans"/>
              <a:cs typeface="Encode Sans"/>
              <a:sym typeface="Encode Sans"/>
            </a:endParaRPr>
          </a:p>
        </p:txBody>
      </p:sp>
      <p:sp>
        <p:nvSpPr>
          <p:cNvPr id="150" name="Google Shape;150;p30"/>
          <p:cNvSpPr/>
          <p:nvPr/>
        </p:nvSpPr>
        <p:spPr>
          <a:xfrm>
            <a:off x="451350" y="2196250"/>
            <a:ext cx="891300" cy="1370400"/>
          </a:xfrm>
          <a:prstGeom prst="roundRect">
            <a:avLst>
              <a:gd name="adj" fmla="val 16667"/>
            </a:avLst>
          </a:prstGeom>
          <a:solidFill>
            <a:srgbClr val="EFEFEF"/>
          </a:solidFill>
          <a:ln w="19050" cap="flat" cmpd="sng">
            <a:solidFill>
              <a:srgbClr val="4B2E8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solidFill>
                  <a:srgbClr val="4B2E83"/>
                </a:solidFill>
              </a:rPr>
              <a:t>eGC1 	Approved</a:t>
            </a:r>
            <a:endParaRPr sz="1000" b="1">
              <a:solidFill>
                <a:srgbClr val="4B2E83"/>
              </a:solidFill>
            </a:endParaRPr>
          </a:p>
          <a:p>
            <a:pPr marL="0" lvl="0" indent="0" algn="ctr" rtl="0">
              <a:spcBef>
                <a:spcPts val="0"/>
              </a:spcBef>
              <a:spcAft>
                <a:spcPts val="0"/>
              </a:spcAft>
              <a:buNone/>
            </a:pPr>
            <a:endParaRPr sz="1000" b="1">
              <a:solidFill>
                <a:srgbClr val="4B2E83"/>
              </a:solidFill>
            </a:endParaRPr>
          </a:p>
          <a:p>
            <a:pPr marL="0" lvl="0" indent="0" algn="ctr" rtl="0">
              <a:spcBef>
                <a:spcPts val="0"/>
              </a:spcBef>
              <a:spcAft>
                <a:spcPts val="0"/>
              </a:spcAft>
              <a:buNone/>
            </a:pPr>
            <a:r>
              <a:rPr lang="en" sz="1000" b="1">
                <a:solidFill>
                  <a:srgbClr val="4B2E83"/>
                </a:solidFill>
              </a:rPr>
              <a:t>NOA Received</a:t>
            </a:r>
            <a:endParaRPr sz="1000" b="1">
              <a:solidFill>
                <a:srgbClr val="4B2E83"/>
              </a:solidFill>
            </a:endParaRPr>
          </a:p>
        </p:txBody>
      </p:sp>
      <p:sp>
        <p:nvSpPr>
          <p:cNvPr id="151" name="Google Shape;151;p30"/>
          <p:cNvSpPr/>
          <p:nvPr/>
        </p:nvSpPr>
        <p:spPr>
          <a:xfrm>
            <a:off x="1832399" y="2196242"/>
            <a:ext cx="1202400" cy="564600"/>
          </a:xfrm>
          <a:prstGeom prst="roundRect">
            <a:avLst>
              <a:gd name="adj" fmla="val 16667"/>
            </a:avLst>
          </a:prstGeom>
          <a:solidFill>
            <a:srgbClr val="4B2E8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solidFill>
                  <a:srgbClr val="FFFFFF"/>
                </a:solidFill>
              </a:rPr>
              <a:t>Start SAGE Award Setup Request</a:t>
            </a:r>
            <a:endParaRPr sz="1000" b="1">
              <a:solidFill>
                <a:srgbClr val="FFFFFF"/>
              </a:solidFill>
            </a:endParaRPr>
          </a:p>
        </p:txBody>
      </p:sp>
      <p:sp>
        <p:nvSpPr>
          <p:cNvPr id="152" name="Google Shape;152;p30"/>
          <p:cNvSpPr/>
          <p:nvPr/>
        </p:nvSpPr>
        <p:spPr>
          <a:xfrm>
            <a:off x="1832399" y="3002149"/>
            <a:ext cx="1202400" cy="564600"/>
          </a:xfrm>
          <a:prstGeom prst="roundRect">
            <a:avLst>
              <a:gd name="adj" fmla="val 16667"/>
            </a:avLst>
          </a:prstGeom>
          <a:solidFill>
            <a:srgbClr val="4B2E8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solidFill>
                  <a:srgbClr val="FFFFFF"/>
                </a:solidFill>
              </a:rPr>
              <a:t>Create SAGE Award Budget</a:t>
            </a:r>
            <a:endParaRPr sz="1000" b="1">
              <a:solidFill>
                <a:srgbClr val="FFFFFF"/>
              </a:solidFill>
            </a:endParaRPr>
          </a:p>
        </p:txBody>
      </p:sp>
      <p:sp>
        <p:nvSpPr>
          <p:cNvPr id="153" name="Google Shape;153;p30"/>
          <p:cNvSpPr/>
          <p:nvPr/>
        </p:nvSpPr>
        <p:spPr>
          <a:xfrm>
            <a:off x="3485051" y="2200025"/>
            <a:ext cx="891300" cy="1370400"/>
          </a:xfrm>
          <a:prstGeom prst="roundRect">
            <a:avLst>
              <a:gd name="adj" fmla="val 16667"/>
            </a:avLst>
          </a:prstGeom>
          <a:solidFill>
            <a:srgbClr val="4B2E8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solidFill>
                  <a:srgbClr val="FFFFFF"/>
                </a:solidFill>
              </a:rPr>
              <a:t>Link SAGE eGC1 &amp; Budget</a:t>
            </a:r>
            <a:endParaRPr sz="1000" b="1">
              <a:solidFill>
                <a:srgbClr val="FFFFFF"/>
              </a:solidFill>
            </a:endParaRPr>
          </a:p>
        </p:txBody>
      </p:sp>
      <p:sp>
        <p:nvSpPr>
          <p:cNvPr id="154" name="Google Shape;154;p30"/>
          <p:cNvSpPr/>
          <p:nvPr/>
        </p:nvSpPr>
        <p:spPr>
          <a:xfrm>
            <a:off x="4671650" y="2200000"/>
            <a:ext cx="891300" cy="1370400"/>
          </a:xfrm>
          <a:prstGeom prst="roundRect">
            <a:avLst>
              <a:gd name="adj" fmla="val 16667"/>
            </a:avLst>
          </a:prstGeom>
          <a:solidFill>
            <a:srgbClr val="4B2E8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solidFill>
                  <a:srgbClr val="FFFFFF"/>
                </a:solidFill>
              </a:rPr>
              <a:t>Complete &amp; Submit</a:t>
            </a:r>
            <a:endParaRPr sz="1000" b="1">
              <a:solidFill>
                <a:srgbClr val="FFFFFF"/>
              </a:solidFill>
            </a:endParaRPr>
          </a:p>
        </p:txBody>
      </p:sp>
      <p:sp>
        <p:nvSpPr>
          <p:cNvPr id="155" name="Google Shape;155;p30"/>
          <p:cNvSpPr/>
          <p:nvPr/>
        </p:nvSpPr>
        <p:spPr>
          <a:xfrm>
            <a:off x="6172879" y="2200008"/>
            <a:ext cx="940800" cy="438900"/>
          </a:xfrm>
          <a:prstGeom prst="roundRect">
            <a:avLst>
              <a:gd name="adj" fmla="val 16667"/>
            </a:avLst>
          </a:prstGeom>
          <a:solidFill>
            <a:srgbClr val="EFEFEF"/>
          </a:solidFill>
          <a:ln w="19050" cap="flat" cmpd="sng">
            <a:solidFill>
              <a:srgbClr val="4B2E8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solidFill>
                  <a:srgbClr val="4B2E83"/>
                </a:solidFill>
              </a:rPr>
              <a:t>OSP</a:t>
            </a:r>
            <a:endParaRPr sz="1000" b="1">
              <a:solidFill>
                <a:srgbClr val="4B2E83"/>
              </a:solidFill>
            </a:endParaRPr>
          </a:p>
        </p:txBody>
      </p:sp>
      <p:sp>
        <p:nvSpPr>
          <p:cNvPr id="156" name="Google Shape;156;p30"/>
          <p:cNvSpPr/>
          <p:nvPr/>
        </p:nvSpPr>
        <p:spPr>
          <a:xfrm>
            <a:off x="6172879" y="3131515"/>
            <a:ext cx="940800" cy="438900"/>
          </a:xfrm>
          <a:prstGeom prst="roundRect">
            <a:avLst>
              <a:gd name="adj" fmla="val 16667"/>
            </a:avLst>
          </a:prstGeom>
          <a:solidFill>
            <a:srgbClr val="EFEFEF"/>
          </a:solidFill>
          <a:ln w="19050" cap="flat" cmpd="sng">
            <a:solidFill>
              <a:srgbClr val="4B2E8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solidFill>
                  <a:srgbClr val="4B2E83"/>
                </a:solidFill>
              </a:rPr>
              <a:t>GCA</a:t>
            </a:r>
            <a:endParaRPr sz="1000" b="1">
              <a:solidFill>
                <a:srgbClr val="4B2E83"/>
              </a:solidFill>
            </a:endParaRPr>
          </a:p>
        </p:txBody>
      </p:sp>
      <p:sp>
        <p:nvSpPr>
          <p:cNvPr id="157" name="Google Shape;157;p30"/>
          <p:cNvSpPr/>
          <p:nvPr/>
        </p:nvSpPr>
        <p:spPr>
          <a:xfrm>
            <a:off x="7802401" y="2196250"/>
            <a:ext cx="891300" cy="1370400"/>
          </a:xfrm>
          <a:prstGeom prst="roundRect">
            <a:avLst>
              <a:gd name="adj" fmla="val 16667"/>
            </a:avLst>
          </a:prstGeom>
          <a:solidFill>
            <a:srgbClr val="EFEFEF"/>
          </a:solidFill>
          <a:ln w="19050" cap="flat" cmpd="sng">
            <a:solidFill>
              <a:srgbClr val="4B2E8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solidFill>
                  <a:srgbClr val="4B2E83"/>
                </a:solidFill>
              </a:rPr>
              <a:t>Workday</a:t>
            </a:r>
            <a:endParaRPr sz="1000" b="1">
              <a:solidFill>
                <a:srgbClr val="4B2E83"/>
              </a:solidFill>
            </a:endParaRPr>
          </a:p>
        </p:txBody>
      </p:sp>
      <p:sp>
        <p:nvSpPr>
          <p:cNvPr id="158" name="Google Shape;158;p30"/>
          <p:cNvSpPr/>
          <p:nvPr/>
        </p:nvSpPr>
        <p:spPr>
          <a:xfrm>
            <a:off x="3164709" y="4209570"/>
            <a:ext cx="2263800" cy="723600"/>
          </a:xfrm>
          <a:prstGeom prst="roundRect">
            <a:avLst>
              <a:gd name="adj" fmla="val 16667"/>
            </a:avLst>
          </a:prstGeom>
          <a:solidFill>
            <a:srgbClr val="4B2E8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solidFill>
                  <a:srgbClr val="FFFFFF"/>
                </a:solidFill>
              </a:rPr>
              <a:t>Receive Notification that Award is Ready!</a:t>
            </a:r>
            <a:endParaRPr sz="1000" b="1">
              <a:solidFill>
                <a:srgbClr val="FFFFFF"/>
              </a:solidFill>
            </a:endParaRPr>
          </a:p>
        </p:txBody>
      </p:sp>
      <p:cxnSp>
        <p:nvCxnSpPr>
          <p:cNvPr id="159" name="Google Shape;159;p30"/>
          <p:cNvCxnSpPr>
            <a:stCxn id="150" idx="3"/>
            <a:endCxn id="151" idx="1"/>
          </p:cNvCxnSpPr>
          <p:nvPr/>
        </p:nvCxnSpPr>
        <p:spPr>
          <a:xfrm rot="10800000" flipH="1">
            <a:off x="1342650" y="2478550"/>
            <a:ext cx="489600" cy="402900"/>
          </a:xfrm>
          <a:prstGeom prst="straightConnector1">
            <a:avLst/>
          </a:prstGeom>
          <a:noFill/>
          <a:ln w="19050" cap="flat" cmpd="sng">
            <a:solidFill>
              <a:srgbClr val="4B2E83"/>
            </a:solidFill>
            <a:prstDash val="solid"/>
            <a:round/>
            <a:headEnd type="none" w="med" len="med"/>
            <a:tailEnd type="none" w="med" len="med"/>
          </a:ln>
        </p:spPr>
      </p:cxnSp>
      <p:cxnSp>
        <p:nvCxnSpPr>
          <p:cNvPr id="160" name="Google Shape;160;p30"/>
          <p:cNvCxnSpPr>
            <a:stCxn id="150" idx="3"/>
            <a:endCxn id="152" idx="1"/>
          </p:cNvCxnSpPr>
          <p:nvPr/>
        </p:nvCxnSpPr>
        <p:spPr>
          <a:xfrm>
            <a:off x="1342650" y="2881450"/>
            <a:ext cx="489600" cy="402900"/>
          </a:xfrm>
          <a:prstGeom prst="straightConnector1">
            <a:avLst/>
          </a:prstGeom>
          <a:noFill/>
          <a:ln w="19050" cap="flat" cmpd="sng">
            <a:solidFill>
              <a:srgbClr val="4B2E83"/>
            </a:solidFill>
            <a:prstDash val="solid"/>
            <a:round/>
            <a:headEnd type="none" w="med" len="med"/>
            <a:tailEnd type="none" w="med" len="med"/>
          </a:ln>
        </p:spPr>
      </p:cxnSp>
      <p:cxnSp>
        <p:nvCxnSpPr>
          <p:cNvPr id="161" name="Google Shape;161;p30"/>
          <p:cNvCxnSpPr>
            <a:stCxn id="151" idx="3"/>
            <a:endCxn id="153" idx="1"/>
          </p:cNvCxnSpPr>
          <p:nvPr/>
        </p:nvCxnSpPr>
        <p:spPr>
          <a:xfrm>
            <a:off x="3034799" y="2478542"/>
            <a:ext cx="450300" cy="406800"/>
          </a:xfrm>
          <a:prstGeom prst="straightConnector1">
            <a:avLst/>
          </a:prstGeom>
          <a:noFill/>
          <a:ln w="19050" cap="flat" cmpd="sng">
            <a:solidFill>
              <a:srgbClr val="4B2E83"/>
            </a:solidFill>
            <a:prstDash val="solid"/>
            <a:round/>
            <a:headEnd type="none" w="med" len="med"/>
            <a:tailEnd type="none" w="med" len="med"/>
          </a:ln>
        </p:spPr>
      </p:cxnSp>
      <p:cxnSp>
        <p:nvCxnSpPr>
          <p:cNvPr id="162" name="Google Shape;162;p30"/>
          <p:cNvCxnSpPr>
            <a:stCxn id="152" idx="3"/>
            <a:endCxn id="153" idx="1"/>
          </p:cNvCxnSpPr>
          <p:nvPr/>
        </p:nvCxnSpPr>
        <p:spPr>
          <a:xfrm rot="10800000" flipH="1">
            <a:off x="3034799" y="2885149"/>
            <a:ext cx="450300" cy="399300"/>
          </a:xfrm>
          <a:prstGeom prst="straightConnector1">
            <a:avLst/>
          </a:prstGeom>
          <a:noFill/>
          <a:ln w="19050" cap="flat" cmpd="sng">
            <a:solidFill>
              <a:srgbClr val="4B2E83"/>
            </a:solidFill>
            <a:prstDash val="solid"/>
            <a:round/>
            <a:headEnd type="none" w="med" len="med"/>
            <a:tailEnd type="none" w="med" len="med"/>
          </a:ln>
        </p:spPr>
      </p:cxnSp>
      <p:cxnSp>
        <p:nvCxnSpPr>
          <p:cNvPr id="163" name="Google Shape;163;p30"/>
          <p:cNvCxnSpPr>
            <a:stCxn id="153" idx="3"/>
            <a:endCxn id="154" idx="1"/>
          </p:cNvCxnSpPr>
          <p:nvPr/>
        </p:nvCxnSpPr>
        <p:spPr>
          <a:xfrm>
            <a:off x="4376351" y="2885225"/>
            <a:ext cx="295200" cy="0"/>
          </a:xfrm>
          <a:prstGeom prst="straightConnector1">
            <a:avLst/>
          </a:prstGeom>
          <a:noFill/>
          <a:ln w="19050" cap="flat" cmpd="sng">
            <a:solidFill>
              <a:srgbClr val="4B2E83"/>
            </a:solidFill>
            <a:prstDash val="solid"/>
            <a:round/>
            <a:headEnd type="none" w="med" len="med"/>
            <a:tailEnd type="none" w="med" len="med"/>
          </a:ln>
        </p:spPr>
      </p:cxnSp>
      <p:cxnSp>
        <p:nvCxnSpPr>
          <p:cNvPr id="164" name="Google Shape;164;p30"/>
          <p:cNvCxnSpPr>
            <a:stCxn id="154" idx="3"/>
            <a:endCxn id="155" idx="1"/>
          </p:cNvCxnSpPr>
          <p:nvPr/>
        </p:nvCxnSpPr>
        <p:spPr>
          <a:xfrm rot="10800000" flipH="1">
            <a:off x="5562950" y="2419600"/>
            <a:ext cx="609900" cy="465600"/>
          </a:xfrm>
          <a:prstGeom prst="straightConnector1">
            <a:avLst/>
          </a:prstGeom>
          <a:noFill/>
          <a:ln w="19050" cap="flat" cmpd="sng">
            <a:solidFill>
              <a:srgbClr val="4B2E83"/>
            </a:solidFill>
            <a:prstDash val="solid"/>
            <a:round/>
            <a:headEnd type="none" w="med" len="med"/>
            <a:tailEnd type="none" w="med" len="med"/>
          </a:ln>
        </p:spPr>
      </p:cxnSp>
      <p:cxnSp>
        <p:nvCxnSpPr>
          <p:cNvPr id="165" name="Google Shape;165;p30"/>
          <p:cNvCxnSpPr/>
          <p:nvPr/>
        </p:nvCxnSpPr>
        <p:spPr>
          <a:xfrm rot="10800000">
            <a:off x="6490943" y="2672804"/>
            <a:ext cx="0" cy="424800"/>
          </a:xfrm>
          <a:prstGeom prst="straightConnector1">
            <a:avLst/>
          </a:prstGeom>
          <a:noFill/>
          <a:ln w="9525" cap="flat" cmpd="sng">
            <a:solidFill>
              <a:srgbClr val="4B2E83"/>
            </a:solidFill>
            <a:prstDash val="dash"/>
            <a:round/>
            <a:headEnd type="triangle" w="med" len="med"/>
            <a:tailEnd type="triangle" w="med" len="med"/>
          </a:ln>
        </p:spPr>
      </p:cxnSp>
      <p:cxnSp>
        <p:nvCxnSpPr>
          <p:cNvPr id="166" name="Google Shape;166;p30"/>
          <p:cNvCxnSpPr>
            <a:stCxn id="156" idx="3"/>
            <a:endCxn id="157" idx="1"/>
          </p:cNvCxnSpPr>
          <p:nvPr/>
        </p:nvCxnSpPr>
        <p:spPr>
          <a:xfrm rot="10800000" flipH="1">
            <a:off x="7113679" y="2881465"/>
            <a:ext cx="688800" cy="469500"/>
          </a:xfrm>
          <a:prstGeom prst="straightConnector1">
            <a:avLst/>
          </a:prstGeom>
          <a:noFill/>
          <a:ln w="19050" cap="flat" cmpd="sng">
            <a:solidFill>
              <a:srgbClr val="4B2E83"/>
            </a:solidFill>
            <a:prstDash val="solid"/>
            <a:round/>
            <a:headEnd type="none" w="med" len="med"/>
            <a:tailEnd type="none" w="med" len="med"/>
          </a:ln>
        </p:spPr>
      </p:cxnSp>
      <p:cxnSp>
        <p:nvCxnSpPr>
          <p:cNvPr id="167" name="Google Shape;167;p30"/>
          <p:cNvCxnSpPr>
            <a:stCxn id="157" idx="2"/>
            <a:endCxn id="158" idx="3"/>
          </p:cNvCxnSpPr>
          <p:nvPr/>
        </p:nvCxnSpPr>
        <p:spPr>
          <a:xfrm rot="5400000">
            <a:off x="6336001" y="2659300"/>
            <a:ext cx="1004700" cy="2819400"/>
          </a:xfrm>
          <a:prstGeom prst="curvedConnector2">
            <a:avLst/>
          </a:prstGeom>
          <a:noFill/>
          <a:ln w="19050" cap="flat" cmpd="sng">
            <a:solidFill>
              <a:srgbClr val="4B2E83"/>
            </a:solidFill>
            <a:prstDash val="solid"/>
            <a:round/>
            <a:headEnd type="none" w="med" len="med"/>
            <a:tailEnd type="none" w="med" len="med"/>
          </a:ln>
        </p:spPr>
      </p:cxnSp>
      <p:pic>
        <p:nvPicPr>
          <p:cNvPr id="168" name="Google Shape;168;p30" descr="A small icon representing a mailbox. " title="Image of Mailbox"/>
          <p:cNvPicPr preferRelativeResize="0"/>
          <p:nvPr/>
        </p:nvPicPr>
        <p:blipFill>
          <a:blip r:embed="rId3">
            <a:alphaModFix/>
          </a:blip>
          <a:stretch>
            <a:fillRect/>
          </a:stretch>
        </p:blipFill>
        <p:spPr>
          <a:xfrm>
            <a:off x="670909" y="1708060"/>
            <a:ext cx="516590" cy="406782"/>
          </a:xfrm>
          <a:prstGeom prst="rect">
            <a:avLst/>
          </a:prstGeom>
          <a:noFill/>
          <a:ln>
            <a:noFill/>
          </a:ln>
        </p:spPr>
      </p:pic>
      <p:pic>
        <p:nvPicPr>
          <p:cNvPr id="169" name="Google Shape;169;p30" descr="A small icon of a person working at their computer." title="Person at Computer"/>
          <p:cNvPicPr preferRelativeResize="0"/>
          <p:nvPr/>
        </p:nvPicPr>
        <p:blipFill>
          <a:blip r:embed="rId4">
            <a:alphaModFix/>
          </a:blip>
          <a:stretch>
            <a:fillRect/>
          </a:stretch>
        </p:blipFill>
        <p:spPr>
          <a:xfrm>
            <a:off x="2175303" y="1598250"/>
            <a:ext cx="516590" cy="516592"/>
          </a:xfrm>
          <a:prstGeom prst="rect">
            <a:avLst/>
          </a:prstGeom>
          <a:noFill/>
          <a:ln>
            <a:noFill/>
          </a:ln>
        </p:spPr>
      </p:pic>
      <p:pic>
        <p:nvPicPr>
          <p:cNvPr id="170" name="Google Shape;170;p30" descr="A small icon of a chain link." title="Link"/>
          <p:cNvPicPr preferRelativeResize="0"/>
          <p:nvPr/>
        </p:nvPicPr>
        <p:blipFill>
          <a:blip r:embed="rId5">
            <a:alphaModFix/>
          </a:blip>
          <a:stretch>
            <a:fillRect/>
          </a:stretch>
        </p:blipFill>
        <p:spPr>
          <a:xfrm>
            <a:off x="3663705" y="1676660"/>
            <a:ext cx="469581" cy="469583"/>
          </a:xfrm>
          <a:prstGeom prst="rect">
            <a:avLst/>
          </a:prstGeom>
          <a:noFill/>
          <a:ln>
            <a:noFill/>
          </a:ln>
        </p:spPr>
      </p:pic>
      <p:pic>
        <p:nvPicPr>
          <p:cNvPr id="171" name="Google Shape;171;p30" descr="A small icon of a box with an arrow, meant to represent an award being submitted." title="Outgoing Arrow"/>
          <p:cNvPicPr preferRelativeResize="0"/>
          <p:nvPr/>
        </p:nvPicPr>
        <p:blipFill>
          <a:blip r:embed="rId6">
            <a:alphaModFix/>
          </a:blip>
          <a:stretch>
            <a:fillRect/>
          </a:stretch>
        </p:blipFill>
        <p:spPr>
          <a:xfrm>
            <a:off x="4850319" y="1676660"/>
            <a:ext cx="469581" cy="469583"/>
          </a:xfrm>
          <a:prstGeom prst="rect">
            <a:avLst/>
          </a:prstGeom>
          <a:noFill/>
          <a:ln>
            <a:noFill/>
          </a:ln>
        </p:spPr>
      </p:pic>
      <p:pic>
        <p:nvPicPr>
          <p:cNvPr id="172" name="Google Shape;172;p30" descr="A small icon of a clipboard with a checklist." title="Clipboard Checklist"/>
          <p:cNvPicPr preferRelativeResize="0"/>
          <p:nvPr/>
        </p:nvPicPr>
        <p:blipFill>
          <a:blip r:embed="rId7">
            <a:alphaModFix/>
          </a:blip>
          <a:stretch>
            <a:fillRect/>
          </a:stretch>
        </p:blipFill>
        <p:spPr>
          <a:xfrm>
            <a:off x="6408554" y="1676660"/>
            <a:ext cx="469581" cy="469583"/>
          </a:xfrm>
          <a:prstGeom prst="rect">
            <a:avLst/>
          </a:prstGeom>
          <a:noFill/>
          <a:ln>
            <a:noFill/>
          </a:ln>
        </p:spPr>
      </p:pic>
      <p:pic>
        <p:nvPicPr>
          <p:cNvPr id="173" name="Google Shape;173;p30" descr="A small icon of three dollar bills. " title="Money"/>
          <p:cNvPicPr preferRelativeResize="0"/>
          <p:nvPr/>
        </p:nvPicPr>
        <p:blipFill>
          <a:blip r:embed="rId8">
            <a:alphaModFix/>
          </a:blip>
          <a:stretch>
            <a:fillRect/>
          </a:stretch>
        </p:blipFill>
        <p:spPr>
          <a:xfrm>
            <a:off x="7981064" y="1708060"/>
            <a:ext cx="469581" cy="469583"/>
          </a:xfrm>
          <a:prstGeom prst="rect">
            <a:avLst/>
          </a:prstGeom>
          <a:noFill/>
          <a:ln>
            <a:noFill/>
          </a:ln>
        </p:spPr>
      </p:pic>
      <p:pic>
        <p:nvPicPr>
          <p:cNvPr id="174" name="Google Shape;174;p30" descr="A small icon of a piece of paper with a star, meant to represent an award." title="Award"/>
          <p:cNvPicPr preferRelativeResize="0"/>
          <p:nvPr/>
        </p:nvPicPr>
        <p:blipFill>
          <a:blip r:embed="rId9">
            <a:alphaModFix/>
          </a:blip>
          <a:stretch>
            <a:fillRect/>
          </a:stretch>
        </p:blipFill>
        <p:spPr>
          <a:xfrm>
            <a:off x="3991650" y="3624200"/>
            <a:ext cx="609900" cy="609900"/>
          </a:xfrm>
          <a:prstGeom prst="rect">
            <a:avLst/>
          </a:prstGeom>
          <a:noFill/>
          <a:ln>
            <a:noFill/>
          </a:ln>
        </p:spPr>
      </p:pic>
      <p:cxnSp>
        <p:nvCxnSpPr>
          <p:cNvPr id="175" name="Google Shape;175;p30"/>
          <p:cNvCxnSpPr/>
          <p:nvPr/>
        </p:nvCxnSpPr>
        <p:spPr>
          <a:xfrm>
            <a:off x="5607625" y="2408625"/>
            <a:ext cx="516000" cy="0"/>
          </a:xfrm>
          <a:prstGeom prst="straightConnector1">
            <a:avLst/>
          </a:prstGeom>
          <a:noFill/>
          <a:ln w="9525" cap="flat" cmpd="sng">
            <a:solidFill>
              <a:srgbClr val="4B2E83"/>
            </a:solidFill>
            <a:prstDash val="dash"/>
            <a:round/>
            <a:headEnd type="triangle" w="med" len="med"/>
            <a:tailEnd type="triangle" w="med" len="med"/>
          </a:ln>
        </p:spPr>
      </p:cxnSp>
      <p:cxnSp>
        <p:nvCxnSpPr>
          <p:cNvPr id="176" name="Google Shape;176;p30"/>
          <p:cNvCxnSpPr/>
          <p:nvPr/>
        </p:nvCxnSpPr>
        <p:spPr>
          <a:xfrm>
            <a:off x="5609913" y="3350975"/>
            <a:ext cx="516000" cy="0"/>
          </a:xfrm>
          <a:prstGeom prst="straightConnector1">
            <a:avLst/>
          </a:prstGeom>
          <a:noFill/>
          <a:ln w="9525" cap="flat" cmpd="sng">
            <a:solidFill>
              <a:srgbClr val="4B2E83"/>
            </a:solidFill>
            <a:prstDash val="dash"/>
            <a:round/>
            <a:headEnd type="triangle" w="med" len="med"/>
            <a:tailEnd type="triangle" w="med" len="med"/>
          </a:ln>
        </p:spPr>
      </p:cxnSp>
      <p:cxnSp>
        <p:nvCxnSpPr>
          <p:cNvPr id="177" name="Google Shape;177;p30"/>
          <p:cNvCxnSpPr>
            <a:stCxn id="155" idx="2"/>
            <a:endCxn id="156" idx="0"/>
          </p:cNvCxnSpPr>
          <p:nvPr/>
        </p:nvCxnSpPr>
        <p:spPr>
          <a:xfrm>
            <a:off x="6643279" y="2638908"/>
            <a:ext cx="0" cy="492600"/>
          </a:xfrm>
          <a:prstGeom prst="straightConnector1">
            <a:avLst/>
          </a:prstGeom>
          <a:noFill/>
          <a:ln w="19050" cap="flat" cmpd="sng">
            <a:solidFill>
              <a:schemeClr val="dk2"/>
            </a:solidFill>
            <a:prstDash val="solid"/>
            <a:round/>
            <a:headEnd type="none" w="med" len="med"/>
            <a:tailEnd type="non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1"/>
          <p:cNvSpPr txBox="1">
            <a:spLocks noGrp="1"/>
          </p:cNvSpPr>
          <p:nvPr>
            <p:ph type="title"/>
          </p:nvPr>
        </p:nvSpPr>
        <p:spPr>
          <a:xfrm>
            <a:off x="447925" y="369275"/>
            <a:ext cx="8696100" cy="993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SAGE AWARD </a:t>
            </a:r>
            <a:r>
              <a:rPr lang="en" b="0"/>
              <a:t>WORKFLOW: </a:t>
            </a:r>
            <a:r>
              <a:rPr lang="en" b="0">
                <a:latin typeface="Encode Sans"/>
                <a:ea typeface="Encode Sans"/>
                <a:cs typeface="Encode Sans"/>
                <a:sym typeface="Encode Sans"/>
              </a:rPr>
              <a:t>DEEP DIVE</a:t>
            </a:r>
            <a:endParaRPr b="0">
              <a:latin typeface="Encode Sans"/>
              <a:ea typeface="Encode Sans"/>
              <a:cs typeface="Encode Sans"/>
              <a:sym typeface="Encode Sans"/>
            </a:endParaRPr>
          </a:p>
        </p:txBody>
      </p:sp>
      <p:sp>
        <p:nvSpPr>
          <p:cNvPr id="183" name="Google Shape;183;p31"/>
          <p:cNvSpPr txBox="1">
            <a:spLocks noGrp="1"/>
          </p:cNvSpPr>
          <p:nvPr>
            <p:ph type="body" idx="1"/>
          </p:nvPr>
        </p:nvSpPr>
        <p:spPr>
          <a:xfrm>
            <a:off x="522950" y="1622325"/>
            <a:ext cx="6913200" cy="2975400"/>
          </a:xfrm>
          <a:prstGeom prst="rect">
            <a:avLst/>
          </a:prstGeom>
          <a:noFill/>
          <a:ln>
            <a:noFill/>
          </a:ln>
        </p:spPr>
        <p:txBody>
          <a:bodyPr spcFirstLastPara="1" wrap="square" lIns="91425" tIns="45700" rIns="91425" bIns="45700" anchor="t" anchorCtr="0">
            <a:noAutofit/>
          </a:bodyPr>
          <a:lstStyle/>
          <a:p>
            <a:pPr marL="0" lvl="0" indent="0" algn="l" rtl="0">
              <a:spcBef>
                <a:spcPts val="400"/>
              </a:spcBef>
              <a:spcAft>
                <a:spcPts val="0"/>
              </a:spcAft>
              <a:buNone/>
            </a:pPr>
            <a:r>
              <a:rPr lang="en" sz="2000"/>
              <a:t>What, who, where, and when?</a:t>
            </a:r>
            <a:endParaRPr sz="2000"/>
          </a:p>
          <a:p>
            <a:pPr marL="457200" lvl="0" indent="-355600" algn="l" rtl="0">
              <a:spcBef>
                <a:spcPts val="1000"/>
              </a:spcBef>
              <a:spcAft>
                <a:spcPts val="0"/>
              </a:spcAft>
              <a:buSzPts val="2000"/>
              <a:buChar char="&gt;"/>
            </a:pPr>
            <a:r>
              <a:rPr lang="en" sz="2000"/>
              <a:t>What </a:t>
            </a:r>
            <a:r>
              <a:rPr lang="en" sz="2000" b="0"/>
              <a:t>is the workflow of a SAGE Award?</a:t>
            </a:r>
            <a:endParaRPr sz="2000" b="0"/>
          </a:p>
          <a:p>
            <a:pPr marL="457200" lvl="0" indent="-355600" algn="l" rtl="0">
              <a:spcBef>
                <a:spcPts val="1000"/>
              </a:spcBef>
              <a:spcAft>
                <a:spcPts val="0"/>
              </a:spcAft>
              <a:buSzPts val="2000"/>
              <a:buChar char="&gt;"/>
            </a:pPr>
            <a:r>
              <a:rPr lang="en" sz="2000"/>
              <a:t>Who </a:t>
            </a:r>
            <a:r>
              <a:rPr lang="en" sz="2000" b="0"/>
              <a:t>is responsible for each award action? </a:t>
            </a:r>
            <a:endParaRPr sz="2000" b="0"/>
          </a:p>
          <a:p>
            <a:pPr marL="457200" lvl="0" indent="-355600" algn="l" rtl="0">
              <a:spcBef>
                <a:spcPts val="1000"/>
              </a:spcBef>
              <a:spcAft>
                <a:spcPts val="1000"/>
              </a:spcAft>
              <a:buSzPts val="2000"/>
              <a:buChar char="&gt;"/>
            </a:pPr>
            <a:r>
              <a:rPr lang="en" sz="2000"/>
              <a:t>Where </a:t>
            </a:r>
            <a:r>
              <a:rPr lang="en" sz="2000" b="0"/>
              <a:t>(or which system) does each award action take place and </a:t>
            </a:r>
            <a:r>
              <a:rPr lang="en" sz="2000"/>
              <a:t>when</a:t>
            </a:r>
            <a:r>
              <a:rPr lang="en" sz="2000" b="0"/>
              <a:t>?</a:t>
            </a:r>
            <a:endParaRPr sz="2000" b="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32" descr="This image represents the workflow of a SAGE Award. The first location on the workflow that is indicated with a circle is the initiation of the SAGE award setup request (after the eGC1 is approved and the NOA is received). The entire workflow illustrates the major steps from initiation in SAGE to setup in Workday." title="SAGE Award Workflow: Start SAGE Award Setup Request"/>
          <p:cNvPicPr preferRelativeResize="0"/>
          <p:nvPr/>
        </p:nvPicPr>
        <p:blipFill rotWithShape="1">
          <a:blip r:embed="rId3">
            <a:alphaModFix/>
          </a:blip>
          <a:srcRect l="6155" t="13468" r="4502" b="29073"/>
          <a:stretch/>
        </p:blipFill>
        <p:spPr>
          <a:xfrm>
            <a:off x="104712" y="0"/>
            <a:ext cx="9010089" cy="5127276"/>
          </a:xfrm>
          <a:prstGeom prst="rect">
            <a:avLst/>
          </a:prstGeom>
          <a:noFill/>
          <a:ln>
            <a:noFill/>
          </a:ln>
        </p:spPr>
      </p:pic>
      <p:sp>
        <p:nvSpPr>
          <p:cNvPr id="189" name="Google Shape;189;p32"/>
          <p:cNvSpPr/>
          <p:nvPr/>
        </p:nvSpPr>
        <p:spPr>
          <a:xfrm>
            <a:off x="7648550" y="743679"/>
            <a:ext cx="1319400" cy="619500"/>
          </a:xfrm>
          <a:prstGeom prst="roundRect">
            <a:avLst>
              <a:gd name="adj" fmla="val 16667"/>
            </a:avLst>
          </a:prstGeom>
          <a:solidFill>
            <a:srgbClr val="4B2E8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FFFFFF"/>
                </a:solidFill>
              </a:rPr>
              <a:t>Start SAGE Award Setup Request</a:t>
            </a:r>
            <a:endParaRPr sz="1200" b="1">
              <a:solidFill>
                <a:srgbClr val="FFFFFF"/>
              </a:solidFill>
            </a:endParaRPr>
          </a:p>
        </p:txBody>
      </p:sp>
      <p:pic>
        <p:nvPicPr>
          <p:cNvPr id="190" name="Google Shape;190;p32" descr="A small icon of a person working at their computer." title="Person Working at Computer"/>
          <p:cNvPicPr preferRelativeResize="0"/>
          <p:nvPr/>
        </p:nvPicPr>
        <p:blipFill>
          <a:blip r:embed="rId4">
            <a:alphaModFix/>
          </a:blip>
          <a:stretch>
            <a:fillRect/>
          </a:stretch>
        </p:blipFill>
        <p:spPr>
          <a:xfrm>
            <a:off x="8024763" y="87600"/>
            <a:ext cx="566769" cy="566772"/>
          </a:xfrm>
          <a:prstGeom prst="rect">
            <a:avLst/>
          </a:prstGeom>
          <a:noFill/>
          <a:ln>
            <a:noFill/>
          </a:ln>
        </p:spPr>
      </p:pic>
      <p:sp>
        <p:nvSpPr>
          <p:cNvPr id="191" name="Google Shape;191;p32"/>
          <p:cNvSpPr/>
          <p:nvPr/>
        </p:nvSpPr>
        <p:spPr>
          <a:xfrm>
            <a:off x="3121825" y="1832250"/>
            <a:ext cx="223500" cy="223500"/>
          </a:xfrm>
          <a:prstGeom prst="donut">
            <a:avLst>
              <a:gd name="adj" fmla="val 25000"/>
            </a:avLst>
          </a:prstGeom>
          <a:solidFill>
            <a:srgbClr val="FF99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2" name="Google Shape;192;p32"/>
          <p:cNvPicPr preferRelativeResize="0"/>
          <p:nvPr/>
        </p:nvPicPr>
        <p:blipFill rotWithShape="1">
          <a:blip r:embed="rId3">
            <a:alphaModFix/>
          </a:blip>
          <a:srcRect l="5208" t="73391" r="32115"/>
          <a:stretch/>
        </p:blipFill>
        <p:spPr>
          <a:xfrm>
            <a:off x="0" y="3856000"/>
            <a:ext cx="3427825" cy="1287498"/>
          </a:xfrm>
          <a:prstGeom prst="rect">
            <a:avLst/>
          </a:prstGeom>
          <a:noFill/>
          <a:ln>
            <a:noFill/>
          </a:ln>
        </p:spPr>
      </p:pic>
      <p:sp>
        <p:nvSpPr>
          <p:cNvPr id="193" name="Google Shape;193;p32"/>
          <p:cNvSpPr txBox="1"/>
          <p:nvPr/>
        </p:nvSpPr>
        <p:spPr>
          <a:xfrm>
            <a:off x="2454900" y="4791725"/>
            <a:ext cx="1059900" cy="2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50">
                <a:solidFill>
                  <a:srgbClr val="434343"/>
                </a:solidFill>
                <a:latin typeface="Encode Sans SemiBold"/>
                <a:ea typeface="Encode Sans SemiBold"/>
                <a:cs typeface="Encode Sans SemiBold"/>
                <a:sym typeface="Encode Sans SemiBold"/>
              </a:rPr>
              <a:t>Location on workflow</a:t>
            </a:r>
            <a:endParaRPr sz="550">
              <a:solidFill>
                <a:srgbClr val="434343"/>
              </a:solidFill>
              <a:latin typeface="Encode Sans SemiBold"/>
              <a:ea typeface="Encode Sans SemiBold"/>
              <a:cs typeface="Encode Sans SemiBold"/>
              <a:sym typeface="Encode Sans SemiBold"/>
            </a:endParaRPr>
          </a:p>
        </p:txBody>
      </p:sp>
      <p:sp>
        <p:nvSpPr>
          <p:cNvPr id="194" name="Google Shape;194;p32"/>
          <p:cNvSpPr/>
          <p:nvPr/>
        </p:nvSpPr>
        <p:spPr>
          <a:xfrm>
            <a:off x="2070750" y="4814675"/>
            <a:ext cx="223500" cy="223500"/>
          </a:xfrm>
          <a:prstGeom prst="donut">
            <a:avLst>
              <a:gd name="adj" fmla="val 25000"/>
            </a:avLst>
          </a:prstGeom>
          <a:solidFill>
            <a:srgbClr val="FF9900"/>
          </a:soli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2"/>
          <p:cNvSpPr/>
          <p:nvPr/>
        </p:nvSpPr>
        <p:spPr>
          <a:xfrm>
            <a:off x="771825" y="2829650"/>
            <a:ext cx="525600" cy="212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3"/>
          <p:cNvSpPr/>
          <p:nvPr/>
        </p:nvSpPr>
        <p:spPr>
          <a:xfrm>
            <a:off x="7648550" y="743679"/>
            <a:ext cx="1319400" cy="619500"/>
          </a:xfrm>
          <a:prstGeom prst="roundRect">
            <a:avLst>
              <a:gd name="adj" fmla="val 16667"/>
            </a:avLst>
          </a:prstGeom>
          <a:solidFill>
            <a:srgbClr val="4B2E8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FFFFFF"/>
                </a:solidFill>
              </a:rPr>
              <a:t>Start SAGE Award Setup Request</a:t>
            </a:r>
            <a:endParaRPr sz="1200" b="1">
              <a:solidFill>
                <a:srgbClr val="FFFFFF"/>
              </a:solidFill>
            </a:endParaRPr>
          </a:p>
        </p:txBody>
      </p:sp>
      <p:pic>
        <p:nvPicPr>
          <p:cNvPr id="201" name="Google Shape;201;p33" descr="Image of SAGE open with Awards tab selected. An arrow points to the Create New Request button. " title="Create a New SAGE Award"/>
          <p:cNvPicPr preferRelativeResize="0"/>
          <p:nvPr/>
        </p:nvPicPr>
        <p:blipFill>
          <a:blip r:embed="rId3">
            <a:alphaModFix/>
          </a:blip>
          <a:stretch>
            <a:fillRect/>
          </a:stretch>
        </p:blipFill>
        <p:spPr>
          <a:xfrm>
            <a:off x="0" y="1600200"/>
            <a:ext cx="9143997" cy="1107281"/>
          </a:xfrm>
          <a:prstGeom prst="rect">
            <a:avLst/>
          </a:prstGeom>
          <a:noFill/>
          <a:ln w="19050" cap="flat" cmpd="sng">
            <a:solidFill>
              <a:schemeClr val="dk1"/>
            </a:solidFill>
            <a:prstDash val="solid"/>
            <a:round/>
            <a:headEnd type="none" w="sm" len="sm"/>
            <a:tailEnd type="none" w="sm" len="sm"/>
          </a:ln>
        </p:spPr>
      </p:pic>
      <p:sp>
        <p:nvSpPr>
          <p:cNvPr id="202" name="Google Shape;202;p33"/>
          <p:cNvSpPr txBox="1">
            <a:spLocks noGrp="1"/>
          </p:cNvSpPr>
          <p:nvPr>
            <p:ph type="title"/>
          </p:nvPr>
        </p:nvSpPr>
        <p:spPr>
          <a:xfrm>
            <a:off x="447925" y="369275"/>
            <a:ext cx="6930000" cy="993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SAGE AWARD SETUP REQUEST</a:t>
            </a:r>
            <a:endParaRPr b="0">
              <a:latin typeface="Encode Sans"/>
              <a:ea typeface="Encode Sans"/>
              <a:cs typeface="Encode Sans"/>
              <a:sym typeface="Encode Sans"/>
            </a:endParaRPr>
          </a:p>
        </p:txBody>
      </p:sp>
      <p:sp>
        <p:nvSpPr>
          <p:cNvPr id="203" name="Google Shape;203;p33"/>
          <p:cNvSpPr txBox="1">
            <a:spLocks noGrp="1"/>
          </p:cNvSpPr>
          <p:nvPr>
            <p:ph type="body" idx="1"/>
          </p:nvPr>
        </p:nvSpPr>
        <p:spPr>
          <a:xfrm>
            <a:off x="61875" y="2823175"/>
            <a:ext cx="6360300" cy="2320200"/>
          </a:xfrm>
          <a:prstGeom prst="rect">
            <a:avLst/>
          </a:prstGeom>
          <a:noFill/>
          <a:ln>
            <a:noFill/>
          </a:ln>
        </p:spPr>
        <p:txBody>
          <a:bodyPr spcFirstLastPara="1" wrap="square" lIns="91425" tIns="45700" rIns="91425" bIns="45700" anchor="t" anchorCtr="0">
            <a:noAutofit/>
          </a:bodyPr>
          <a:lstStyle/>
          <a:p>
            <a:pPr marL="457200" lvl="0" indent="-304800" algn="l" rtl="0">
              <a:spcBef>
                <a:spcPts val="0"/>
              </a:spcBef>
              <a:spcAft>
                <a:spcPts val="0"/>
              </a:spcAft>
              <a:buSzPts val="1200"/>
              <a:buChar char="&gt;"/>
            </a:pPr>
            <a:r>
              <a:rPr lang="en" sz="1200"/>
              <a:t>When? </a:t>
            </a:r>
            <a:endParaRPr sz="1200"/>
          </a:p>
          <a:p>
            <a:pPr marL="914400" lvl="1" indent="-304800" algn="l" rtl="0">
              <a:spcBef>
                <a:spcPts val="0"/>
              </a:spcBef>
              <a:spcAft>
                <a:spcPts val="0"/>
              </a:spcAft>
              <a:buSzPts val="1200"/>
              <a:buChar char="–"/>
            </a:pPr>
            <a:r>
              <a:rPr lang="en" sz="1200" b="0"/>
              <a:t>After the eGC1 is submitted and approved</a:t>
            </a:r>
            <a:endParaRPr sz="1200" b="0"/>
          </a:p>
          <a:p>
            <a:pPr marL="914400" lvl="1" indent="-304800" algn="l" rtl="0">
              <a:spcBef>
                <a:spcPts val="0"/>
              </a:spcBef>
              <a:spcAft>
                <a:spcPts val="0"/>
              </a:spcAft>
              <a:buSzPts val="1200"/>
              <a:buChar char="–"/>
            </a:pPr>
            <a:r>
              <a:rPr lang="en" sz="1200" b="0"/>
              <a:t>After the Notice of Award (NOA) is received  </a:t>
            </a:r>
            <a:endParaRPr sz="1200" b="0"/>
          </a:p>
          <a:p>
            <a:pPr marL="457200" lvl="0" indent="-304800" algn="l" rtl="0">
              <a:spcBef>
                <a:spcPts val="0"/>
              </a:spcBef>
              <a:spcAft>
                <a:spcPts val="0"/>
              </a:spcAft>
              <a:buSzPts val="1200"/>
              <a:buChar char="&gt;"/>
            </a:pPr>
            <a:r>
              <a:rPr lang="en" sz="1200"/>
              <a:t>Who?</a:t>
            </a:r>
            <a:endParaRPr sz="1200"/>
          </a:p>
          <a:p>
            <a:pPr marL="914400" lvl="1" indent="-304800" algn="l" rtl="0">
              <a:spcBef>
                <a:spcPts val="0"/>
              </a:spcBef>
              <a:spcAft>
                <a:spcPts val="0"/>
              </a:spcAft>
              <a:buSzPts val="1200"/>
              <a:buChar char="–"/>
            </a:pPr>
            <a:r>
              <a:rPr lang="en" sz="1200" b="0"/>
              <a:t>Grant Managers &amp; OSP receive NOAs. If you receive the NOA, you will initiate the SAGE Award setup request. If OSP receives the NOA, they will initiate the SAGE Award setup request and route it to you for completion.   </a:t>
            </a:r>
            <a:endParaRPr sz="1200" b="0"/>
          </a:p>
          <a:p>
            <a:pPr marL="457200" lvl="0" indent="-304800" algn="l" rtl="0">
              <a:spcBef>
                <a:spcPts val="0"/>
              </a:spcBef>
              <a:spcAft>
                <a:spcPts val="0"/>
              </a:spcAft>
              <a:buSzPts val="1200"/>
              <a:buChar char="&gt;"/>
            </a:pPr>
            <a:r>
              <a:rPr lang="en" sz="1200"/>
              <a:t>Where? </a:t>
            </a:r>
            <a:endParaRPr sz="1200"/>
          </a:p>
          <a:p>
            <a:pPr marL="914400" lvl="1" indent="-304800" algn="l" rtl="0">
              <a:spcBef>
                <a:spcPts val="0"/>
              </a:spcBef>
              <a:spcAft>
                <a:spcPts val="0"/>
              </a:spcAft>
              <a:buSzPts val="1200"/>
              <a:buChar char="–"/>
            </a:pPr>
            <a:r>
              <a:rPr lang="en" sz="1200" b="0"/>
              <a:t>New Awards tab in SAGE</a:t>
            </a:r>
            <a:endParaRPr sz="1200" b="0"/>
          </a:p>
          <a:p>
            <a:pPr marL="457200" lvl="0" indent="-304800" algn="l" rtl="0">
              <a:spcBef>
                <a:spcPts val="0"/>
              </a:spcBef>
              <a:spcAft>
                <a:spcPts val="0"/>
              </a:spcAft>
              <a:buSzPts val="1200"/>
              <a:buChar char="&gt;"/>
            </a:pPr>
            <a:r>
              <a:rPr lang="en" sz="1200"/>
              <a:t>How?</a:t>
            </a:r>
            <a:endParaRPr sz="1200"/>
          </a:p>
          <a:p>
            <a:pPr marL="914400" lvl="1" indent="-304800" algn="l" rtl="0">
              <a:spcBef>
                <a:spcPts val="0"/>
              </a:spcBef>
              <a:spcAft>
                <a:spcPts val="0"/>
              </a:spcAft>
              <a:buSzPts val="1200"/>
              <a:buChar char="–"/>
            </a:pPr>
            <a:r>
              <a:rPr lang="en" sz="1200" b="0"/>
              <a:t>From Awards Tab, Select </a:t>
            </a:r>
            <a:r>
              <a:rPr lang="en" sz="1200"/>
              <a:t>CREATE NEW REQUEST</a:t>
            </a:r>
            <a:endParaRPr sz="1200"/>
          </a:p>
        </p:txBody>
      </p:sp>
      <p:cxnSp>
        <p:nvCxnSpPr>
          <p:cNvPr id="204" name="Google Shape;204;p33"/>
          <p:cNvCxnSpPr/>
          <p:nvPr/>
        </p:nvCxnSpPr>
        <p:spPr>
          <a:xfrm>
            <a:off x="6662300" y="2337650"/>
            <a:ext cx="715500" cy="0"/>
          </a:xfrm>
          <a:prstGeom prst="straightConnector1">
            <a:avLst/>
          </a:prstGeom>
          <a:noFill/>
          <a:ln w="28575" cap="flat" cmpd="sng">
            <a:solidFill>
              <a:schemeClr val="dk1"/>
            </a:solidFill>
            <a:prstDash val="solid"/>
            <a:round/>
            <a:headEnd type="none" w="med" len="med"/>
            <a:tailEnd type="triangle" w="med" len="med"/>
          </a:ln>
        </p:spPr>
      </p:cxnSp>
      <p:pic>
        <p:nvPicPr>
          <p:cNvPr id="205" name="Google Shape;205;p33" descr="A small icon of a person working at their computer." title="Person Working at Computer"/>
          <p:cNvPicPr preferRelativeResize="0"/>
          <p:nvPr/>
        </p:nvPicPr>
        <p:blipFill>
          <a:blip r:embed="rId4">
            <a:alphaModFix/>
          </a:blip>
          <a:stretch>
            <a:fillRect/>
          </a:stretch>
        </p:blipFill>
        <p:spPr>
          <a:xfrm>
            <a:off x="8024763" y="87600"/>
            <a:ext cx="566769" cy="56677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4"/>
          <p:cNvSpPr txBox="1">
            <a:spLocks noGrp="1"/>
          </p:cNvSpPr>
          <p:nvPr>
            <p:ph type="title"/>
          </p:nvPr>
        </p:nvSpPr>
        <p:spPr>
          <a:xfrm>
            <a:off x="447922" y="369285"/>
            <a:ext cx="8197200" cy="993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a:t>UPDATE GENERAL INFORMATION </a:t>
            </a:r>
            <a:endParaRPr/>
          </a:p>
        </p:txBody>
      </p:sp>
      <p:pic>
        <p:nvPicPr>
          <p:cNvPr id="211" name="Google Shape;211;p34" descr="Image of SAGE with the Awards tab selected and General Information section open." title="SAGE Award General Information"/>
          <p:cNvPicPr preferRelativeResize="0"/>
          <p:nvPr/>
        </p:nvPicPr>
        <p:blipFill>
          <a:blip r:embed="rId3">
            <a:alphaModFix/>
          </a:blip>
          <a:stretch>
            <a:fillRect/>
          </a:stretch>
        </p:blipFill>
        <p:spPr>
          <a:xfrm>
            <a:off x="3296625" y="1540260"/>
            <a:ext cx="5337543" cy="3475514"/>
          </a:xfrm>
          <a:prstGeom prst="rect">
            <a:avLst/>
          </a:prstGeom>
          <a:noFill/>
          <a:ln w="19050" cap="flat" cmpd="sng">
            <a:solidFill>
              <a:schemeClr val="dk1"/>
            </a:solidFill>
            <a:prstDash val="solid"/>
            <a:round/>
            <a:headEnd type="none" w="sm" len="sm"/>
            <a:tailEnd type="none" w="sm" len="sm"/>
          </a:ln>
        </p:spPr>
      </p:pic>
      <p:sp>
        <p:nvSpPr>
          <p:cNvPr id="212" name="Google Shape;212;p34"/>
          <p:cNvSpPr txBox="1">
            <a:spLocks noGrp="1"/>
          </p:cNvSpPr>
          <p:nvPr>
            <p:ph type="body" idx="1"/>
          </p:nvPr>
        </p:nvSpPr>
        <p:spPr>
          <a:xfrm>
            <a:off x="153050" y="1980600"/>
            <a:ext cx="2821500" cy="2320200"/>
          </a:xfrm>
          <a:prstGeom prst="rect">
            <a:avLst/>
          </a:prstGeom>
          <a:noFill/>
          <a:ln>
            <a:noFill/>
          </a:ln>
        </p:spPr>
        <p:txBody>
          <a:bodyPr spcFirstLastPara="1" wrap="square" lIns="91425" tIns="45700" rIns="91425" bIns="45700" anchor="t" anchorCtr="0">
            <a:noAutofit/>
          </a:bodyPr>
          <a:lstStyle/>
          <a:p>
            <a:pPr marL="457200" lvl="0" indent="-330200" algn="l" rtl="0">
              <a:spcBef>
                <a:spcPts val="0"/>
              </a:spcBef>
              <a:spcAft>
                <a:spcPts val="0"/>
              </a:spcAft>
              <a:buSzPts val="1600"/>
              <a:buChar char="&gt;"/>
            </a:pPr>
            <a:r>
              <a:rPr lang="en" sz="1600"/>
              <a:t>Information defaults from eGC1</a:t>
            </a:r>
            <a:endParaRPr sz="1600"/>
          </a:p>
          <a:p>
            <a:pPr marL="0" lvl="0" indent="0" algn="l" rtl="0">
              <a:spcBef>
                <a:spcPts val="0"/>
              </a:spcBef>
              <a:spcAft>
                <a:spcPts val="0"/>
              </a:spcAft>
              <a:buNone/>
            </a:pPr>
            <a:endParaRPr sz="1600"/>
          </a:p>
          <a:p>
            <a:pPr marL="457200" lvl="0" indent="-330200" algn="l" rtl="0">
              <a:spcBef>
                <a:spcPts val="0"/>
              </a:spcBef>
              <a:spcAft>
                <a:spcPts val="0"/>
              </a:spcAft>
              <a:buSzPts val="1600"/>
              <a:buChar char="&gt;"/>
            </a:pPr>
            <a:r>
              <a:rPr lang="en" sz="1600"/>
              <a:t>Update as needed </a:t>
            </a:r>
            <a:endParaRPr sz="1600"/>
          </a:p>
        </p:txBody>
      </p:sp>
      <p:sp>
        <p:nvSpPr>
          <p:cNvPr id="213" name="Google Shape;213;p34"/>
          <p:cNvSpPr/>
          <p:nvPr/>
        </p:nvSpPr>
        <p:spPr>
          <a:xfrm>
            <a:off x="7648550" y="743679"/>
            <a:ext cx="1319400" cy="619500"/>
          </a:xfrm>
          <a:prstGeom prst="roundRect">
            <a:avLst>
              <a:gd name="adj" fmla="val 16667"/>
            </a:avLst>
          </a:prstGeom>
          <a:solidFill>
            <a:srgbClr val="4B2E8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FFFFFF"/>
                </a:solidFill>
              </a:rPr>
              <a:t>Start SAGE Award Setup Request</a:t>
            </a:r>
            <a:endParaRPr sz="1200" b="1">
              <a:solidFill>
                <a:srgbClr val="FFFFFF"/>
              </a:solidFill>
            </a:endParaRPr>
          </a:p>
        </p:txBody>
      </p:sp>
      <p:pic>
        <p:nvPicPr>
          <p:cNvPr id="214" name="Google Shape;214;p34" descr="A small icon of a person working at their computer." title="Person Working at Computer"/>
          <p:cNvPicPr preferRelativeResize="0"/>
          <p:nvPr/>
        </p:nvPicPr>
        <p:blipFill>
          <a:blip r:embed="rId4">
            <a:alphaModFix/>
          </a:blip>
          <a:stretch>
            <a:fillRect/>
          </a:stretch>
        </p:blipFill>
        <p:spPr>
          <a:xfrm>
            <a:off x="8024763" y="87600"/>
            <a:ext cx="566769" cy="566772"/>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4b2e83">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Custom 2">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1359</Words>
  <Application>Microsoft Office PowerPoint</Application>
  <PresentationFormat>On-screen Show (16:9)</PresentationFormat>
  <Paragraphs>148</Paragraphs>
  <Slides>22</Slides>
  <Notes>22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22</vt:i4>
      </vt:variant>
    </vt:vector>
  </HeadingPairs>
  <TitlesOfParts>
    <vt:vector size="33" baseType="lpstr">
      <vt:lpstr>Encode Sans SemiBold</vt:lpstr>
      <vt:lpstr>Calibri</vt:lpstr>
      <vt:lpstr>Open Sans Light</vt:lpstr>
      <vt:lpstr>Arial</vt:lpstr>
      <vt:lpstr>Open Sans</vt:lpstr>
      <vt:lpstr>Encode Sans Black</vt:lpstr>
      <vt:lpstr>Encode Sans</vt:lpstr>
      <vt:lpstr>Merriweather Sans</vt:lpstr>
      <vt:lpstr>Simple Light</vt:lpstr>
      <vt:lpstr>Custom Design</vt:lpstr>
      <vt:lpstr>1_Custom Design</vt:lpstr>
      <vt:lpstr>SAGE AWARD WORKFLOW  UWFT for the Research Community</vt:lpstr>
      <vt:lpstr>SAGE AWARD: OVERVIEW</vt:lpstr>
      <vt:lpstr>SAGE AWARD: HIGHLIGHTS</vt:lpstr>
      <vt:lpstr>BUSINESS PROCESS STREAMLINING TARGETS </vt:lpstr>
      <vt:lpstr>SAGE AWARD WORKFLOW: HIGH LEVEL</vt:lpstr>
      <vt:lpstr>SAGE AWARD WORKFLOW: DEEP DIVE</vt:lpstr>
      <vt:lpstr>PowerPoint Presentation</vt:lpstr>
      <vt:lpstr>SAGE AWARD SETUP REQUEST</vt:lpstr>
      <vt:lpstr>UPDATE GENERAL INFORMATION </vt:lpstr>
      <vt:lpstr>PowerPoint Presentation</vt:lpstr>
      <vt:lpstr>CREATE SAGE AWARD BUDGET</vt:lpstr>
      <vt:lpstr>PowerPoint Presentation</vt:lpstr>
      <vt:lpstr>LINK SAGE BUDGET TO AWARD</vt:lpstr>
      <vt:lpstr>SELECT AUTHORIZED PERIODS</vt:lpstr>
      <vt:lpstr>PowerPoint Presentation</vt:lpstr>
      <vt:lpstr>COMPLETE &amp; SUBMIT</vt:lpstr>
      <vt:lpstr>OSP &amp; GCA REVIEW/APPROVE</vt:lpstr>
      <vt:lpstr>PowerPoint Presentation</vt:lpstr>
      <vt:lpstr>WORKDAY ACTIONS</vt:lpstr>
      <vt:lpstr>GET AHEAD OF THE GAME!</vt:lpstr>
      <vt:lpstr>UWFT FOR THE RESEARCH COMMUNITY WEBPAGE</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SAGE AWARD WORKFLOW  UWFT for the Research Community</dc:title>
  <dc:creator>Azalea Vasquez</dc:creator>
  <cp:lastModifiedBy>Azalea Vasquez</cp:lastModifiedBy>
  <cp:revision>1</cp:revision>
  <dcterms:modified xsi:type="dcterms:W3CDTF">2022-10-20T15:40:25Z</dcterms:modified>
</cp:coreProperties>
</file>