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 id="2147483657"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Encode Sans Black" panose="020B0604020202020204" charset="0"/>
      <p:bold r:id="rId23"/>
    </p:embeddedFont>
    <p:embeddedFont>
      <p:font typeface="Merriweather Sans" pitchFamily="2" charset="0"/>
      <p:regular r:id="rId24"/>
    </p:embeddedFont>
    <p:embeddedFont>
      <p:font typeface="Open Sans" panose="020B0606030504020204" pitchFamily="34" charset="0"/>
      <p:regular r:id="rId25"/>
      <p:bold r:id="rId26"/>
      <p:italic r:id="rId27"/>
      <p:boldItalic r:id="rId28"/>
    </p:embeddedFont>
    <p:embeddedFont>
      <p:font typeface="Open Sans Light" panose="020B03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8" y="53"/>
      </p:cViewPr>
      <p:guideLst>
        <p:guide orient="horz" pos="2488"/>
        <p:guide pos="4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FAR Subpart 31.3 requires educational institutions which have contracts with the federal government to follow 2 CFR 200, the Uniform Guidance, with respect to the principles for determining the cost of research and development, training, and other work performed by educational institutions under contracts with the Government.”</a:t>
            </a:r>
            <a:endParaRPr/>
          </a:p>
        </p:txBody>
      </p:sp>
      <p:sp>
        <p:nvSpPr>
          <p:cNvPr id="96" name="Google Shape;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4B2E83"/>
        </a:solidFill>
        <a:effectLst/>
      </p:bgPr>
    </p:bg>
    <p:spTree>
      <p:nvGrpSpPr>
        <p:cNvPr id="1" name="Shape 10"/>
        <p:cNvGrpSpPr/>
        <p:nvPr/>
      </p:nvGrpSpPr>
      <p:grpSpPr>
        <a:xfrm>
          <a:off x="0" y="0"/>
          <a:ext cx="0" cy="0"/>
          <a:chOff x="0" y="0"/>
          <a:chExt cx="0" cy="0"/>
        </a:xfrm>
      </p:grpSpPr>
      <p:pic>
        <p:nvPicPr>
          <p:cNvPr id="11" name="Google Shape;11;p2"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pic>
        <p:nvPicPr>
          <p:cNvPr id="12" name="Google Shape;12;p2"/>
          <p:cNvPicPr preferRelativeResize="0"/>
          <p:nvPr/>
        </p:nvPicPr>
        <p:blipFill rotWithShape="1">
          <a:blip r:embed="rId3">
            <a:alphaModFix/>
          </a:blip>
          <a:srcRect/>
          <a:stretch/>
        </p:blipFill>
        <p:spPr>
          <a:xfrm>
            <a:off x="677334" y="6354234"/>
            <a:ext cx="2540000" cy="266700"/>
          </a:xfrm>
          <a:prstGeom prst="rect">
            <a:avLst/>
          </a:prstGeom>
          <a:noFill/>
          <a:ln>
            <a:noFill/>
          </a:ln>
        </p:spPr>
      </p:pic>
      <p:sp>
        <p:nvSpPr>
          <p:cNvPr id="13" name="Google Shape;13;p2"/>
          <p:cNvSpPr txBox="1">
            <a:spLocks noGrp="1"/>
          </p:cNvSpPr>
          <p:nvPr>
            <p:ph type="body" idx="1"/>
          </p:nvPr>
        </p:nvSpPr>
        <p:spPr>
          <a:xfrm>
            <a:off x="671757" y="11798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chemeClr val="accent3"/>
              </a:buClr>
              <a:buSzPts val="5000"/>
              <a:buFont typeface="Arial"/>
              <a:buNone/>
              <a:defRPr sz="5000" b="0" i="0" u="none" strike="noStrike" cap="none">
                <a:solidFill>
                  <a:schemeClr val="accent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4" name="Google Shape;14;p2"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8" name="Google Shape;18;p3"/>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FFFFFF"/>
              </a:buClr>
              <a:buSzPts val="2400"/>
              <a:buFont typeface="Arial"/>
              <a:buNone/>
              <a:defRPr sz="2400" b="0" i="0" u="none" strike="noStrike" cap="none">
                <a:solidFill>
                  <a:srgbClr val="FFFFFF"/>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9" name="Google Shape;19;p3"/>
          <p:cNvPicPr preferRelativeResize="0"/>
          <p:nvPr/>
        </p:nvPicPr>
        <p:blipFill rotWithShape="1">
          <a:blip r:embed="rId2">
            <a:alphaModFix/>
          </a:blip>
          <a:srcRect/>
          <a:stretch/>
        </p:blipFill>
        <p:spPr>
          <a:xfrm>
            <a:off x="6248401" y="6354234"/>
            <a:ext cx="2540000" cy="266700"/>
          </a:xfrm>
          <a:prstGeom prst="rect">
            <a:avLst/>
          </a:prstGeom>
          <a:noFill/>
          <a:ln>
            <a:noFill/>
          </a:ln>
        </p:spPr>
      </p:pic>
      <p:pic>
        <p:nvPicPr>
          <p:cNvPr id="20" name="Google Shape;20;p3"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Content">
  <p:cSld name="Header + Content">
    <p:bg>
      <p:bgPr>
        <a:solidFill>
          <a:srgbClr val="4B2E83"/>
        </a:solidFill>
        <a:effectLst/>
      </p:bgPr>
    </p:bg>
    <p:spTree>
      <p:nvGrpSpPr>
        <p:cNvPr id="1" name="Shape 21"/>
        <p:cNvGrpSpPr/>
        <p:nvPr/>
      </p:nvGrpSpPr>
      <p:grpSpPr>
        <a:xfrm>
          <a:off x="0" y="0"/>
          <a:ext cx="0" cy="0"/>
          <a:chOff x="0" y="0"/>
          <a:chExt cx="0" cy="0"/>
        </a:xfrm>
      </p:grpSpPr>
      <p:pic>
        <p:nvPicPr>
          <p:cNvPr id="22" name="Google Shape;22;p4" descr="UW_W Logo_White.png"/>
          <p:cNvPicPr preferRelativeResize="0"/>
          <p:nvPr/>
        </p:nvPicPr>
        <p:blipFill rotWithShape="1">
          <a:blip r:embed="rId2">
            <a:alphaModFix/>
          </a:blip>
          <a:srcRect/>
          <a:stretch/>
        </p:blipFill>
        <p:spPr>
          <a:xfrm>
            <a:off x="7445815" y="5945854"/>
            <a:ext cx="1371600" cy="923544"/>
          </a:xfrm>
          <a:prstGeom prst="rect">
            <a:avLst/>
          </a:prstGeom>
          <a:noFill/>
          <a:ln>
            <a:noFill/>
          </a:ln>
        </p:spPr>
      </p:pic>
      <p:sp>
        <p:nvSpPr>
          <p:cNvPr id="23" name="Google Shape;23;p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 name="Google Shape;24;p4"/>
          <p:cNvSpPr txBox="1">
            <a:spLocks noGrp="1"/>
          </p:cNvSpPr>
          <p:nvPr>
            <p:ph type="body" idx="2"/>
          </p:nvPr>
        </p:nvSpPr>
        <p:spPr>
          <a:xfrm>
            <a:off x="659305" y="1736725"/>
            <a:ext cx="8076956"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FFFFFF"/>
              </a:buClr>
              <a:buSzPts val="2400"/>
              <a:buFont typeface="Merriweather Sans"/>
              <a:buChar char="&gt;"/>
              <a:defRPr sz="2400" b="1" i="0" u="none" strike="noStrike" cap="none">
                <a:solidFill>
                  <a:srgbClr val="FFFFFF"/>
                </a:solidFill>
                <a:latin typeface="Open Sans"/>
                <a:ea typeface="Open Sans"/>
                <a:cs typeface="Open Sans"/>
                <a:sym typeface="Open Sans"/>
              </a:defRPr>
            </a:lvl1pPr>
            <a:lvl2pPr marL="914400" marR="0" lvl="1" indent="-355600" algn="l" rtl="0">
              <a:spcBef>
                <a:spcPts val="400"/>
              </a:spcBef>
              <a:spcAft>
                <a:spcPts val="0"/>
              </a:spcAft>
              <a:buClr>
                <a:srgbClr val="FFFFFF"/>
              </a:buClr>
              <a:buSzPts val="2000"/>
              <a:buFont typeface="Arial"/>
              <a:buChar char="–"/>
              <a:defRPr sz="2000" b="1" i="0" u="none" strike="noStrike" cap="none">
                <a:solidFill>
                  <a:srgbClr val="FFFFFF"/>
                </a:solidFill>
                <a:latin typeface="Open Sans"/>
                <a:ea typeface="Open Sans"/>
                <a:cs typeface="Open Sans"/>
                <a:sym typeface="Open Sans"/>
              </a:defRPr>
            </a:lvl2pPr>
            <a:lvl3pPr marL="1371600" marR="0" lvl="2" indent="-342900" algn="l" rtl="0">
              <a:spcBef>
                <a:spcPts val="360"/>
              </a:spcBef>
              <a:spcAft>
                <a:spcPts val="0"/>
              </a:spcAft>
              <a:buClr>
                <a:srgbClr val="FFFFFF"/>
              </a:buClr>
              <a:buSzPts val="1800"/>
              <a:buFont typeface="Merriweather Sans"/>
              <a:buChar char="&gt;"/>
              <a:defRPr sz="1800" b="1" i="0" u="none" strike="noStrike" cap="none">
                <a:solidFill>
                  <a:srgbClr val="FFFFFF"/>
                </a:solidFill>
                <a:latin typeface="Open Sans"/>
                <a:ea typeface="Open Sans"/>
                <a:cs typeface="Open Sans"/>
                <a:sym typeface="Open Sans"/>
              </a:defRPr>
            </a:lvl3pPr>
            <a:lvl4pPr marL="1828800" marR="0" lvl="3" indent="-330200" algn="l" rtl="0">
              <a:spcBef>
                <a:spcPts val="320"/>
              </a:spcBef>
              <a:spcAft>
                <a:spcPts val="0"/>
              </a:spcAft>
              <a:buClr>
                <a:srgbClr val="FFFFFF"/>
              </a:buClr>
              <a:buSzPts val="1600"/>
              <a:buFont typeface="Arial"/>
              <a:buChar char="–"/>
              <a:defRPr sz="1600" b="1" i="0" u="none" strike="noStrike" cap="none">
                <a:solidFill>
                  <a:srgbClr val="FFFFFF"/>
                </a:solidFill>
                <a:latin typeface="Open Sans"/>
                <a:ea typeface="Open Sans"/>
                <a:cs typeface="Open Sans"/>
                <a:sym typeface="Open Sans"/>
              </a:defRPr>
            </a:lvl4pPr>
            <a:lvl5pPr marL="2286000" marR="0" lvl="4" indent="-317500" algn="l" rtl="0">
              <a:spcBef>
                <a:spcPts val="280"/>
              </a:spcBef>
              <a:spcAft>
                <a:spcPts val="0"/>
              </a:spcAft>
              <a:buClr>
                <a:srgbClr val="FFFFFF"/>
              </a:buClr>
              <a:buSzPts val="1400"/>
              <a:buFont typeface="Merriweather Sans"/>
              <a:buChar char="&gt;"/>
              <a:defRPr sz="1400" b="1" i="0" u="none" strike="noStrike" cap="none">
                <a:solidFill>
                  <a:srgbClr val="FFFFFF"/>
                </a:solidFill>
                <a:latin typeface="Open Sans"/>
                <a:ea typeface="Open Sans"/>
                <a:cs typeface="Open Sans"/>
                <a:sym typeface="Open Sans"/>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25" name="Google Shape;25;p4"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bg>
      <p:bgPr>
        <a:solidFill>
          <a:srgbClr val="4B2E83"/>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6248401" y="6354234"/>
            <a:ext cx="2540000" cy="266700"/>
          </a:xfrm>
          <a:prstGeom prst="rect">
            <a:avLst/>
          </a:prstGeom>
          <a:noFill/>
          <a:ln>
            <a:noFill/>
          </a:ln>
        </p:spPr>
      </p:pic>
      <p:sp>
        <p:nvSpPr>
          <p:cNvPr id="28" name="Google Shape;28;p5"/>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FFFFFF"/>
              </a:buClr>
              <a:buSzPts val="2400"/>
              <a:buFont typeface="Arial"/>
              <a:buNone/>
              <a:defRPr sz="2400" b="0" i="1" u="none" strike="noStrike" cap="none">
                <a:solidFill>
                  <a:srgbClr val="FFFFFF"/>
                </a:solidFill>
                <a:latin typeface="Open Sans Light"/>
                <a:ea typeface="Open Sans Light"/>
                <a:cs typeface="Open Sans Light"/>
                <a:sym typeface="Open Sans Light"/>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FFFFFF"/>
              </a:buClr>
              <a:buSzPts val="3000"/>
              <a:buFont typeface="Arial"/>
              <a:buNone/>
              <a:defRPr sz="3000" b="0" i="0" u="none" strike="noStrike" cap="none">
                <a:solidFill>
                  <a:srgbClr val="FFFFFF"/>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30" name="Google Shape;30;p5"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5" name="Google Shape;35;p7"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36" name="Google Shape;36;p7"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671757" y="1167124"/>
            <a:ext cx="6972300" cy="2641756"/>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100000"/>
              </a:lnSpc>
              <a:spcBef>
                <a:spcPts val="1000"/>
              </a:spcBef>
              <a:spcAft>
                <a:spcPts val="0"/>
              </a:spcAft>
              <a:buClr>
                <a:srgbClr val="4B2E83"/>
              </a:buClr>
              <a:buSzPts val="5000"/>
              <a:buFont typeface="Arial"/>
              <a:buNone/>
              <a:defRPr sz="5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8" descr="W Logo_Purple_2685_HEX.png"/>
          <p:cNvPicPr preferRelativeResize="0"/>
          <p:nvPr/>
        </p:nvPicPr>
        <p:blipFill rotWithShape="1">
          <a:blip r:embed="rId2">
            <a:alphaModFix/>
          </a:blip>
          <a:srcRect/>
          <a:stretch/>
        </p:blipFill>
        <p:spPr>
          <a:xfrm>
            <a:off x="7448139" y="5949410"/>
            <a:ext cx="1371600" cy="923544"/>
          </a:xfrm>
          <a:prstGeom prst="rect">
            <a:avLst/>
          </a:prstGeom>
          <a:noFill/>
          <a:ln>
            <a:noFill/>
          </a:ln>
        </p:spPr>
      </p:pic>
      <p:pic>
        <p:nvPicPr>
          <p:cNvPr id="40" name="Google Shape;40;p8" descr="Wordmark_center_Purple_HEX.png"/>
          <p:cNvPicPr preferRelativeResize="0"/>
          <p:nvPr/>
        </p:nvPicPr>
        <p:blipFill rotWithShape="1">
          <a:blip r:embed="rId3">
            <a:alphaModFix/>
          </a:blip>
          <a:srcRect/>
          <a:stretch/>
        </p:blipFill>
        <p:spPr>
          <a:xfrm>
            <a:off x="792039" y="6487457"/>
            <a:ext cx="2425295" cy="163374"/>
          </a:xfrm>
          <a:prstGeom prst="rect">
            <a:avLst/>
          </a:prstGeom>
          <a:noFill/>
          <a:ln>
            <a:noFill/>
          </a:ln>
        </p:spPr>
      </p:pic>
      <p:pic>
        <p:nvPicPr>
          <p:cNvPr id="41" name="Google Shape;41;p8" descr="Bar_RtAngle_7502_RGB.png"/>
          <p:cNvPicPr preferRelativeResize="0"/>
          <p:nvPr/>
        </p:nvPicPr>
        <p:blipFill rotWithShape="1">
          <a:blip r:embed="rId4">
            <a:alphaModFix/>
          </a:blip>
          <a:srcRect/>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9"/>
          <p:cNvSpPr txBox="1">
            <a:spLocks noGrp="1"/>
          </p:cNvSpPr>
          <p:nvPr>
            <p:ph type="body" idx="2"/>
          </p:nvPr>
        </p:nvSpPr>
        <p:spPr>
          <a:xfrm>
            <a:off x="659305" y="2320239"/>
            <a:ext cx="8197114" cy="381008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9"/>
          <p:cNvSpPr txBox="1">
            <a:spLocks noGrp="1"/>
          </p:cNvSpPr>
          <p:nvPr>
            <p:ph type="body" idx="3"/>
          </p:nvPr>
        </p:nvSpPr>
        <p:spPr>
          <a:xfrm>
            <a:off x="671757" y="1730667"/>
            <a:ext cx="8184662"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4B2E83"/>
              </a:buClr>
              <a:buSzPts val="2400"/>
              <a:buFont typeface="Arial"/>
              <a:buNone/>
              <a:defRPr sz="2400" b="0" i="0" u="none" strike="noStrike" cap="none">
                <a:solidFill>
                  <a:srgbClr val="4B2E83"/>
                </a:solidFill>
                <a:latin typeface="Arial"/>
                <a:ea typeface="Arial"/>
                <a:cs typeface="Arial"/>
                <a:sym typeface="Arial"/>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46" name="Google Shape;46;p9" descr="Wordmark_center_Purple_HEX.png"/>
          <p:cNvPicPr preferRelativeResize="0"/>
          <p:nvPr/>
        </p:nvPicPr>
        <p:blipFill rotWithShape="1">
          <a:blip r:embed="rId2">
            <a:alphaModFix/>
          </a:blip>
          <a:srcRect/>
          <a:stretch/>
        </p:blipFill>
        <p:spPr>
          <a:xfrm>
            <a:off x="6382155" y="6487457"/>
            <a:ext cx="2425295" cy="163374"/>
          </a:xfrm>
          <a:prstGeom prst="rect">
            <a:avLst/>
          </a:prstGeom>
          <a:noFill/>
          <a:ln>
            <a:noFill/>
          </a:ln>
        </p:spPr>
      </p:pic>
      <p:pic>
        <p:nvPicPr>
          <p:cNvPr id="47" name="Google Shape;47;p9"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48"/>
        <p:cNvGrpSpPr/>
        <p:nvPr/>
      </p:nvGrpSpPr>
      <p:grpSpPr>
        <a:xfrm>
          <a:off x="0" y="0"/>
          <a:ext cx="0" cy="0"/>
          <a:chOff x="0" y="0"/>
          <a:chExt cx="0" cy="0"/>
        </a:xfrm>
      </p:grpSpPr>
      <p:sp>
        <p:nvSpPr>
          <p:cNvPr id="49" name="Google Shape;49;p10"/>
          <p:cNvSpPr>
            <a:spLocks noGrp="1"/>
          </p:cNvSpPr>
          <p:nvPr>
            <p:ph type="chart" idx="2"/>
          </p:nvPr>
        </p:nvSpPr>
        <p:spPr>
          <a:xfrm>
            <a:off x="766763" y="1736725"/>
            <a:ext cx="8021637" cy="4432300"/>
          </a:xfrm>
          <a:prstGeom prst="rect">
            <a:avLst/>
          </a:prstGeom>
          <a:noFill/>
          <a:ln>
            <a:noFill/>
          </a:ln>
        </p:spPr>
        <p:txBody>
          <a:bodyPr spcFirstLastPara="1" wrap="square" lIns="91425" tIns="45700" rIns="91425" bIns="45700" anchor="t" anchorCtr="0">
            <a:noAutofit/>
          </a:bodyPr>
          <a:lstStyle>
            <a:lvl1pPr marR="0" lvl="0" algn="l" rtl="0">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600"/>
              </a:spcBef>
              <a:spcAft>
                <a:spcPts val="0"/>
              </a:spcAft>
              <a:buClr>
                <a:srgbClr val="4B2E83"/>
              </a:buClr>
              <a:buSzPts val="3000"/>
              <a:buFont typeface="Arial"/>
              <a:buNone/>
              <a:defRPr sz="3000" b="0" i="0" u="none" strike="noStrike" cap="none">
                <a:solidFill>
                  <a:srgbClr val="4B2E83"/>
                </a:solidFill>
                <a:latin typeface="Encode Sans Black"/>
                <a:ea typeface="Encode Sans Black"/>
                <a:cs typeface="Encode Sans Black"/>
                <a:sym typeface="Encode Sans Black"/>
              </a:defRPr>
            </a:lvl1pPr>
            <a:lvl2pPr marL="914400" marR="0" lvl="1" indent="-228600" algn="l" rtl="0">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1" name="Google Shape;51;p10" descr="Wordmark_center_Purple_HEX.png"/>
          <p:cNvPicPr preferRelativeResize="0"/>
          <p:nvPr/>
        </p:nvPicPr>
        <p:blipFill rotWithShape="1">
          <a:blip r:embed="rId2">
            <a:alphaModFix/>
          </a:blip>
          <a:srcRect/>
          <a:stretch/>
        </p:blipFill>
        <p:spPr>
          <a:xfrm>
            <a:off x="6363105" y="6487457"/>
            <a:ext cx="2425295" cy="163374"/>
          </a:xfrm>
          <a:prstGeom prst="rect">
            <a:avLst/>
          </a:prstGeom>
          <a:noFill/>
          <a:ln>
            <a:noFill/>
          </a:ln>
        </p:spPr>
      </p:pic>
      <p:pic>
        <p:nvPicPr>
          <p:cNvPr id="52" name="Google Shape;52;p10" descr="Bar_RtAngle_7502_RGB.png"/>
          <p:cNvPicPr preferRelativeResize="0"/>
          <p:nvPr/>
        </p:nvPicPr>
        <p:blipFill rotWithShape="1">
          <a:blip r:embed="rId3">
            <a:alphaModFix/>
          </a:blip>
          <a:srcRect/>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2E83"/>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finance.uw.edu/pafc/trave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gsa.gov/policy-regulations/policy/travel-management-policy/fly-america-act" TargetMode="External"/><Relationship Id="rId5" Type="http://schemas.openxmlformats.org/officeDocument/2006/relationships/hyperlink" Target="https://www.ecfr.gov/current/title-2/subtitle-A/chapter-II/part-200/subpart-E/subject-group-ECFRed1f39f9b3d4e72/section-200.475" TargetMode="External"/><Relationship Id="rId4" Type="http://schemas.openxmlformats.org/officeDocument/2006/relationships/hyperlink" Target="https://finance.uw.edu/travel/homepag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gcafco@uw.edu"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mailto:mgard4@uw.eud" TargetMode="External"/><Relationship Id="rId4" Type="http://schemas.openxmlformats.org/officeDocument/2006/relationships/hyperlink" Target="https://finance.uw.edu/paf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finance.uw.edu/travel/homepag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body" idx="1"/>
          </p:nvPr>
        </p:nvSpPr>
        <p:spPr>
          <a:xfrm>
            <a:off x="692029" y="1640263"/>
            <a:ext cx="6972300" cy="159313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100000"/>
              </a:lnSpc>
              <a:spcBef>
                <a:spcPts val="0"/>
              </a:spcBef>
              <a:spcAft>
                <a:spcPts val="0"/>
              </a:spcAft>
              <a:buClr>
                <a:schemeClr val="accent3"/>
              </a:buClr>
              <a:buSzPct val="100000"/>
              <a:buNone/>
            </a:pPr>
            <a:r>
              <a:rPr lang="en-US">
                <a:latin typeface="Arial"/>
                <a:ea typeface="Arial"/>
                <a:cs typeface="Arial"/>
                <a:sym typeface="Arial"/>
              </a:rPr>
              <a:t>PAFC HOT TOPIC: </a:t>
            </a:r>
            <a:endParaRPr/>
          </a:p>
          <a:p>
            <a:pPr marL="0" lvl="0" indent="0" algn="l" rtl="0">
              <a:lnSpc>
                <a:spcPct val="100000"/>
              </a:lnSpc>
              <a:spcBef>
                <a:spcPts val="700"/>
              </a:spcBef>
              <a:spcAft>
                <a:spcPts val="0"/>
              </a:spcAft>
              <a:buClr>
                <a:schemeClr val="accent3"/>
              </a:buClr>
              <a:buSzPct val="100000"/>
              <a:buNone/>
            </a:pPr>
            <a:r>
              <a:rPr lang="en-US">
                <a:latin typeface="Arial"/>
                <a:ea typeface="Arial"/>
                <a:cs typeface="Arial"/>
                <a:sym typeface="Arial"/>
              </a:rPr>
              <a:t>TRAVEL ON SPONSORED AWARDS</a:t>
            </a:r>
            <a:endParaRPr/>
          </a:p>
        </p:txBody>
      </p:sp>
      <p:sp>
        <p:nvSpPr>
          <p:cNvPr id="58" name="Google Shape;58;p11"/>
          <p:cNvSpPr txBox="1"/>
          <p:nvPr/>
        </p:nvSpPr>
        <p:spPr>
          <a:xfrm>
            <a:off x="692029" y="4308049"/>
            <a:ext cx="6656731" cy="1812601"/>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chemeClr val="lt2"/>
              </a:buClr>
              <a:buSzPts val="2000"/>
              <a:buFont typeface="Arial"/>
              <a:buNone/>
            </a:pPr>
            <a:r>
              <a:rPr lang="en-US" sz="2000" b="0" i="0" u="none" strike="noStrike" cap="none">
                <a:solidFill>
                  <a:schemeClr val="lt2"/>
                </a:solidFill>
                <a:latin typeface="Arial"/>
                <a:ea typeface="Arial"/>
                <a:cs typeface="Arial"/>
                <a:sym typeface="Arial"/>
              </a:rPr>
              <a:t>MRAM</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November 2022</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Matt Gardner</a:t>
            </a:r>
            <a:endParaRPr/>
          </a:p>
          <a:p>
            <a:pPr marL="0" marR="0" lvl="0" indent="0" algn="l" rtl="0">
              <a:lnSpc>
                <a:spcPct val="150000"/>
              </a:lnSpc>
              <a:spcBef>
                <a:spcPts val="320"/>
              </a:spcBef>
              <a:spcAft>
                <a:spcPts val="0"/>
              </a:spcAft>
              <a:buClr>
                <a:schemeClr val="lt2"/>
              </a:buClr>
              <a:buSzPts val="1600"/>
              <a:buFont typeface="Arial"/>
              <a:buNone/>
            </a:pPr>
            <a:r>
              <a:rPr lang="en-US" sz="1600" b="0" i="0" u="none" strike="noStrike" cap="none">
                <a:solidFill>
                  <a:schemeClr val="lt2"/>
                </a:solidFill>
                <a:latin typeface="Arial"/>
                <a:ea typeface="Arial"/>
                <a:cs typeface="Arial"/>
                <a:sym typeface="Arial"/>
              </a:rPr>
              <a:t>Post Award Fiscal Compliance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Travel Tips on Federal Awards</a:t>
            </a:r>
            <a:endParaRPr/>
          </a:p>
        </p:txBody>
      </p:sp>
      <p:sp>
        <p:nvSpPr>
          <p:cNvPr id="119" name="Google Shape;119;p20"/>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Approval is not required; auditors look for “notice”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Include a description of the travel in the proposal budget, along with a justification as to how the travel benefits the award</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If travel was not included in the proposal, mention the travel in any subsequent progress reports to the sponsor</a:t>
            </a:r>
            <a:endParaRPr/>
          </a:p>
          <a:p>
            <a:pPr marL="742950" lvl="1" indent="-158750" algn="l" rtl="0">
              <a:spcBef>
                <a:spcPts val="400"/>
              </a:spcBef>
              <a:spcAft>
                <a:spcPts val="0"/>
              </a:spcAft>
              <a:buClr>
                <a:srgbClr val="4B2E83"/>
              </a:buClr>
              <a:buSzPts val="2000"/>
              <a:buNone/>
            </a:pPr>
            <a:endParaRPr/>
          </a:p>
          <a:p>
            <a:pPr marL="342900" lvl="0" indent="-190500" algn="l" rtl="0">
              <a:spcBef>
                <a:spcPts val="480"/>
              </a:spcBef>
              <a:spcAft>
                <a:spcPts val="0"/>
              </a:spcAft>
              <a:buClr>
                <a:srgbClr val="4B2E83"/>
              </a:buClr>
              <a:buSzPts val="2400"/>
              <a:buFont typeface="Merriweather Sans"/>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More Travel Tips for Federal Awards</a:t>
            </a:r>
            <a:endParaRPr/>
          </a:p>
        </p:txBody>
      </p:sp>
      <p:sp>
        <p:nvSpPr>
          <p:cNvPr id="125" name="Google Shape;125;p21"/>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The travel must benefit the objectives of the award, not the individual</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If it’s not clear how the travel benefits the objectives of the award, document the justification in progress reports and other award files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Seat fees and upgrades are not an allowable cost on federal awards and must be covered by:</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Non-sponsored funds (if reimbursable under UW policy), or</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The traveler</a:t>
            </a:r>
            <a:endParaRPr/>
          </a:p>
          <a:p>
            <a:pPr marL="742950" lvl="1" indent="-158750" algn="l" rtl="0">
              <a:spcBef>
                <a:spcPts val="400"/>
              </a:spcBef>
              <a:spcAft>
                <a:spcPts val="0"/>
              </a:spcAft>
              <a:buClr>
                <a:srgbClr val="4B2E83"/>
              </a:buClr>
              <a:buSzPts val="2000"/>
              <a:buNone/>
            </a:pPr>
            <a:endParaRPr/>
          </a:p>
          <a:p>
            <a:pPr marL="0" lvl="0" indent="0" algn="l" rtl="0">
              <a:spcBef>
                <a:spcPts val="480"/>
              </a:spcBef>
              <a:spcAft>
                <a:spcPts val="0"/>
              </a:spcAft>
              <a:buClr>
                <a:srgbClr val="4B2E83"/>
              </a:buClr>
              <a:buSzPts val="2400"/>
              <a:buNone/>
            </a:pPr>
            <a:endParaRPr/>
          </a:p>
          <a:p>
            <a:pPr marL="742950" lvl="1" indent="-158750" algn="l" rtl="0">
              <a:spcBef>
                <a:spcPts val="400"/>
              </a:spcBef>
              <a:spcAft>
                <a:spcPts val="0"/>
              </a:spcAft>
              <a:buClr>
                <a:srgbClr val="4B2E83"/>
              </a:buClr>
              <a:buSzPts val="2000"/>
              <a:buNone/>
            </a:pPr>
            <a:endParaRPr/>
          </a:p>
          <a:p>
            <a:pPr marL="0" lvl="0" indent="0" algn="l" rtl="0">
              <a:spcBef>
                <a:spcPts val="480"/>
              </a:spcBef>
              <a:spcAft>
                <a:spcPts val="0"/>
              </a:spcAft>
              <a:buClr>
                <a:srgbClr val="4B2E83"/>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Additional Travel Tips</a:t>
            </a:r>
            <a:endParaRPr/>
          </a:p>
        </p:txBody>
      </p:sp>
      <p:sp>
        <p:nvSpPr>
          <p:cNvPr id="131" name="Google Shape;131;p2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rgbClr val="4B2E83"/>
              </a:buClr>
              <a:buSzPct val="100000"/>
              <a:buFont typeface="Merriweather Sans"/>
              <a:buChar char="&gt;"/>
            </a:pPr>
            <a:r>
              <a:rPr lang="en-US">
                <a:latin typeface="Arial"/>
                <a:ea typeface="Arial"/>
                <a:cs typeface="Arial"/>
                <a:sym typeface="Arial"/>
              </a:rPr>
              <a:t>Any “personal time/travel” must be removed from the total costs</a:t>
            </a:r>
            <a:endParaRPr/>
          </a:p>
          <a:p>
            <a:pPr marL="742950" lvl="1" indent="-285750" algn="l" rtl="0">
              <a:spcBef>
                <a:spcPts val="370"/>
              </a:spcBef>
              <a:spcAft>
                <a:spcPts val="0"/>
              </a:spcAft>
              <a:buClr>
                <a:srgbClr val="4B2E83"/>
              </a:buClr>
              <a:buSzPct val="100000"/>
              <a:buChar char="–"/>
            </a:pPr>
            <a:r>
              <a:rPr lang="en-US">
                <a:latin typeface="Arial"/>
                <a:ea typeface="Arial"/>
                <a:cs typeface="Arial"/>
                <a:sym typeface="Arial"/>
              </a:rPr>
              <a:t>Example: If an individual flies into a conference a day early to see family, the associated meals and hotel costs for the extra day do not benefit the sponsored award</a:t>
            </a:r>
            <a:br>
              <a:rPr lang="en-US">
                <a:latin typeface="Arial"/>
                <a:ea typeface="Arial"/>
                <a:cs typeface="Arial"/>
                <a:sym typeface="Arial"/>
              </a:rPr>
            </a:b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All travel costs must benefit the objectives of the award; additional costs incurred due to “personal time/travel” do not benefit the award and are unallowable</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All travel must occur during the period of performance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The Holy Grail of Travel Audit Findings!</a:t>
            </a:r>
            <a:endParaRPr/>
          </a:p>
        </p:txBody>
      </p:sp>
      <p:pic>
        <p:nvPicPr>
          <p:cNvPr id="137" name="Google Shape;137;p23"/>
          <p:cNvPicPr preferRelativeResize="0"/>
          <p:nvPr/>
        </p:nvPicPr>
        <p:blipFill rotWithShape="1">
          <a:blip r:embed="rId3">
            <a:alphaModFix/>
          </a:blip>
          <a:srcRect l="4320" t="794" r="-360" b="-793"/>
          <a:stretch/>
        </p:blipFill>
        <p:spPr>
          <a:xfrm>
            <a:off x="870857" y="1787025"/>
            <a:ext cx="6969415" cy="2192792"/>
          </a:xfrm>
          <a:prstGeom prst="rect">
            <a:avLst/>
          </a:prstGeom>
          <a:noFill/>
          <a:ln>
            <a:noFill/>
          </a:ln>
        </p:spPr>
      </p:pic>
      <p:sp>
        <p:nvSpPr>
          <p:cNvPr id="138" name="Google Shape;138;p23"/>
          <p:cNvSpPr txBox="1"/>
          <p:nvPr/>
        </p:nvSpPr>
        <p:spPr>
          <a:xfrm>
            <a:off x="728443" y="4241074"/>
            <a:ext cx="7431600" cy="2247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Travel that benefited the PI, but not the award</a:t>
            </a:r>
            <a:endParaRPr/>
          </a:p>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Re-budgeting travel from $2,200 to $29,000 after NSF cut the proposed budget from $6,000(!)</a:t>
            </a:r>
            <a:endParaRPr/>
          </a:p>
          <a:p>
            <a:pPr marL="285750" marR="0" lvl="0"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Internal Audit finding of $2,477 of unallowable charges, including:</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Business class airfare</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Costs related to “personal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t>References</a:t>
            </a:r>
            <a:endParaRPr/>
          </a:p>
        </p:txBody>
      </p:sp>
      <p:sp>
        <p:nvSpPr>
          <p:cNvPr id="144" name="Google Shape;144;p2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PAFC : </a:t>
            </a:r>
            <a:r>
              <a:rPr lang="en-US" u="sng">
                <a:solidFill>
                  <a:schemeClr val="hlink"/>
                </a:solidFill>
                <a:latin typeface="Arial"/>
                <a:ea typeface="Arial"/>
                <a:cs typeface="Arial"/>
                <a:sym typeface="Arial"/>
                <a:hlinkClick r:id="rId3"/>
              </a:rPr>
              <a:t>https://finance.uw.edu/pafc/travel</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UW Travel: </a:t>
            </a:r>
            <a:r>
              <a:rPr lang="en-US" u="sng">
                <a:solidFill>
                  <a:schemeClr val="hlink"/>
                </a:solidFill>
                <a:latin typeface="Arial"/>
                <a:ea typeface="Arial"/>
                <a:cs typeface="Arial"/>
                <a:sym typeface="Arial"/>
                <a:hlinkClick r:id="rId4"/>
              </a:rPr>
              <a:t>https://finance.uw.edu/travel/homepage</a:t>
            </a:r>
            <a:endParaRPr>
              <a:latin typeface="Arial"/>
              <a:ea typeface="Arial"/>
              <a:cs typeface="Arial"/>
              <a:sym typeface="Arial"/>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Uniform Guidance: </a:t>
            </a:r>
            <a:r>
              <a:rPr lang="en-US" u="sng">
                <a:solidFill>
                  <a:schemeClr val="hlink"/>
                </a:solidFill>
                <a:latin typeface="Arial"/>
                <a:ea typeface="Arial"/>
                <a:cs typeface="Arial"/>
                <a:sym typeface="Arial"/>
                <a:hlinkClick r:id="rId5"/>
              </a:rPr>
              <a:t>2 CFR 200.475</a:t>
            </a: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Fly America Act: </a:t>
            </a:r>
            <a:br>
              <a:rPr lang="en-US">
                <a:latin typeface="Arial"/>
                <a:ea typeface="Arial"/>
                <a:cs typeface="Arial"/>
                <a:sym typeface="Arial"/>
              </a:rPr>
            </a:br>
            <a:r>
              <a:rPr lang="en-US" u="sng">
                <a:solidFill>
                  <a:schemeClr val="hlink"/>
                </a:solidFill>
                <a:latin typeface="Arial"/>
                <a:ea typeface="Arial"/>
                <a:cs typeface="Arial"/>
                <a:sym typeface="Arial"/>
                <a:hlinkClick r:id="rId6"/>
              </a:rPr>
              <a:t>https://www.gsa.gov/policy-regulations/policy/travel-management-policy/fly-america-act</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4000"/>
              <a:buNone/>
            </a:pPr>
            <a:r>
              <a:rPr lang="en-US" sz="4000">
                <a:latin typeface="Arial"/>
                <a:ea typeface="Arial"/>
                <a:cs typeface="Arial"/>
                <a:sym typeface="Arial"/>
              </a:rPr>
              <a:t>Questions</a:t>
            </a:r>
            <a:endParaRPr/>
          </a:p>
        </p:txBody>
      </p:sp>
      <p:sp>
        <p:nvSpPr>
          <p:cNvPr id="150" name="Google Shape;150;p2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Char char="&gt;"/>
            </a:pPr>
            <a:r>
              <a:rPr lang="en-US">
                <a:latin typeface="Arial"/>
                <a:ea typeface="Arial"/>
                <a:cs typeface="Arial"/>
                <a:sym typeface="Arial"/>
              </a:rPr>
              <a:t>Post Award Fiscal Compliance (PAFC)</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3"/>
              </a:rPr>
              <a:t>gcafco@uw.edu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4"/>
              </a:rPr>
              <a:t>https://finance.uw.edu/pafc/</a:t>
            </a:r>
            <a:endParaRPr>
              <a:latin typeface="Arial"/>
              <a:ea typeface="Arial"/>
              <a:cs typeface="Arial"/>
              <a:sym typeface="Arial"/>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a:p>
            <a:pPr marL="342900" lvl="0" indent="-342900" algn="l" rtl="0">
              <a:spcBef>
                <a:spcPts val="480"/>
              </a:spcBef>
              <a:spcAft>
                <a:spcPts val="0"/>
              </a:spcAft>
              <a:buClr>
                <a:srgbClr val="4B2E83"/>
              </a:buClr>
              <a:buSzPts val="2400"/>
              <a:buChar char="&gt;"/>
            </a:pPr>
            <a:r>
              <a:rPr lang="en-US">
                <a:latin typeface="Arial"/>
                <a:ea typeface="Arial"/>
                <a:cs typeface="Arial"/>
                <a:sym typeface="Arial"/>
              </a:rPr>
              <a:t>Matt Gardner</a:t>
            </a:r>
            <a:endParaRPr/>
          </a:p>
          <a:p>
            <a:pPr marL="742950" lvl="1" indent="-285750" algn="l" rtl="0">
              <a:spcBef>
                <a:spcPts val="400"/>
              </a:spcBef>
              <a:spcAft>
                <a:spcPts val="0"/>
              </a:spcAft>
              <a:buClr>
                <a:srgbClr val="4B2E83"/>
              </a:buClr>
              <a:buSzPts val="2000"/>
              <a:buChar char="–"/>
            </a:pPr>
            <a:r>
              <a:rPr lang="en-US" u="sng">
                <a:solidFill>
                  <a:schemeClr val="hlink"/>
                </a:solidFill>
                <a:latin typeface="Arial"/>
                <a:ea typeface="Arial"/>
                <a:cs typeface="Arial"/>
                <a:sym typeface="Arial"/>
                <a:hlinkClick r:id="rId5"/>
              </a:rPr>
              <a:t>mgard4@uw.edu</a:t>
            </a:r>
            <a:endParaRPr>
              <a:latin typeface="Arial"/>
              <a:ea typeface="Arial"/>
              <a:cs typeface="Arial"/>
              <a:sym typeface="Arial"/>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206-543-2610</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Available on Teams and Zoom</a:t>
            </a:r>
            <a:endParaRPr/>
          </a:p>
          <a:p>
            <a:pPr marL="742950" lvl="1" indent="-209550" algn="l" rtl="0">
              <a:spcBef>
                <a:spcPts val="240"/>
              </a:spcBef>
              <a:spcAft>
                <a:spcPts val="0"/>
              </a:spcAft>
              <a:buClr>
                <a:srgbClr val="4B2E83"/>
              </a:buClr>
              <a:buSzPts val="1200"/>
              <a:buNone/>
            </a:pPr>
            <a:endParaRPr sz="1200">
              <a:latin typeface="Arial"/>
              <a:ea typeface="Arial"/>
              <a:cs typeface="Arial"/>
              <a:sym typeface="Arial"/>
            </a:endParaRPr>
          </a:p>
          <a:p>
            <a:pPr marL="742950" lvl="1" indent="-158750" algn="l" rtl="0">
              <a:spcBef>
                <a:spcPts val="400"/>
              </a:spcBef>
              <a:spcAft>
                <a:spcPts val="0"/>
              </a:spcAft>
              <a:buClr>
                <a:srgbClr val="4B2E83"/>
              </a:buClr>
              <a:buSzPts val="2000"/>
              <a:buNone/>
            </a:pPr>
            <a:endParaRPr>
              <a:latin typeface="Arial"/>
              <a:ea typeface="Arial"/>
              <a:cs typeface="Arial"/>
              <a:sym typeface="Arial"/>
            </a:endParaRPr>
          </a:p>
          <a:p>
            <a:pPr marL="342900" lvl="0" indent="-190500" algn="l" rtl="0">
              <a:spcBef>
                <a:spcPts val="480"/>
              </a:spcBef>
              <a:spcAft>
                <a:spcPts val="0"/>
              </a:spcAft>
              <a:buClr>
                <a:srgbClr val="4B2E83"/>
              </a:buClr>
              <a:buSzPts val="2400"/>
              <a:buNone/>
            </a:pPr>
            <a:endParaRPr>
              <a:latin typeface="Arial"/>
              <a:ea typeface="Arial"/>
              <a:cs typeface="Arial"/>
              <a:sym typeface="Arial"/>
            </a:endParaRPr>
          </a:p>
        </p:txBody>
      </p:sp>
      <p:sp>
        <p:nvSpPr>
          <p:cNvPr id="151" name="Google Shape;151;p2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Travel on Sponsored Awards</a:t>
            </a:r>
            <a:endParaRPr/>
          </a:p>
        </p:txBody>
      </p:sp>
      <p:sp>
        <p:nvSpPr>
          <p:cNvPr id="64" name="Google Shape;64;p12"/>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Travel is a high-risk expenditure because it can be easily abused</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Federal auditors frequently audit travel costs (along with food and equipment purchases)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With travel increasing in recent months, it’s a good time to refresh some basic travel compliance guidance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Travel on Sponsored Awards, Cont’d</a:t>
            </a:r>
            <a:endParaRPr/>
          </a:p>
        </p:txBody>
      </p:sp>
      <p:sp>
        <p:nvSpPr>
          <p:cNvPr id="70" name="Google Shape;70;p13"/>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a:latin typeface="Arial"/>
                <a:ea typeface="Arial"/>
                <a:cs typeface="Arial"/>
                <a:sym typeface="Arial"/>
              </a:rPr>
              <a:t>Travel costs must comply with </a:t>
            </a:r>
            <a:r>
              <a:rPr lang="en-US" u="sng">
                <a:latin typeface="Arial"/>
                <a:ea typeface="Arial"/>
                <a:cs typeface="Arial"/>
                <a:sym typeface="Arial"/>
              </a:rPr>
              <a:t>both</a:t>
            </a:r>
            <a:r>
              <a:rPr lang="en-US">
                <a:latin typeface="Arial"/>
                <a:ea typeface="Arial"/>
                <a:cs typeface="Arial"/>
                <a:sym typeface="Arial"/>
              </a:rPr>
              <a:t> the sponsor’s terms and conditions </a:t>
            </a:r>
            <a:r>
              <a:rPr lang="en-US" i="1">
                <a:latin typeface="Arial"/>
                <a:ea typeface="Arial"/>
                <a:cs typeface="Arial"/>
                <a:sym typeface="Arial"/>
              </a:rPr>
              <a:t>and</a:t>
            </a:r>
            <a:r>
              <a:rPr lang="en-US">
                <a:latin typeface="Arial"/>
                <a:ea typeface="Arial"/>
                <a:cs typeface="Arial"/>
                <a:sym typeface="Arial"/>
              </a:rPr>
              <a:t> UW Travel policy.</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p:txBody>
      </p:sp>
      <p:sp>
        <p:nvSpPr>
          <p:cNvPr id="71" name="Google Shape;71;p13"/>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pic>
        <p:nvPicPr>
          <p:cNvPr id="72" name="Google Shape;72;p13"/>
          <p:cNvPicPr preferRelativeResize="0"/>
          <p:nvPr/>
        </p:nvPicPr>
        <p:blipFill rotWithShape="1">
          <a:blip r:embed="rId3">
            <a:alphaModFix/>
          </a:blip>
          <a:srcRect/>
          <a:stretch/>
        </p:blipFill>
        <p:spPr>
          <a:xfrm>
            <a:off x="2665176" y="2786370"/>
            <a:ext cx="4197179" cy="30268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Travel on Sponsored Awards, Cont’d</a:t>
            </a:r>
            <a:endParaRPr/>
          </a:p>
        </p:txBody>
      </p:sp>
      <p:sp>
        <p:nvSpPr>
          <p:cNvPr id="78" name="Google Shape;78;p14"/>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B2E83"/>
              </a:buClr>
              <a:buSzPts val="2400"/>
              <a:buNone/>
            </a:pPr>
            <a:r>
              <a:rPr lang="en-US">
                <a:latin typeface="Arial"/>
                <a:ea typeface="Arial"/>
                <a:cs typeface="Arial"/>
                <a:sym typeface="Arial"/>
              </a:rPr>
              <a:t>Many sponsors require recipients to follow their institutions’ travel policies with respect to allowable costs</a:t>
            </a:r>
            <a:endParaRPr/>
          </a:p>
          <a:p>
            <a:pPr marL="0" lvl="0" indent="0" algn="l" rtl="0">
              <a:spcBef>
                <a:spcPts val="480"/>
              </a:spcBef>
              <a:spcAft>
                <a:spcPts val="0"/>
              </a:spcAft>
              <a:buClr>
                <a:srgbClr val="4B2E83"/>
              </a:buClr>
              <a:buSzPts val="2400"/>
              <a:buNone/>
            </a:pPr>
            <a:endParaRPr>
              <a:latin typeface="Arial"/>
              <a:ea typeface="Arial"/>
              <a:cs typeface="Arial"/>
              <a:sym typeface="Arial"/>
            </a:endParaRPr>
          </a:p>
          <a:p>
            <a:pPr marL="0" lvl="0" indent="0" algn="l" rtl="0">
              <a:spcBef>
                <a:spcPts val="480"/>
              </a:spcBef>
              <a:spcAft>
                <a:spcPts val="0"/>
              </a:spcAft>
              <a:buClr>
                <a:srgbClr val="4B2E83"/>
              </a:buClr>
              <a:buSzPts val="2400"/>
              <a:buNone/>
            </a:pPr>
            <a:r>
              <a:rPr lang="en-US">
                <a:latin typeface="Arial"/>
                <a:ea typeface="Arial"/>
                <a:cs typeface="Arial"/>
                <a:sym typeface="Arial"/>
              </a:rPr>
              <a:t>In those instances, consult UW Travel policies:</a:t>
            </a:r>
            <a:endParaRPr/>
          </a:p>
          <a:p>
            <a:pPr marL="742950" lvl="1" indent="-285750" algn="l" rtl="0">
              <a:spcBef>
                <a:spcPts val="480"/>
              </a:spcBef>
              <a:spcAft>
                <a:spcPts val="0"/>
              </a:spcAft>
              <a:buClr>
                <a:srgbClr val="4B2E83"/>
              </a:buClr>
              <a:buSzPts val="2400"/>
              <a:buChar char="–"/>
            </a:pPr>
            <a:r>
              <a:rPr lang="en-US" sz="2400" u="sng">
                <a:solidFill>
                  <a:schemeClr val="hlink"/>
                </a:solidFill>
                <a:latin typeface="Arial"/>
                <a:ea typeface="Arial"/>
                <a:cs typeface="Arial"/>
                <a:sym typeface="Arial"/>
                <a:hlinkClick r:id="rId3"/>
              </a:rPr>
              <a:t>https://finance.uw.edu/travel/homepage</a:t>
            </a:r>
            <a:endParaRPr sz="2400">
              <a:latin typeface="Arial"/>
              <a:ea typeface="Arial"/>
              <a:cs typeface="Arial"/>
              <a:sym typeface="Arial"/>
            </a:endParaRPr>
          </a:p>
          <a:p>
            <a:pPr marL="342900" lvl="0" indent="-190500" algn="l" rtl="0">
              <a:spcBef>
                <a:spcPts val="480"/>
              </a:spcBef>
              <a:spcAft>
                <a:spcPts val="0"/>
              </a:spcAft>
              <a:buClr>
                <a:srgbClr val="4B2E83"/>
              </a:buClr>
              <a:buSzPts val="2400"/>
              <a:buFont typeface="Merriweather Sans"/>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Travel on Federal Sponsored Awards</a:t>
            </a:r>
            <a:endParaRPr/>
          </a:p>
        </p:txBody>
      </p:sp>
      <p:sp>
        <p:nvSpPr>
          <p:cNvPr id="84" name="Google Shape;84;p15"/>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Federal regulations require recipients to follow the “</a:t>
            </a:r>
            <a:r>
              <a:rPr lang="en-US" i="1">
                <a:latin typeface="Arial"/>
                <a:ea typeface="Arial"/>
                <a:cs typeface="Arial"/>
                <a:sym typeface="Arial"/>
              </a:rPr>
              <a:t>written travel reimbursement policies</a:t>
            </a:r>
            <a:r>
              <a:rPr lang="en-US">
                <a:latin typeface="Arial"/>
                <a:ea typeface="Arial"/>
                <a:cs typeface="Arial"/>
                <a:sym typeface="Arial"/>
              </a:rPr>
              <a:t>” of the institution… with two specific exceptions:</a:t>
            </a:r>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Class of commercial air travel, and</a:t>
            </a:r>
            <a:endParaRPr/>
          </a:p>
          <a:p>
            <a:pPr marL="742950" lvl="1" indent="-285750" algn="l" rtl="0">
              <a:spcBef>
                <a:spcPts val="480"/>
              </a:spcBef>
              <a:spcAft>
                <a:spcPts val="0"/>
              </a:spcAft>
              <a:buClr>
                <a:srgbClr val="4B2E83"/>
              </a:buClr>
              <a:buSzPts val="2400"/>
              <a:buChar char="–"/>
            </a:pPr>
            <a:r>
              <a:rPr lang="en-US" sz="2400">
                <a:latin typeface="Arial"/>
                <a:ea typeface="Arial"/>
                <a:cs typeface="Arial"/>
                <a:sym typeface="Arial"/>
              </a:rPr>
              <a:t>Use of a U.S.-flag carrier (Fly America Act)</a:t>
            </a:r>
            <a:br>
              <a:rPr lang="en-US" sz="2400">
                <a:latin typeface="Arial"/>
                <a:ea typeface="Arial"/>
                <a:cs typeface="Arial"/>
                <a:sym typeface="Arial"/>
              </a:rPr>
            </a:br>
            <a:endParaRPr sz="2400">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An individual federal agency or award may include additional restrictions or limitations</a:t>
            </a:r>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Always read your award and sponsor terms and conditions</a:t>
            </a:r>
            <a:endParaRPr/>
          </a:p>
        </p:txBody>
      </p:sp>
      <p:sp>
        <p:nvSpPr>
          <p:cNvPr id="85" name="Google Shape;85;p15"/>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Class of Travel on Federal Awards</a:t>
            </a:r>
            <a:endParaRPr/>
          </a:p>
        </p:txBody>
      </p:sp>
      <p:sp>
        <p:nvSpPr>
          <p:cNvPr id="91" name="Google Shape;91;p16"/>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Regulations require purchasing the least expensive class of travel – typically called “economy”</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Exceptions may be found in 2 CFR 200.475(e)</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The “least expensive </a:t>
            </a:r>
            <a:r>
              <a:rPr lang="en-US" u="sng">
                <a:latin typeface="Arial"/>
                <a:ea typeface="Arial"/>
                <a:cs typeface="Arial"/>
                <a:sym typeface="Arial"/>
              </a:rPr>
              <a:t>unrestricted</a:t>
            </a:r>
            <a:r>
              <a:rPr lang="en-US">
                <a:latin typeface="Arial"/>
                <a:ea typeface="Arial"/>
                <a:cs typeface="Arial"/>
                <a:sym typeface="Arial"/>
              </a:rPr>
              <a:t> airfare” is allowable</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Refundable tickets are an allowable cost</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Non-refundable tickets are allowable </a:t>
            </a:r>
            <a:r>
              <a:rPr lang="en-US" u="sng">
                <a:latin typeface="Arial"/>
                <a:ea typeface="Arial"/>
                <a:cs typeface="Arial"/>
                <a:sym typeface="Arial"/>
              </a:rPr>
              <a:t>if the ticket is used</a:t>
            </a:r>
            <a:r>
              <a:rPr lang="en-US">
                <a:latin typeface="Arial"/>
                <a:ea typeface="Arial"/>
                <a:cs typeface="Arial"/>
                <a:sym typeface="Arial"/>
              </a:rPr>
              <a:t> </a:t>
            </a:r>
            <a:endParaRPr/>
          </a:p>
          <a:p>
            <a:pPr marL="742950" lvl="1" indent="-285750" algn="l" rtl="0">
              <a:spcBef>
                <a:spcPts val="400"/>
              </a:spcBef>
              <a:spcAft>
                <a:spcPts val="0"/>
              </a:spcAft>
              <a:buClr>
                <a:srgbClr val="4B2E83"/>
              </a:buClr>
              <a:buSzPts val="2000"/>
              <a:buChar char="–"/>
            </a:pPr>
            <a:r>
              <a:rPr lang="en-US">
                <a:latin typeface="Arial"/>
                <a:ea typeface="Arial"/>
                <a:cs typeface="Arial"/>
                <a:sym typeface="Arial"/>
              </a:rPr>
              <a:t>If a non-refundable ticket is purchased </a:t>
            </a:r>
            <a:r>
              <a:rPr lang="en-US" u="sng">
                <a:latin typeface="Arial"/>
                <a:ea typeface="Arial"/>
                <a:cs typeface="Arial"/>
                <a:sym typeface="Arial"/>
              </a:rPr>
              <a:t>and the travel does not occur</a:t>
            </a:r>
            <a:r>
              <a:rPr lang="en-US">
                <a:latin typeface="Arial"/>
                <a:ea typeface="Arial"/>
                <a:cs typeface="Arial"/>
                <a:sym typeface="Arial"/>
              </a:rPr>
              <a:t>, the cost may not be charged to the Award</a:t>
            </a:r>
            <a:endParaRPr/>
          </a:p>
        </p:txBody>
      </p:sp>
      <p:sp>
        <p:nvSpPr>
          <p:cNvPr id="92" name="Google Shape;92;p16"/>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The Myth of the “14-Hour Rule”</a:t>
            </a:r>
            <a:endParaRPr/>
          </a:p>
        </p:txBody>
      </p:sp>
      <p:sp>
        <p:nvSpPr>
          <p:cNvPr id="99" name="Google Shape;99;p17"/>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4B2E83"/>
              </a:buClr>
              <a:buSzPct val="100000"/>
              <a:buFont typeface="Merriweather Sans"/>
              <a:buChar char="&gt;"/>
            </a:pPr>
            <a:r>
              <a:rPr lang="en-US">
                <a:latin typeface="Arial"/>
                <a:ea typeface="Arial"/>
                <a:cs typeface="Arial"/>
                <a:sym typeface="Arial"/>
              </a:rPr>
              <a:t>Under the Uniform Guidance (2 CFR 200), the length of the flight </a:t>
            </a:r>
            <a:r>
              <a:rPr lang="en-US" u="sng">
                <a:latin typeface="Arial"/>
                <a:ea typeface="Arial"/>
                <a:cs typeface="Arial"/>
                <a:sym typeface="Arial"/>
              </a:rPr>
              <a:t>is not an exception</a:t>
            </a:r>
            <a:r>
              <a:rPr lang="en-US">
                <a:latin typeface="Arial"/>
                <a:ea typeface="Arial"/>
                <a:cs typeface="Arial"/>
                <a:sym typeface="Arial"/>
              </a:rPr>
              <a:t> to the requirement to purchase the least expensive unrestricted ticket</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The Federal Travel Regulations (“FTR”) contain the “14-hour rule” but the FTR seat class rules </a:t>
            </a:r>
            <a:r>
              <a:rPr lang="en-US" u="sng">
                <a:latin typeface="Arial"/>
                <a:ea typeface="Arial"/>
                <a:cs typeface="Arial"/>
                <a:sym typeface="Arial"/>
              </a:rPr>
              <a:t>do not apply to federal sponsored awards</a:t>
            </a:r>
            <a:r>
              <a:rPr lang="en-US">
                <a:latin typeface="Arial"/>
                <a:ea typeface="Arial"/>
                <a:cs typeface="Arial"/>
                <a:sym typeface="Arial"/>
              </a:rPr>
              <a:t> – the Uniform Guidance applies</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There are many, many (many) federal regulations – recipients must apply the regulations specific to sponsored awards</a:t>
            </a:r>
            <a:endParaRPr/>
          </a:p>
        </p:txBody>
      </p:sp>
      <p:sp>
        <p:nvSpPr>
          <p:cNvPr id="100" name="Google Shape;100;p17"/>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The Fly America Act (“FAA”)</a:t>
            </a:r>
            <a:endParaRPr/>
          </a:p>
        </p:txBody>
      </p:sp>
      <p:sp>
        <p:nvSpPr>
          <p:cNvPr id="106" name="Google Shape;106;p18"/>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4B2E83"/>
              </a:buClr>
              <a:buSzPct val="100000"/>
              <a:buFont typeface="Merriweather Sans"/>
              <a:buChar char="&gt;"/>
            </a:pPr>
            <a:r>
              <a:rPr lang="en-US" u="sng">
                <a:latin typeface="Arial"/>
                <a:ea typeface="Arial"/>
                <a:cs typeface="Arial"/>
                <a:sym typeface="Arial"/>
              </a:rPr>
              <a:t>All</a:t>
            </a:r>
            <a:r>
              <a:rPr lang="en-US">
                <a:latin typeface="Arial"/>
                <a:ea typeface="Arial"/>
                <a:cs typeface="Arial"/>
                <a:sym typeface="Arial"/>
              </a:rPr>
              <a:t> airfare must comply with the FAA (domestic and international flights) requiring the use of a U.S.-flag carrier</a:t>
            </a:r>
            <a:br>
              <a:rPr lang="en-US">
                <a:latin typeface="Arial"/>
                <a:ea typeface="Arial"/>
                <a:cs typeface="Arial"/>
                <a:sym typeface="Arial"/>
              </a:rPr>
            </a:b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The FAA includes allowances for itinerary-specific exemptions and for eligible flights (e.g., code-share and Open Skies agreements)</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Cost of the ticket is </a:t>
            </a:r>
            <a:r>
              <a:rPr lang="en-US" u="sng">
                <a:latin typeface="Arial"/>
                <a:ea typeface="Arial"/>
                <a:cs typeface="Arial"/>
                <a:sym typeface="Arial"/>
              </a:rPr>
              <a:t>NOT</a:t>
            </a:r>
            <a:r>
              <a:rPr lang="en-US">
                <a:latin typeface="Arial"/>
                <a:ea typeface="Arial"/>
                <a:cs typeface="Arial"/>
                <a:sym typeface="Arial"/>
              </a:rPr>
              <a:t> an exception to the FAA</a:t>
            </a:r>
            <a:endParaRPr/>
          </a:p>
          <a:p>
            <a:pPr marL="342900" lvl="0" indent="-201930" algn="l" rtl="0">
              <a:spcBef>
                <a:spcPts val="444"/>
              </a:spcBef>
              <a:spcAft>
                <a:spcPts val="0"/>
              </a:spcAft>
              <a:buClr>
                <a:srgbClr val="4B2E83"/>
              </a:buClr>
              <a:buSzPct val="100000"/>
              <a:buFont typeface="Merriweather Sans"/>
              <a:buNone/>
            </a:pPr>
            <a:endParaRPr>
              <a:latin typeface="Arial"/>
              <a:ea typeface="Arial"/>
              <a:cs typeface="Arial"/>
              <a:sym typeface="Arial"/>
            </a:endParaRPr>
          </a:p>
          <a:p>
            <a:pPr marL="342900" lvl="0" indent="-342900" algn="l" rtl="0">
              <a:spcBef>
                <a:spcPts val="444"/>
              </a:spcBef>
              <a:spcAft>
                <a:spcPts val="0"/>
              </a:spcAft>
              <a:buClr>
                <a:srgbClr val="4B2E83"/>
              </a:buClr>
              <a:buSzPct val="100000"/>
              <a:buFont typeface="Merriweather Sans"/>
              <a:buChar char="&gt;"/>
            </a:pPr>
            <a:r>
              <a:rPr lang="en-US">
                <a:latin typeface="Arial"/>
                <a:ea typeface="Arial"/>
                <a:cs typeface="Arial"/>
                <a:sym typeface="Arial"/>
              </a:rPr>
              <a:t>Compliance with the FAA must be documented at the time of purchase, not retroactively. Which means…</a:t>
            </a:r>
            <a:endParaRPr/>
          </a:p>
        </p:txBody>
      </p:sp>
      <p:sp>
        <p:nvSpPr>
          <p:cNvPr id="107" name="Google Shape;107;p18"/>
          <p:cNvSpPr txBox="1"/>
          <p:nvPr/>
        </p:nvSpPr>
        <p:spPr>
          <a:xfrm>
            <a:off x="671758" y="6301355"/>
            <a:ext cx="7229368" cy="330868"/>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4B2E83"/>
              </a:buClr>
              <a:buSzPts val="1200"/>
              <a:buFont typeface="Arial"/>
              <a:buNone/>
            </a:pPr>
            <a:r>
              <a:rPr lang="en-US" sz="1200" b="1" i="0" u="none" strike="noStrike" cap="non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txBox="1">
            <a:spLocks noGrp="1"/>
          </p:cNvSpPr>
          <p:nvPr>
            <p:ph type="body" idx="1"/>
          </p:nvPr>
        </p:nvSpPr>
        <p:spPr>
          <a:xfrm>
            <a:off x="671757" y="371510"/>
            <a:ext cx="8184662" cy="9919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4B2E83"/>
              </a:buClr>
              <a:buSzPts val="3000"/>
              <a:buNone/>
            </a:pPr>
            <a:r>
              <a:rPr lang="en-US">
                <a:latin typeface="Arial"/>
                <a:ea typeface="Arial"/>
                <a:cs typeface="Arial"/>
                <a:sym typeface="Arial"/>
              </a:rPr>
              <a:t>Compliance with the FAA</a:t>
            </a:r>
            <a:endParaRPr/>
          </a:p>
        </p:txBody>
      </p:sp>
      <p:sp>
        <p:nvSpPr>
          <p:cNvPr id="113" name="Google Shape;113;p19"/>
          <p:cNvSpPr txBox="1">
            <a:spLocks noGrp="1"/>
          </p:cNvSpPr>
          <p:nvPr>
            <p:ph type="body" idx="2"/>
          </p:nvPr>
        </p:nvSpPr>
        <p:spPr>
          <a:xfrm>
            <a:off x="659305" y="1736725"/>
            <a:ext cx="8196210" cy="401549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4B2E83"/>
              </a:buClr>
              <a:buSzPts val="2400"/>
              <a:buFont typeface="Merriweather Sans"/>
              <a:buChar char="&gt;"/>
            </a:pPr>
            <a:r>
              <a:rPr lang="en-US">
                <a:latin typeface="Arial"/>
                <a:ea typeface="Arial"/>
                <a:cs typeface="Arial"/>
                <a:sym typeface="Arial"/>
              </a:rPr>
              <a:t>Compliance for individual flights can only be determined with access to all available flight options and up to date information on Code Share and Open Skies agreements</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PAFC does not have access to this information and cannot confirm if your itinerary is FAA compliant</a:t>
            </a:r>
            <a:endParaRPr/>
          </a:p>
          <a:p>
            <a:pPr marL="342900" lvl="0" indent="-190500" algn="l" rtl="0">
              <a:spcBef>
                <a:spcPts val="480"/>
              </a:spcBef>
              <a:spcAft>
                <a:spcPts val="0"/>
              </a:spcAft>
              <a:buClr>
                <a:srgbClr val="4B2E83"/>
              </a:buClr>
              <a:buSzPts val="2400"/>
              <a:buFont typeface="Merriweather Sans"/>
              <a:buNone/>
            </a:pPr>
            <a:endParaRPr>
              <a:latin typeface="Arial"/>
              <a:ea typeface="Arial"/>
              <a:cs typeface="Arial"/>
              <a:sym typeface="Arial"/>
            </a:endParaRPr>
          </a:p>
          <a:p>
            <a:pPr marL="342900" lvl="0" indent="-342900" algn="l" rtl="0">
              <a:spcBef>
                <a:spcPts val="480"/>
              </a:spcBef>
              <a:spcAft>
                <a:spcPts val="0"/>
              </a:spcAft>
              <a:buClr>
                <a:srgbClr val="4B2E83"/>
              </a:buClr>
              <a:buSzPts val="2400"/>
              <a:buFont typeface="Merriweather Sans"/>
              <a:buChar char="&gt;"/>
            </a:pPr>
            <a:r>
              <a:rPr lang="en-US">
                <a:latin typeface="Arial"/>
                <a:ea typeface="Arial"/>
                <a:cs typeface="Arial"/>
                <a:sym typeface="Arial"/>
              </a:rPr>
              <a:t>Work with a UW-approved travel agent to ensure compliance</a:t>
            </a:r>
            <a:endParaRPr/>
          </a:p>
        </p:txBody>
      </p:sp>
    </p:spTree>
  </p:cSld>
  <p:clrMapOvr>
    <a:masterClrMapping/>
  </p:clrMapOvr>
</p:sld>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On-screen Show (4:3)</PresentationFormat>
  <Paragraphs>106</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Open Sans Light</vt:lpstr>
      <vt:lpstr>Merriweather Sans</vt:lpstr>
      <vt:lpstr>Encode Sans Black</vt:lpstr>
      <vt:lpstr>Calibri</vt:lpstr>
      <vt:lpstr>Open Sans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modified xsi:type="dcterms:W3CDTF">2022-11-11T19:30:54Z</dcterms:modified>
</cp:coreProperties>
</file>