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Encode Sans" panose="020B0604020202020204" charset="0"/>
      <p:regular r:id="rId18"/>
      <p:bold r:id="rId19"/>
    </p:embeddedFont>
    <p:embeddedFont>
      <p:font typeface="Encode Sans Black" panose="020B0604020202020204" charset="0"/>
      <p:bold r:id="rId20"/>
    </p:embeddedFont>
    <p:embeddedFont>
      <p:font typeface="Merriweather Sans" pitchFamily="2" charset="0"/>
      <p:regular r:id="rId21"/>
    </p:embeddedFont>
    <p:embeddedFont>
      <p:font typeface="Open Sans" panose="020B0606030504020204" pitchFamily="34" charset="0"/>
      <p:regular r:id="rId22"/>
      <p:bold r:id="rId23"/>
      <p:italic r:id="rId24"/>
      <p:boldItalic r:id="rId25"/>
    </p:embeddedFont>
    <p:embeddedFont>
      <p:font typeface="Open Sans ExtraBold" panose="020B0906030804020204" pitchFamily="34" charset="0"/>
      <p:bold r:id="rId26"/>
      <p:boldItalic r:id="rId27"/>
    </p:embeddedFont>
    <p:embeddedFont>
      <p:font typeface="Open Sans Light" panose="020B030603050402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87f480f135_0_22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87f480f135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87f480f135_0_29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87f480f135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457200" lvl="0" indent="0" algn="l" rtl="0">
              <a:spcBef>
                <a:spcPts val="0"/>
              </a:spcBef>
              <a:spcAft>
                <a:spcPts val="1000"/>
              </a:spcAft>
              <a:buNone/>
            </a:pPr>
            <a:endParaRPr sz="16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87f480f135_0_2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87f480f13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87f480f135_0_2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87f480f13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0000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7f480f135_0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87f480f135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187f480f135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87f480f135_0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87f480f135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87f480f135_0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7f480f135_0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87f480f135_0_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7f480f135_0_27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87f480f135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sz="16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87f480f135_0_28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87f480f135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sz="160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7f480f135_0_28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87f480f13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51"/>
        <p:cNvGrpSpPr/>
        <p:nvPr/>
      </p:nvGrpSpPr>
      <p:grpSpPr>
        <a:xfrm>
          <a:off x="0" y="0"/>
          <a:ext cx="0" cy="0"/>
          <a:chOff x="0" y="0"/>
          <a:chExt cx="0" cy="0"/>
        </a:xfrm>
      </p:grpSpPr>
      <p:pic>
        <p:nvPicPr>
          <p:cNvPr id="52" name="Google Shape;52;p14" descr="UW_W Logo_White.png"/>
          <p:cNvPicPr preferRelativeResize="0"/>
          <p:nvPr/>
        </p:nvPicPr>
        <p:blipFill rotWithShape="1">
          <a:blip r:embed="rId2">
            <a:alphaModFix/>
          </a:blip>
          <a:srcRect/>
          <a:stretch/>
        </p:blipFill>
        <p:spPr>
          <a:xfrm>
            <a:off x="7445815" y="5945854"/>
            <a:ext cx="1028700" cy="692658"/>
          </a:xfrm>
          <a:prstGeom prst="rect">
            <a:avLst/>
          </a:prstGeom>
          <a:noFill/>
          <a:ln>
            <a:noFill/>
          </a:ln>
        </p:spPr>
      </p:pic>
      <p:pic>
        <p:nvPicPr>
          <p:cNvPr id="53" name="Google Shape;53;p14"/>
          <p:cNvPicPr preferRelativeResize="0"/>
          <p:nvPr/>
        </p:nvPicPr>
        <p:blipFill rotWithShape="1">
          <a:blip r:embed="rId3">
            <a:alphaModFix/>
          </a:blip>
          <a:srcRect/>
          <a:stretch/>
        </p:blipFill>
        <p:spPr>
          <a:xfrm>
            <a:off x="677334" y="6354234"/>
            <a:ext cx="1905003" cy="200025"/>
          </a:xfrm>
          <a:prstGeom prst="rect">
            <a:avLst/>
          </a:prstGeom>
          <a:noFill/>
          <a:ln>
            <a:noFill/>
          </a:ln>
        </p:spPr>
      </p:pic>
      <p:pic>
        <p:nvPicPr>
          <p:cNvPr id="54" name="Google Shape;54;p1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55" name="Google Shape;55;p14"/>
          <p:cNvSpPr txBox="1">
            <a:spLocks noGrp="1"/>
          </p:cNvSpPr>
          <p:nvPr>
            <p:ph type="title"/>
          </p:nvPr>
        </p:nvSpPr>
        <p:spPr>
          <a:xfrm>
            <a:off x="671757" y="1179824"/>
            <a:ext cx="6972300" cy="26415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15"/>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9" name="Google Shape;59;p15"/>
          <p:cNvPicPr preferRelativeResize="0"/>
          <p:nvPr/>
        </p:nvPicPr>
        <p:blipFill rotWithShape="1">
          <a:blip r:embed="rId2">
            <a:alphaModFix/>
          </a:blip>
          <a:srcRect/>
          <a:stretch/>
        </p:blipFill>
        <p:spPr>
          <a:xfrm>
            <a:off x="6248401" y="6354234"/>
            <a:ext cx="1905003" cy="200025"/>
          </a:xfrm>
          <a:prstGeom prst="rect">
            <a:avLst/>
          </a:prstGeom>
          <a:noFill/>
          <a:ln>
            <a:noFill/>
          </a:ln>
        </p:spPr>
      </p:pic>
      <p:pic>
        <p:nvPicPr>
          <p:cNvPr id="60" name="Google Shape;60;p1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61" name="Google Shape;61;p15"/>
          <p:cNvSpPr txBox="1">
            <a:spLocks noGrp="1"/>
          </p:cNvSpPr>
          <p:nvPr>
            <p:ph type="title"/>
          </p:nvPr>
        </p:nvSpPr>
        <p:spPr>
          <a:xfrm>
            <a:off x="671757" y="365069"/>
            <a:ext cx="8184600" cy="998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62"/>
        <p:cNvGrpSpPr/>
        <p:nvPr/>
      </p:nvGrpSpPr>
      <p:grpSpPr>
        <a:xfrm>
          <a:off x="0" y="0"/>
          <a:ext cx="0" cy="0"/>
          <a:chOff x="0" y="0"/>
          <a:chExt cx="0" cy="0"/>
        </a:xfrm>
      </p:grpSpPr>
      <p:pic>
        <p:nvPicPr>
          <p:cNvPr id="63" name="Google Shape;63;p16" descr="UW_W Logo_White.png"/>
          <p:cNvPicPr preferRelativeResize="0"/>
          <p:nvPr/>
        </p:nvPicPr>
        <p:blipFill rotWithShape="1">
          <a:blip r:embed="rId2">
            <a:alphaModFix/>
          </a:blip>
          <a:srcRect/>
          <a:stretch/>
        </p:blipFill>
        <p:spPr>
          <a:xfrm>
            <a:off x="7445815" y="5945854"/>
            <a:ext cx="1028700" cy="692658"/>
          </a:xfrm>
          <a:prstGeom prst="rect">
            <a:avLst/>
          </a:prstGeom>
          <a:noFill/>
          <a:ln>
            <a:noFill/>
          </a:ln>
        </p:spPr>
      </p:pic>
      <p:sp>
        <p:nvSpPr>
          <p:cNvPr id="64" name="Google Shape;64;p16"/>
          <p:cNvSpPr txBox="1">
            <a:spLocks noGrp="1"/>
          </p:cNvSpPr>
          <p:nvPr>
            <p:ph type="body" idx="1"/>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5" name="Google Shape;65;p1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66" name="Google Shape;66;p16"/>
          <p:cNvSpPr txBox="1">
            <a:spLocks noGrp="1"/>
          </p:cNvSpPr>
          <p:nvPr>
            <p:ph type="title"/>
          </p:nvPr>
        </p:nvSpPr>
        <p:spPr>
          <a:xfrm>
            <a:off x="671756" y="371511"/>
            <a:ext cx="80646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a:stretch/>
        </p:blipFill>
        <p:spPr>
          <a:xfrm>
            <a:off x="6248401" y="6354234"/>
            <a:ext cx="1905003" cy="200025"/>
          </a:xfrm>
          <a:prstGeom prst="rect">
            <a:avLst/>
          </a:prstGeom>
          <a:noFill/>
          <a:ln>
            <a:noFill/>
          </a:ln>
        </p:spPr>
      </p:pic>
      <p:sp>
        <p:nvSpPr>
          <p:cNvPr id="69" name="Google Shape;69;p17"/>
          <p:cNvSpPr>
            <a:spLocks noGrp="1"/>
          </p:cNvSpPr>
          <p:nvPr>
            <p:ph type="chart" idx="2"/>
          </p:nvPr>
        </p:nvSpPr>
        <p:spPr>
          <a:xfrm>
            <a:off x="766763" y="1736725"/>
            <a:ext cx="8021700" cy="44325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0" name="Google Shape;70;p1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71" name="Google Shape;71;p17"/>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8"/>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74" name="Google Shape;74;p18"/>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8" name="Google Shape;78;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9" name="Google Shape;79;p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a:solidFill>
                  <a:srgbClr val="FFFFFF"/>
                </a:solidFill>
                <a:latin typeface="Encode Sans"/>
                <a:ea typeface="Encode Sans"/>
                <a:cs typeface="Encode Sans"/>
                <a:sym typeface="Encode Sans"/>
              </a:rPr>
              <a:t>Reimagining Global Affairs &amp; Global Engagement</a:t>
            </a:r>
            <a:endParaRPr sz="6800" b="1">
              <a:solidFill>
                <a:srgbClr val="FFFFFF"/>
              </a:solidFill>
              <a:latin typeface="Encode Sans"/>
              <a:ea typeface="Encode Sans"/>
              <a:cs typeface="Encode Sans"/>
              <a:sym typeface="Encode Sans"/>
            </a:endParaRPr>
          </a:p>
        </p:txBody>
      </p:sp>
      <p:pic>
        <p:nvPicPr>
          <p:cNvPr id="85" name="Google Shape;85;p20" descr="Bar_RtAngle_7502_RGB.png"/>
          <p:cNvPicPr preferRelativeResize="0"/>
          <p:nvPr/>
        </p:nvPicPr>
        <p:blipFill rotWithShape="1">
          <a:blip r:embed="rId3">
            <a:alphaModFix/>
          </a:blip>
          <a:srcRect/>
          <a:stretch/>
        </p:blipFill>
        <p:spPr>
          <a:xfrm>
            <a:off x="421562" y="3778847"/>
            <a:ext cx="2284305" cy="150360"/>
          </a:xfrm>
          <a:prstGeom prst="rect">
            <a:avLst/>
          </a:prstGeom>
          <a:noFill/>
          <a:ln>
            <a:noFill/>
          </a:ln>
        </p:spPr>
      </p:pic>
      <p:pic>
        <p:nvPicPr>
          <p:cNvPr id="86" name="Google Shape;86;p20" descr="UW_W Logo_White.png"/>
          <p:cNvPicPr preferRelativeResize="0"/>
          <p:nvPr/>
        </p:nvPicPr>
        <p:blipFill rotWithShape="1">
          <a:blip r:embed="rId4">
            <a:alphaModFix/>
          </a:blip>
          <a:srcRect/>
          <a:stretch/>
        </p:blipFill>
        <p:spPr>
          <a:xfrm>
            <a:off x="7460690" y="5284172"/>
            <a:ext cx="1371600" cy="923544"/>
          </a:xfrm>
          <a:prstGeom prst="rect">
            <a:avLst/>
          </a:prstGeom>
          <a:noFill/>
          <a:ln>
            <a:noFill/>
          </a:ln>
        </p:spPr>
      </p:pic>
      <p:pic>
        <p:nvPicPr>
          <p:cNvPr id="87" name="Google Shape;87;p20"/>
          <p:cNvPicPr preferRelativeResize="0"/>
          <p:nvPr/>
        </p:nvPicPr>
        <p:blipFill rotWithShape="1">
          <a:blip r:embed="rId5">
            <a:alphaModFix/>
          </a:blip>
          <a:srcRect/>
          <a:stretch/>
        </p:blipFill>
        <p:spPr>
          <a:xfrm>
            <a:off x="421559" y="6159979"/>
            <a:ext cx="2540002" cy="26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53800"/>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latin typeface="Open Sans"/>
                <a:ea typeface="Open Sans"/>
                <a:cs typeface="Open Sans"/>
                <a:sym typeface="Open Sans"/>
              </a:rPr>
              <a:t>Global Travel Security</a:t>
            </a:r>
            <a:endParaRPr sz="2600">
              <a:latin typeface="Open Sans"/>
              <a:ea typeface="Open Sans"/>
              <a:cs typeface="Open Sans"/>
              <a:sym typeface="Open Sans"/>
            </a:endParaRPr>
          </a:p>
        </p:txBody>
      </p:sp>
      <p:pic>
        <p:nvPicPr>
          <p:cNvPr id="164" name="Google Shape;164;p29" descr="Bar_RtAngle_7502_RGB.png"/>
          <p:cNvPicPr preferRelativeResize="0"/>
          <p:nvPr/>
        </p:nvPicPr>
        <p:blipFill rotWithShape="1">
          <a:blip r:embed="rId3">
            <a:alphaModFix/>
          </a:blip>
          <a:srcRect/>
          <a:stretch/>
        </p:blipFill>
        <p:spPr>
          <a:xfrm>
            <a:off x="401962" y="1217414"/>
            <a:ext cx="2284305" cy="150360"/>
          </a:xfrm>
          <a:prstGeom prst="rect">
            <a:avLst/>
          </a:prstGeom>
          <a:noFill/>
          <a:ln>
            <a:noFill/>
          </a:ln>
        </p:spPr>
      </p:pic>
      <p:sp>
        <p:nvSpPr>
          <p:cNvPr id="165" name="Google Shape;165;p29"/>
          <p:cNvSpPr txBox="1"/>
          <p:nvPr/>
        </p:nvSpPr>
        <p:spPr>
          <a:xfrm>
            <a:off x="228900" y="1483600"/>
            <a:ext cx="8686200" cy="34950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1000"/>
              </a:spcBef>
              <a:spcAft>
                <a:spcPts val="0"/>
              </a:spcAft>
              <a:buClr>
                <a:schemeClr val="lt2"/>
              </a:buClr>
              <a:buSzPts val="1700"/>
              <a:buFont typeface="Open Sans"/>
              <a:buChar char="●"/>
            </a:pPr>
            <a:r>
              <a:rPr lang="en" sz="1700">
                <a:solidFill>
                  <a:schemeClr val="lt2"/>
                </a:solidFill>
                <a:latin typeface="Open Sans"/>
                <a:ea typeface="Open Sans"/>
                <a:cs typeface="Open Sans"/>
                <a:sym typeface="Open Sans"/>
              </a:rPr>
              <a:t>UW GTS supports official UW travelers with travel registration, pre-travel preparation, insurance coverage and 24/7 emergency response.</a:t>
            </a:r>
            <a:endParaRPr sz="1700">
              <a:solidFill>
                <a:schemeClr val="lt2"/>
              </a:solidFill>
              <a:latin typeface="Open Sans"/>
              <a:ea typeface="Open Sans"/>
              <a:cs typeface="Open Sans"/>
              <a:sym typeface="Open Sans"/>
            </a:endParaRPr>
          </a:p>
          <a:p>
            <a:pPr marL="457200" lvl="0" indent="-336550" algn="l" rtl="0">
              <a:lnSpc>
                <a:spcPct val="115000"/>
              </a:lnSpc>
              <a:spcBef>
                <a:spcPts val="1000"/>
              </a:spcBef>
              <a:spcAft>
                <a:spcPts val="0"/>
              </a:spcAft>
              <a:buClr>
                <a:schemeClr val="lt2"/>
              </a:buClr>
              <a:buSzPts val="1700"/>
              <a:buFont typeface="Open Sans"/>
              <a:buChar char="●"/>
            </a:pPr>
            <a:r>
              <a:rPr lang="en" sz="1700">
                <a:solidFill>
                  <a:schemeClr val="lt2"/>
                </a:solidFill>
                <a:latin typeface="Open Sans"/>
                <a:ea typeface="Open Sans"/>
                <a:cs typeface="Open Sans"/>
                <a:sym typeface="Open Sans"/>
              </a:rPr>
              <a:t>International Travel has resumed after a long layoff due to the COVID-19 pandemic.</a:t>
            </a:r>
            <a:endParaRPr sz="1700">
              <a:solidFill>
                <a:schemeClr val="lt2"/>
              </a:solidFill>
              <a:latin typeface="Open Sans"/>
              <a:ea typeface="Open Sans"/>
              <a:cs typeface="Open Sans"/>
              <a:sym typeface="Open Sans"/>
            </a:endParaRPr>
          </a:p>
          <a:p>
            <a:pPr marL="914400" lvl="1" indent="-336550" algn="l" rtl="0">
              <a:lnSpc>
                <a:spcPct val="115000"/>
              </a:lnSpc>
              <a:spcBef>
                <a:spcPts val="1000"/>
              </a:spcBef>
              <a:spcAft>
                <a:spcPts val="0"/>
              </a:spcAft>
              <a:buClr>
                <a:schemeClr val="lt2"/>
              </a:buClr>
              <a:buSzPts val="1700"/>
              <a:buFont typeface="Open Sans"/>
              <a:buChar char="○"/>
            </a:pPr>
            <a:r>
              <a:rPr lang="en" sz="1700">
                <a:solidFill>
                  <a:schemeClr val="lt2"/>
                </a:solidFill>
                <a:latin typeface="Open Sans"/>
                <a:ea typeface="Open Sans"/>
                <a:cs typeface="Open Sans"/>
                <a:sym typeface="Open Sans"/>
              </a:rPr>
              <a:t>Faculty/Staff intl. trips: 48 (‘21), 190 (‘22), 837 (‘22)</a:t>
            </a:r>
            <a:endParaRPr sz="1700">
              <a:solidFill>
                <a:schemeClr val="lt2"/>
              </a:solidFill>
              <a:latin typeface="Open Sans"/>
              <a:ea typeface="Open Sans"/>
              <a:cs typeface="Open Sans"/>
              <a:sym typeface="Open Sans"/>
            </a:endParaRPr>
          </a:p>
          <a:p>
            <a:pPr marL="914400" lvl="1" indent="-336550" algn="l" rtl="0">
              <a:lnSpc>
                <a:spcPct val="115000"/>
              </a:lnSpc>
              <a:spcBef>
                <a:spcPts val="1000"/>
              </a:spcBef>
              <a:spcAft>
                <a:spcPts val="0"/>
              </a:spcAft>
              <a:buClr>
                <a:schemeClr val="lt2"/>
              </a:buClr>
              <a:buSzPts val="1700"/>
              <a:buFont typeface="Open Sans"/>
              <a:buChar char="○"/>
            </a:pPr>
            <a:r>
              <a:rPr lang="en" sz="1700">
                <a:solidFill>
                  <a:schemeClr val="lt2"/>
                </a:solidFill>
                <a:latin typeface="Open Sans"/>
                <a:ea typeface="Open Sans"/>
                <a:cs typeface="Open Sans"/>
                <a:sym typeface="Open Sans"/>
              </a:rPr>
              <a:t>Student trips: 3,500 student trips registered in ‘22</a:t>
            </a:r>
            <a:endParaRPr sz="1700">
              <a:solidFill>
                <a:schemeClr val="lt2"/>
              </a:solidFill>
              <a:latin typeface="Open Sans"/>
              <a:ea typeface="Open Sans"/>
              <a:cs typeface="Open Sans"/>
              <a:sym typeface="Open Sans"/>
            </a:endParaRPr>
          </a:p>
          <a:p>
            <a:pPr marL="457200" lvl="0" indent="-336550" algn="l" rtl="0">
              <a:lnSpc>
                <a:spcPct val="115000"/>
              </a:lnSpc>
              <a:spcBef>
                <a:spcPts val="1000"/>
              </a:spcBef>
              <a:spcAft>
                <a:spcPts val="0"/>
              </a:spcAft>
              <a:buClr>
                <a:schemeClr val="lt2"/>
              </a:buClr>
              <a:buSzPts val="1700"/>
              <a:buFont typeface="Open Sans"/>
              <a:buChar char="●"/>
            </a:pPr>
            <a:r>
              <a:rPr lang="en" sz="1700">
                <a:solidFill>
                  <a:schemeClr val="lt2"/>
                </a:solidFill>
                <a:latin typeface="Open Sans"/>
                <a:ea typeface="Open Sans"/>
                <a:cs typeface="Open Sans"/>
                <a:sym typeface="Open Sans"/>
              </a:rPr>
              <a:t>Travel restrictions have been relaxed in accordance with official guidance from the US Dept. of State and CDC.</a:t>
            </a:r>
            <a:endParaRPr sz="1700">
              <a:solidFill>
                <a:schemeClr val="lt2"/>
              </a:solidFill>
              <a:latin typeface="Open Sans"/>
              <a:ea typeface="Open Sans"/>
              <a:cs typeface="Open Sans"/>
              <a:sym typeface="Open Sans"/>
            </a:endParaRPr>
          </a:p>
          <a:p>
            <a:pPr marL="0" lvl="0" indent="0" algn="l" rtl="0">
              <a:lnSpc>
                <a:spcPct val="115000"/>
              </a:lnSpc>
              <a:spcBef>
                <a:spcPts val="1000"/>
              </a:spcBef>
              <a:spcAft>
                <a:spcPts val="0"/>
              </a:spcAft>
              <a:buNone/>
            </a:pPr>
            <a:endParaRPr sz="1700">
              <a:solidFill>
                <a:schemeClr val="lt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latin typeface="Open Sans"/>
                <a:ea typeface="Open Sans"/>
                <a:cs typeface="Open Sans"/>
                <a:sym typeface="Open Sans"/>
              </a:rPr>
              <a:t>General Support Services</a:t>
            </a:r>
            <a:endParaRPr sz="2600" b="1">
              <a:solidFill>
                <a:srgbClr val="FFFFFF"/>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93" name="Google Shape;93;p21"/>
          <p:cNvSpPr txBox="1">
            <a:spLocks noGrp="1"/>
          </p:cNvSpPr>
          <p:nvPr>
            <p:ph type="body" idx="1"/>
          </p:nvPr>
        </p:nvSpPr>
        <p:spPr>
          <a:xfrm>
            <a:off x="311700" y="1511567"/>
            <a:ext cx="8520600" cy="4431900"/>
          </a:xfrm>
          <a:prstGeom prst="rect">
            <a:avLst/>
          </a:prstGeom>
        </p:spPr>
        <p:txBody>
          <a:bodyPr spcFirstLastPara="1" wrap="square" lIns="91425" tIns="91425" rIns="91425" bIns="91425" anchor="ctr" anchorCtr="0">
            <a:noAutofit/>
          </a:bodyPr>
          <a:lstStyle/>
          <a:p>
            <a:pPr marL="342900" lvl="0" indent="-355600" algn="l" rtl="0">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International agreements &amp; partnerships </a:t>
            </a:r>
            <a:endParaRPr sz="2000">
              <a:solidFill>
                <a:srgbClr val="FFFFFF"/>
              </a:solidFill>
              <a:latin typeface="Open Sans"/>
              <a:ea typeface="Open Sans"/>
              <a:cs typeface="Open Sans"/>
              <a:sym typeface="Open Sans"/>
            </a:endParaRPr>
          </a:p>
          <a:p>
            <a:pPr marL="342900" lvl="0" indent="-355600" algn="l" rtl="0">
              <a:spcBef>
                <a:spcPts val="100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International delegation visits</a:t>
            </a:r>
            <a:endParaRPr sz="2000">
              <a:solidFill>
                <a:srgbClr val="FFFFFF"/>
              </a:solidFill>
              <a:latin typeface="Open Sans"/>
              <a:ea typeface="Open Sans"/>
              <a:cs typeface="Open Sans"/>
              <a:sym typeface="Open Sans"/>
            </a:endParaRPr>
          </a:p>
          <a:p>
            <a:pPr marL="342900" lvl="0" indent="-355600" algn="l" rtl="0">
              <a:spcBef>
                <a:spcPts val="100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Global Travel Security</a:t>
            </a:r>
            <a:endParaRPr sz="2000">
              <a:solidFill>
                <a:srgbClr val="FFFFFF"/>
              </a:solidFill>
              <a:latin typeface="Open Sans"/>
              <a:ea typeface="Open Sans"/>
              <a:cs typeface="Open Sans"/>
              <a:sym typeface="Open Sans"/>
            </a:endParaRPr>
          </a:p>
          <a:p>
            <a:pPr marL="342900" lvl="0" indent="-355600" algn="l" rtl="0">
              <a:spcBef>
                <a:spcPts val="100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Executive Office international travel &amp; engagement</a:t>
            </a:r>
            <a:endParaRPr sz="2000">
              <a:solidFill>
                <a:srgbClr val="FFFFFF"/>
              </a:solidFill>
              <a:latin typeface="Open Sans"/>
              <a:ea typeface="Open Sans"/>
              <a:cs typeface="Open Sans"/>
              <a:sym typeface="Open Sans"/>
            </a:endParaRPr>
          </a:p>
          <a:p>
            <a:pPr marL="342900" lvl="0" indent="-355600" algn="l" rtl="0">
              <a:spcBef>
                <a:spcPts val="100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Global dashboards </a:t>
            </a:r>
            <a:endParaRPr sz="2000">
              <a:solidFill>
                <a:srgbClr val="FFFFFF"/>
              </a:solidFill>
              <a:latin typeface="Open Sans"/>
              <a:ea typeface="Open Sans"/>
              <a:cs typeface="Open Sans"/>
              <a:sym typeface="Open Sans"/>
            </a:endParaRPr>
          </a:p>
          <a:p>
            <a:pPr marL="342900" lvl="0" indent="-355600" algn="l" rtl="0">
              <a:spcBef>
                <a:spcPts val="100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Global &amp; crisis communications </a:t>
            </a:r>
            <a:endParaRPr sz="2000">
              <a:solidFill>
                <a:srgbClr val="FFFFFF"/>
              </a:solidFill>
              <a:latin typeface="Open Sans"/>
              <a:ea typeface="Open Sans"/>
              <a:cs typeface="Open Sans"/>
              <a:sym typeface="Open Sans"/>
            </a:endParaRPr>
          </a:p>
          <a:p>
            <a:pPr marL="342900" lvl="0" indent="-355600" algn="l" rtl="0">
              <a:spcBef>
                <a:spcPts val="1000"/>
              </a:spcBef>
              <a:spcAft>
                <a:spcPts val="1000"/>
              </a:spcAft>
              <a:buClr>
                <a:srgbClr val="FFFFFF"/>
              </a:buClr>
              <a:buSzPts val="2000"/>
              <a:buFont typeface="Open Sans"/>
              <a:buChar char="●"/>
            </a:pPr>
            <a:r>
              <a:rPr lang="en" sz="2000">
                <a:solidFill>
                  <a:srgbClr val="FFFFFF"/>
                </a:solidFill>
                <a:latin typeface="Open Sans"/>
                <a:ea typeface="Open Sans"/>
                <a:cs typeface="Open Sans"/>
                <a:sym typeface="Open Sans"/>
              </a:rPr>
              <a:t>Management of UW international relations and protocols</a:t>
            </a:r>
            <a:endParaRPr sz="2000">
              <a:solidFill>
                <a:srgbClr val="FFFFFF"/>
              </a:solidFill>
              <a:latin typeface="Open Sans"/>
              <a:ea typeface="Open Sans"/>
              <a:cs typeface="Open Sans"/>
              <a:sym typeface="Open Sans"/>
            </a:endParaRPr>
          </a:p>
        </p:txBody>
      </p:sp>
      <p:pic>
        <p:nvPicPr>
          <p:cNvPr id="94" name="Google Shape;94;p21" descr="Bar_RtAngle_7502_RGB.png"/>
          <p:cNvPicPr preferRelativeResize="0"/>
          <p:nvPr/>
        </p:nvPicPr>
        <p:blipFill rotWithShape="1">
          <a:blip r:embed="rId3">
            <a:alphaModFix/>
          </a:blip>
          <a:srcRect/>
          <a:stretch/>
        </p:blipFill>
        <p:spPr>
          <a:xfrm>
            <a:off x="401962" y="1217414"/>
            <a:ext cx="2284305" cy="1503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311700" y="453800"/>
            <a:ext cx="8520600" cy="763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600" b="1">
                <a:solidFill>
                  <a:schemeClr val="lt2"/>
                </a:solidFill>
                <a:latin typeface="Open Sans"/>
                <a:ea typeface="Open Sans"/>
                <a:cs typeface="Open Sans"/>
                <a:sym typeface="Open Sans"/>
              </a:rPr>
              <a:t>Signature Initiatives &amp; Programs</a:t>
            </a:r>
            <a:endParaRPr sz="2600">
              <a:latin typeface="Open Sans"/>
              <a:ea typeface="Open Sans"/>
              <a:cs typeface="Open Sans"/>
              <a:sym typeface="Open Sans"/>
            </a:endParaRPr>
          </a:p>
        </p:txBody>
      </p:sp>
      <p:pic>
        <p:nvPicPr>
          <p:cNvPr id="100" name="Google Shape;100;p22" descr="Bar_RtAngle_7502_RGB.png"/>
          <p:cNvPicPr preferRelativeResize="0"/>
          <p:nvPr/>
        </p:nvPicPr>
        <p:blipFill rotWithShape="1">
          <a:blip r:embed="rId3">
            <a:alphaModFix/>
          </a:blip>
          <a:srcRect/>
          <a:stretch/>
        </p:blipFill>
        <p:spPr>
          <a:xfrm>
            <a:off x="401962" y="1217414"/>
            <a:ext cx="2284305" cy="150360"/>
          </a:xfrm>
          <a:prstGeom prst="rect">
            <a:avLst/>
          </a:prstGeom>
          <a:noFill/>
          <a:ln>
            <a:noFill/>
          </a:ln>
        </p:spPr>
      </p:pic>
      <p:grpSp>
        <p:nvGrpSpPr>
          <p:cNvPr id="101" name="Google Shape;101;p22"/>
          <p:cNvGrpSpPr/>
          <p:nvPr/>
        </p:nvGrpSpPr>
        <p:grpSpPr>
          <a:xfrm>
            <a:off x="67484" y="1977487"/>
            <a:ext cx="3239782" cy="3443681"/>
            <a:chOff x="2961450" y="1165490"/>
            <a:chExt cx="3221100" cy="3220500"/>
          </a:xfrm>
        </p:grpSpPr>
        <p:sp>
          <p:nvSpPr>
            <p:cNvPr id="102" name="Google Shape;102;p22"/>
            <p:cNvSpPr/>
            <p:nvPr/>
          </p:nvSpPr>
          <p:spPr>
            <a:xfrm>
              <a:off x="2961450" y="1165490"/>
              <a:ext cx="3221100" cy="3220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txBox="1"/>
            <p:nvPr/>
          </p:nvSpPr>
          <p:spPr>
            <a:xfrm>
              <a:off x="3547209" y="1627723"/>
              <a:ext cx="2043600" cy="5631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Encode Sans"/>
                  <a:ea typeface="Encode Sans"/>
                  <a:cs typeface="Encode Sans"/>
                  <a:sym typeface="Encode Sans"/>
                </a:rPr>
                <a:t>RESEARCH</a:t>
              </a:r>
              <a:endParaRPr>
                <a:latin typeface="Encode Sans"/>
                <a:ea typeface="Encode Sans"/>
                <a:cs typeface="Encode Sans"/>
                <a:sym typeface="Encode Sans"/>
              </a:endParaRPr>
            </a:p>
          </p:txBody>
        </p:sp>
      </p:grpSp>
      <p:grpSp>
        <p:nvGrpSpPr>
          <p:cNvPr id="104" name="Google Shape;104;p22"/>
          <p:cNvGrpSpPr/>
          <p:nvPr/>
        </p:nvGrpSpPr>
        <p:grpSpPr>
          <a:xfrm>
            <a:off x="2952084" y="2002242"/>
            <a:ext cx="3239782" cy="3418883"/>
            <a:chOff x="3878730" y="1013090"/>
            <a:chExt cx="3221100" cy="3220500"/>
          </a:xfrm>
        </p:grpSpPr>
        <p:sp>
          <p:nvSpPr>
            <p:cNvPr id="105" name="Google Shape;105;p22"/>
            <p:cNvSpPr/>
            <p:nvPr/>
          </p:nvSpPr>
          <p:spPr>
            <a:xfrm>
              <a:off x="3878730" y="1013090"/>
              <a:ext cx="3221100" cy="322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txBox="1"/>
            <p:nvPr/>
          </p:nvSpPr>
          <p:spPr>
            <a:xfrm>
              <a:off x="4467484" y="1397348"/>
              <a:ext cx="2043600" cy="563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Encode Sans"/>
                  <a:ea typeface="Encode Sans"/>
                  <a:cs typeface="Encode Sans"/>
                  <a:sym typeface="Encode Sans"/>
                </a:rPr>
                <a:t>TEACHING</a:t>
              </a:r>
              <a:endParaRPr sz="2200">
                <a:latin typeface="Encode Sans"/>
                <a:ea typeface="Encode Sans"/>
                <a:cs typeface="Encode Sans"/>
                <a:sym typeface="Encode Sans"/>
              </a:endParaRPr>
            </a:p>
          </p:txBody>
        </p:sp>
      </p:grpSp>
      <p:grpSp>
        <p:nvGrpSpPr>
          <p:cNvPr id="107" name="Google Shape;107;p22"/>
          <p:cNvGrpSpPr/>
          <p:nvPr/>
        </p:nvGrpSpPr>
        <p:grpSpPr>
          <a:xfrm>
            <a:off x="5631587" y="2007210"/>
            <a:ext cx="3423063" cy="3373796"/>
            <a:chOff x="2961450" y="1317890"/>
            <a:chExt cx="3221100" cy="3220500"/>
          </a:xfrm>
        </p:grpSpPr>
        <p:sp>
          <p:nvSpPr>
            <p:cNvPr id="108" name="Google Shape;108;p22"/>
            <p:cNvSpPr/>
            <p:nvPr/>
          </p:nvSpPr>
          <p:spPr>
            <a:xfrm>
              <a:off x="2961450" y="1317890"/>
              <a:ext cx="3221100" cy="3220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txBox="1"/>
            <p:nvPr/>
          </p:nvSpPr>
          <p:spPr>
            <a:xfrm>
              <a:off x="3232457" y="1780123"/>
              <a:ext cx="26472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2"/>
                  </a:solidFill>
                  <a:latin typeface="Encode Sans"/>
                  <a:ea typeface="Encode Sans"/>
                  <a:cs typeface="Encode Sans"/>
                  <a:sym typeface="Encode Sans"/>
                </a:rPr>
                <a:t>STUDENT OPPORTUNITIES</a:t>
              </a:r>
              <a:endParaRPr sz="2200">
                <a:solidFill>
                  <a:srgbClr val="FFFFFF"/>
                </a:solidFill>
                <a:latin typeface="Encode Sans"/>
                <a:ea typeface="Encode Sans"/>
                <a:cs typeface="Encode Sans"/>
                <a:sym typeface="Encode Sans"/>
              </a:endParaRPr>
            </a:p>
          </p:txBody>
        </p:sp>
      </p:grpSp>
      <p:sp>
        <p:nvSpPr>
          <p:cNvPr id="110" name="Google Shape;110;p22"/>
          <p:cNvSpPr txBox="1"/>
          <p:nvPr/>
        </p:nvSpPr>
        <p:spPr>
          <a:xfrm>
            <a:off x="311696" y="3166367"/>
            <a:ext cx="4334400" cy="7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GLOBAL INNOVATION FUND</a:t>
            </a:r>
            <a:endParaRPr sz="1000">
              <a:latin typeface="Roboto"/>
              <a:ea typeface="Roboto"/>
              <a:cs typeface="Roboto"/>
              <a:sym typeface="Roboto"/>
            </a:endParaRPr>
          </a:p>
        </p:txBody>
      </p:sp>
      <p:sp>
        <p:nvSpPr>
          <p:cNvPr id="111" name="Google Shape;111;p22"/>
          <p:cNvSpPr txBox="1"/>
          <p:nvPr/>
        </p:nvSpPr>
        <p:spPr>
          <a:xfrm>
            <a:off x="3551296" y="3797033"/>
            <a:ext cx="4334400" cy="7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STUDY ABROAD</a:t>
            </a:r>
            <a:endParaRPr sz="1800" b="1">
              <a:latin typeface="Open Sans"/>
              <a:ea typeface="Open Sans"/>
              <a:cs typeface="Open Sans"/>
              <a:sym typeface="Open Sans"/>
            </a:endParaRPr>
          </a:p>
          <a:p>
            <a:pPr marL="0" lvl="0" indent="0" algn="ctr" rtl="0">
              <a:spcBef>
                <a:spcPts val="0"/>
              </a:spcBef>
              <a:spcAft>
                <a:spcPts val="0"/>
              </a:spcAft>
              <a:buNone/>
            </a:pPr>
            <a:endParaRPr sz="1800" b="1">
              <a:latin typeface="Open Sans"/>
              <a:ea typeface="Open Sans"/>
              <a:cs typeface="Open Sans"/>
              <a:sym typeface="Open Sans"/>
            </a:endParaRPr>
          </a:p>
          <a:p>
            <a:pPr marL="0" lvl="0" indent="0" algn="ctr" rtl="0">
              <a:spcBef>
                <a:spcPts val="0"/>
              </a:spcBef>
              <a:spcAft>
                <a:spcPts val="0"/>
              </a:spcAft>
              <a:buNone/>
            </a:pPr>
            <a:r>
              <a:rPr lang="en" sz="1800" b="1">
                <a:latin typeface="Open Sans"/>
                <a:ea typeface="Open Sans"/>
                <a:cs typeface="Open Sans"/>
                <a:sym typeface="Open Sans"/>
              </a:rPr>
              <a:t>COIL</a:t>
            </a:r>
            <a:endParaRPr sz="1800" b="1">
              <a:latin typeface="Open Sans"/>
              <a:ea typeface="Open Sans"/>
              <a:cs typeface="Open Sans"/>
              <a:sym typeface="Open Sans"/>
            </a:endParaRPr>
          </a:p>
          <a:p>
            <a:pPr marL="0" lvl="0" indent="0" algn="ctr" rtl="0">
              <a:spcBef>
                <a:spcPts val="0"/>
              </a:spcBef>
              <a:spcAft>
                <a:spcPts val="0"/>
              </a:spcAft>
              <a:buNone/>
            </a:pPr>
            <a:endParaRPr sz="1800" b="1">
              <a:latin typeface="Open Sans"/>
              <a:ea typeface="Open Sans"/>
              <a:cs typeface="Open Sans"/>
              <a:sym typeface="Open Sans"/>
            </a:endParaRPr>
          </a:p>
          <a:p>
            <a:pPr marL="0" lvl="0" indent="0" algn="ctr" rtl="0">
              <a:spcBef>
                <a:spcPts val="0"/>
              </a:spcBef>
              <a:spcAft>
                <a:spcPts val="0"/>
              </a:spcAft>
              <a:buNone/>
            </a:pPr>
            <a:r>
              <a:rPr lang="en" sz="1800" b="1">
                <a:latin typeface="Open Sans"/>
                <a:ea typeface="Open Sans"/>
                <a:cs typeface="Open Sans"/>
                <a:sym typeface="Open Sans"/>
              </a:rPr>
              <a:t>UW ROME CENTER</a:t>
            </a:r>
            <a:endParaRPr sz="1800" b="1">
              <a:latin typeface="Open Sans"/>
              <a:ea typeface="Open Sans"/>
              <a:cs typeface="Open Sans"/>
              <a:sym typeface="Open Sans"/>
            </a:endParaRPr>
          </a:p>
        </p:txBody>
      </p:sp>
      <p:sp>
        <p:nvSpPr>
          <p:cNvPr id="112" name="Google Shape;112;p22"/>
          <p:cNvSpPr txBox="1"/>
          <p:nvPr/>
        </p:nvSpPr>
        <p:spPr>
          <a:xfrm>
            <a:off x="6656452" y="3797033"/>
            <a:ext cx="2284200" cy="7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Open Sans"/>
                <a:ea typeface="Open Sans"/>
                <a:cs typeface="Open Sans"/>
                <a:sym typeface="Open Sans"/>
              </a:rPr>
              <a:t>GO SCHOLARSHIPS</a:t>
            </a:r>
            <a:endParaRPr sz="900">
              <a:latin typeface="Roboto"/>
              <a:ea typeface="Roboto"/>
              <a:cs typeface="Roboto"/>
              <a:sym typeface="Roboto"/>
            </a:endParaRPr>
          </a:p>
        </p:txBody>
      </p:sp>
      <p:sp>
        <p:nvSpPr>
          <p:cNvPr id="113" name="Google Shape;113;p22"/>
          <p:cNvSpPr txBox="1"/>
          <p:nvPr/>
        </p:nvSpPr>
        <p:spPr>
          <a:xfrm>
            <a:off x="2410975" y="5866133"/>
            <a:ext cx="4334400" cy="565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UW GLOBAL MONTH</a:t>
            </a:r>
            <a:endParaRPr sz="1000">
              <a:latin typeface="Roboto"/>
              <a:ea typeface="Roboto"/>
              <a:cs typeface="Roboto"/>
              <a:sym typeface="Roboto"/>
            </a:endParaRPr>
          </a:p>
        </p:txBody>
      </p:sp>
      <p:sp>
        <p:nvSpPr>
          <p:cNvPr id="114" name="Google Shape;114;p22"/>
          <p:cNvSpPr txBox="1"/>
          <p:nvPr/>
        </p:nvSpPr>
        <p:spPr>
          <a:xfrm>
            <a:off x="456646" y="3917167"/>
            <a:ext cx="4334400" cy="7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GLOBAL ENGAGEMENT FELLOWS</a:t>
            </a:r>
            <a:endParaRPr sz="1000">
              <a:latin typeface="Roboto"/>
              <a:ea typeface="Roboto"/>
              <a:cs typeface="Roboto"/>
              <a:sym typeface="Roboto"/>
            </a:endParaRPr>
          </a:p>
        </p:txBody>
      </p:sp>
      <p:sp>
        <p:nvSpPr>
          <p:cNvPr id="115" name="Google Shape;115;p22"/>
          <p:cNvSpPr txBox="1"/>
          <p:nvPr/>
        </p:nvSpPr>
        <p:spPr>
          <a:xfrm>
            <a:off x="2410975" y="5268733"/>
            <a:ext cx="4334400" cy="565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Open Sans"/>
                <a:ea typeface="Open Sans"/>
                <a:cs typeface="Open Sans"/>
                <a:sym typeface="Open Sans"/>
              </a:rPr>
              <a:t>Excellence in Global Engagement Award</a:t>
            </a:r>
            <a:endParaRPr sz="7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589966" y="1835763"/>
            <a:ext cx="8197200" cy="300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2000"/>
              <a:buNone/>
            </a:pPr>
            <a:r>
              <a:rPr lang="en" sz="2000" b="0"/>
              <a:t>Priority 1: Advancing Diversity, Equity, and Inclusion</a:t>
            </a:r>
            <a:endParaRPr/>
          </a:p>
          <a:p>
            <a:pPr marL="0" lvl="0" indent="0" algn="l" rtl="0">
              <a:spcBef>
                <a:spcPts val="400"/>
              </a:spcBef>
              <a:spcAft>
                <a:spcPts val="0"/>
              </a:spcAft>
              <a:buClr>
                <a:schemeClr val="dk2"/>
              </a:buClr>
              <a:buSzPts val="2000"/>
              <a:buNone/>
            </a:pPr>
            <a:r>
              <a:rPr lang="en" sz="2000" b="0"/>
              <a:t>Priority 2: Innovating and Expanding Student Global Opportunities</a:t>
            </a:r>
            <a:endParaRPr/>
          </a:p>
          <a:p>
            <a:pPr marL="0" lvl="0" indent="0" algn="l" rtl="0">
              <a:spcBef>
                <a:spcPts val="400"/>
              </a:spcBef>
              <a:spcAft>
                <a:spcPts val="0"/>
              </a:spcAft>
              <a:buClr>
                <a:schemeClr val="dk2"/>
              </a:buClr>
              <a:buSzPts val="2000"/>
              <a:buNone/>
            </a:pPr>
            <a:r>
              <a:rPr lang="en" sz="2000" b="0"/>
              <a:t>Priority 3: Catalyzing Community Global Engagement</a:t>
            </a:r>
            <a:endParaRPr/>
          </a:p>
          <a:p>
            <a:pPr marL="0" lvl="0" indent="0" algn="l" rtl="0">
              <a:spcBef>
                <a:spcPts val="400"/>
              </a:spcBef>
              <a:spcAft>
                <a:spcPts val="0"/>
              </a:spcAft>
              <a:buClr>
                <a:schemeClr val="dk2"/>
              </a:buClr>
              <a:buSzPts val="2000"/>
              <a:buNone/>
            </a:pPr>
            <a:r>
              <a:rPr lang="en" sz="2000" b="0"/>
              <a:t>Priority 4: Fostering an Inclusive and Collaborative Team</a:t>
            </a:r>
            <a:endParaRPr sz="2000"/>
          </a:p>
        </p:txBody>
      </p:sp>
      <p:sp>
        <p:nvSpPr>
          <p:cNvPr id="122" name="Google Shape;122;p23"/>
          <p:cNvSpPr txBox="1">
            <a:spLocks noGrp="1"/>
          </p:cNvSpPr>
          <p:nvPr>
            <p:ph type="title"/>
          </p:nvPr>
        </p:nvSpPr>
        <p:spPr>
          <a:xfrm>
            <a:off x="479707" y="365069"/>
            <a:ext cx="8184600" cy="998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sz="2600" b="0">
                <a:latin typeface="Open Sans ExtraBold"/>
                <a:ea typeface="Open Sans ExtraBold"/>
                <a:cs typeface="Open Sans ExtraBold"/>
                <a:sym typeface="Open Sans ExtraBold"/>
              </a:rPr>
              <a:t>OGA STRATEGIC PLAN PRIORITIES 2022-2026</a:t>
            </a:r>
            <a:endParaRPr sz="2600" b="0">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616850" y="1742400"/>
            <a:ext cx="8074800" cy="4181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 sz="1800" b="0" i="0">
                <a:solidFill>
                  <a:schemeClr val="lt2"/>
                </a:solidFill>
                <a:latin typeface="Open Sans"/>
                <a:ea typeface="Open Sans"/>
                <a:cs typeface="Open Sans"/>
                <a:sym typeface="Open Sans"/>
              </a:rPr>
              <a:t>To advance diversity, equity, and inclusion by reducing barriers to global engagement for faculty, staff, and students through building community and connection around equity and ethical global engagement.</a:t>
            </a:r>
            <a:endParaRPr>
              <a:solidFill>
                <a:schemeClr val="lt2"/>
              </a:solidFill>
            </a:endParaRPr>
          </a:p>
          <a:p>
            <a:pPr marL="0" lvl="0" indent="0" algn="l" rtl="0">
              <a:spcBef>
                <a:spcPts val="220"/>
              </a:spcBef>
              <a:spcAft>
                <a:spcPts val="0"/>
              </a:spcAft>
              <a:buClr>
                <a:schemeClr val="dk2"/>
              </a:buClr>
              <a:buSzPts val="1100"/>
              <a:buNone/>
            </a:pPr>
            <a:endParaRPr sz="1100" b="0">
              <a:solidFill>
                <a:schemeClr val="lt2"/>
              </a:solidFill>
              <a:latin typeface="Open Sans"/>
              <a:ea typeface="Open Sans"/>
              <a:cs typeface="Open Sans"/>
              <a:sym typeface="Open Sans"/>
            </a:endParaRPr>
          </a:p>
          <a:p>
            <a:pPr marL="0" lvl="0" indent="0" algn="l" rtl="0">
              <a:spcBef>
                <a:spcPts val="360"/>
              </a:spcBef>
              <a:spcAft>
                <a:spcPts val="0"/>
              </a:spcAft>
              <a:buClr>
                <a:schemeClr val="dk1"/>
              </a:buClr>
              <a:buSzPts val="1800"/>
              <a:buNone/>
            </a:pPr>
            <a:r>
              <a:rPr lang="en" sz="1800" b="0">
                <a:solidFill>
                  <a:schemeClr val="lt2"/>
                </a:solidFill>
                <a:latin typeface="Open Sans"/>
                <a:ea typeface="Open Sans"/>
                <a:cs typeface="Open Sans"/>
                <a:sym typeface="Open Sans"/>
              </a:rPr>
              <a:t>Goals:</a:t>
            </a:r>
            <a:endParaRPr>
              <a:solidFill>
                <a:schemeClr val="lt2"/>
              </a:solidFill>
            </a:endParaRPr>
          </a:p>
          <a:p>
            <a:pPr marL="457200" lvl="0" indent="-342900" algn="l" rtl="0">
              <a:spcBef>
                <a:spcPts val="360"/>
              </a:spcBef>
              <a:spcAft>
                <a:spcPts val="0"/>
              </a:spcAft>
              <a:buClr>
                <a:schemeClr val="lt2"/>
              </a:buClr>
              <a:buSzPts val="1800"/>
              <a:buAutoNum type="arabicPeriod"/>
            </a:pPr>
            <a:r>
              <a:rPr lang="en" sz="1800" b="0">
                <a:solidFill>
                  <a:schemeClr val="lt2"/>
                </a:solidFill>
              </a:rPr>
              <a:t>Create community and connection through relationships and targeted outreach across campus</a:t>
            </a:r>
            <a:endParaRPr>
              <a:solidFill>
                <a:schemeClr val="lt2"/>
              </a:solidFill>
            </a:endParaRPr>
          </a:p>
          <a:p>
            <a:pPr marL="457200" lvl="0" indent="-342900" algn="l" rtl="0">
              <a:spcBef>
                <a:spcPts val="0"/>
              </a:spcBef>
              <a:spcAft>
                <a:spcPts val="0"/>
              </a:spcAft>
              <a:buClr>
                <a:schemeClr val="lt2"/>
              </a:buClr>
              <a:buSzPts val="1800"/>
              <a:buAutoNum type="arabicPeriod"/>
            </a:pPr>
            <a:r>
              <a:rPr lang="en" sz="1800" b="0">
                <a:solidFill>
                  <a:schemeClr val="lt2"/>
                </a:solidFill>
              </a:rPr>
              <a:t>Identify and reduce barriers to global engagement</a:t>
            </a:r>
            <a:endParaRPr sz="2000">
              <a:solidFill>
                <a:schemeClr val="lt2"/>
              </a:solidFill>
              <a:latin typeface="Open Sans"/>
              <a:ea typeface="Open Sans"/>
              <a:cs typeface="Open Sans"/>
              <a:sym typeface="Open Sans"/>
            </a:endParaRPr>
          </a:p>
        </p:txBody>
      </p:sp>
      <p:sp>
        <p:nvSpPr>
          <p:cNvPr id="129" name="Google Shape;129;p24"/>
          <p:cNvSpPr txBox="1">
            <a:spLocks noGrp="1"/>
          </p:cNvSpPr>
          <p:nvPr>
            <p:ph type="title"/>
          </p:nvPr>
        </p:nvSpPr>
        <p:spPr>
          <a:xfrm>
            <a:off x="561957" y="300736"/>
            <a:ext cx="8184600" cy="998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200"/>
              <a:buFont typeface="Encode Sans Black"/>
              <a:buNone/>
            </a:pPr>
            <a:r>
              <a:rPr lang="en" sz="2600" b="0">
                <a:latin typeface="Open Sans ExtraBold"/>
                <a:ea typeface="Open Sans ExtraBold"/>
                <a:cs typeface="Open Sans ExtraBold"/>
                <a:sym typeface="Open Sans ExtraBold"/>
              </a:rPr>
              <a:t>Advancing Diversity, Equity, and Inclusion</a:t>
            </a:r>
            <a:endParaRPr sz="2400" b="0">
              <a:latin typeface="Open Sans ExtraBold"/>
              <a:ea typeface="Open Sans ExtraBold"/>
              <a:cs typeface="Open Sans ExtraBold"/>
              <a:sym typeface="Open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671750" y="1617467"/>
            <a:ext cx="8184600" cy="49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 sz="1600" b="0" i="0">
                <a:solidFill>
                  <a:schemeClr val="lt2"/>
                </a:solidFill>
                <a:latin typeface="Open Sans"/>
                <a:ea typeface="Open Sans"/>
                <a:cs typeface="Open Sans"/>
                <a:sym typeface="Open Sans"/>
              </a:rPr>
              <a:t>Catalyzing community global engagement by: </a:t>
            </a:r>
            <a:endParaRPr sz="2200">
              <a:solidFill>
                <a:schemeClr val="lt2"/>
              </a:solidFill>
            </a:endParaRPr>
          </a:p>
          <a:p>
            <a:pPr marL="457200" lvl="0" indent="-330200" algn="l" rtl="0">
              <a:spcBef>
                <a:spcPts val="360"/>
              </a:spcBef>
              <a:spcAft>
                <a:spcPts val="0"/>
              </a:spcAft>
              <a:buClr>
                <a:schemeClr val="lt2"/>
              </a:buClr>
              <a:buSzPts val="1600"/>
              <a:buFont typeface="Open Sans"/>
              <a:buAutoNum type="arabicPeriod"/>
            </a:pPr>
            <a:r>
              <a:rPr lang="en" sz="1600" b="0">
                <a:solidFill>
                  <a:schemeClr val="lt2"/>
                </a:solidFill>
                <a:latin typeface="Open Sans"/>
                <a:ea typeface="Open Sans"/>
                <a:cs typeface="Open Sans"/>
                <a:sym typeface="Open Sans"/>
              </a:rPr>
              <a:t>C</a:t>
            </a:r>
            <a:r>
              <a:rPr lang="en" sz="1600" b="0" i="0">
                <a:solidFill>
                  <a:schemeClr val="lt2"/>
                </a:solidFill>
                <a:latin typeface="Open Sans"/>
                <a:ea typeface="Open Sans"/>
                <a:cs typeface="Open Sans"/>
                <a:sym typeface="Open Sans"/>
              </a:rPr>
              <a:t>onvening faculty, staff, students, alumni and partners around strategic global themes and topics</a:t>
            </a:r>
            <a:endParaRPr sz="2200">
              <a:solidFill>
                <a:schemeClr val="lt2"/>
              </a:solidFill>
            </a:endParaRPr>
          </a:p>
          <a:p>
            <a:pPr marL="457200" lvl="0" indent="-330200" algn="l" rtl="0">
              <a:spcBef>
                <a:spcPts val="0"/>
              </a:spcBef>
              <a:spcAft>
                <a:spcPts val="0"/>
              </a:spcAft>
              <a:buClr>
                <a:schemeClr val="lt2"/>
              </a:buClr>
              <a:buSzPts val="1600"/>
              <a:buFont typeface="Open Sans"/>
              <a:buAutoNum type="arabicPeriod"/>
            </a:pPr>
            <a:r>
              <a:rPr lang="en" sz="1600" b="0" i="0">
                <a:solidFill>
                  <a:schemeClr val="lt2"/>
                </a:solidFill>
                <a:latin typeface="Open Sans"/>
                <a:ea typeface="Open Sans"/>
                <a:cs typeface="Open Sans"/>
                <a:sym typeface="Open Sans"/>
              </a:rPr>
              <a:t>Advocating for the importance of global engagement to leaders across the UW</a:t>
            </a:r>
            <a:endParaRPr sz="2200">
              <a:solidFill>
                <a:schemeClr val="lt2"/>
              </a:solidFill>
            </a:endParaRPr>
          </a:p>
          <a:p>
            <a:pPr marL="457200" lvl="0" indent="-330200" algn="l" rtl="0">
              <a:spcBef>
                <a:spcPts val="0"/>
              </a:spcBef>
              <a:spcAft>
                <a:spcPts val="0"/>
              </a:spcAft>
              <a:buClr>
                <a:schemeClr val="lt2"/>
              </a:buClr>
              <a:buSzPts val="1600"/>
              <a:buFont typeface="Open Sans"/>
              <a:buAutoNum type="arabicPeriod"/>
            </a:pPr>
            <a:r>
              <a:rPr lang="en" sz="1600" b="0">
                <a:solidFill>
                  <a:schemeClr val="lt2"/>
                </a:solidFill>
                <a:latin typeface="Open Sans"/>
                <a:ea typeface="Open Sans"/>
                <a:cs typeface="Open Sans"/>
                <a:sym typeface="Open Sans"/>
              </a:rPr>
              <a:t>B</a:t>
            </a:r>
            <a:r>
              <a:rPr lang="en" sz="1600" b="0" i="0">
                <a:solidFill>
                  <a:schemeClr val="lt2"/>
                </a:solidFill>
                <a:latin typeface="Open Sans"/>
                <a:ea typeface="Open Sans"/>
                <a:cs typeface="Open Sans"/>
                <a:sym typeface="Open Sans"/>
              </a:rPr>
              <a:t>uilding a global information hub and proactively creating awareness and connection to our information, data, resources, and services.</a:t>
            </a:r>
            <a:endParaRPr sz="1600" b="0" i="0">
              <a:solidFill>
                <a:schemeClr val="lt2"/>
              </a:solidFill>
              <a:latin typeface="Open Sans"/>
              <a:ea typeface="Open Sans"/>
              <a:cs typeface="Open Sans"/>
              <a:sym typeface="Open Sans"/>
            </a:endParaRPr>
          </a:p>
          <a:p>
            <a:pPr marL="0" lvl="0" indent="0" algn="l" rtl="0">
              <a:spcBef>
                <a:spcPts val="0"/>
              </a:spcBef>
              <a:spcAft>
                <a:spcPts val="0"/>
              </a:spcAft>
              <a:buNone/>
            </a:pPr>
            <a:r>
              <a:rPr lang="en" sz="1600" b="0">
                <a:solidFill>
                  <a:schemeClr val="lt2"/>
                </a:solidFill>
              </a:rPr>
              <a:t>Goals:</a:t>
            </a:r>
            <a:endParaRPr sz="1600" b="0">
              <a:solidFill>
                <a:schemeClr val="lt2"/>
              </a:solidFill>
            </a:endParaRPr>
          </a:p>
          <a:p>
            <a:pPr marL="457200" lvl="0" indent="-330200" algn="l" rtl="0">
              <a:spcBef>
                <a:spcPts val="360"/>
              </a:spcBef>
              <a:spcAft>
                <a:spcPts val="0"/>
              </a:spcAft>
              <a:buClr>
                <a:schemeClr val="lt2"/>
              </a:buClr>
              <a:buSzPts val="1600"/>
              <a:buAutoNum type="arabicPeriod"/>
            </a:pPr>
            <a:r>
              <a:rPr lang="en" sz="1600" b="0">
                <a:solidFill>
                  <a:schemeClr val="lt2"/>
                </a:solidFill>
              </a:rPr>
              <a:t>Advancing teaching and learning beyond study abroad</a:t>
            </a:r>
            <a:endParaRPr sz="2200">
              <a:solidFill>
                <a:schemeClr val="lt2"/>
              </a:solidFill>
            </a:endParaRPr>
          </a:p>
          <a:p>
            <a:pPr marL="457200" lvl="0" indent="-330200" algn="l" rtl="0">
              <a:spcBef>
                <a:spcPts val="0"/>
              </a:spcBef>
              <a:spcAft>
                <a:spcPts val="0"/>
              </a:spcAft>
              <a:buClr>
                <a:schemeClr val="lt2"/>
              </a:buClr>
              <a:buSzPts val="1600"/>
              <a:buAutoNum type="arabicPeriod"/>
            </a:pPr>
            <a:r>
              <a:rPr lang="en" sz="1600" b="0">
                <a:solidFill>
                  <a:schemeClr val="lt2"/>
                </a:solidFill>
              </a:rPr>
              <a:t>Developing and nurture partnerships with units supporting faculty research and service</a:t>
            </a:r>
            <a:endParaRPr sz="2200">
              <a:solidFill>
                <a:schemeClr val="lt2"/>
              </a:solidFill>
            </a:endParaRPr>
          </a:p>
          <a:p>
            <a:pPr marL="457200" lvl="0" indent="-330200" algn="l" rtl="0">
              <a:spcBef>
                <a:spcPts val="0"/>
              </a:spcBef>
              <a:spcAft>
                <a:spcPts val="0"/>
              </a:spcAft>
              <a:buClr>
                <a:schemeClr val="lt2"/>
              </a:buClr>
              <a:buSzPts val="1600"/>
              <a:buAutoNum type="arabicPeriod"/>
            </a:pPr>
            <a:r>
              <a:rPr lang="en" sz="1600" b="0">
                <a:solidFill>
                  <a:schemeClr val="lt2"/>
                </a:solidFill>
              </a:rPr>
              <a:t>Advocating for the importance of global engagement across the UW</a:t>
            </a:r>
            <a:endParaRPr sz="2200">
              <a:solidFill>
                <a:schemeClr val="lt2"/>
              </a:solidFill>
            </a:endParaRPr>
          </a:p>
          <a:p>
            <a:pPr marL="457200" lvl="0" indent="-330200" algn="l" rtl="0">
              <a:spcBef>
                <a:spcPts val="0"/>
              </a:spcBef>
              <a:spcAft>
                <a:spcPts val="0"/>
              </a:spcAft>
              <a:buClr>
                <a:schemeClr val="lt2"/>
              </a:buClr>
              <a:buSzPts val="1600"/>
              <a:buAutoNum type="arabicPeriod"/>
            </a:pPr>
            <a:r>
              <a:rPr lang="en" sz="1600" b="0">
                <a:solidFill>
                  <a:schemeClr val="lt2"/>
                </a:solidFill>
              </a:rPr>
              <a:t>Nurturing relationships with other UW units that are facilitators and partners in our work.</a:t>
            </a:r>
            <a:endParaRPr sz="1600" b="0">
              <a:solidFill>
                <a:schemeClr val="lt2"/>
              </a:solidFill>
            </a:endParaRPr>
          </a:p>
        </p:txBody>
      </p:sp>
      <p:sp>
        <p:nvSpPr>
          <p:cNvPr id="135" name="Google Shape;135;p25"/>
          <p:cNvSpPr txBox="1">
            <a:spLocks noGrp="1"/>
          </p:cNvSpPr>
          <p:nvPr>
            <p:ph type="title"/>
          </p:nvPr>
        </p:nvSpPr>
        <p:spPr>
          <a:xfrm>
            <a:off x="671757" y="365069"/>
            <a:ext cx="8184600" cy="998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200"/>
              <a:buFont typeface="Encode Sans Black"/>
              <a:buNone/>
            </a:pPr>
            <a:r>
              <a:rPr lang="en" sz="2600" b="0">
                <a:latin typeface="Open Sans ExtraBold"/>
                <a:ea typeface="Open Sans ExtraBold"/>
                <a:cs typeface="Open Sans ExtraBold"/>
                <a:sym typeface="Open Sans ExtraBold"/>
              </a:rPr>
              <a:t>Catalyzing Community Global Engagement</a:t>
            </a:r>
            <a:endParaRPr sz="2600" b="0">
              <a:latin typeface="Open Sans ExtraBold"/>
              <a:ea typeface="Open Sans ExtraBold"/>
              <a:cs typeface="Open Sans ExtraBold"/>
              <a:sym typeface="Open Sa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latin typeface="Open Sans"/>
                <a:ea typeface="Open Sans"/>
                <a:cs typeface="Open Sans"/>
                <a:sym typeface="Open Sans"/>
              </a:rPr>
              <a:t>Global Innovation Fund</a:t>
            </a:r>
            <a:endParaRPr sz="2600" b="1">
              <a:solidFill>
                <a:srgbClr val="FFFFFF"/>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41" name="Google Shape;141;p26"/>
          <p:cNvSpPr txBox="1">
            <a:spLocks noGrp="1"/>
          </p:cNvSpPr>
          <p:nvPr>
            <p:ph type="body" idx="1"/>
          </p:nvPr>
        </p:nvSpPr>
        <p:spPr>
          <a:xfrm>
            <a:off x="198588" y="1058833"/>
            <a:ext cx="4418400" cy="5128500"/>
          </a:xfrm>
          <a:prstGeom prst="rect">
            <a:avLst/>
          </a:prstGeom>
        </p:spPr>
        <p:txBody>
          <a:bodyPr spcFirstLastPara="1" wrap="square" lIns="91425" tIns="91425" rIns="91425" bIns="91425" anchor="ctr" anchorCtr="0">
            <a:noAutofit/>
          </a:bodyPr>
          <a:lstStyle/>
          <a:p>
            <a:pPr marL="457200" lvl="0" indent="-355600" algn="l" rtl="0">
              <a:lnSpc>
                <a:spcPct val="115000"/>
              </a:lnSpc>
              <a:spcBef>
                <a:spcPts val="1000"/>
              </a:spcBef>
              <a:spcAft>
                <a:spcPts val="0"/>
              </a:spcAft>
              <a:buClr>
                <a:srgbClr val="FFFFFF"/>
              </a:buClr>
              <a:buSzPts val="2000"/>
              <a:buFont typeface="Open Sans"/>
              <a:buChar char="●"/>
            </a:pPr>
            <a:r>
              <a:rPr lang="en" sz="2000" b="1">
                <a:solidFill>
                  <a:srgbClr val="FFFFFF"/>
                </a:solidFill>
                <a:latin typeface="Open Sans"/>
                <a:ea typeface="Open Sans"/>
                <a:cs typeface="Open Sans"/>
                <a:sym typeface="Open Sans"/>
              </a:rPr>
              <a:t>Program began in 2015</a:t>
            </a:r>
            <a:endParaRPr sz="2000" b="1">
              <a:solidFill>
                <a:srgbClr val="FFFFFF"/>
              </a:solidFill>
              <a:latin typeface="Open Sans"/>
              <a:ea typeface="Open Sans"/>
              <a:cs typeface="Open Sans"/>
              <a:sym typeface="Open Sans"/>
            </a:endParaRPr>
          </a:p>
          <a:p>
            <a:pPr marL="457200" lvl="0" indent="-355600" algn="l" rtl="0">
              <a:lnSpc>
                <a:spcPct val="115000"/>
              </a:lnSpc>
              <a:spcBef>
                <a:spcPts val="0"/>
              </a:spcBef>
              <a:spcAft>
                <a:spcPts val="0"/>
              </a:spcAft>
              <a:buClr>
                <a:srgbClr val="FFFFFF"/>
              </a:buClr>
              <a:buSzPts val="2000"/>
              <a:buFont typeface="Open Sans"/>
              <a:buChar char="●"/>
            </a:pPr>
            <a:r>
              <a:rPr lang="en" sz="2000" b="1">
                <a:solidFill>
                  <a:srgbClr val="FFFFFF"/>
                </a:solidFill>
                <a:latin typeface="Open Sans"/>
                <a:ea typeface="Open Sans"/>
                <a:cs typeface="Open Sans"/>
                <a:sym typeface="Open Sans"/>
              </a:rPr>
              <a:t>Purpose: </a:t>
            </a:r>
            <a:endParaRPr sz="2000" b="1">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Seeding cross-college, cross-continent collaboration </a:t>
            </a:r>
            <a:endParaRPr sz="2000">
              <a:solidFill>
                <a:srgbClr val="FFFFFF"/>
              </a:solidFill>
              <a:latin typeface="Open Sans"/>
              <a:ea typeface="Open Sans"/>
              <a:cs typeface="Open Sans"/>
              <a:sym typeface="Open Sans"/>
            </a:endParaRPr>
          </a:p>
          <a:p>
            <a:pPr marL="457200" lvl="0" indent="-355600" algn="l" rtl="0">
              <a:lnSpc>
                <a:spcPct val="115000"/>
              </a:lnSpc>
              <a:spcBef>
                <a:spcPts val="0"/>
              </a:spcBef>
              <a:spcAft>
                <a:spcPts val="0"/>
              </a:spcAft>
              <a:buClr>
                <a:srgbClr val="FFFFFF"/>
              </a:buClr>
              <a:buSzPts val="2000"/>
              <a:buFont typeface="Open Sans"/>
              <a:buChar char="●"/>
            </a:pPr>
            <a:r>
              <a:rPr lang="en" sz="2000" b="1">
                <a:solidFill>
                  <a:srgbClr val="FFFFFF"/>
                </a:solidFill>
                <a:latin typeface="Open Sans"/>
                <a:ea typeface="Open Sans"/>
                <a:cs typeface="Open Sans"/>
                <a:sym typeface="Open Sans"/>
              </a:rPr>
              <a:t>Priorities have included: </a:t>
            </a:r>
            <a:endParaRPr sz="2000" b="1">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Race &amp; Equity Initiative</a:t>
            </a:r>
            <a:endParaRPr sz="2000">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Regional: China, East Asia, Kenya</a:t>
            </a:r>
            <a:endParaRPr sz="2000">
              <a:solidFill>
                <a:srgbClr val="FFFFFF"/>
              </a:solidFill>
              <a:latin typeface="Open Sans"/>
              <a:ea typeface="Open Sans"/>
              <a:cs typeface="Open Sans"/>
              <a:sym typeface="Open Sans"/>
            </a:endParaRPr>
          </a:p>
        </p:txBody>
      </p:sp>
      <p:pic>
        <p:nvPicPr>
          <p:cNvPr id="142" name="Google Shape;142;p26" descr="Bar_RtAngle_7502_RGB.png"/>
          <p:cNvPicPr preferRelativeResize="0"/>
          <p:nvPr/>
        </p:nvPicPr>
        <p:blipFill rotWithShape="1">
          <a:blip r:embed="rId3">
            <a:alphaModFix/>
          </a:blip>
          <a:srcRect/>
          <a:stretch/>
        </p:blipFill>
        <p:spPr>
          <a:xfrm>
            <a:off x="401962" y="1217414"/>
            <a:ext cx="2284305" cy="150360"/>
          </a:xfrm>
          <a:prstGeom prst="rect">
            <a:avLst/>
          </a:prstGeom>
          <a:noFill/>
          <a:ln>
            <a:noFill/>
          </a:ln>
        </p:spPr>
      </p:pic>
      <p:sp>
        <p:nvSpPr>
          <p:cNvPr id="143" name="Google Shape;143;p26"/>
          <p:cNvSpPr txBox="1">
            <a:spLocks noGrp="1"/>
          </p:cNvSpPr>
          <p:nvPr>
            <p:ph type="body" idx="1"/>
          </p:nvPr>
        </p:nvSpPr>
        <p:spPr>
          <a:xfrm>
            <a:off x="4684513" y="1058833"/>
            <a:ext cx="4260900" cy="481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lt2"/>
                </a:solidFill>
                <a:latin typeface="Open Sans"/>
                <a:ea typeface="Open Sans"/>
                <a:cs typeface="Open Sans"/>
                <a:sym typeface="Open Sans"/>
              </a:rPr>
              <a:t>Partnerships have included: </a:t>
            </a:r>
            <a:endParaRPr sz="2000" b="1">
              <a:solidFill>
                <a:schemeClr val="lt2"/>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Population Health</a:t>
            </a:r>
            <a:endParaRPr sz="2000">
              <a:solidFill>
                <a:schemeClr val="lt2"/>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Center for American Indian and Indigenous Studies</a:t>
            </a:r>
            <a:endParaRPr sz="2000">
              <a:solidFill>
                <a:schemeClr val="lt2"/>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Center for Global Studies</a:t>
            </a:r>
            <a:endParaRPr sz="2000">
              <a:solidFill>
                <a:schemeClr val="lt2"/>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a:solidFill>
                <a:schemeClr val="lt2"/>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000">
              <a:solidFill>
                <a:schemeClr val="lt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629983"/>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latin typeface="Open Sans"/>
                <a:ea typeface="Open Sans"/>
                <a:cs typeface="Open Sans"/>
                <a:sym typeface="Open Sans"/>
              </a:rPr>
              <a:t>GIF Overview</a:t>
            </a:r>
            <a:endParaRPr sz="2600" b="1">
              <a:solidFill>
                <a:srgbClr val="FFFFFF"/>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49" name="Google Shape;149;p27"/>
          <p:cNvSpPr txBox="1">
            <a:spLocks noGrp="1"/>
          </p:cNvSpPr>
          <p:nvPr>
            <p:ph type="body" idx="1"/>
          </p:nvPr>
        </p:nvSpPr>
        <p:spPr>
          <a:xfrm>
            <a:off x="311700" y="1099617"/>
            <a:ext cx="4656300" cy="5128500"/>
          </a:xfrm>
          <a:prstGeom prst="rect">
            <a:avLst/>
          </a:prstGeom>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Clr>
                <a:srgbClr val="FFFFFF"/>
              </a:buClr>
              <a:buSzPts val="2000"/>
              <a:buFont typeface="Open Sans"/>
              <a:buChar char="●"/>
            </a:pPr>
            <a:r>
              <a:rPr lang="en" sz="2000" b="1">
                <a:solidFill>
                  <a:srgbClr val="FFFFFF"/>
                </a:solidFill>
                <a:latin typeface="Open Sans"/>
                <a:ea typeface="Open Sans"/>
                <a:cs typeface="Open Sans"/>
                <a:sym typeface="Open Sans"/>
              </a:rPr>
              <a:t>Types of awards</a:t>
            </a:r>
            <a:endParaRPr sz="2000" b="1">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Research</a:t>
            </a:r>
            <a:endParaRPr sz="2000">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Study Abroad</a:t>
            </a:r>
            <a:endParaRPr sz="2000">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Programming</a:t>
            </a:r>
            <a:endParaRPr sz="2000">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Teaching &amp; Curriculum</a:t>
            </a:r>
            <a:endParaRPr sz="2000">
              <a:solidFill>
                <a:srgbClr val="FFFFFF"/>
              </a:solidFill>
              <a:latin typeface="Open Sans"/>
              <a:ea typeface="Open Sans"/>
              <a:cs typeface="Open Sans"/>
              <a:sym typeface="Open Sans"/>
            </a:endParaRPr>
          </a:p>
          <a:p>
            <a:pPr marL="914400" lvl="1" indent="-355600" algn="l" rtl="0">
              <a:lnSpc>
                <a:spcPct val="115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Hybrid</a:t>
            </a:r>
            <a:endParaRPr sz="200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2000">
              <a:solidFill>
                <a:schemeClr val="lt2"/>
              </a:solidFill>
              <a:latin typeface="Open Sans"/>
              <a:ea typeface="Open Sans"/>
              <a:cs typeface="Open Sans"/>
              <a:sym typeface="Open Sans"/>
            </a:endParaRPr>
          </a:p>
        </p:txBody>
      </p:sp>
      <p:pic>
        <p:nvPicPr>
          <p:cNvPr id="150" name="Google Shape;150;p27" descr="Bar_RtAngle_7502_RGB.png"/>
          <p:cNvPicPr preferRelativeResize="0"/>
          <p:nvPr/>
        </p:nvPicPr>
        <p:blipFill rotWithShape="1">
          <a:blip r:embed="rId3">
            <a:alphaModFix/>
          </a:blip>
          <a:srcRect/>
          <a:stretch/>
        </p:blipFill>
        <p:spPr>
          <a:xfrm>
            <a:off x="401962" y="1254030"/>
            <a:ext cx="2284305" cy="150360"/>
          </a:xfrm>
          <a:prstGeom prst="rect">
            <a:avLst/>
          </a:prstGeom>
          <a:noFill/>
          <a:ln>
            <a:noFill/>
          </a:ln>
        </p:spPr>
      </p:pic>
      <p:sp>
        <p:nvSpPr>
          <p:cNvPr id="151" name="Google Shape;151;p27"/>
          <p:cNvSpPr txBox="1"/>
          <p:nvPr/>
        </p:nvSpPr>
        <p:spPr>
          <a:xfrm>
            <a:off x="4273375" y="1447417"/>
            <a:ext cx="4378800" cy="3324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lt2"/>
              </a:buClr>
              <a:buSzPts val="2000"/>
              <a:buFont typeface="Open Sans"/>
              <a:buChar char="●"/>
            </a:pPr>
            <a:r>
              <a:rPr lang="en" sz="2000" b="1">
                <a:solidFill>
                  <a:schemeClr val="lt2"/>
                </a:solidFill>
                <a:latin typeface="Open Sans"/>
                <a:ea typeface="Open Sans"/>
                <a:cs typeface="Open Sans"/>
                <a:sym typeface="Open Sans"/>
              </a:rPr>
              <a:t>2015-2021</a:t>
            </a:r>
            <a:endParaRPr sz="2000" b="1">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486 Total Applications </a:t>
            </a:r>
            <a:endParaRPr sz="2000">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165 Total Awarded </a:t>
            </a:r>
            <a:endParaRPr sz="2000">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$1,531,927 Total Awarded</a:t>
            </a:r>
            <a:endParaRPr sz="2000">
              <a:solidFill>
                <a:schemeClr val="lt2"/>
              </a:solidFill>
              <a:latin typeface="Open Sans"/>
              <a:ea typeface="Open Sans"/>
              <a:cs typeface="Open Sans"/>
              <a:sym typeface="Open Sans"/>
            </a:endParaRPr>
          </a:p>
          <a:p>
            <a:pPr marL="457200" lvl="0" indent="-355600" algn="l" rtl="0">
              <a:lnSpc>
                <a:spcPct val="115000"/>
              </a:lnSpc>
              <a:spcBef>
                <a:spcPts val="0"/>
              </a:spcBef>
              <a:spcAft>
                <a:spcPts val="0"/>
              </a:spcAft>
              <a:buClr>
                <a:schemeClr val="lt2"/>
              </a:buClr>
              <a:buSzPts val="2000"/>
              <a:buFont typeface="Open Sans"/>
              <a:buChar char="●"/>
            </a:pPr>
            <a:r>
              <a:rPr lang="en" sz="2000" b="1">
                <a:solidFill>
                  <a:schemeClr val="lt2"/>
                </a:solidFill>
                <a:latin typeface="Open Sans"/>
                <a:ea typeface="Open Sans"/>
                <a:cs typeface="Open Sans"/>
                <a:sym typeface="Open Sans"/>
              </a:rPr>
              <a:t>Annual award averages</a:t>
            </a:r>
            <a:endParaRPr sz="2000" b="1">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Research award: $14,700</a:t>
            </a:r>
            <a:endParaRPr sz="2000">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Study Abroad: $7,600</a:t>
            </a:r>
            <a:endParaRPr sz="2000">
              <a:solidFill>
                <a:schemeClr val="lt2"/>
              </a:solidFill>
              <a:latin typeface="Open Sans"/>
              <a:ea typeface="Open Sans"/>
              <a:cs typeface="Open Sans"/>
              <a:sym typeface="Open Sans"/>
            </a:endParaRPr>
          </a:p>
          <a:p>
            <a:pPr marL="914400" lvl="1" indent="-355600" algn="l" rtl="0">
              <a:lnSpc>
                <a:spcPct val="115000"/>
              </a:lnSpc>
              <a:spcBef>
                <a:spcPts val="0"/>
              </a:spcBef>
              <a:spcAft>
                <a:spcPts val="0"/>
              </a:spcAft>
              <a:buClr>
                <a:schemeClr val="lt2"/>
              </a:buClr>
              <a:buSzPts val="2000"/>
              <a:buFont typeface="Open Sans"/>
              <a:buChar char="○"/>
            </a:pPr>
            <a:r>
              <a:rPr lang="en" sz="2000">
                <a:solidFill>
                  <a:schemeClr val="lt2"/>
                </a:solidFill>
                <a:latin typeface="Open Sans"/>
                <a:ea typeface="Open Sans"/>
                <a:cs typeface="Open Sans"/>
                <a:sym typeface="Open Sans"/>
              </a:rPr>
              <a:t>Typically $150-$200K total awarded each year</a:t>
            </a:r>
            <a:endParaRPr sz="2000">
              <a:solidFill>
                <a:schemeClr val="lt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latin typeface="Open Sans"/>
                <a:ea typeface="Open Sans"/>
                <a:cs typeface="Open Sans"/>
                <a:sym typeface="Open Sans"/>
              </a:rPr>
              <a:t>Global Engagement Fellows</a:t>
            </a:r>
            <a:endParaRPr sz="2600" b="1">
              <a:solidFill>
                <a:srgbClr val="FFFFFF"/>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57" name="Google Shape;157;p28"/>
          <p:cNvSpPr txBox="1">
            <a:spLocks noGrp="1"/>
          </p:cNvSpPr>
          <p:nvPr>
            <p:ph type="body" idx="1"/>
          </p:nvPr>
        </p:nvSpPr>
        <p:spPr>
          <a:xfrm>
            <a:off x="311700" y="1213000"/>
            <a:ext cx="8520600" cy="4431900"/>
          </a:xfrm>
          <a:prstGeom prst="rect">
            <a:avLst/>
          </a:prstGeom>
        </p:spPr>
        <p:txBody>
          <a:bodyPr spcFirstLastPara="1" wrap="square" lIns="91425" tIns="91425" rIns="91425" bIns="91425" anchor="ctr" anchorCtr="0">
            <a:noAutofit/>
          </a:bodyPr>
          <a:lstStyle/>
          <a:p>
            <a:pPr marL="342900" lvl="0" indent="-355600" algn="l" rtl="0">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The Global Engagement Fellows (fellows) will convene new cross-disciplinary groups of faculty (referred to as “communities”) that share a common interest. The fellows will convene these communities on a pilot basis for the 2022-2023 academic year.</a:t>
            </a:r>
            <a:endParaRPr sz="2000">
              <a:solidFill>
                <a:srgbClr val="FFFFFF"/>
              </a:solidFill>
              <a:latin typeface="Open Sans"/>
              <a:ea typeface="Open Sans"/>
              <a:cs typeface="Open Sans"/>
              <a:sym typeface="Open Sans"/>
            </a:endParaRPr>
          </a:p>
          <a:p>
            <a:pPr marL="342900" lvl="0" indent="-355600" algn="l" rtl="0">
              <a:spcBef>
                <a:spcPts val="1000"/>
              </a:spcBef>
              <a:spcAft>
                <a:spcPts val="1000"/>
              </a:spcAft>
              <a:buClr>
                <a:srgbClr val="FFFFFF"/>
              </a:buClr>
              <a:buSzPts val="2000"/>
              <a:buFont typeface="Open Sans"/>
              <a:buChar char="●"/>
            </a:pPr>
            <a:r>
              <a:rPr lang="en" sz="2000">
                <a:solidFill>
                  <a:srgbClr val="FFFFFF"/>
                </a:solidFill>
                <a:latin typeface="Open Sans"/>
                <a:ea typeface="Open Sans"/>
                <a:cs typeface="Open Sans"/>
                <a:sym typeface="Open Sans"/>
              </a:rPr>
              <a:t>The purpose of the Global Engagement Fellows grant program is to increase connections and foster deeper ties among faculty across units at the UW. The grants were developed and awarded in response to the work of the Global Engagement Task Force.</a:t>
            </a:r>
            <a:endParaRPr sz="2000">
              <a:solidFill>
                <a:srgbClr val="FFFFFF"/>
              </a:solidFill>
              <a:latin typeface="Open Sans"/>
              <a:ea typeface="Open Sans"/>
              <a:cs typeface="Open Sans"/>
              <a:sym typeface="Open Sans"/>
            </a:endParaRPr>
          </a:p>
        </p:txBody>
      </p:sp>
      <p:pic>
        <p:nvPicPr>
          <p:cNvPr id="158" name="Google Shape;158;p28" descr="Bar_RtAngle_7502_RGB.png"/>
          <p:cNvPicPr preferRelativeResize="0"/>
          <p:nvPr/>
        </p:nvPicPr>
        <p:blipFill rotWithShape="1">
          <a:blip r:embed="rId3">
            <a:alphaModFix/>
          </a:blip>
          <a:srcRect/>
          <a:stretch/>
        </p:blipFill>
        <p:spPr>
          <a:xfrm>
            <a:off x="401962" y="1217414"/>
            <a:ext cx="2284305" cy="15036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On-screen Show (4:3)</PresentationFormat>
  <Paragraphs>81</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Open Sans</vt:lpstr>
      <vt:lpstr>Open Sans ExtraBold</vt:lpstr>
      <vt:lpstr>Open Sans Light</vt:lpstr>
      <vt:lpstr>Encode Sans</vt:lpstr>
      <vt:lpstr>Calibri</vt:lpstr>
      <vt:lpstr>Merriweather Sans</vt:lpstr>
      <vt:lpstr>Roboto</vt:lpstr>
      <vt:lpstr>Encode Sans Black</vt:lpstr>
      <vt:lpstr>Simple Light</vt:lpstr>
      <vt:lpstr>Custom Design</vt:lpstr>
      <vt:lpstr>Reimagining Global Affairs &amp; Global Engagement</vt:lpstr>
      <vt:lpstr>General Support Services </vt:lpstr>
      <vt:lpstr>Signature Initiatives &amp; Programs</vt:lpstr>
      <vt:lpstr>OGA STRATEGIC PLAN PRIORITIES 2022-2026</vt:lpstr>
      <vt:lpstr>Advancing Diversity, Equity, and Inclusion</vt:lpstr>
      <vt:lpstr>Catalyzing Community Global Engagement</vt:lpstr>
      <vt:lpstr>Global Innovation Fund </vt:lpstr>
      <vt:lpstr>GIF Overview </vt:lpstr>
      <vt:lpstr>Global Engagement Fellows </vt:lpstr>
      <vt:lpstr>Global Travel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Global Affairs &amp; Global Engagement</dc:title>
  <dc:creator>Azalea Vasquez</dc:creator>
  <cp:lastModifiedBy>Azalea Vasquez</cp:lastModifiedBy>
  <cp:revision>1</cp:revision>
  <dcterms:modified xsi:type="dcterms:W3CDTF">2022-11-11T19:31:36Z</dcterms:modified>
</cp:coreProperties>
</file>