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 Black" panose="020B0604020202020204" charset="0"/>
      <p:bold r:id="rId22"/>
    </p:embeddedFont>
    <p:embeddedFont>
      <p:font typeface="Merriweather Sans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ec4b4740d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ec4b4740d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6ec4b4740d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ec4b4740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ec4b4740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6ec4b4740d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f035168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f0351688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5f03516889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f035168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f035168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5f0351688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93a2b6ce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793a2b6ce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6ec4b474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6ec4b474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7" name="Google Shape;47;g16ec4b4740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5f0351688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5f0351688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Mention HSD presentation coming up next - </a:t>
            </a:r>
            <a:endParaRPr sz="1100"/>
          </a:p>
        </p:txBody>
      </p:sp>
      <p:sp>
        <p:nvSpPr>
          <p:cNvPr id="54" name="Google Shape;54;g15f03516889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f035168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f0351688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15f03516889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f0351688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f0351688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5f0351688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f035168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f035168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NIH is not awarding more to cover these costs; still within any total award cost limit.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not reviewing whether such costs in budget or if adequate; discretionary and up to PI.</a:t>
            </a:r>
            <a:endParaRPr/>
          </a:p>
        </p:txBody>
      </p:sp>
      <p:sp>
        <p:nvSpPr>
          <p:cNvPr id="75" name="Google Shape;75;g15f0351688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specific instructions can come from GMS, rather than generic JIT notification.</a:t>
            </a:r>
            <a:endParaRPr/>
          </a:p>
        </p:txBody>
      </p:sp>
      <p:sp>
        <p:nvSpPr>
          <p:cNvPr id="82" name="Google Shape;82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ec4b4740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ec4b4740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specific instructions can come from GMS, rather than generic JIT notification.</a:t>
            </a:r>
            <a:endParaRPr/>
          </a:p>
        </p:txBody>
      </p:sp>
      <p:sp>
        <p:nvSpPr>
          <p:cNvPr id="89" name="Google Shape;89;g16ec4b4740d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21-013.html" TargetMode="External"/><Relationship Id="rId3" Type="http://schemas.openxmlformats.org/officeDocument/2006/relationships/hyperlink" Target="https://grants.nih.gov/grants/guide/notice-files/NOT-OD-21-013.html?mkt_tok=MTMxLUFRTy0yMjUAAAGHQyCorD5JK-9uoUIhMYzFuwEcvnIZtDy8dEh_RBZ_AYk019JChULhZHcKyeCau1mHGg_L6hUa4x6ouSGavxb-zdlG04thlCPJAnityMw9Qs4LhQ" TargetMode="External"/><Relationship Id="rId7" Type="http://schemas.openxmlformats.org/officeDocument/2006/relationships/hyperlink" Target="https://grants.nih.gov/grants/electronicreceipt/files/high-level-form-change-summary-FORMS-H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ing.nih.gov/other-sharing-policies/nih-institute-and-center-data-sharing-policies" TargetMode="External"/><Relationship Id="rId5" Type="http://schemas.openxmlformats.org/officeDocument/2006/relationships/hyperlink" Target="https://sharing.nih.gov/data-management-and-sharing-policy/planning-and-budgeting-DMS/writing-a-data-management-and-sharing-plan?mkt_tok=MTMxLUFRTy0yMjUAAAGHQyCorJJnopLjxgdziFJSj30_NhiIENTfuMhJVg-xTkd4z2Iug_GkJ2W7lN89jNW1Vn8miAizE26u0jGOHLhMMRFNEzVWrHOkGFewdQPJH1LZkQ#after" TargetMode="External"/><Relationship Id="rId4" Type="http://schemas.openxmlformats.org/officeDocument/2006/relationships/hyperlink" Target="https://sharing.nih.gov/data-management-and-sharing-policy/data-management" TargetMode="External"/><Relationship Id="rId9" Type="http://schemas.openxmlformats.org/officeDocument/2006/relationships/hyperlink" Target="https://sharing.nih.gov/fa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washington.edu/openscholarship/services/research-data" TargetMode="External"/><Relationship Id="rId7" Type="http://schemas.openxmlformats.org/officeDocument/2006/relationships/hyperlink" Target="https://www.washington.edu/research/myresearch-lifecycle/setup/collaborations/sharing-information-and-data/#du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policies/gim-37-research-data/" TargetMode="External"/><Relationship Id="rId5" Type="http://schemas.openxmlformats.org/officeDocument/2006/relationships/hyperlink" Target="https://guides.lib.uw.edu/research/dmg/rdmworkshop" TargetMode="External"/><Relationship Id="rId4" Type="http://schemas.openxmlformats.org/officeDocument/2006/relationships/hyperlink" Target="https://guides.lib.uw.edu/research/dm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nih-forms-h-availability-resourc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us.od.nih.gov/all/2022/10/31/forms-h-instructions-forms-and-a-handy-checklis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planning-and-budgeting-DMS/writing-a-data-management-and-sharing-plan?mkt_tok=MTMxLUFRTy0yMjUAAAGHQyCorJJnopLjxgdziFJSj30_NhiIENTfuMhJVg-xTkd4z2Iug_GkJ2W7lN89jNW1Vn8miAizE26u0jGOHLhMMRFNEzVWrHOkGFewdQPJH1LZkQ#af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2-198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sharing-scientific-data/selecting-a-data-repository" TargetMode="External"/><Relationship Id="rId7" Type="http://schemas.openxmlformats.org/officeDocument/2006/relationships/hyperlink" Target="https://guides.lib.uw.edu/research/dmg/repository-sele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3data.org/" TargetMode="External"/><Relationship Id="rId5" Type="http://schemas.openxmlformats.org/officeDocument/2006/relationships/hyperlink" Target="https://www.nature.com/sdata/policies/repositories" TargetMode="External"/><Relationship Id="rId4" Type="http://schemas.openxmlformats.org/officeDocument/2006/relationships/hyperlink" Target="https://sharing.nih.gov/data-management-and-sharing-policy/sharing-scientific-data/repositories-for-sharing-scientific-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our-work/forecasting-costs-for-preserving-archiving-and-promoting-access-to-biomedical-da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NIH: Data Management and Sharing Policy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 2022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DMS Plan - Post-Award Changes? 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659300" y="1625450"/>
            <a:ext cx="8196300" cy="4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200"/>
              <a:t>Plans can be updated or revised over course of a project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200"/>
              <a:t>If any changes occur during the award or support period that affects how data is managed or shared, investigators should update the Plan to reflect the changes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200"/>
              <a:t>NIH will need to approve the updated Plan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200"/>
              <a:t>NIH staff will monitor compliance with approved DMS Plans during the annual RPPR process as well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We may see more Data Access Requests &amp; NIH Data Use Certification Agreements </a:t>
            </a:r>
            <a:endParaRPr sz="1000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Timeframe for Sharing Data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59300" y="1320650"/>
            <a:ext cx="8196300" cy="4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Shared scientific data should be made accessible as soon as possible, and no later than the time of an associated publication, or the end of performance period, whichever comes first.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NIH Resources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659300" y="1363600"/>
            <a:ext cx="8196300" cy="4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Data Management and Sharing Policy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 Data Management guidance</a:t>
            </a:r>
            <a:r>
              <a:rPr lang="en-US"/>
              <a:t> describes principles, techniques, and methods to keep in mind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NIH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Writing a DMS Plan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Specific I/C requirements</a:t>
            </a:r>
            <a:r>
              <a:rPr lang="en-US"/>
              <a:t> for DMS Plans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7"/>
              </a:rPr>
              <a:t>High Level Changes to application forms (Forms H</a:t>
            </a:r>
            <a:r>
              <a:rPr lang="en-US"/>
              <a:t>) - for due dates on/after January 25, 2023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hlinkClick r:id="rId8"/>
              </a:rPr>
              <a:t>NOT-21-013</a:t>
            </a:r>
            <a:r>
              <a:rPr lang="en-US"/>
              <a:t>: Final Data Management and Sharing Policy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hlinkClick r:id="rId9"/>
              </a:rPr>
              <a:t>NIH Scientific Data FAQs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UW Resources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659300" y="1363600"/>
            <a:ext cx="8196300" cy="4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UW Libraries </a:t>
            </a:r>
            <a:r>
              <a:rPr lang="en-US" u="sng">
                <a:hlinkClick r:id="rId3"/>
              </a:rPr>
              <a:t>Open Scholarship Commons: Research Data Management </a:t>
            </a:r>
            <a:endParaRPr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hlinkClick r:id="rId4"/>
              </a:rPr>
              <a:t>UW Libraries: Research Data Management Guide</a:t>
            </a:r>
            <a:endParaRPr u="sng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/>
              <a:t>UW Libraries offers a free, online workshop for those new to data management and stewardship</a:t>
            </a:r>
            <a:endParaRPr/>
          </a:p>
          <a:p>
            <a:pPr marL="91440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–"/>
            </a:pPr>
            <a:r>
              <a:rPr lang="en-US" u="sng">
                <a:solidFill>
                  <a:schemeClr val="accent5"/>
                </a:solidFill>
                <a:highlight>
                  <a:schemeClr val="lt2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Management Planning Workshop</a:t>
            </a:r>
            <a:endParaRPr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hlinkClick r:id="rId6"/>
              </a:rPr>
              <a:t>UW Policy Research Data GIM 37</a:t>
            </a:r>
            <a:endParaRPr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hlinkClick r:id="rId7"/>
              </a:rPr>
              <a:t>UW Need a Data Use Agreement?</a:t>
            </a:r>
            <a:r>
              <a:rPr lang="en-US" u="sng"/>
              <a:t> </a:t>
            </a:r>
            <a:r>
              <a:rPr lang="en-US"/>
              <a:t>Information on DUAs at the UW and who needs to review them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FORMS - H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659300" y="1320650"/>
            <a:ext cx="8196300" cy="4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Use ASSIST for all NIH proposals due on or after January 25th. 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FORMS-H Availability &amp; Resources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NIH FORMS-H: Instructions, Forms, Handy Checklist</a:t>
            </a:r>
            <a:endParaRPr sz="1300" u="sng">
              <a:solidFill>
                <a:srgbClr val="0074BB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does the NIH Data Management &amp; Sharing (DMS) Policy Cover?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0" y="1812925"/>
            <a:ext cx="8196300" cy="43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8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When to submit a DMS Plan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Elements of a DMS Plan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DMS Plan Review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DMS Plan Changes, both pre- and post-award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Costs associated with data management and sharing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Data Sharing - Timing and Where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Data Management Best Practices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Data Management and Sharing (DMS) Plan 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Proposal Requirement January 25, 2023</a:t>
            </a:r>
            <a:endParaRPr sz="2600"/>
          </a:p>
        </p:txBody>
      </p:sp>
      <p:sp>
        <p:nvSpPr>
          <p:cNvPr id="50" name="Google Shape;50;p8"/>
          <p:cNvSpPr txBox="1"/>
          <p:nvPr/>
        </p:nvSpPr>
        <p:spPr>
          <a:xfrm>
            <a:off x="809525" y="1589425"/>
            <a:ext cx="81048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Applies to: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 research, funded or conducted in whole or in part by NIH, that result in generation of scientific data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 NIH funding mechanisms: Grants, cooperative agreements, contracts, OTAs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Open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FOAs may also include specific requirements and may specify a repository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DMS Plan is required with proposals for new/competing NIH applications due on or after January 25, 2023. 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DMS Plan Elements - What are they? 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7788000" cy="4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No more than </a:t>
            </a:r>
            <a:r>
              <a:rPr lang="en-US" sz="2200" b="1"/>
              <a:t>two pages long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NIH </a:t>
            </a:r>
            <a:r>
              <a:rPr lang="en-US" sz="2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DMS Plan</a:t>
            </a:r>
            <a:r>
              <a:rPr lang="en-US" sz="2200"/>
              <a:t> format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Should outline how scientific data and accompanying metadata will be </a:t>
            </a:r>
            <a:r>
              <a:rPr lang="en-US" sz="2200" u="sng"/>
              <a:t>managed</a:t>
            </a:r>
            <a:r>
              <a:rPr lang="en-US" sz="2200"/>
              <a:t> and </a:t>
            </a:r>
            <a:r>
              <a:rPr lang="en-US" sz="2200" u="sng"/>
              <a:t>shared</a:t>
            </a:r>
            <a:endParaRPr sz="2200" u="sng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Include 6 recommended elements:</a:t>
            </a:r>
            <a:endParaRPr sz="22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Data Type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Related Tools, Software and/or Code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Standards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Data Preservation, Access, and Associated Timelines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Access, Distribution, or Reuse Considerations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Oversight of Data Management and Sharing</a:t>
            </a:r>
            <a:endParaRPr sz="18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Can account for restrictions on sharing, such as a regulatory restriction or ethical concerns</a:t>
            </a:r>
            <a:endParaRPr sz="22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e.g. Certificate of Confidentiality or others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Considerations for specialized datasets, data privacy, and human subjects protections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Genomic data: DMS Policy takes into account the 2014 Genomic Data Sharing (GDS) policy</a:t>
            </a:r>
            <a:endParaRPr sz="2300"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Applications subject to both the DMS Policy and the GDS Policy will submit a single Plan</a:t>
            </a:r>
            <a:endParaRPr/>
          </a:p>
          <a:p>
            <a:pPr marL="1371600" lvl="1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See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NOT-OD-22-198</a:t>
            </a:r>
            <a:r>
              <a:rPr lang="en-US"/>
              <a:t> for details and other considerations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Human subjects participant data protections:</a:t>
            </a:r>
            <a:endParaRPr sz="2300"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Informed Consent</a:t>
            </a:r>
            <a:endParaRPr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De-identification</a:t>
            </a:r>
            <a:endParaRPr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Certificate of Confidentiality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Any restrictions on sharing:</a:t>
            </a:r>
            <a:endParaRPr sz="2300"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Regulatory restrictions (e.g. HIPAA, GDPR)</a:t>
            </a:r>
            <a:endParaRPr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Tribal laws, policies and tribal sovereignty</a:t>
            </a:r>
            <a:endParaRPr/>
          </a:p>
          <a:p>
            <a:pPr marL="1371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Ethical considerations</a:t>
            </a:r>
            <a:endParaRPr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Selecting a Data Repository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Review the NIH guidance for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Selecting a Repository for Data Resulting from NIH-Supported Research</a:t>
            </a:r>
            <a:endParaRPr sz="20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Funding Opportunity Announcements (FOAs) may designate a specific Data Repository which needs to be used</a:t>
            </a:r>
            <a:endParaRPr sz="20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NIH maintains 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list of NIH- supported Repositories</a:t>
            </a:r>
            <a:r>
              <a:rPr lang="en-US" sz="2000"/>
              <a:t> </a:t>
            </a:r>
            <a:endParaRPr sz="20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There are some non-federal repository tools and guidance: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900"/>
              <a:buChar char="–"/>
            </a:pPr>
            <a:r>
              <a:rPr lang="en-US"/>
              <a:t>Nature’s</a:t>
            </a:r>
            <a:r>
              <a:rPr lang="en-US" sz="190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en-US" sz="19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Data Repository Guidance</a:t>
            </a:r>
            <a:endParaRPr sz="19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900"/>
              <a:buChar char="–"/>
            </a:pPr>
            <a:r>
              <a:rPr lang="en-US" sz="19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Registry of Research Data Repositories</a:t>
            </a:r>
            <a:endParaRPr sz="19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UW Libraries has a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listing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 of repositories</a:t>
            </a:r>
            <a:endParaRPr sz="200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Budgeting Costs: Data Management &amp; Sharing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551800" y="1584325"/>
            <a:ext cx="8303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be included as a direct cost in the proposal budget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/>
              <a:t>Label as “Data Management and Sharing Costs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/>
              <a:t>Address in budget justification </a:t>
            </a:r>
            <a:endParaRPr sz="16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Must be incurred before end of the project period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Review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Forecasting Costs for Preserving, Archiving, and Promoting Access to Biomedical Data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/>
              <a:t>Cost Examples: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1600"/>
              <a:t>Curating &amp; formatting data for transmission to &amp; storage at a selected repository for long-term preservation &amp; access, including de-identifying data</a:t>
            </a:r>
            <a:endParaRPr sz="16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1600"/>
              <a:t>Preparing metadata to foster discoverability, interpretation, and reuse </a:t>
            </a:r>
            <a:endParaRPr sz="16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1600"/>
              <a:t>Preserving &amp; sharing data through established repositories, e.g. data deposit fee</a:t>
            </a:r>
            <a:endParaRPr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DMS Plan - Who reviews? 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NIH application component:</a:t>
            </a:r>
            <a:endParaRPr sz="2500"/>
          </a:p>
          <a:p>
            <a:pPr marL="13716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New NIH FORMS-H includes an attachment section for including the DMS Plan in proposals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Plans are assessed by </a:t>
            </a:r>
            <a:r>
              <a:rPr lang="en-US" sz="2500" b="1"/>
              <a:t>NIH Institute/Center Program staff </a:t>
            </a:r>
            <a:endParaRPr sz="2500" b="1"/>
          </a:p>
          <a:p>
            <a:pPr marL="13716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Ensure elements adequately addressed</a:t>
            </a:r>
            <a:endParaRPr sz="2500"/>
          </a:p>
          <a:p>
            <a:pPr marL="13716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Not reviewed by peer reviewers as part of Overall Impact score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OSP is not reviewing content of DMS plans.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DMS Plan - Pre-Award Changes? 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720200" y="1573650"/>
            <a:ext cx="8087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2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Changes</a:t>
            </a:r>
            <a:r>
              <a:rPr lang="en-US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are needed, applicants will be notified via Just-in-Time (JIT)</a:t>
            </a: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600"/>
              <a:buFont typeface="Merriweather Sans"/>
              <a:buChar char="&gt;"/>
            </a:pPr>
            <a:r>
              <a:rPr lang="en-US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Revisions should be submitted as part of the JIT response (e.g. via OSP to Grants Management Specialist or in eRA Commons)</a:t>
            </a: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600"/>
              <a:buFont typeface="Merriweather Sans"/>
              <a:buChar char="&gt;"/>
            </a:pPr>
            <a:r>
              <a:rPr lang="en-US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Defer to instructions from NIH GMS </a:t>
            </a: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(4:3)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Open Sans Light</vt:lpstr>
      <vt:lpstr>Arial</vt:lpstr>
      <vt:lpstr>Merriweather Sans</vt:lpstr>
      <vt:lpstr>Calibri</vt:lpstr>
      <vt:lpstr>Encode Sans Black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2022-11-11T19:32:53Z</dcterms:modified>
</cp:coreProperties>
</file>