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1478"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171450" marR="0" lvl="0" indent="-171450" algn="l" rtl="0">
              <a:lnSpc>
                <a:spcPct val="100000"/>
              </a:lnSpc>
              <a:spcBef>
                <a:spcPts val="0"/>
              </a:spcBef>
              <a:spcAft>
                <a:spcPts val="0"/>
              </a:spcAft>
              <a:buClr>
                <a:schemeClr val="dk1"/>
              </a:buClr>
              <a:buSzPts val="1800"/>
              <a:buFont typeface="Arial"/>
              <a:buChar char="•"/>
            </a:pPr>
            <a:r>
              <a:rPr lang="en-US" sz="1800">
                <a:latin typeface="Calibri"/>
                <a:ea typeface="Calibri"/>
                <a:cs typeface="Calibri"/>
                <a:sym typeface="Calibri"/>
              </a:rPr>
              <a:t>It is a protection that is especially useful when research will collect information from research participants that could present legal risks, like research on drug abuse or abortion.</a:t>
            </a:r>
            <a:endParaRPr/>
          </a:p>
          <a:p>
            <a:pPr marL="0" lvl="0" indent="0" algn="l" rtl="0">
              <a:spcBef>
                <a:spcPts val="0"/>
              </a:spcBef>
              <a:spcAft>
                <a:spcPts val="0"/>
              </a:spcAft>
              <a:buClr>
                <a:schemeClr val="dk1"/>
              </a:buClr>
              <a:buSzPts val="1200"/>
              <a:buFont typeface="Arial"/>
              <a:buNone/>
            </a:pPr>
            <a:endParaRPr/>
          </a:p>
        </p:txBody>
      </p:sp>
      <p:sp>
        <p:nvSpPr>
          <p:cNvPr id="110" name="Google Shape;110;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171450" marR="0" lvl="0" indent="-171450" algn="l" rtl="0">
              <a:lnSpc>
                <a:spcPct val="100000"/>
              </a:lnSpc>
              <a:spcBef>
                <a:spcPts val="0"/>
              </a:spcBef>
              <a:spcAft>
                <a:spcPts val="0"/>
              </a:spcAft>
              <a:buClr>
                <a:schemeClr val="dk1"/>
              </a:buClr>
              <a:buSzPts val="1800"/>
              <a:buFont typeface="Arial"/>
              <a:buChar char="•"/>
            </a:pPr>
            <a:r>
              <a:rPr lang="en-US" sz="1800">
                <a:latin typeface="Calibri"/>
                <a:ea typeface="Calibri"/>
                <a:cs typeface="Calibri"/>
                <a:sym typeface="Calibri"/>
              </a:rPr>
              <a:t>If you have an NIH funded study that collects identifiable information, then you have a CoC. HSD will point this out in the IRB review process to ensure that the requisite consent language is included and advise researchers of their responsibilities with regard to the certificate. </a:t>
            </a:r>
            <a:endParaRPr/>
          </a:p>
          <a:p>
            <a:pPr marL="171450" marR="0" lvl="0" indent="-171450" algn="l" rtl="0">
              <a:lnSpc>
                <a:spcPct val="100000"/>
              </a:lnSpc>
              <a:spcBef>
                <a:spcPts val="0"/>
              </a:spcBef>
              <a:spcAft>
                <a:spcPts val="0"/>
              </a:spcAft>
              <a:buClr>
                <a:schemeClr val="dk1"/>
              </a:buClr>
              <a:buSzPts val="1800"/>
              <a:buFont typeface="Arial"/>
              <a:buChar char="•"/>
            </a:pPr>
            <a:r>
              <a:rPr lang="en-US" sz="1800">
                <a:latin typeface="Calibri"/>
                <a:ea typeface="Calibri"/>
                <a:cs typeface="Calibri"/>
                <a:sym typeface="Calibri"/>
              </a:rPr>
              <a:t>Sometimes the IRB will require researcher to apply for a CoC as an added protection when a study does not already have one.</a:t>
            </a:r>
            <a:endParaRPr/>
          </a:p>
          <a:p>
            <a:pPr marL="171450" lvl="0" indent="-95250" algn="l" rtl="0">
              <a:spcBef>
                <a:spcPts val="0"/>
              </a:spcBef>
              <a:spcAft>
                <a:spcPts val="0"/>
              </a:spcAft>
              <a:buClr>
                <a:schemeClr val="dk1"/>
              </a:buClr>
              <a:buSzPts val="1200"/>
              <a:buFont typeface="Arial"/>
              <a:buNone/>
            </a:pPr>
            <a:endParaRPr/>
          </a:p>
        </p:txBody>
      </p:sp>
      <p:sp>
        <p:nvSpPr>
          <p:cNvPr id="124" name="Google Shape;124;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8" name="Google Shape;13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9" name="Google Shape;139;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800">
                <a:latin typeface="Calibri"/>
                <a:ea typeface="Calibri"/>
                <a:cs typeface="Calibri"/>
                <a:sym typeface="Calibri"/>
              </a:rPr>
              <a:t>Data sharing for research purposes is permitted by CoC requirements provided that it is consistent with human subjects regulations. For the most part, this just means that researchers should obtain IRB review and include a description of the sharing and future use of a subjects information in the consent form (which is an element of consent required by human subjects regulations).</a:t>
            </a:r>
            <a:endParaRPr/>
          </a:p>
        </p:txBody>
      </p:sp>
      <p:sp>
        <p:nvSpPr>
          <p:cNvPr id="150" name="Google Shape;150;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8" name="Google Shape;158;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7000"/>
              </a:lnSpc>
              <a:spcBef>
                <a:spcPts val="0"/>
              </a:spcBef>
              <a:spcAft>
                <a:spcPts val="0"/>
              </a:spcAft>
              <a:buClr>
                <a:schemeClr val="dk1"/>
              </a:buClr>
              <a:buSzPts val="1800"/>
              <a:buFont typeface="Noto Sans Symbols"/>
              <a:buChar char="∙"/>
            </a:pPr>
            <a:r>
              <a:rPr lang="en-US" sz="1800">
                <a:latin typeface="Calibri"/>
                <a:ea typeface="Calibri"/>
                <a:cs typeface="Calibri"/>
                <a:sym typeface="Calibri"/>
              </a:rPr>
              <a:t>Summary results are not considered to be identifiable and are therefore not protected by the CoC. In other words, it is not a disclosure that requires consent from the participant.</a:t>
            </a:r>
            <a:endParaRPr/>
          </a:p>
          <a:p>
            <a:pPr marL="342900" marR="0" lvl="0" indent="-342900" algn="l" rtl="0">
              <a:lnSpc>
                <a:spcPct val="107000"/>
              </a:lnSpc>
              <a:spcBef>
                <a:spcPts val="0"/>
              </a:spcBef>
              <a:spcAft>
                <a:spcPts val="0"/>
              </a:spcAft>
              <a:buClr>
                <a:schemeClr val="dk1"/>
              </a:buClr>
              <a:buSzPts val="1800"/>
              <a:buFont typeface="Noto Sans Symbols"/>
              <a:buChar char="∙"/>
            </a:pPr>
            <a:r>
              <a:rPr lang="en-US" sz="1800">
                <a:latin typeface="Calibri"/>
                <a:ea typeface="Calibri"/>
                <a:cs typeface="Calibri"/>
                <a:sym typeface="Calibri"/>
              </a:rPr>
              <a:t>Repositories should be informed when data are covered by a certificate to ensure downstream protection</a:t>
            </a:r>
            <a:endParaRPr/>
          </a:p>
          <a:p>
            <a:pPr marL="342900" marR="0" lvl="0" indent="-342900" algn="l" rtl="0">
              <a:lnSpc>
                <a:spcPct val="107000"/>
              </a:lnSpc>
              <a:spcBef>
                <a:spcPts val="0"/>
              </a:spcBef>
              <a:spcAft>
                <a:spcPts val="0"/>
              </a:spcAft>
              <a:buClr>
                <a:schemeClr val="dk1"/>
              </a:buClr>
              <a:buSzPts val="1800"/>
              <a:buFont typeface="Noto Sans Symbols"/>
              <a:buChar char="∙"/>
            </a:pPr>
            <a:r>
              <a:rPr lang="en-US" sz="1800">
                <a:latin typeface="Calibri"/>
                <a:ea typeface="Calibri"/>
                <a:cs typeface="Calibri"/>
                <a:sym typeface="Calibri"/>
              </a:rPr>
              <a:t>Sharing data through an unrestricted (public access) repository IS generally considered to be a disclosure of protected information. This can only be done with subject consent.</a:t>
            </a:r>
            <a:endParaRPr/>
          </a:p>
          <a:p>
            <a:pPr marL="0" lvl="0" indent="0" algn="l" rtl="0">
              <a:spcBef>
                <a:spcPts val="800"/>
              </a:spcBef>
              <a:spcAft>
                <a:spcPts val="0"/>
              </a:spcAft>
              <a:buNone/>
            </a:pPr>
            <a:endParaRPr/>
          </a:p>
        </p:txBody>
      </p:sp>
      <p:sp>
        <p:nvSpPr>
          <p:cNvPr id="159" name="Google Shape;159;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6" name="Google Shape;166;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chemeClr val="dk1"/>
              </a:buClr>
              <a:buSzPts val="1800"/>
              <a:buFont typeface="Arial"/>
              <a:buChar char="•"/>
            </a:pPr>
            <a:r>
              <a:rPr lang="en-US" sz="1800">
                <a:latin typeface="Calibri"/>
                <a:ea typeface="Calibri"/>
                <a:cs typeface="Calibri"/>
                <a:sym typeface="Calibri"/>
              </a:rPr>
              <a:t>Recently converted our COC guidance into a webpage from a word document as part of an ongoing effort to turn all of our guidance documents into webpages to make them easier to find.</a:t>
            </a:r>
            <a:endParaRPr/>
          </a:p>
          <a:p>
            <a:pPr marL="285750" marR="0" lvl="0" indent="-285750" algn="l" rtl="0">
              <a:lnSpc>
                <a:spcPct val="100000"/>
              </a:lnSpc>
              <a:spcBef>
                <a:spcPts val="0"/>
              </a:spcBef>
              <a:spcAft>
                <a:spcPts val="0"/>
              </a:spcAft>
              <a:buClr>
                <a:schemeClr val="dk1"/>
              </a:buClr>
              <a:buSzPts val="1800"/>
              <a:buFont typeface="Arial"/>
              <a:buChar char="•"/>
            </a:pPr>
            <a:r>
              <a:rPr lang="en-US" sz="1800">
                <a:latin typeface="Calibri"/>
                <a:ea typeface="Calibri"/>
                <a:cs typeface="Calibri"/>
                <a:sym typeface="Calibri"/>
              </a:rPr>
              <a:t>HSD will be incorporating language about data sharing into CF template. Will be available at the end of November and announced in HSD newsletter beginning of December.</a:t>
            </a:r>
            <a:endParaRPr/>
          </a:p>
          <a:p>
            <a:pPr marL="285750" marR="0" lvl="0" indent="-171450" algn="l" rtl="0">
              <a:lnSpc>
                <a:spcPct val="100000"/>
              </a:lnSpc>
              <a:spcBef>
                <a:spcPts val="0"/>
              </a:spcBef>
              <a:spcAft>
                <a:spcPts val="0"/>
              </a:spcAft>
              <a:buClr>
                <a:schemeClr val="dk1"/>
              </a:buClr>
              <a:buSzPts val="1800"/>
              <a:buFont typeface="Arial"/>
              <a:buNone/>
            </a:pPr>
            <a:endParaRPr sz="1800">
              <a:latin typeface="Calibri"/>
              <a:ea typeface="Calibri"/>
              <a:cs typeface="Calibri"/>
              <a:sym typeface="Calibri"/>
            </a:endParaRPr>
          </a:p>
          <a:p>
            <a:pPr marL="0" lvl="0" indent="0" algn="l" rtl="0">
              <a:spcBef>
                <a:spcPts val="0"/>
              </a:spcBef>
              <a:spcAft>
                <a:spcPts val="0"/>
              </a:spcAft>
              <a:buNone/>
            </a:pPr>
            <a:endParaRPr/>
          </a:p>
        </p:txBody>
      </p:sp>
      <p:sp>
        <p:nvSpPr>
          <p:cNvPr id="167" name="Google Shape;167;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18"/>
        <p:cNvGrpSpPr/>
        <p:nvPr/>
      </p:nvGrpSpPr>
      <p:grpSpPr>
        <a:xfrm>
          <a:off x="0" y="0"/>
          <a:ext cx="0" cy="0"/>
          <a:chOff x="0" y="0"/>
          <a:chExt cx="0" cy="0"/>
        </a:xfrm>
      </p:grpSpPr>
      <p:sp>
        <p:nvSpPr>
          <p:cNvPr id="19" name="Google Shape;19;p2"/>
          <p:cNvSpPr/>
          <p:nvPr/>
        </p:nvSpPr>
        <p:spPr>
          <a:xfrm>
            <a:off x="12" y="491507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txBox="1">
            <a:spLocks noGrp="1"/>
          </p:cNvSpPr>
          <p:nvPr>
            <p:ph type="title"/>
          </p:nvPr>
        </p:nvSpPr>
        <p:spPr>
          <a:xfrm>
            <a:off x="822960" y="5074920"/>
            <a:ext cx="7585234" cy="82296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chemeClr val="lt1"/>
              </a:buClr>
              <a:buSzPts val="3600"/>
              <a:buFont typeface="Calibri"/>
              <a:buNone/>
              <a:defRPr sz="36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2"/>
          <p:cNvSpPr>
            <a:spLocks noGrp="1"/>
          </p:cNvSpPr>
          <p:nvPr>
            <p:ph type="pic" idx="2"/>
          </p:nvPr>
        </p:nvSpPr>
        <p:spPr>
          <a:xfrm>
            <a:off x="12" y="0"/>
            <a:ext cx="9143989" cy="4915076"/>
          </a:xfrm>
          <a:prstGeom prst="rect">
            <a:avLst/>
          </a:prstGeom>
          <a:solidFill>
            <a:srgbClr val="7F7F7F"/>
          </a:solidFill>
          <a:ln>
            <a:noFill/>
          </a:ln>
        </p:spPr>
      </p:sp>
      <p:sp>
        <p:nvSpPr>
          <p:cNvPr id="22" name="Google Shape;22;p2"/>
          <p:cNvSpPr txBox="1">
            <a:spLocks noGrp="1"/>
          </p:cNvSpPr>
          <p:nvPr>
            <p:ph type="body" idx="1"/>
          </p:nvPr>
        </p:nvSpPr>
        <p:spPr>
          <a:xfrm>
            <a:off x="822959" y="5907023"/>
            <a:ext cx="7589520" cy="594360"/>
          </a:xfrm>
          <a:prstGeom prst="rect">
            <a:avLst/>
          </a:prstGeom>
          <a:noFill/>
          <a:ln>
            <a:noFill/>
          </a:ln>
        </p:spPr>
        <p:txBody>
          <a:bodyPr spcFirstLastPara="1" wrap="square" lIns="91425" tIns="0" rIns="91425" bIns="0" anchor="t" anchorCtr="0">
            <a:normAutofit/>
          </a:bodyPr>
          <a:lstStyle>
            <a:lvl1pPr marL="457200" lvl="0" indent="-228600" algn="l">
              <a:lnSpc>
                <a:spcPct val="90000"/>
              </a:lnSpc>
              <a:spcBef>
                <a:spcPts val="0"/>
              </a:spcBef>
              <a:spcAft>
                <a:spcPts val="0"/>
              </a:spcAft>
              <a:buSzPts val="1500"/>
              <a:buNone/>
              <a:defRPr sz="1500">
                <a:solidFill>
                  <a:schemeClr val="lt1"/>
                </a:solidFill>
              </a:defRPr>
            </a:lvl1pPr>
            <a:lvl2pPr marL="914400" lvl="1" indent="-228600" algn="l">
              <a:lnSpc>
                <a:spcPct val="90000"/>
              </a:lnSpc>
              <a:spcBef>
                <a:spcPts val="6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23" name="Google Shape;23;p2"/>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b="0" i="0" u="none" strike="noStrike" cap="none">
                <a:solidFill>
                  <a:schemeClr val="lt2"/>
                </a:solidFill>
                <a:latin typeface="Calibri"/>
                <a:ea typeface="Calibri"/>
                <a:cs typeface="Calibri"/>
                <a:sym typeface="Calibri"/>
              </a:defRPr>
            </a:lvl1pPr>
            <a:lvl2pPr marL="0" lvl="1" indent="0" algn="r">
              <a:spcBef>
                <a:spcPts val="0"/>
              </a:spcBef>
              <a:buNone/>
              <a:defRPr sz="1050" b="0" i="0" u="none" strike="noStrike" cap="none">
                <a:solidFill>
                  <a:schemeClr val="lt2"/>
                </a:solidFill>
                <a:latin typeface="Calibri"/>
                <a:ea typeface="Calibri"/>
                <a:cs typeface="Calibri"/>
                <a:sym typeface="Calibri"/>
              </a:defRPr>
            </a:lvl2pPr>
            <a:lvl3pPr marL="0" lvl="2" indent="0" algn="r">
              <a:spcBef>
                <a:spcPts val="0"/>
              </a:spcBef>
              <a:buNone/>
              <a:defRPr sz="1050" b="0" i="0" u="none" strike="noStrike" cap="none">
                <a:solidFill>
                  <a:schemeClr val="lt2"/>
                </a:solidFill>
                <a:latin typeface="Calibri"/>
                <a:ea typeface="Calibri"/>
                <a:cs typeface="Calibri"/>
                <a:sym typeface="Calibri"/>
              </a:defRPr>
            </a:lvl3pPr>
            <a:lvl4pPr marL="0" lvl="3" indent="0" algn="r">
              <a:spcBef>
                <a:spcPts val="0"/>
              </a:spcBef>
              <a:buNone/>
              <a:defRPr sz="1050" b="0" i="0" u="none" strike="noStrike" cap="none">
                <a:solidFill>
                  <a:schemeClr val="lt2"/>
                </a:solidFill>
                <a:latin typeface="Calibri"/>
                <a:ea typeface="Calibri"/>
                <a:cs typeface="Calibri"/>
                <a:sym typeface="Calibri"/>
              </a:defRPr>
            </a:lvl4pPr>
            <a:lvl5pPr marL="0" lvl="4" indent="0" algn="r">
              <a:spcBef>
                <a:spcPts val="0"/>
              </a:spcBef>
              <a:buNone/>
              <a:defRPr sz="1050" b="0" i="0" u="none" strike="noStrike" cap="none">
                <a:solidFill>
                  <a:schemeClr val="lt2"/>
                </a:solidFill>
                <a:latin typeface="Calibri"/>
                <a:ea typeface="Calibri"/>
                <a:cs typeface="Calibri"/>
                <a:sym typeface="Calibri"/>
              </a:defRPr>
            </a:lvl5pPr>
            <a:lvl6pPr marL="0" lvl="5" indent="0" algn="r">
              <a:spcBef>
                <a:spcPts val="0"/>
              </a:spcBef>
              <a:buNone/>
              <a:defRPr sz="1050" b="0" i="0" u="none" strike="noStrike" cap="none">
                <a:solidFill>
                  <a:schemeClr val="lt2"/>
                </a:solidFill>
                <a:latin typeface="Calibri"/>
                <a:ea typeface="Calibri"/>
                <a:cs typeface="Calibri"/>
                <a:sym typeface="Calibri"/>
              </a:defRPr>
            </a:lvl6pPr>
            <a:lvl7pPr marL="0" lvl="6" indent="0" algn="r">
              <a:spcBef>
                <a:spcPts val="0"/>
              </a:spcBef>
              <a:buNone/>
              <a:defRPr sz="1050" b="0" i="0" u="none" strike="noStrike" cap="none">
                <a:solidFill>
                  <a:schemeClr val="lt2"/>
                </a:solidFill>
                <a:latin typeface="Calibri"/>
                <a:ea typeface="Calibri"/>
                <a:cs typeface="Calibri"/>
                <a:sym typeface="Calibri"/>
              </a:defRPr>
            </a:lvl7pPr>
            <a:lvl8pPr marL="0" lvl="7" indent="0" algn="r">
              <a:spcBef>
                <a:spcPts val="0"/>
              </a:spcBef>
              <a:buNone/>
              <a:defRPr sz="1050" b="0" i="0" u="none" strike="noStrike" cap="none">
                <a:solidFill>
                  <a:schemeClr val="lt2"/>
                </a:solidFill>
                <a:latin typeface="Calibri"/>
                <a:ea typeface="Calibri"/>
                <a:cs typeface="Calibri"/>
                <a:sym typeface="Calibri"/>
              </a:defRPr>
            </a:lvl8pPr>
            <a:lvl9pPr marL="0" lvl="8" indent="0" algn="r">
              <a:spcBef>
                <a:spcPts val="0"/>
              </a:spcBef>
              <a:buNone/>
              <a:defRPr sz="1050" b="0" i="0" u="none" strike="noStrike" cap="none">
                <a:solidFill>
                  <a:schemeClr val="lt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6"/>
        <p:cNvGrpSpPr/>
        <p:nvPr/>
      </p:nvGrpSpPr>
      <p:grpSpPr>
        <a:xfrm>
          <a:off x="0" y="0"/>
          <a:ext cx="0" cy="0"/>
          <a:chOff x="0" y="0"/>
          <a:chExt cx="0" cy="0"/>
        </a:xfrm>
      </p:grpSpPr>
      <p:sp>
        <p:nvSpPr>
          <p:cNvPr id="87" name="Google Shape;87;p11"/>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EFEFE"/>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11"/>
          <p:cNvSpPr txBox="1">
            <a:spLocks noGrp="1"/>
          </p:cNvSpPr>
          <p:nvPr>
            <p:ph type="body" idx="1"/>
          </p:nvPr>
        </p:nvSpPr>
        <p:spPr>
          <a:xfrm rot="5400000">
            <a:off x="2583179" y="85514"/>
            <a:ext cx="4023360" cy="7543801"/>
          </a:xfrm>
          <a:prstGeom prst="rect">
            <a:avLst/>
          </a:prstGeom>
          <a:noFill/>
          <a:ln>
            <a:noFill/>
          </a:ln>
        </p:spPr>
        <p:txBody>
          <a:bodyPr spcFirstLastPara="1" wrap="square" lIns="45700" tIns="91425" rIns="45700" bIns="91425"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9" name="Google Shape;89;p11"/>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1"/>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1"/>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92"/>
        <p:cNvGrpSpPr/>
        <p:nvPr/>
      </p:nvGrpSpPr>
      <p:grpSpPr>
        <a:xfrm>
          <a:off x="0" y="0"/>
          <a:ext cx="0" cy="0"/>
          <a:chOff x="0" y="0"/>
          <a:chExt cx="0" cy="0"/>
        </a:xfrm>
      </p:grpSpPr>
      <p:sp>
        <p:nvSpPr>
          <p:cNvPr id="93" name="Google Shape;93;p12"/>
          <p:cNvSpPr/>
          <p:nvPr/>
        </p:nvSpPr>
        <p:spPr>
          <a:xfrm>
            <a:off x="2382" y="6400800"/>
            <a:ext cx="9141619" cy="457200"/>
          </a:xfrm>
          <a:prstGeom prst="rect">
            <a:avLst/>
          </a:prstGeom>
          <a:solidFill>
            <a:srgbClr val="6B7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2"/>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2"/>
          <p:cNvSpPr txBox="1">
            <a:spLocks noGrp="1"/>
          </p:cNvSpPr>
          <p:nvPr>
            <p:ph type="title"/>
          </p:nvPr>
        </p:nvSpPr>
        <p:spPr>
          <a:xfrm rot="5400000">
            <a:off x="4649564" y="2306414"/>
            <a:ext cx="5759898" cy="1971675"/>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EFEFE"/>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6" name="Google Shape;96;p12"/>
          <p:cNvSpPr txBox="1">
            <a:spLocks noGrp="1"/>
          </p:cNvSpPr>
          <p:nvPr>
            <p:ph type="body" idx="1"/>
          </p:nvPr>
        </p:nvSpPr>
        <p:spPr>
          <a:xfrm rot="5400000">
            <a:off x="649064" y="391889"/>
            <a:ext cx="5759898" cy="5800725"/>
          </a:xfrm>
          <a:prstGeom prst="rect">
            <a:avLst/>
          </a:prstGeom>
          <a:noFill/>
          <a:ln>
            <a:noFill/>
          </a:ln>
        </p:spPr>
        <p:txBody>
          <a:bodyPr spcFirstLastPara="1" wrap="square" lIns="45700" tIns="91425" rIns="45700" bIns="91425"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7" name="Google Shape;97;p12"/>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2"/>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12"/>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EFEFE"/>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3"/>
          <p:cNvSpPr txBox="1">
            <a:spLocks noGrp="1"/>
          </p:cNvSpPr>
          <p:nvPr>
            <p:ph type="body" idx="1"/>
          </p:nvPr>
        </p:nvSpPr>
        <p:spPr>
          <a:xfrm>
            <a:off x="822959" y="1845734"/>
            <a:ext cx="7543801"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29" name="Google Shape;29;p3"/>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3"/>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3"/>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4"/>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EFEFE"/>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4"/>
          <p:cNvSpPr txBox="1">
            <a:spLocks noGrp="1"/>
          </p:cNvSpPr>
          <p:nvPr>
            <p:ph type="body" idx="1"/>
          </p:nvPr>
        </p:nvSpPr>
        <p:spPr>
          <a:xfrm>
            <a:off x="822960" y="1846052"/>
            <a:ext cx="370332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rgbClr val="DEE0B0"/>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35" name="Google Shape;35;p4"/>
          <p:cNvSpPr txBox="1">
            <a:spLocks noGrp="1"/>
          </p:cNvSpPr>
          <p:nvPr>
            <p:ph type="body" idx="2"/>
          </p:nvPr>
        </p:nvSpPr>
        <p:spPr>
          <a:xfrm>
            <a:off x="822960" y="2582334"/>
            <a:ext cx="370332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6" name="Google Shape;36;p4"/>
          <p:cNvSpPr txBox="1">
            <a:spLocks noGrp="1"/>
          </p:cNvSpPr>
          <p:nvPr>
            <p:ph type="body" idx="3"/>
          </p:nvPr>
        </p:nvSpPr>
        <p:spPr>
          <a:xfrm>
            <a:off x="4663440" y="1846052"/>
            <a:ext cx="370332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rgbClr val="DEE0B0"/>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37" name="Google Shape;37;p4"/>
          <p:cNvSpPr txBox="1">
            <a:spLocks noGrp="1"/>
          </p:cNvSpPr>
          <p:nvPr>
            <p:ph type="body" idx="4"/>
          </p:nvPr>
        </p:nvSpPr>
        <p:spPr>
          <a:xfrm>
            <a:off x="4663440" y="2582334"/>
            <a:ext cx="370332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8" name="Google Shape;38;p4"/>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4"/>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4"/>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41"/>
        <p:cNvGrpSpPr/>
        <p:nvPr/>
      </p:nvGrpSpPr>
      <p:grpSpPr>
        <a:xfrm>
          <a:off x="0" y="0"/>
          <a:ext cx="0" cy="0"/>
          <a:chOff x="0" y="0"/>
          <a:chExt cx="0" cy="0"/>
        </a:xfrm>
      </p:grpSpPr>
      <p:sp>
        <p:nvSpPr>
          <p:cNvPr id="42" name="Google Shape;42;p5"/>
          <p:cNvSpPr/>
          <p:nvPr/>
        </p:nvSpPr>
        <p:spPr>
          <a:xfrm>
            <a:off x="2382" y="6400800"/>
            <a:ext cx="9141619" cy="457200"/>
          </a:xfrm>
          <a:prstGeom prst="rect">
            <a:avLst/>
          </a:prstGeom>
          <a:solidFill>
            <a:srgbClr val="6B7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5"/>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5"/>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5"/>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5"/>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47"/>
        <p:cNvGrpSpPr/>
        <p:nvPr/>
      </p:nvGrpSpPr>
      <p:grpSpPr>
        <a:xfrm>
          <a:off x="0" y="0"/>
          <a:ext cx="0" cy="0"/>
          <a:chOff x="0" y="0"/>
          <a:chExt cx="0" cy="0"/>
        </a:xfrm>
      </p:grpSpPr>
      <p:sp>
        <p:nvSpPr>
          <p:cNvPr id="48" name="Google Shape;48;p6"/>
          <p:cNvSpPr/>
          <p:nvPr/>
        </p:nvSpPr>
        <p:spPr>
          <a:xfrm>
            <a:off x="2382" y="6400800"/>
            <a:ext cx="9141619" cy="457200"/>
          </a:xfrm>
          <a:prstGeom prst="rect">
            <a:avLst/>
          </a:prstGeom>
          <a:solidFill>
            <a:srgbClr val="6B7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6"/>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6"/>
          <p:cNvSpPr txBox="1">
            <a:spLocks noGrp="1"/>
          </p:cNvSpPr>
          <p:nvPr>
            <p:ph type="ctrTitle"/>
          </p:nvPr>
        </p:nvSpPr>
        <p:spPr>
          <a:xfrm>
            <a:off x="822960" y="758952"/>
            <a:ext cx="75438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EFEFE"/>
              </a:buClr>
              <a:buSzPts val="8000"/>
              <a:buFont typeface="Calibri"/>
              <a:buNone/>
              <a:defRPr sz="8000">
                <a:solidFill>
                  <a:srgbClr val="FEFEFE"/>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6"/>
          <p:cNvSpPr txBox="1">
            <a:spLocks noGrp="1"/>
          </p:cNvSpPr>
          <p:nvPr>
            <p:ph type="subTitle" idx="1"/>
          </p:nvPr>
        </p:nvSpPr>
        <p:spPr>
          <a:xfrm>
            <a:off x="825038" y="4455621"/>
            <a:ext cx="7543800" cy="1143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SzPts val="2400"/>
              <a:buNone/>
              <a:defRPr sz="2400" cap="none">
                <a:solidFill>
                  <a:schemeClr val="lt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52" name="Google Shape;52;p6"/>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6"/>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6"/>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55" name="Google Shape;55;p6"/>
          <p:cNvCxnSpPr/>
          <p:nvPr/>
        </p:nvCxnSpPr>
        <p:spPr>
          <a:xfrm>
            <a:off x="905744" y="4343400"/>
            <a:ext cx="7406640" cy="0"/>
          </a:xfrm>
          <a:prstGeom prst="straightConnector1">
            <a:avLst/>
          </a:prstGeom>
          <a:noFill/>
          <a:ln w="9525" cap="flat" cmpd="sng">
            <a:solidFill>
              <a:srgbClr val="FEFEFE"/>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56"/>
        <p:cNvGrpSpPr/>
        <p:nvPr/>
      </p:nvGrpSpPr>
      <p:grpSpPr>
        <a:xfrm>
          <a:off x="0" y="0"/>
          <a:ext cx="0" cy="0"/>
          <a:chOff x="0" y="0"/>
          <a:chExt cx="0" cy="0"/>
        </a:xfrm>
      </p:grpSpPr>
      <p:sp>
        <p:nvSpPr>
          <p:cNvPr id="57" name="Google Shape;57;p7"/>
          <p:cNvSpPr/>
          <p:nvPr/>
        </p:nvSpPr>
        <p:spPr>
          <a:xfrm>
            <a:off x="2382" y="6400800"/>
            <a:ext cx="9141619" cy="457200"/>
          </a:xfrm>
          <a:prstGeom prst="rect">
            <a:avLst/>
          </a:prstGeom>
          <a:solidFill>
            <a:srgbClr val="6B7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7"/>
          <p:cNvSpPr/>
          <p:nvPr/>
        </p:nvSpPr>
        <p:spPr>
          <a:xfrm>
            <a:off x="12" y="6334316"/>
            <a:ext cx="9141619"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7"/>
          <p:cNvSpPr txBox="1">
            <a:spLocks noGrp="1"/>
          </p:cNvSpPr>
          <p:nvPr>
            <p:ph type="title"/>
          </p:nvPr>
        </p:nvSpPr>
        <p:spPr>
          <a:xfrm>
            <a:off x="822960" y="758952"/>
            <a:ext cx="75438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EFEFE"/>
              </a:buClr>
              <a:buSzPts val="8000"/>
              <a:buFont typeface="Calibri"/>
              <a:buNone/>
              <a:defRPr sz="8000" b="0">
                <a:solidFill>
                  <a:srgbClr val="FEFEFE"/>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7"/>
          <p:cNvSpPr txBox="1">
            <a:spLocks noGrp="1"/>
          </p:cNvSpPr>
          <p:nvPr>
            <p:ph type="body" idx="1"/>
          </p:nvPr>
        </p:nvSpPr>
        <p:spPr>
          <a:xfrm>
            <a:off x="822960" y="4453128"/>
            <a:ext cx="75438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2400"/>
              <a:buNone/>
              <a:defRPr sz="2400" cap="none">
                <a:solidFill>
                  <a:schemeClr val="lt2"/>
                </a:solidFill>
                <a:latin typeface="Calibri"/>
                <a:ea typeface="Calibri"/>
                <a:cs typeface="Calibri"/>
                <a:sym typeface="Calibri"/>
              </a:defRPr>
            </a:lvl1pPr>
            <a:lvl2pPr marL="914400" lvl="1" indent="-228600" algn="l">
              <a:lnSpc>
                <a:spcPct val="90000"/>
              </a:lnSpc>
              <a:spcBef>
                <a:spcPts val="200"/>
              </a:spcBef>
              <a:spcAft>
                <a:spcPts val="0"/>
              </a:spcAft>
              <a:buSzPts val="1800"/>
              <a:buNone/>
              <a:defRPr sz="1800">
                <a:solidFill>
                  <a:schemeClr val="lt1"/>
                </a:solidFill>
              </a:defRPr>
            </a:lvl2pPr>
            <a:lvl3pPr marL="1371600" lvl="2" indent="-228600" algn="l">
              <a:lnSpc>
                <a:spcPct val="90000"/>
              </a:lnSpc>
              <a:spcBef>
                <a:spcPts val="400"/>
              </a:spcBef>
              <a:spcAft>
                <a:spcPts val="0"/>
              </a:spcAft>
              <a:buSzPts val="1600"/>
              <a:buNone/>
              <a:defRPr sz="1600">
                <a:solidFill>
                  <a:schemeClr val="lt1"/>
                </a:solidFill>
              </a:defRPr>
            </a:lvl3pPr>
            <a:lvl4pPr marL="1828800" lvl="3" indent="-228600" algn="l">
              <a:lnSpc>
                <a:spcPct val="90000"/>
              </a:lnSpc>
              <a:spcBef>
                <a:spcPts val="400"/>
              </a:spcBef>
              <a:spcAft>
                <a:spcPts val="0"/>
              </a:spcAft>
              <a:buSzPts val="1400"/>
              <a:buNone/>
              <a:defRPr sz="1400">
                <a:solidFill>
                  <a:schemeClr val="lt1"/>
                </a:solidFill>
              </a:defRPr>
            </a:lvl4pPr>
            <a:lvl5pPr marL="2286000" lvl="4" indent="-228600" algn="l">
              <a:lnSpc>
                <a:spcPct val="90000"/>
              </a:lnSpc>
              <a:spcBef>
                <a:spcPts val="400"/>
              </a:spcBef>
              <a:spcAft>
                <a:spcPts val="0"/>
              </a:spcAft>
              <a:buSzPts val="1400"/>
              <a:buNone/>
              <a:defRPr sz="1400">
                <a:solidFill>
                  <a:schemeClr val="lt1"/>
                </a:solidFill>
              </a:defRPr>
            </a:lvl5pPr>
            <a:lvl6pPr marL="2743200" lvl="5" indent="-228600" algn="l">
              <a:lnSpc>
                <a:spcPct val="90000"/>
              </a:lnSpc>
              <a:spcBef>
                <a:spcPts val="400"/>
              </a:spcBef>
              <a:spcAft>
                <a:spcPts val="0"/>
              </a:spcAft>
              <a:buSzPts val="1400"/>
              <a:buNone/>
              <a:defRPr sz="1400">
                <a:solidFill>
                  <a:schemeClr val="lt1"/>
                </a:solidFill>
              </a:defRPr>
            </a:lvl6pPr>
            <a:lvl7pPr marL="3200400" lvl="6" indent="-228600" algn="l">
              <a:lnSpc>
                <a:spcPct val="90000"/>
              </a:lnSpc>
              <a:spcBef>
                <a:spcPts val="400"/>
              </a:spcBef>
              <a:spcAft>
                <a:spcPts val="0"/>
              </a:spcAft>
              <a:buSzPts val="1400"/>
              <a:buNone/>
              <a:defRPr sz="1400">
                <a:solidFill>
                  <a:schemeClr val="lt1"/>
                </a:solidFill>
              </a:defRPr>
            </a:lvl7pPr>
            <a:lvl8pPr marL="3657600" lvl="7" indent="-228600" algn="l">
              <a:lnSpc>
                <a:spcPct val="90000"/>
              </a:lnSpc>
              <a:spcBef>
                <a:spcPts val="400"/>
              </a:spcBef>
              <a:spcAft>
                <a:spcPts val="0"/>
              </a:spcAft>
              <a:buSzPts val="1400"/>
              <a:buNone/>
              <a:defRPr sz="1400">
                <a:solidFill>
                  <a:schemeClr val="lt1"/>
                </a:solidFill>
              </a:defRPr>
            </a:lvl8pPr>
            <a:lvl9pPr marL="4114800" lvl="8" indent="-228600" algn="l">
              <a:lnSpc>
                <a:spcPct val="90000"/>
              </a:lnSpc>
              <a:spcBef>
                <a:spcPts val="400"/>
              </a:spcBef>
              <a:spcAft>
                <a:spcPts val="400"/>
              </a:spcAft>
              <a:buSzPts val="1400"/>
              <a:buNone/>
              <a:defRPr sz="1400">
                <a:solidFill>
                  <a:schemeClr val="lt1"/>
                </a:solidFill>
              </a:defRPr>
            </a:lvl9pPr>
          </a:lstStyle>
          <a:p>
            <a:endParaRPr/>
          </a:p>
        </p:txBody>
      </p:sp>
      <p:sp>
        <p:nvSpPr>
          <p:cNvPr id="61" name="Google Shape;61;p7"/>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7"/>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7"/>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64" name="Google Shape;64;p7"/>
          <p:cNvCxnSpPr/>
          <p:nvPr/>
        </p:nvCxnSpPr>
        <p:spPr>
          <a:xfrm>
            <a:off x="905744" y="4343400"/>
            <a:ext cx="7406640" cy="0"/>
          </a:xfrm>
          <a:prstGeom prst="straightConnector1">
            <a:avLst/>
          </a:prstGeom>
          <a:noFill/>
          <a:ln w="9525" cap="flat" cmpd="sng">
            <a:solidFill>
              <a:srgbClr val="FEFEFE"/>
            </a:solidFill>
            <a:prstDash val="solid"/>
            <a:round/>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5"/>
        <p:cNvGrpSpPr/>
        <p:nvPr/>
      </p:nvGrpSpPr>
      <p:grpSpPr>
        <a:xfrm>
          <a:off x="0" y="0"/>
          <a:ext cx="0" cy="0"/>
          <a:chOff x="0" y="0"/>
          <a:chExt cx="0" cy="0"/>
        </a:xfrm>
      </p:grpSpPr>
      <p:sp>
        <p:nvSpPr>
          <p:cNvPr id="66" name="Google Shape;66;p8"/>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EFEFE"/>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8"/>
          <p:cNvSpPr txBox="1">
            <a:spLocks noGrp="1"/>
          </p:cNvSpPr>
          <p:nvPr>
            <p:ph type="body" idx="1"/>
          </p:nvPr>
        </p:nvSpPr>
        <p:spPr>
          <a:xfrm>
            <a:off x="822960" y="1845735"/>
            <a:ext cx="3703320" cy="4023359"/>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8" name="Google Shape;68;p8"/>
          <p:cNvSpPr txBox="1">
            <a:spLocks noGrp="1"/>
          </p:cNvSpPr>
          <p:nvPr>
            <p:ph type="body" idx="2"/>
          </p:nvPr>
        </p:nvSpPr>
        <p:spPr>
          <a:xfrm>
            <a:off x="4663440" y="1845735"/>
            <a:ext cx="370332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9" name="Google Shape;69;p8"/>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8"/>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8"/>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2"/>
        <p:cNvGrpSpPr/>
        <p:nvPr/>
      </p:nvGrpSpPr>
      <p:grpSpPr>
        <a:xfrm>
          <a:off x="0" y="0"/>
          <a:ext cx="0" cy="0"/>
          <a:chOff x="0" y="0"/>
          <a:chExt cx="0" cy="0"/>
        </a:xfrm>
      </p:grpSpPr>
      <p:sp>
        <p:nvSpPr>
          <p:cNvPr id="73" name="Google Shape;73;p9"/>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EFEFE"/>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9"/>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9"/>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9"/>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77"/>
        <p:cNvGrpSpPr/>
        <p:nvPr/>
      </p:nvGrpSpPr>
      <p:grpSpPr>
        <a:xfrm>
          <a:off x="0" y="0"/>
          <a:ext cx="0" cy="0"/>
          <a:chOff x="0" y="0"/>
          <a:chExt cx="0" cy="0"/>
        </a:xfrm>
      </p:grpSpPr>
      <p:sp>
        <p:nvSpPr>
          <p:cNvPr id="78" name="Google Shape;78;p10"/>
          <p:cNvSpPr/>
          <p:nvPr/>
        </p:nvSpPr>
        <p:spPr>
          <a:xfrm>
            <a:off x="1" y="0"/>
            <a:ext cx="3038093" cy="6858000"/>
          </a:xfrm>
          <a:prstGeom prst="rect">
            <a:avLst/>
          </a:prstGeom>
          <a:solidFill>
            <a:srgbClr val="6B7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0"/>
          <p:cNvSpPr/>
          <p:nvPr/>
        </p:nvSpPr>
        <p:spPr>
          <a:xfrm>
            <a:off x="3030053" y="0"/>
            <a:ext cx="48006"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0"/>
          <p:cNvSpPr txBox="1">
            <a:spLocks noGrp="1"/>
          </p:cNvSpPr>
          <p:nvPr>
            <p:ph type="title"/>
          </p:nvPr>
        </p:nvSpPr>
        <p:spPr>
          <a:xfrm>
            <a:off x="342900" y="594359"/>
            <a:ext cx="2400300" cy="22860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0"/>
          <p:cNvSpPr txBox="1">
            <a:spLocks noGrp="1"/>
          </p:cNvSpPr>
          <p:nvPr>
            <p:ph type="body" idx="1"/>
          </p:nvPr>
        </p:nvSpPr>
        <p:spPr>
          <a:xfrm>
            <a:off x="3600450" y="731520"/>
            <a:ext cx="4869180" cy="52578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2" name="Google Shape;82;p10"/>
          <p:cNvSpPr txBox="1">
            <a:spLocks noGrp="1"/>
          </p:cNvSpPr>
          <p:nvPr>
            <p:ph type="body" idx="2"/>
          </p:nvPr>
        </p:nvSpPr>
        <p:spPr>
          <a:xfrm>
            <a:off x="342900" y="2926080"/>
            <a:ext cx="2400300" cy="33791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83" name="Google Shape;83;p10"/>
          <p:cNvSpPr txBox="1">
            <a:spLocks noGrp="1"/>
          </p:cNvSpPr>
          <p:nvPr>
            <p:ph type="dt" idx="10"/>
          </p:nvPr>
        </p:nvSpPr>
        <p:spPr>
          <a:xfrm>
            <a:off x="349134" y="6459786"/>
            <a:ext cx="1963883"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0"/>
          <p:cNvSpPr txBox="1">
            <a:spLocks noGrp="1"/>
          </p:cNvSpPr>
          <p:nvPr>
            <p:ph type="ftr" idx="11"/>
          </p:nvPr>
        </p:nvSpPr>
        <p:spPr>
          <a:xfrm>
            <a:off x="3600450" y="6459786"/>
            <a:ext cx="34861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lt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0"/>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a:solidFill>
                  <a:schemeClr val="lt2"/>
                </a:solidFill>
                <a:latin typeface="Calibri"/>
                <a:ea typeface="Calibri"/>
                <a:cs typeface="Calibri"/>
                <a:sym typeface="Calibri"/>
              </a:defRPr>
            </a:lvl1pPr>
            <a:lvl2pPr marL="0" lvl="1" indent="0" algn="r">
              <a:spcBef>
                <a:spcPts val="0"/>
              </a:spcBef>
              <a:buNone/>
              <a:defRPr sz="1050">
                <a:solidFill>
                  <a:schemeClr val="lt2"/>
                </a:solidFill>
                <a:latin typeface="Calibri"/>
                <a:ea typeface="Calibri"/>
                <a:cs typeface="Calibri"/>
                <a:sym typeface="Calibri"/>
              </a:defRPr>
            </a:lvl2pPr>
            <a:lvl3pPr marL="0" lvl="2" indent="0" algn="r">
              <a:spcBef>
                <a:spcPts val="0"/>
              </a:spcBef>
              <a:buNone/>
              <a:defRPr sz="1050">
                <a:solidFill>
                  <a:schemeClr val="lt2"/>
                </a:solidFill>
                <a:latin typeface="Calibri"/>
                <a:ea typeface="Calibri"/>
                <a:cs typeface="Calibri"/>
                <a:sym typeface="Calibri"/>
              </a:defRPr>
            </a:lvl3pPr>
            <a:lvl4pPr marL="0" lvl="3" indent="0" algn="r">
              <a:spcBef>
                <a:spcPts val="0"/>
              </a:spcBef>
              <a:buNone/>
              <a:defRPr sz="1050">
                <a:solidFill>
                  <a:schemeClr val="lt2"/>
                </a:solidFill>
                <a:latin typeface="Calibri"/>
                <a:ea typeface="Calibri"/>
                <a:cs typeface="Calibri"/>
                <a:sym typeface="Calibri"/>
              </a:defRPr>
            </a:lvl4pPr>
            <a:lvl5pPr marL="0" lvl="4" indent="0" algn="r">
              <a:spcBef>
                <a:spcPts val="0"/>
              </a:spcBef>
              <a:buNone/>
              <a:defRPr sz="1050">
                <a:solidFill>
                  <a:schemeClr val="lt2"/>
                </a:solidFill>
                <a:latin typeface="Calibri"/>
                <a:ea typeface="Calibri"/>
                <a:cs typeface="Calibri"/>
                <a:sym typeface="Calibri"/>
              </a:defRPr>
            </a:lvl5pPr>
            <a:lvl6pPr marL="0" lvl="5" indent="0" algn="r">
              <a:spcBef>
                <a:spcPts val="0"/>
              </a:spcBef>
              <a:buNone/>
              <a:defRPr sz="1050">
                <a:solidFill>
                  <a:schemeClr val="lt2"/>
                </a:solidFill>
                <a:latin typeface="Calibri"/>
                <a:ea typeface="Calibri"/>
                <a:cs typeface="Calibri"/>
                <a:sym typeface="Calibri"/>
              </a:defRPr>
            </a:lvl6pPr>
            <a:lvl7pPr marL="0" lvl="6" indent="0" algn="r">
              <a:spcBef>
                <a:spcPts val="0"/>
              </a:spcBef>
              <a:buNone/>
              <a:defRPr sz="1050">
                <a:solidFill>
                  <a:schemeClr val="lt2"/>
                </a:solidFill>
                <a:latin typeface="Calibri"/>
                <a:ea typeface="Calibri"/>
                <a:cs typeface="Calibri"/>
                <a:sym typeface="Calibri"/>
              </a:defRPr>
            </a:lvl7pPr>
            <a:lvl8pPr marL="0" lvl="7" indent="0" algn="r">
              <a:spcBef>
                <a:spcPts val="0"/>
              </a:spcBef>
              <a:buNone/>
              <a:defRPr sz="1050">
                <a:solidFill>
                  <a:schemeClr val="lt2"/>
                </a:solidFill>
                <a:latin typeface="Calibri"/>
                <a:ea typeface="Calibri"/>
                <a:cs typeface="Calibri"/>
                <a:sym typeface="Calibri"/>
              </a:defRPr>
            </a:lvl8pPr>
            <a:lvl9pPr marL="0" lvl="8" indent="0" algn="r">
              <a:spcBef>
                <a:spcPts val="0"/>
              </a:spcBef>
              <a:buNone/>
              <a:defRPr sz="1050">
                <a:solidFill>
                  <a:schemeClr val="lt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Shape 9"/>
        <p:cNvGrpSpPr/>
        <p:nvPr/>
      </p:nvGrpSpPr>
      <p:grpSpPr>
        <a:xfrm>
          <a:off x="0" y="0"/>
          <a:ext cx="0" cy="0"/>
          <a:chOff x="0" y="0"/>
          <a:chExt cx="0" cy="0"/>
        </a:xfrm>
      </p:grpSpPr>
      <p:sp>
        <p:nvSpPr>
          <p:cNvPr id="10" name="Google Shape;10;p1"/>
          <p:cNvSpPr/>
          <p:nvPr/>
        </p:nvSpPr>
        <p:spPr>
          <a:xfrm>
            <a:off x="12" y="6400800"/>
            <a:ext cx="9143989" cy="457200"/>
          </a:xfrm>
          <a:prstGeom prst="rect">
            <a:avLst/>
          </a:prstGeom>
          <a:solidFill>
            <a:srgbClr val="6B7C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1"/>
          <p:cNvSpPr/>
          <p:nvPr/>
        </p:nvSpPr>
        <p:spPr>
          <a:xfrm>
            <a:off x="0" y="6334316"/>
            <a:ext cx="9144001" cy="6648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FEFEFE"/>
              </a:buClr>
              <a:buSzPts val="4800"/>
              <a:buFont typeface="Calibri"/>
              <a:buNone/>
              <a:defRPr sz="4800" b="0" i="0" u="none" strike="noStrike" cap="none">
                <a:solidFill>
                  <a:srgbClr val="FEFEFE"/>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1"/>
          <p:cNvSpPr txBox="1">
            <a:spLocks noGrp="1"/>
          </p:cNvSpPr>
          <p:nvPr>
            <p:ph type="body" idx="1"/>
          </p:nvPr>
        </p:nvSpPr>
        <p:spPr>
          <a:xfrm>
            <a:off x="822959" y="1845734"/>
            <a:ext cx="7543801" cy="4023360"/>
          </a:xfrm>
          <a:prstGeom prst="rect">
            <a:avLst/>
          </a:prstGeom>
          <a:noFill/>
          <a:ln>
            <a:noFill/>
          </a:ln>
        </p:spPr>
        <p:txBody>
          <a:bodyPr spcFirstLastPara="1" wrap="square" lIns="0" tIns="45700" rIns="0" bIns="45700" anchor="t" anchorCtr="0">
            <a:normAutofit/>
          </a:bodyPr>
          <a:lstStyle>
            <a:lvl1pPr marL="457200" marR="0" lvl="0" indent="-355600" algn="l" rtl="0">
              <a:lnSpc>
                <a:spcPct val="90000"/>
              </a:lnSpc>
              <a:spcBef>
                <a:spcPts val="1200"/>
              </a:spcBef>
              <a:spcAft>
                <a:spcPts val="0"/>
              </a:spcAft>
              <a:buClr>
                <a:schemeClr val="accent3"/>
              </a:buClr>
              <a:buSzPts val="2000"/>
              <a:buFont typeface="Calibri"/>
              <a:buChar char=" "/>
              <a:defRPr sz="2000" b="0" i="0" u="none" strike="noStrike" cap="none">
                <a:solidFill>
                  <a:srgbClr val="FEFEFE"/>
                </a:solidFill>
                <a:latin typeface="Calibri"/>
                <a:ea typeface="Calibri"/>
                <a:cs typeface="Calibri"/>
                <a:sym typeface="Calibri"/>
              </a:defRPr>
            </a:lvl1pPr>
            <a:lvl2pPr marL="914400" marR="0" lvl="1" indent="-342900" algn="l" rtl="0">
              <a:lnSpc>
                <a:spcPct val="90000"/>
              </a:lnSpc>
              <a:spcBef>
                <a:spcPts val="200"/>
              </a:spcBef>
              <a:spcAft>
                <a:spcPts val="0"/>
              </a:spcAft>
              <a:buClr>
                <a:schemeClr val="accent3"/>
              </a:buClr>
              <a:buSzPts val="1800"/>
              <a:buFont typeface="Calibri"/>
              <a:buChar char="◦"/>
              <a:defRPr sz="1800" b="0" i="0" u="none" strike="noStrike" cap="none">
                <a:solidFill>
                  <a:srgbClr val="FEFEFE"/>
                </a:solidFill>
                <a:latin typeface="Calibri"/>
                <a:ea typeface="Calibri"/>
                <a:cs typeface="Calibri"/>
                <a:sym typeface="Calibri"/>
              </a:defRPr>
            </a:lvl2pPr>
            <a:lvl3pPr marL="1371600" marR="0" lvl="2" indent="-317500" algn="l" rtl="0">
              <a:lnSpc>
                <a:spcPct val="90000"/>
              </a:lnSpc>
              <a:spcBef>
                <a:spcPts val="400"/>
              </a:spcBef>
              <a:spcAft>
                <a:spcPts val="0"/>
              </a:spcAft>
              <a:buClr>
                <a:schemeClr val="accent3"/>
              </a:buClr>
              <a:buSzPts val="1400"/>
              <a:buFont typeface="Calibri"/>
              <a:buChar char="◦"/>
              <a:defRPr sz="1400" b="0" i="0" u="none" strike="noStrike" cap="none">
                <a:solidFill>
                  <a:srgbClr val="FEFEFE"/>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accent3"/>
              </a:buClr>
              <a:buSzPts val="1400"/>
              <a:buFont typeface="Calibri"/>
              <a:buChar char="◦"/>
              <a:defRPr sz="1400" b="0" i="0" u="none" strike="noStrike" cap="none">
                <a:solidFill>
                  <a:srgbClr val="FEFEFE"/>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accent3"/>
              </a:buClr>
              <a:buSzPts val="1400"/>
              <a:buFont typeface="Calibri"/>
              <a:buChar char="◦"/>
              <a:defRPr sz="1400" b="0" i="0" u="none" strike="noStrike" cap="none">
                <a:solidFill>
                  <a:srgbClr val="FEFEFE"/>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accent3"/>
              </a:buClr>
              <a:buSzPts val="1400"/>
              <a:buFont typeface="Calibri"/>
              <a:buChar char="◦"/>
              <a:defRPr sz="1400" b="0" i="0" u="none" strike="noStrike" cap="none">
                <a:solidFill>
                  <a:srgbClr val="FEFEFE"/>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3"/>
              </a:buClr>
              <a:buSzPts val="1400"/>
              <a:buFont typeface="Calibri"/>
              <a:buChar char="◦"/>
              <a:defRPr sz="1400" b="0" i="0" u="none" strike="noStrike" cap="none">
                <a:solidFill>
                  <a:srgbClr val="FEFEFE"/>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3"/>
              </a:buClr>
              <a:buSzPts val="1400"/>
              <a:buFont typeface="Calibri"/>
              <a:buChar char="◦"/>
              <a:defRPr sz="1400" b="0" i="0" u="none" strike="noStrike" cap="none">
                <a:solidFill>
                  <a:srgbClr val="FEFEFE"/>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3"/>
              </a:buClr>
              <a:buSzPts val="1400"/>
              <a:buFont typeface="Calibri"/>
              <a:buChar char="◦"/>
              <a:defRPr sz="1400" b="0" i="0" u="none" strike="noStrike" cap="none">
                <a:solidFill>
                  <a:srgbClr val="FEFEFE"/>
                </a:solidFill>
                <a:latin typeface="Calibri"/>
                <a:ea typeface="Calibri"/>
                <a:cs typeface="Calibri"/>
                <a:sym typeface="Calibri"/>
              </a:defRPr>
            </a:lvl9pPr>
          </a:lstStyle>
          <a:p>
            <a:endParaRPr/>
          </a:p>
        </p:txBody>
      </p:sp>
      <p:sp>
        <p:nvSpPr>
          <p:cNvPr id="14" name="Google Shape;14;p1"/>
          <p:cNvSpPr txBox="1">
            <a:spLocks noGrp="1"/>
          </p:cNvSpPr>
          <p:nvPr>
            <p:ph type="dt" idx="10"/>
          </p:nvPr>
        </p:nvSpPr>
        <p:spPr>
          <a:xfrm>
            <a:off x="822961" y="6459786"/>
            <a:ext cx="1854203"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15" name="Google Shape;15;p1"/>
          <p:cNvSpPr txBox="1">
            <a:spLocks noGrp="1"/>
          </p:cNvSpPr>
          <p:nvPr>
            <p:ph type="ftr" idx="11"/>
          </p:nvPr>
        </p:nvSpPr>
        <p:spPr>
          <a:xfrm>
            <a:off x="2764639" y="6459786"/>
            <a:ext cx="3617103"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16" name="Google Shape;16;p1"/>
          <p:cNvSpPr txBox="1">
            <a:spLocks noGrp="1"/>
          </p:cNvSpPr>
          <p:nvPr>
            <p:ph type="sldNum" idx="12"/>
          </p:nvPr>
        </p:nvSpPr>
        <p:spPr>
          <a:xfrm>
            <a:off x="7425344" y="6459786"/>
            <a:ext cx="98401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i="0" u="none" strike="noStrike" cap="none">
                <a:solidFill>
                  <a:srgbClr val="FFFFFF"/>
                </a:solidFill>
                <a:latin typeface="Calibri"/>
                <a:ea typeface="Calibri"/>
                <a:cs typeface="Calibri"/>
                <a:sym typeface="Calibri"/>
              </a:defRPr>
            </a:lvl1pPr>
            <a:lvl2pPr marL="0" marR="0" lvl="1" indent="0" algn="r" rtl="0">
              <a:spcBef>
                <a:spcPts val="0"/>
              </a:spcBef>
              <a:buNone/>
              <a:defRPr sz="1050" b="0" i="0" u="none" strike="noStrike" cap="none">
                <a:solidFill>
                  <a:srgbClr val="FFFFFF"/>
                </a:solidFill>
                <a:latin typeface="Calibri"/>
                <a:ea typeface="Calibri"/>
                <a:cs typeface="Calibri"/>
                <a:sym typeface="Calibri"/>
              </a:defRPr>
            </a:lvl2pPr>
            <a:lvl3pPr marL="0" marR="0" lvl="2" indent="0" algn="r" rtl="0">
              <a:spcBef>
                <a:spcPts val="0"/>
              </a:spcBef>
              <a:buNone/>
              <a:defRPr sz="1050" b="0" i="0" u="none" strike="noStrike" cap="none">
                <a:solidFill>
                  <a:srgbClr val="FFFFFF"/>
                </a:solidFill>
                <a:latin typeface="Calibri"/>
                <a:ea typeface="Calibri"/>
                <a:cs typeface="Calibri"/>
                <a:sym typeface="Calibri"/>
              </a:defRPr>
            </a:lvl3pPr>
            <a:lvl4pPr marL="0" marR="0" lvl="3" indent="0" algn="r" rtl="0">
              <a:spcBef>
                <a:spcPts val="0"/>
              </a:spcBef>
              <a:buNone/>
              <a:defRPr sz="1050" b="0" i="0" u="none" strike="noStrike" cap="none">
                <a:solidFill>
                  <a:srgbClr val="FFFFFF"/>
                </a:solidFill>
                <a:latin typeface="Calibri"/>
                <a:ea typeface="Calibri"/>
                <a:cs typeface="Calibri"/>
                <a:sym typeface="Calibri"/>
              </a:defRPr>
            </a:lvl4pPr>
            <a:lvl5pPr marL="0" marR="0" lvl="4" indent="0" algn="r" rtl="0">
              <a:spcBef>
                <a:spcPts val="0"/>
              </a:spcBef>
              <a:buNone/>
              <a:defRPr sz="1050" b="0" i="0" u="none" strike="noStrike" cap="none">
                <a:solidFill>
                  <a:srgbClr val="FFFFFF"/>
                </a:solidFill>
                <a:latin typeface="Calibri"/>
                <a:ea typeface="Calibri"/>
                <a:cs typeface="Calibri"/>
                <a:sym typeface="Calibri"/>
              </a:defRPr>
            </a:lvl5pPr>
            <a:lvl6pPr marL="0" marR="0" lvl="5" indent="0" algn="r" rtl="0">
              <a:spcBef>
                <a:spcPts val="0"/>
              </a:spcBef>
              <a:buNone/>
              <a:defRPr sz="1050" b="0" i="0" u="none" strike="noStrike" cap="none">
                <a:solidFill>
                  <a:srgbClr val="FFFFFF"/>
                </a:solidFill>
                <a:latin typeface="Calibri"/>
                <a:ea typeface="Calibri"/>
                <a:cs typeface="Calibri"/>
                <a:sym typeface="Calibri"/>
              </a:defRPr>
            </a:lvl6pPr>
            <a:lvl7pPr marL="0" marR="0" lvl="6" indent="0" algn="r" rtl="0">
              <a:spcBef>
                <a:spcPts val="0"/>
              </a:spcBef>
              <a:buNone/>
              <a:defRPr sz="1050" b="0" i="0" u="none" strike="noStrike" cap="none">
                <a:solidFill>
                  <a:srgbClr val="FFFFFF"/>
                </a:solidFill>
                <a:latin typeface="Calibri"/>
                <a:ea typeface="Calibri"/>
                <a:cs typeface="Calibri"/>
                <a:sym typeface="Calibri"/>
              </a:defRPr>
            </a:lvl7pPr>
            <a:lvl8pPr marL="0" marR="0" lvl="7" indent="0" algn="r" rtl="0">
              <a:spcBef>
                <a:spcPts val="0"/>
              </a:spcBef>
              <a:buNone/>
              <a:defRPr sz="1050" b="0" i="0" u="none" strike="noStrike" cap="none">
                <a:solidFill>
                  <a:srgbClr val="FFFFFF"/>
                </a:solidFill>
                <a:latin typeface="Calibri"/>
                <a:ea typeface="Calibri"/>
                <a:cs typeface="Calibri"/>
                <a:sym typeface="Calibri"/>
              </a:defRPr>
            </a:lvl8pPr>
            <a:lvl9pPr marL="0" marR="0" lvl="8" indent="0" algn="r" rtl="0">
              <a:spcBef>
                <a:spcPts val="0"/>
              </a:spcBef>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17" name="Google Shape;17;p1"/>
          <p:cNvCxnSpPr/>
          <p:nvPr/>
        </p:nvCxnSpPr>
        <p:spPr>
          <a:xfrm>
            <a:off x="895149" y="1737845"/>
            <a:ext cx="7475220" cy="0"/>
          </a:xfrm>
          <a:prstGeom prst="straightConnector1">
            <a:avLst/>
          </a:prstGeom>
          <a:noFill/>
          <a:ln w="9525" cap="flat" cmpd="sng">
            <a:solidFill>
              <a:srgbClr val="FEFEFE"/>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ashington.edu/research/hsd/guidance/coc/#2c"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ashington.edu/research/hsd/guidance/coc/info-shee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grants.nih.gov/grants/guide/notice-files/NOT-OD-22-213.html" TargetMode="External"/><Relationship Id="rId4" Type="http://schemas.openxmlformats.org/officeDocument/2006/relationships/hyperlink" Target="https://www.washington.edu/research/hsd/guidance/coc/"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hyperlink" Target="mailto:hsdinfo@uw.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3"/>
          <p:cNvSpPr txBox="1">
            <a:spLocks noGrp="1"/>
          </p:cNvSpPr>
          <p:nvPr>
            <p:ph type="title"/>
          </p:nvPr>
        </p:nvSpPr>
        <p:spPr>
          <a:xfrm>
            <a:off x="822960" y="5142820"/>
            <a:ext cx="7585234" cy="822960"/>
          </a:xfrm>
          <a:prstGeom prst="rect">
            <a:avLst/>
          </a:prstGeom>
          <a:noFill/>
          <a:ln>
            <a:noFill/>
          </a:ln>
        </p:spPr>
        <p:txBody>
          <a:bodyPr spcFirstLastPara="1" wrap="square" lIns="91425" tIns="0" rIns="91425" bIns="0" anchor="b" anchorCtr="0">
            <a:noAutofit/>
          </a:bodyPr>
          <a:lstStyle/>
          <a:p>
            <a:pPr marL="0" lvl="0" indent="0" algn="l" rtl="0">
              <a:lnSpc>
                <a:spcPct val="85000"/>
              </a:lnSpc>
              <a:spcBef>
                <a:spcPts val="0"/>
              </a:spcBef>
              <a:spcAft>
                <a:spcPts val="0"/>
              </a:spcAft>
              <a:buClr>
                <a:schemeClr val="lt1"/>
              </a:buClr>
              <a:buSzPts val="3200"/>
              <a:buFont typeface="Calibri"/>
              <a:buNone/>
            </a:pPr>
            <a:r>
              <a:rPr lang="en-US" sz="3200"/>
              <a:t>Certificates of Confidentiality and the NIH Data Management and Sharing Policy</a:t>
            </a:r>
            <a:endParaRPr/>
          </a:p>
        </p:txBody>
      </p:sp>
      <p:sp>
        <p:nvSpPr>
          <p:cNvPr id="105" name="Google Shape;105;p13"/>
          <p:cNvSpPr txBox="1">
            <a:spLocks noGrp="1"/>
          </p:cNvSpPr>
          <p:nvPr>
            <p:ph type="body" idx="1"/>
          </p:nvPr>
        </p:nvSpPr>
        <p:spPr>
          <a:xfrm>
            <a:off x="1371842" y="6193525"/>
            <a:ext cx="7036352" cy="443659"/>
          </a:xfrm>
          <a:prstGeom prst="rect">
            <a:avLst/>
          </a:prstGeom>
          <a:noFill/>
          <a:ln>
            <a:noFill/>
          </a:ln>
        </p:spPr>
        <p:txBody>
          <a:bodyPr spcFirstLastPara="1" wrap="square" lIns="91425" tIns="0" rIns="91425" bIns="0" anchor="t" anchorCtr="0">
            <a:normAutofit/>
          </a:bodyPr>
          <a:lstStyle/>
          <a:p>
            <a:pPr marL="0" lvl="0" indent="0" algn="l" rtl="0">
              <a:lnSpc>
                <a:spcPct val="90000"/>
              </a:lnSpc>
              <a:spcBef>
                <a:spcPts val="0"/>
              </a:spcBef>
              <a:spcAft>
                <a:spcPts val="0"/>
              </a:spcAft>
              <a:buSzPts val="1500"/>
              <a:buNone/>
            </a:pPr>
            <a:r>
              <a:rPr lang="en-US"/>
              <a:t>Maria Savage, Associate Director, Human Subjects Division</a:t>
            </a:r>
            <a:endParaRPr/>
          </a:p>
        </p:txBody>
      </p:sp>
      <p:pic>
        <p:nvPicPr>
          <p:cNvPr id="106" name="Google Shape;106;p13" descr="What is Data Privacy? Definition &amp; FAQs | EMOTIV"/>
          <p:cNvPicPr preferRelativeResize="0">
            <a:picLocks noGrp="1"/>
          </p:cNvPicPr>
          <p:nvPr>
            <p:ph type="pic" idx="2"/>
          </p:nvPr>
        </p:nvPicPr>
        <p:blipFill rotWithShape="1">
          <a:blip r:embed="rId3">
            <a:alphaModFix/>
          </a:blip>
          <a:srcRect t="14167" b="14166"/>
          <a:stretch/>
        </p:blipFill>
        <p:spPr>
          <a:xfrm>
            <a:off x="12" y="0"/>
            <a:ext cx="9143989" cy="491507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title"/>
          </p:nvPr>
        </p:nvSpPr>
        <p:spPr>
          <a:xfrm>
            <a:off x="822959" y="708248"/>
            <a:ext cx="7543800" cy="748455"/>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chemeClr val="lt1"/>
              </a:buClr>
              <a:buSzPts val="3200"/>
              <a:buFont typeface="Calibri"/>
              <a:buNone/>
            </a:pPr>
            <a:r>
              <a:rPr lang="en-US" sz="3200">
                <a:solidFill>
                  <a:schemeClr val="lt1"/>
                </a:solidFill>
              </a:rPr>
              <a:t>What is a Certificate of Confidentiality (CoC)?</a:t>
            </a:r>
            <a:endParaRPr/>
          </a:p>
        </p:txBody>
      </p:sp>
      <p:pic>
        <p:nvPicPr>
          <p:cNvPr id="113" name="Google Shape;113;p14" descr="What Is a Subpoena? Definition, Uses, Significance"/>
          <p:cNvPicPr preferRelativeResize="0">
            <a:picLocks noGrp="1"/>
          </p:cNvPicPr>
          <p:nvPr>
            <p:ph type="body" idx="1"/>
          </p:nvPr>
        </p:nvPicPr>
        <p:blipFill rotWithShape="1">
          <a:blip r:embed="rId3">
            <a:alphaModFix/>
          </a:blip>
          <a:srcRect b="7372"/>
          <a:stretch/>
        </p:blipFill>
        <p:spPr>
          <a:xfrm>
            <a:off x="3558013" y="3658940"/>
            <a:ext cx="3398778" cy="2360856"/>
          </a:xfrm>
          <a:prstGeom prst="rect">
            <a:avLst/>
          </a:prstGeom>
          <a:noFill/>
          <a:ln>
            <a:noFill/>
          </a:ln>
        </p:spPr>
      </p:pic>
      <p:sp>
        <p:nvSpPr>
          <p:cNvPr id="114" name="Google Shape;114;p14"/>
          <p:cNvSpPr txBox="1"/>
          <p:nvPr/>
        </p:nvSpPr>
        <p:spPr>
          <a:xfrm>
            <a:off x="896293" y="1982709"/>
            <a:ext cx="7470466" cy="147732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i="0" u="none" strike="noStrike" cap="none">
                <a:solidFill>
                  <a:schemeClr val="lt1"/>
                </a:solidFill>
                <a:latin typeface="Calibri"/>
                <a:ea typeface="Calibri"/>
                <a:cs typeface="Calibri"/>
                <a:sym typeface="Calibri"/>
              </a:rPr>
              <a:t>It is a legal protection that some federal agencies can issue to protect </a:t>
            </a:r>
            <a:r>
              <a:rPr lang="en-US" sz="1800" b="0" i="1" u="sng" strike="noStrike" cap="none">
                <a:solidFill>
                  <a:schemeClr val="lt1"/>
                </a:solidFill>
                <a:latin typeface="Calibri"/>
                <a:ea typeface="Calibri"/>
                <a:cs typeface="Calibri"/>
                <a:sym typeface="Calibri"/>
              </a:rPr>
              <a:t>identifiable sensitive information </a:t>
            </a:r>
            <a:r>
              <a:rPr lang="en-US" sz="1800" b="0" i="0" u="none" strike="noStrike" cap="none">
                <a:solidFill>
                  <a:schemeClr val="lt1"/>
                </a:solidFill>
                <a:latin typeface="Calibri"/>
                <a:ea typeface="Calibri"/>
                <a:cs typeface="Calibri"/>
                <a:sym typeface="Calibri"/>
              </a:rPr>
              <a:t>collected as part of a study. It allows researchers to refuse to disclose identifiable information about the research subjects in response to legal demands, such as a subpoena or Public Records request.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5"/>
          <p:cNvSpPr txBox="1">
            <a:spLocks noGrp="1"/>
          </p:cNvSpPr>
          <p:nvPr>
            <p:ph type="title"/>
          </p:nvPr>
        </p:nvSpPr>
        <p:spPr>
          <a:xfrm>
            <a:off x="822959" y="708248"/>
            <a:ext cx="7543800" cy="748455"/>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chemeClr val="lt1"/>
              </a:buClr>
              <a:buSzPts val="3200"/>
              <a:buFont typeface="Calibri"/>
              <a:buNone/>
            </a:pPr>
            <a:r>
              <a:rPr lang="en-US" sz="3200">
                <a:solidFill>
                  <a:schemeClr val="lt1"/>
                </a:solidFill>
              </a:rPr>
              <a:t>What is identifiable </a:t>
            </a:r>
            <a:r>
              <a:rPr lang="en-US" sz="3200" strike="sngStrike">
                <a:solidFill>
                  <a:schemeClr val="lt1"/>
                </a:solidFill>
              </a:rPr>
              <a:t>sensitive</a:t>
            </a:r>
            <a:r>
              <a:rPr lang="en-US" sz="3200">
                <a:solidFill>
                  <a:schemeClr val="lt1"/>
                </a:solidFill>
              </a:rPr>
              <a:t> information?</a:t>
            </a:r>
            <a:endParaRPr/>
          </a:p>
        </p:txBody>
      </p:sp>
      <p:sp>
        <p:nvSpPr>
          <p:cNvPr id="120" name="Google Shape;120;p15"/>
          <p:cNvSpPr txBox="1"/>
          <p:nvPr/>
        </p:nvSpPr>
        <p:spPr>
          <a:xfrm>
            <a:off x="822959" y="2154725"/>
            <a:ext cx="7651085" cy="23083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Calibri"/>
                <a:ea typeface="Calibri"/>
                <a:cs typeface="Calibri"/>
                <a:sym typeface="Calibri"/>
              </a:rPr>
              <a:t>Information that is about an individual and that is gathered or used during the research:</a:t>
            </a:r>
            <a:endParaRPr/>
          </a:p>
          <a:p>
            <a:pPr marL="0" marR="0" lvl="0" indent="0" algn="l" rtl="0">
              <a:spcBef>
                <a:spcPts val="0"/>
              </a:spcBef>
              <a:spcAft>
                <a:spcPts val="0"/>
              </a:spcAft>
              <a:buNone/>
            </a:pPr>
            <a:endParaRPr sz="1800">
              <a:solidFill>
                <a:schemeClr val="lt1"/>
              </a:solidFill>
              <a:latin typeface="Calibri"/>
              <a:ea typeface="Calibri"/>
              <a:cs typeface="Calibri"/>
              <a:sym typeface="Calibri"/>
            </a:endParaRPr>
          </a:p>
          <a:p>
            <a:pPr marL="742950" marR="0" lvl="1" indent="-285750" algn="l" rtl="0">
              <a:spcBef>
                <a:spcPts val="0"/>
              </a:spcBef>
              <a:spcAft>
                <a:spcPts val="0"/>
              </a:spcAft>
              <a:buClr>
                <a:schemeClr val="lt1"/>
              </a:buClr>
              <a:buSzPts val="1800"/>
              <a:buFont typeface="Arial"/>
              <a:buChar char="•"/>
            </a:pPr>
            <a:r>
              <a:rPr lang="en-US" sz="1800" b="0" i="0" u="none" strike="noStrike" cap="none">
                <a:solidFill>
                  <a:schemeClr val="lt1"/>
                </a:solidFill>
                <a:latin typeface="Calibri"/>
                <a:ea typeface="Calibri"/>
                <a:cs typeface="Calibri"/>
                <a:sym typeface="Calibri"/>
              </a:rPr>
              <a:t>Through which </a:t>
            </a:r>
            <a:r>
              <a:rPr lang="en-US" sz="1800" b="0" i="0" u="sng" strike="noStrike" cap="none">
                <a:solidFill>
                  <a:schemeClr val="lt1"/>
                </a:solidFill>
                <a:latin typeface="Calibri"/>
                <a:ea typeface="Calibri"/>
                <a:cs typeface="Calibri"/>
                <a:sym typeface="Calibri"/>
              </a:rPr>
              <a:t>an individual is identified</a:t>
            </a:r>
            <a:r>
              <a:rPr lang="en-US" sz="1800" b="0" i="0" u="none" strike="noStrike" cap="none">
                <a:solidFill>
                  <a:schemeClr val="lt1"/>
                </a:solidFill>
                <a:latin typeface="Calibri"/>
                <a:ea typeface="Calibri"/>
                <a:cs typeface="Calibri"/>
                <a:sym typeface="Calibri"/>
              </a:rPr>
              <a:t>; or</a:t>
            </a:r>
            <a:endParaRPr/>
          </a:p>
          <a:p>
            <a:pPr marL="742950" marR="0" lvl="1" indent="-171450" algn="l" rtl="0">
              <a:spcBef>
                <a:spcPts val="0"/>
              </a:spcBef>
              <a:spcAft>
                <a:spcPts val="0"/>
              </a:spcAft>
              <a:buClr>
                <a:schemeClr val="lt1"/>
              </a:buClr>
              <a:buSzPts val="1800"/>
              <a:buFont typeface="Arial"/>
              <a:buNone/>
            </a:pPr>
            <a:endParaRPr sz="1800" b="0" i="0" u="none" strike="noStrike" cap="none">
              <a:solidFill>
                <a:schemeClr val="lt1"/>
              </a:solidFill>
              <a:latin typeface="Calibri"/>
              <a:ea typeface="Calibri"/>
              <a:cs typeface="Calibri"/>
              <a:sym typeface="Calibri"/>
            </a:endParaRPr>
          </a:p>
          <a:p>
            <a:pPr marL="742950" marR="0" lvl="1" indent="-285750" algn="l" rtl="0">
              <a:spcBef>
                <a:spcPts val="0"/>
              </a:spcBef>
              <a:spcAft>
                <a:spcPts val="0"/>
              </a:spcAft>
              <a:buClr>
                <a:schemeClr val="lt1"/>
              </a:buClr>
              <a:buSzPts val="1800"/>
              <a:buFont typeface="Arial"/>
              <a:buChar char="•"/>
            </a:pPr>
            <a:r>
              <a:rPr lang="en-US" sz="1800" b="0" i="0" u="none" strike="noStrike" cap="none">
                <a:solidFill>
                  <a:schemeClr val="lt1"/>
                </a:solidFill>
                <a:latin typeface="Calibri"/>
                <a:ea typeface="Calibri"/>
                <a:cs typeface="Calibri"/>
                <a:sym typeface="Calibri"/>
              </a:rPr>
              <a:t>Where there is at least </a:t>
            </a:r>
            <a:r>
              <a:rPr lang="en-US" sz="1800" b="0" i="0" u="sng" strike="noStrike" cap="none">
                <a:solidFill>
                  <a:schemeClr val="lt1"/>
                </a:solidFill>
                <a:latin typeface="Calibri"/>
                <a:ea typeface="Calibri"/>
                <a:cs typeface="Calibri"/>
                <a:sym typeface="Calibri"/>
              </a:rPr>
              <a:t>a very small risk</a:t>
            </a:r>
            <a:r>
              <a:rPr lang="en-US" sz="1800" b="0" i="0" u="none" strike="noStrike" cap="none">
                <a:solidFill>
                  <a:schemeClr val="lt1"/>
                </a:solidFill>
                <a:latin typeface="Calibri"/>
                <a:ea typeface="Calibri"/>
                <a:cs typeface="Calibri"/>
                <a:sym typeface="Calibri"/>
              </a:rPr>
              <a:t>, that some combination of the information and other available </a:t>
            </a:r>
            <a:r>
              <a:rPr lang="en-US" sz="1800" b="0" i="0" u="sng" strike="noStrike" cap="none">
                <a:solidFill>
                  <a:schemeClr val="lt1"/>
                </a:solidFill>
                <a:latin typeface="Calibri"/>
                <a:ea typeface="Calibri"/>
                <a:cs typeface="Calibri"/>
                <a:sym typeface="Calibri"/>
              </a:rPr>
              <a:t>data sources could be used to deduce the identify of an individual</a:t>
            </a:r>
            <a:r>
              <a:rPr lang="en-US" sz="1800" b="0" i="0" u="none" strike="noStrike" cap="none">
                <a:solidFill>
                  <a:schemeClr val="lt1"/>
                </a:solidFill>
                <a:latin typeface="Calibri"/>
                <a:ea typeface="Calibri"/>
                <a:cs typeface="Calibri"/>
                <a:sym typeface="Calibri"/>
              </a:rPr>
              <a: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6"/>
          <p:cNvSpPr txBox="1">
            <a:spLocks noGrp="1"/>
          </p:cNvSpPr>
          <p:nvPr>
            <p:ph type="title"/>
          </p:nvPr>
        </p:nvSpPr>
        <p:spPr>
          <a:xfrm>
            <a:off x="511521" y="557539"/>
            <a:ext cx="8120957" cy="909122"/>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lt1"/>
              </a:buClr>
              <a:buSzPts val="3200"/>
              <a:buFont typeface="Calibri"/>
              <a:buNone/>
            </a:pPr>
            <a:r>
              <a:rPr lang="en-US" sz="3200">
                <a:solidFill>
                  <a:schemeClr val="lt1"/>
                </a:solidFill>
              </a:rPr>
              <a:t>How do I get a Certificate of Confidentiality (CoC)?</a:t>
            </a:r>
            <a:endParaRPr/>
          </a:p>
        </p:txBody>
      </p:sp>
      <p:grpSp>
        <p:nvGrpSpPr>
          <p:cNvPr id="127" name="Google Shape;127;p16"/>
          <p:cNvGrpSpPr/>
          <p:nvPr/>
        </p:nvGrpSpPr>
        <p:grpSpPr>
          <a:xfrm>
            <a:off x="872944" y="2260572"/>
            <a:ext cx="3404628" cy="642668"/>
            <a:chOff x="49984" y="491"/>
            <a:chExt cx="3404628" cy="642668"/>
          </a:xfrm>
        </p:grpSpPr>
        <p:sp>
          <p:nvSpPr>
            <p:cNvPr id="128" name="Google Shape;128;p16"/>
            <p:cNvSpPr/>
            <p:nvPr/>
          </p:nvSpPr>
          <p:spPr>
            <a:xfrm>
              <a:off x="49984" y="491"/>
              <a:ext cx="3404628" cy="642668"/>
            </a:xfrm>
            <a:prstGeom prst="roundRect">
              <a:avLst>
                <a:gd name="adj" fmla="val 16667"/>
              </a:avLst>
            </a:prstGeom>
            <a:solidFill>
              <a:schemeClr val="accent3"/>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6"/>
            <p:cNvSpPr txBox="1"/>
            <p:nvPr/>
          </p:nvSpPr>
          <p:spPr>
            <a:xfrm>
              <a:off x="81356" y="31863"/>
              <a:ext cx="3341884" cy="579924"/>
            </a:xfrm>
            <a:prstGeom prst="rect">
              <a:avLst/>
            </a:prstGeom>
            <a:noFill/>
            <a:ln>
              <a:noFill/>
            </a:ln>
          </p:spPr>
          <p:txBody>
            <a:bodyPr spcFirstLastPara="1" wrap="square" lIns="91425" tIns="91425" rIns="91425" bIns="91425" anchor="ctr" anchorCtr="0">
              <a:noAutofit/>
            </a:bodyPr>
            <a:lstStyle/>
            <a:p>
              <a:pPr marL="0" marR="0" lvl="0" indent="0" algn="ctr" rtl="0">
                <a:lnSpc>
                  <a:spcPct val="90000"/>
                </a:lnSpc>
                <a:spcBef>
                  <a:spcPts val="0"/>
                </a:spcBef>
                <a:spcAft>
                  <a:spcPts val="0"/>
                </a:spcAft>
                <a:buClr>
                  <a:schemeClr val="lt1"/>
                </a:buClr>
                <a:buSzPts val="2400"/>
                <a:buFont typeface="Calibri"/>
                <a:buNone/>
              </a:pPr>
              <a:r>
                <a:rPr lang="en-US" sz="2400" b="0">
                  <a:solidFill>
                    <a:schemeClr val="lt1"/>
                  </a:solidFill>
                  <a:latin typeface="Calibri"/>
                  <a:ea typeface="Calibri"/>
                  <a:cs typeface="Calibri"/>
                  <a:sym typeface="Calibri"/>
                </a:rPr>
                <a:t>Automatic Certificate</a:t>
              </a:r>
              <a:endParaRPr sz="2400">
                <a:solidFill>
                  <a:schemeClr val="lt1"/>
                </a:solidFill>
                <a:latin typeface="Calibri"/>
                <a:ea typeface="Calibri"/>
                <a:cs typeface="Calibri"/>
                <a:sym typeface="Calibri"/>
              </a:endParaRPr>
            </a:p>
          </p:txBody>
        </p:sp>
      </p:grpSp>
      <p:sp>
        <p:nvSpPr>
          <p:cNvPr id="130" name="Google Shape;130;p16"/>
          <p:cNvSpPr txBox="1">
            <a:spLocks noGrp="1"/>
          </p:cNvSpPr>
          <p:nvPr>
            <p:ph type="body" idx="2"/>
          </p:nvPr>
        </p:nvSpPr>
        <p:spPr>
          <a:xfrm>
            <a:off x="850574" y="3080711"/>
            <a:ext cx="3629987" cy="1943963"/>
          </a:xfrm>
          <a:prstGeom prst="rect">
            <a:avLst/>
          </a:prstGeom>
          <a:noFill/>
          <a:ln>
            <a:noFill/>
          </a:ln>
        </p:spPr>
        <p:txBody>
          <a:bodyPr spcFirstLastPara="1" wrap="square" lIns="0" tIns="45700" rIns="0" bIns="45700" anchor="t" anchorCtr="0">
            <a:normAutofit lnSpcReduction="10000"/>
          </a:bodyPr>
          <a:lstStyle/>
          <a:p>
            <a:pPr marL="0" lvl="0" indent="0" algn="l" rtl="0">
              <a:lnSpc>
                <a:spcPct val="90000"/>
              </a:lnSpc>
              <a:spcBef>
                <a:spcPts val="0"/>
              </a:spcBef>
              <a:spcAft>
                <a:spcPts val="0"/>
              </a:spcAft>
              <a:buSzPts val="2000"/>
              <a:buNone/>
            </a:pPr>
            <a:r>
              <a:rPr lang="en-US"/>
              <a:t>Issued as a term of the grant or contract by:</a:t>
            </a:r>
            <a:endParaRPr/>
          </a:p>
          <a:p>
            <a:pPr marL="91440" lvl="0" indent="-127000" algn="l" rtl="0">
              <a:lnSpc>
                <a:spcPct val="90000"/>
              </a:lnSpc>
              <a:spcBef>
                <a:spcPts val="1400"/>
              </a:spcBef>
              <a:spcAft>
                <a:spcPts val="0"/>
              </a:spcAft>
              <a:buSzPts val="2000"/>
              <a:buFont typeface="Courier New"/>
              <a:buChar char="o"/>
            </a:pPr>
            <a:r>
              <a:rPr lang="en-US"/>
              <a:t> NIH</a:t>
            </a:r>
            <a:endParaRPr/>
          </a:p>
          <a:p>
            <a:pPr marL="91440" lvl="0" indent="-127000" algn="l" rtl="0">
              <a:lnSpc>
                <a:spcPct val="90000"/>
              </a:lnSpc>
              <a:spcBef>
                <a:spcPts val="1400"/>
              </a:spcBef>
              <a:spcAft>
                <a:spcPts val="0"/>
              </a:spcAft>
              <a:buSzPts val="2000"/>
              <a:buFont typeface="Courier New"/>
              <a:buChar char="o"/>
            </a:pPr>
            <a:r>
              <a:rPr lang="en-US"/>
              <a:t> CDC</a:t>
            </a:r>
            <a:endParaRPr/>
          </a:p>
          <a:p>
            <a:pPr marL="91440" lvl="0" indent="-127000" algn="l" rtl="0">
              <a:lnSpc>
                <a:spcPct val="90000"/>
              </a:lnSpc>
              <a:spcBef>
                <a:spcPts val="1400"/>
              </a:spcBef>
              <a:spcAft>
                <a:spcPts val="0"/>
              </a:spcAft>
              <a:buSzPts val="2000"/>
              <a:buFont typeface="Courier New"/>
              <a:buChar char="o"/>
            </a:pPr>
            <a:r>
              <a:rPr lang="en-US"/>
              <a:t> FDA </a:t>
            </a:r>
            <a:endParaRPr/>
          </a:p>
          <a:p>
            <a:pPr marL="0" lvl="0" indent="0" algn="l" rtl="0">
              <a:lnSpc>
                <a:spcPct val="90000"/>
              </a:lnSpc>
              <a:spcBef>
                <a:spcPts val="1400"/>
              </a:spcBef>
              <a:spcAft>
                <a:spcPts val="0"/>
              </a:spcAft>
              <a:buSzPts val="2000"/>
              <a:buNone/>
            </a:pPr>
            <a:endParaRPr/>
          </a:p>
        </p:txBody>
      </p:sp>
      <p:grpSp>
        <p:nvGrpSpPr>
          <p:cNvPr id="131" name="Google Shape;131;p16"/>
          <p:cNvGrpSpPr/>
          <p:nvPr/>
        </p:nvGrpSpPr>
        <p:grpSpPr>
          <a:xfrm>
            <a:off x="4753974" y="2268106"/>
            <a:ext cx="3595584" cy="636480"/>
            <a:chOff x="0" y="8025"/>
            <a:chExt cx="3595584" cy="636480"/>
          </a:xfrm>
        </p:grpSpPr>
        <p:sp>
          <p:nvSpPr>
            <p:cNvPr id="132" name="Google Shape;132;p16"/>
            <p:cNvSpPr/>
            <p:nvPr/>
          </p:nvSpPr>
          <p:spPr>
            <a:xfrm>
              <a:off x="0" y="8025"/>
              <a:ext cx="3595584" cy="636480"/>
            </a:xfrm>
            <a:prstGeom prst="roundRect">
              <a:avLst>
                <a:gd name="adj" fmla="val 16667"/>
              </a:avLst>
            </a:prstGeom>
            <a:solidFill>
              <a:srgbClr val="E7B44D"/>
            </a:solidFill>
            <a:ln w="158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6"/>
            <p:cNvSpPr txBox="1"/>
            <p:nvPr/>
          </p:nvSpPr>
          <p:spPr>
            <a:xfrm>
              <a:off x="31070" y="39095"/>
              <a:ext cx="3533444" cy="574340"/>
            </a:xfrm>
            <a:prstGeom prst="rect">
              <a:avLst/>
            </a:prstGeom>
            <a:noFill/>
            <a:ln>
              <a:noFill/>
            </a:ln>
          </p:spPr>
          <p:txBody>
            <a:bodyPr spcFirstLastPara="1" wrap="square" lIns="91425" tIns="91425" rIns="91425" bIns="91425" anchor="ctr" anchorCtr="0">
              <a:noAutofit/>
            </a:bodyPr>
            <a:lstStyle/>
            <a:p>
              <a:pPr marL="0" marR="0" lvl="0" indent="0" algn="ctr" rtl="0">
                <a:lnSpc>
                  <a:spcPct val="90000"/>
                </a:lnSpc>
                <a:spcBef>
                  <a:spcPts val="0"/>
                </a:spcBef>
                <a:spcAft>
                  <a:spcPts val="0"/>
                </a:spcAft>
                <a:buClr>
                  <a:schemeClr val="lt1"/>
                </a:buClr>
                <a:buSzPts val="2400"/>
                <a:buFont typeface="Calibri"/>
                <a:buNone/>
              </a:pPr>
              <a:r>
                <a:rPr lang="en-US" sz="2400" b="0">
                  <a:solidFill>
                    <a:schemeClr val="lt1"/>
                  </a:solidFill>
                  <a:latin typeface="Calibri"/>
                  <a:ea typeface="Calibri"/>
                  <a:cs typeface="Calibri"/>
                  <a:sym typeface="Calibri"/>
                </a:rPr>
                <a:t>Apply For Certificate</a:t>
              </a:r>
              <a:endParaRPr sz="2400">
                <a:solidFill>
                  <a:schemeClr val="lt1"/>
                </a:solidFill>
                <a:latin typeface="Calibri"/>
                <a:ea typeface="Calibri"/>
                <a:cs typeface="Calibri"/>
                <a:sym typeface="Calibri"/>
              </a:endParaRPr>
            </a:p>
          </p:txBody>
        </p:sp>
      </p:grpSp>
      <p:sp>
        <p:nvSpPr>
          <p:cNvPr id="134" name="Google Shape;134;p16"/>
          <p:cNvSpPr txBox="1">
            <a:spLocks noGrp="1"/>
          </p:cNvSpPr>
          <p:nvPr>
            <p:ph type="body" idx="4"/>
          </p:nvPr>
        </p:nvSpPr>
        <p:spPr>
          <a:xfrm>
            <a:off x="4736772" y="3080711"/>
            <a:ext cx="3629988" cy="1464129"/>
          </a:xfrm>
          <a:prstGeom prst="rect">
            <a:avLst/>
          </a:prstGeom>
          <a:noFill/>
          <a:ln>
            <a:noFill/>
          </a:ln>
        </p:spPr>
        <p:txBody>
          <a:bodyPr spcFirstLastPara="1" wrap="square" lIns="0" tIns="45700" rIns="0" bIns="45700" anchor="t" anchorCtr="0">
            <a:normAutofit lnSpcReduction="10000"/>
          </a:bodyPr>
          <a:lstStyle/>
          <a:p>
            <a:pPr marL="91440" lvl="0" indent="-127000" algn="l" rtl="0">
              <a:lnSpc>
                <a:spcPct val="90000"/>
              </a:lnSpc>
              <a:spcBef>
                <a:spcPts val="0"/>
              </a:spcBef>
              <a:spcAft>
                <a:spcPts val="0"/>
              </a:spcAft>
              <a:buSzPts val="2000"/>
              <a:buChar char=" "/>
            </a:pPr>
            <a:r>
              <a:rPr lang="en-US"/>
              <a:t>Studies that are not funded by a federal agency can apply to:</a:t>
            </a:r>
            <a:endParaRPr/>
          </a:p>
          <a:p>
            <a:pPr marL="91440" lvl="0" indent="-127000" algn="l" rtl="0">
              <a:lnSpc>
                <a:spcPct val="90000"/>
              </a:lnSpc>
              <a:spcBef>
                <a:spcPts val="1400"/>
              </a:spcBef>
              <a:spcAft>
                <a:spcPts val="0"/>
              </a:spcAft>
              <a:buSzPts val="2000"/>
              <a:buFont typeface="Courier New"/>
              <a:buChar char="o"/>
            </a:pPr>
            <a:r>
              <a:rPr lang="en-US"/>
              <a:t> NIH</a:t>
            </a:r>
            <a:endParaRPr/>
          </a:p>
          <a:p>
            <a:pPr marL="91440" lvl="0" indent="-127000" algn="l" rtl="0">
              <a:lnSpc>
                <a:spcPct val="90000"/>
              </a:lnSpc>
              <a:spcBef>
                <a:spcPts val="1400"/>
              </a:spcBef>
              <a:spcAft>
                <a:spcPts val="0"/>
              </a:spcAft>
              <a:buSzPts val="2000"/>
              <a:buFont typeface="Courier New"/>
              <a:buChar char="o"/>
            </a:pPr>
            <a:r>
              <a:rPr lang="en-US"/>
              <a:t> FDA</a:t>
            </a:r>
            <a:endParaRPr/>
          </a:p>
        </p:txBody>
      </p:sp>
      <p:sp>
        <p:nvSpPr>
          <p:cNvPr id="135" name="Google Shape;135;p16"/>
          <p:cNvSpPr txBox="1"/>
          <p:nvPr/>
        </p:nvSpPr>
        <p:spPr>
          <a:xfrm>
            <a:off x="941560" y="5377758"/>
            <a:ext cx="726088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Calibri"/>
                <a:ea typeface="Calibri"/>
                <a:cs typeface="Calibri"/>
                <a:sym typeface="Calibri"/>
              </a:rPr>
              <a:t>For complete list, see HSD Guidance Question: </a:t>
            </a:r>
            <a:r>
              <a:rPr lang="en-US" sz="1800" u="sng">
                <a:solidFill>
                  <a:srgbClr val="00B0F0"/>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Who issues a CoC?</a:t>
            </a:r>
            <a:endParaRPr sz="1800">
              <a:solidFill>
                <a:srgbClr val="00B0F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Shape 140"/>
        <p:cNvGrpSpPr/>
        <p:nvPr/>
      </p:nvGrpSpPr>
      <p:grpSpPr>
        <a:xfrm>
          <a:off x="0" y="0"/>
          <a:ext cx="0" cy="0"/>
          <a:chOff x="0" y="0"/>
          <a:chExt cx="0" cy="0"/>
        </a:xfrm>
      </p:grpSpPr>
      <p:pic>
        <p:nvPicPr>
          <p:cNvPr id="141" name="Google Shape;141;p17" descr="1000+ Rain And Umbrella Pictures | Download Free Images on Unsplash"/>
          <p:cNvPicPr preferRelativeResize="0"/>
          <p:nvPr/>
        </p:nvPicPr>
        <p:blipFill rotWithShape="1">
          <a:blip r:embed="rId3">
            <a:alphaModFix/>
          </a:blip>
          <a:srcRect b="16136"/>
          <a:stretch/>
        </p:blipFill>
        <p:spPr>
          <a:xfrm>
            <a:off x="372430" y="1537548"/>
            <a:ext cx="8399140" cy="4550492"/>
          </a:xfrm>
          <a:prstGeom prst="rect">
            <a:avLst/>
          </a:prstGeom>
          <a:noFill/>
          <a:ln>
            <a:noFill/>
          </a:ln>
        </p:spPr>
      </p:pic>
      <p:sp>
        <p:nvSpPr>
          <p:cNvPr id="142" name="Google Shape;142;p17"/>
          <p:cNvSpPr txBox="1">
            <a:spLocks noGrp="1"/>
          </p:cNvSpPr>
          <p:nvPr>
            <p:ph type="title"/>
          </p:nvPr>
        </p:nvSpPr>
        <p:spPr>
          <a:xfrm>
            <a:off x="800100" y="510047"/>
            <a:ext cx="7543800" cy="748455"/>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chemeClr val="lt1"/>
              </a:buClr>
              <a:buSzPts val="3200"/>
              <a:buFont typeface="Calibri"/>
              <a:buNone/>
            </a:pPr>
            <a:r>
              <a:rPr lang="en-US" sz="3200">
                <a:solidFill>
                  <a:schemeClr val="lt1"/>
                </a:solidFill>
              </a:rPr>
              <a:t>Limitations to CoC protections</a:t>
            </a:r>
            <a:endParaRPr/>
          </a:p>
        </p:txBody>
      </p:sp>
      <p:sp>
        <p:nvSpPr>
          <p:cNvPr id="143" name="Google Shape;143;p17"/>
          <p:cNvSpPr txBox="1">
            <a:spLocks noGrp="1"/>
          </p:cNvSpPr>
          <p:nvPr>
            <p:ph type="body" idx="1"/>
          </p:nvPr>
        </p:nvSpPr>
        <p:spPr>
          <a:xfrm>
            <a:off x="3511364" y="4379722"/>
            <a:ext cx="1925160" cy="375158"/>
          </a:xfrm>
          <a:prstGeom prst="rect">
            <a:avLst/>
          </a:prstGeom>
          <a:noFill/>
          <a:ln w="9525" cap="flat" cmpd="sng">
            <a:solidFill>
              <a:srgbClr val="FFFFFF"/>
            </a:solidFill>
            <a:prstDash val="solid"/>
            <a:round/>
            <a:headEnd type="none" w="sm" len="sm"/>
            <a:tailEnd type="none" w="sm" len="sm"/>
          </a:ln>
        </p:spPr>
        <p:txBody>
          <a:bodyPr spcFirstLastPara="1" wrap="square" lIns="0" tIns="45700" rIns="0" bIns="45700" anchor="ctr" anchorCtr="0">
            <a:normAutofit/>
          </a:bodyPr>
          <a:lstStyle/>
          <a:p>
            <a:pPr marL="91440" lvl="0" indent="-127000" algn="l" rtl="0">
              <a:lnSpc>
                <a:spcPct val="90000"/>
              </a:lnSpc>
              <a:spcBef>
                <a:spcPts val="0"/>
              </a:spcBef>
              <a:spcAft>
                <a:spcPts val="0"/>
              </a:spcAft>
              <a:buSzPts val="2000"/>
              <a:buChar char=" "/>
            </a:pPr>
            <a:r>
              <a:rPr lang="en-US"/>
              <a:t>Research records</a:t>
            </a:r>
            <a:endParaRPr/>
          </a:p>
        </p:txBody>
      </p:sp>
      <p:sp>
        <p:nvSpPr>
          <p:cNvPr id="144" name="Google Shape;144;p17"/>
          <p:cNvSpPr txBox="1"/>
          <p:nvPr/>
        </p:nvSpPr>
        <p:spPr>
          <a:xfrm>
            <a:off x="491036" y="4259502"/>
            <a:ext cx="2519919" cy="861774"/>
          </a:xfrm>
          <a:prstGeom prst="rect">
            <a:avLst/>
          </a:prstGeom>
          <a:solidFill>
            <a:srgbClr val="334D5C">
              <a:alpha val="87843"/>
            </a:srgbClr>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Calibri"/>
                <a:ea typeface="Calibri"/>
                <a:cs typeface="Calibri"/>
                <a:sym typeface="Calibri"/>
              </a:rPr>
              <a:t>Subject can </a:t>
            </a:r>
            <a:r>
              <a:rPr lang="en-US" sz="1800">
                <a:solidFill>
                  <a:srgbClr val="FFFFFF"/>
                </a:solidFill>
                <a:latin typeface="Calibri"/>
                <a:ea typeface="Calibri"/>
                <a:cs typeface="Calibri"/>
                <a:sym typeface="Calibri"/>
              </a:rPr>
              <a:t>consent to disclosure of information</a:t>
            </a:r>
            <a:endParaRPr/>
          </a:p>
          <a:p>
            <a:pPr marL="0" marR="0" lvl="0" indent="0" algn="l" rtl="0">
              <a:spcBef>
                <a:spcPts val="0"/>
              </a:spcBef>
              <a:spcAft>
                <a:spcPts val="0"/>
              </a:spcAft>
              <a:buNone/>
            </a:pPr>
            <a:r>
              <a:rPr lang="en-US" sz="1400">
                <a:solidFill>
                  <a:srgbClr val="FFFFFF"/>
                </a:solidFill>
                <a:latin typeface="Calibri"/>
                <a:ea typeface="Calibri"/>
                <a:cs typeface="Calibri"/>
                <a:sym typeface="Calibri"/>
              </a:rPr>
              <a:t>(e.g. medical providers)</a:t>
            </a:r>
            <a:endParaRPr/>
          </a:p>
        </p:txBody>
      </p:sp>
      <p:sp>
        <p:nvSpPr>
          <p:cNvPr id="145" name="Google Shape;145;p17"/>
          <p:cNvSpPr txBox="1"/>
          <p:nvPr/>
        </p:nvSpPr>
        <p:spPr>
          <a:xfrm>
            <a:off x="5820140" y="2457185"/>
            <a:ext cx="2722941" cy="1138773"/>
          </a:xfrm>
          <a:prstGeom prst="rect">
            <a:avLst/>
          </a:prstGeom>
          <a:solidFill>
            <a:srgbClr val="334D5C">
              <a:alpha val="87843"/>
            </a:srgbClr>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Calibri"/>
                <a:ea typeface="Calibri"/>
                <a:cs typeface="Calibri"/>
                <a:sym typeface="Calibri"/>
              </a:rPr>
              <a:t>Researchers can disclose information if </a:t>
            </a:r>
            <a:r>
              <a:rPr lang="en-US" sz="1800">
                <a:solidFill>
                  <a:srgbClr val="FFFFFF"/>
                </a:solidFill>
                <a:latin typeface="Calibri"/>
                <a:ea typeface="Calibri"/>
                <a:cs typeface="Calibri"/>
                <a:sym typeface="Calibri"/>
              </a:rPr>
              <a:t>required by other laws </a:t>
            </a:r>
            <a:r>
              <a:rPr lang="en-US" sz="1400">
                <a:solidFill>
                  <a:srgbClr val="FFFFFF"/>
                </a:solidFill>
                <a:latin typeface="Calibri"/>
                <a:ea typeface="Calibri"/>
                <a:cs typeface="Calibri"/>
                <a:sym typeface="Calibri"/>
              </a:rPr>
              <a:t>(e.g. communicable diseases)</a:t>
            </a:r>
            <a:endParaRPr/>
          </a:p>
        </p:txBody>
      </p:sp>
      <p:sp>
        <p:nvSpPr>
          <p:cNvPr id="146" name="Google Shape;146;p17"/>
          <p:cNvSpPr txBox="1"/>
          <p:nvPr/>
        </p:nvSpPr>
        <p:spPr>
          <a:xfrm>
            <a:off x="800100" y="2619695"/>
            <a:ext cx="2426326" cy="923330"/>
          </a:xfrm>
          <a:prstGeom prst="rect">
            <a:avLst/>
          </a:prstGeom>
          <a:solidFill>
            <a:srgbClr val="334D5C">
              <a:alpha val="87843"/>
            </a:srgbClr>
          </a:solidFill>
          <a:ln w="9525" cap="flat" cmpd="sng">
            <a:solidFill>
              <a:schemeClr val="lt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Calibri"/>
                <a:ea typeface="Calibri"/>
                <a:cs typeface="Calibri"/>
                <a:sym typeface="Calibri"/>
              </a:rPr>
              <a:t>Subject can </a:t>
            </a:r>
            <a:r>
              <a:rPr lang="en-US" sz="1800">
                <a:solidFill>
                  <a:srgbClr val="FFFFFF"/>
                </a:solidFill>
                <a:latin typeface="Calibri"/>
                <a:ea typeface="Calibri"/>
                <a:cs typeface="Calibri"/>
                <a:sym typeface="Calibri"/>
              </a:rPr>
              <a:t>disclose information about their own participation</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6"/>
                                        </p:tgtEl>
                                        <p:attrNameLst>
                                          <p:attrName>style.visibility</p:attrName>
                                        </p:attrNameLst>
                                      </p:cBhvr>
                                      <p:to>
                                        <p:strVal val="visible"/>
                                      </p:to>
                                    </p:set>
                                    <p:animEffect transition="in" filter="fade">
                                      <p:cBhvr>
                                        <p:cTn id="7" dur="1000"/>
                                        <p:tgtEl>
                                          <p:spTgt spid="146"/>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44"/>
                                        </p:tgtEl>
                                        <p:attrNameLst>
                                          <p:attrName>style.visibility</p:attrName>
                                        </p:attrNameLst>
                                      </p:cBhvr>
                                      <p:to>
                                        <p:strVal val="visible"/>
                                      </p:to>
                                    </p:set>
                                    <p:animEffect transition="in" filter="fade">
                                      <p:cBhvr>
                                        <p:cTn id="11" dur="1000"/>
                                        <p:tgtEl>
                                          <p:spTgt spid="144"/>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145"/>
                                        </p:tgtEl>
                                        <p:attrNameLst>
                                          <p:attrName>style.visibility</p:attrName>
                                        </p:attrNameLst>
                                      </p:cBhvr>
                                      <p:to>
                                        <p:strVal val="visible"/>
                                      </p:to>
                                    </p:set>
                                    <p:animEffect transition="in" filter="fade">
                                      <p:cBhvr>
                                        <p:cTn id="15" dur="10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8"/>
          <p:cNvSpPr txBox="1">
            <a:spLocks noGrp="1"/>
          </p:cNvSpPr>
          <p:nvPr>
            <p:ph type="title"/>
          </p:nvPr>
        </p:nvSpPr>
        <p:spPr>
          <a:xfrm>
            <a:off x="800100" y="717302"/>
            <a:ext cx="7543800" cy="748455"/>
          </a:xfrm>
          <a:prstGeom prst="rect">
            <a:avLst/>
          </a:prstGeom>
          <a:noFill/>
          <a:ln>
            <a:noFill/>
          </a:ln>
        </p:spPr>
        <p:txBody>
          <a:bodyPr spcFirstLastPara="1" wrap="square" lIns="91425" tIns="45700" rIns="91425" bIns="45700" anchor="b" anchorCtr="0">
            <a:normAutofit fontScale="90000"/>
          </a:bodyPr>
          <a:lstStyle/>
          <a:p>
            <a:pPr marL="0" lvl="0" indent="0" algn="l" rtl="0">
              <a:lnSpc>
                <a:spcPct val="85000"/>
              </a:lnSpc>
              <a:spcBef>
                <a:spcPts val="0"/>
              </a:spcBef>
              <a:spcAft>
                <a:spcPts val="0"/>
              </a:spcAft>
              <a:buClr>
                <a:schemeClr val="lt1"/>
              </a:buClr>
              <a:buSzPct val="100000"/>
              <a:buFont typeface="Calibri"/>
              <a:buNone/>
            </a:pPr>
            <a:r>
              <a:rPr lang="en-US" sz="3200">
                <a:solidFill>
                  <a:schemeClr val="lt1"/>
                </a:solidFill>
              </a:rPr>
              <a:t>Does a CoC prevent sharing of data as required by the new NIH Data Management and Sharing policy?</a:t>
            </a:r>
            <a:endParaRPr/>
          </a:p>
        </p:txBody>
      </p:sp>
      <p:sp>
        <p:nvSpPr>
          <p:cNvPr id="153" name="Google Shape;153;p18"/>
          <p:cNvSpPr txBox="1">
            <a:spLocks noGrp="1"/>
          </p:cNvSpPr>
          <p:nvPr>
            <p:ph type="body" idx="1"/>
          </p:nvPr>
        </p:nvSpPr>
        <p:spPr>
          <a:xfrm>
            <a:off x="754165" y="1936565"/>
            <a:ext cx="643703" cy="444793"/>
          </a:xfrm>
          <a:prstGeom prst="rect">
            <a:avLst/>
          </a:prstGeom>
          <a:noFill/>
          <a:ln>
            <a:noFill/>
          </a:ln>
        </p:spPr>
        <p:txBody>
          <a:bodyPr spcFirstLastPara="1" wrap="square" lIns="0" tIns="45700" rIns="0" bIns="45700" anchor="t" anchorCtr="0">
            <a:noAutofit/>
          </a:bodyPr>
          <a:lstStyle/>
          <a:p>
            <a:pPr marL="91440" lvl="0" indent="-152400" algn="l" rtl="0">
              <a:lnSpc>
                <a:spcPct val="90000"/>
              </a:lnSpc>
              <a:spcBef>
                <a:spcPts val="0"/>
              </a:spcBef>
              <a:spcAft>
                <a:spcPts val="0"/>
              </a:spcAft>
              <a:buSzPts val="2400"/>
              <a:buChar char=" "/>
            </a:pPr>
            <a:r>
              <a:rPr lang="en-US" sz="2400" u="sng"/>
              <a:t>No.</a:t>
            </a:r>
            <a:endParaRPr/>
          </a:p>
        </p:txBody>
      </p:sp>
      <p:pic>
        <p:nvPicPr>
          <p:cNvPr id="154" name="Google Shape;154;p18" descr="Why sharing data is so hard | Healthcare IT News"/>
          <p:cNvPicPr preferRelativeResize="0"/>
          <p:nvPr/>
        </p:nvPicPr>
        <p:blipFill rotWithShape="1">
          <a:blip r:embed="rId3">
            <a:alphaModFix/>
          </a:blip>
          <a:srcRect/>
          <a:stretch/>
        </p:blipFill>
        <p:spPr>
          <a:xfrm>
            <a:off x="2458387" y="3045982"/>
            <a:ext cx="4428613" cy="2952409"/>
          </a:xfrm>
          <a:prstGeom prst="rect">
            <a:avLst/>
          </a:prstGeom>
          <a:noFill/>
          <a:ln>
            <a:noFill/>
          </a:ln>
        </p:spPr>
      </p:pic>
      <p:sp>
        <p:nvSpPr>
          <p:cNvPr id="155" name="Google Shape;155;p18"/>
          <p:cNvSpPr txBox="1"/>
          <p:nvPr/>
        </p:nvSpPr>
        <p:spPr>
          <a:xfrm>
            <a:off x="1466661" y="1874124"/>
            <a:ext cx="6681458" cy="814131"/>
          </a:xfrm>
          <a:prstGeom prst="rect">
            <a:avLst/>
          </a:prstGeom>
          <a:noFill/>
          <a:ln>
            <a:noFill/>
          </a:ln>
        </p:spPr>
        <p:txBody>
          <a:bodyPr spcFirstLastPara="1" wrap="square" lIns="0" tIns="45700" rIns="0" bIns="45700" anchor="t" anchorCtr="0">
            <a:noAutofit/>
          </a:bodyPr>
          <a:lstStyle/>
          <a:p>
            <a:pPr marL="0" marR="0" lvl="0" indent="0" algn="l" rtl="0">
              <a:lnSpc>
                <a:spcPct val="90000"/>
              </a:lnSpc>
              <a:spcBef>
                <a:spcPts val="0"/>
              </a:spcBef>
              <a:spcAft>
                <a:spcPts val="0"/>
              </a:spcAft>
              <a:buClr>
                <a:schemeClr val="accent3"/>
              </a:buClr>
              <a:buSzPts val="2800"/>
              <a:buFont typeface="Calibri"/>
              <a:buNone/>
            </a:pPr>
            <a:r>
              <a:rPr lang="en-US" sz="2800">
                <a:solidFill>
                  <a:srgbClr val="FEFEFE"/>
                </a:solidFill>
                <a:latin typeface="Calibri"/>
                <a:ea typeface="Calibri"/>
                <a:cs typeface="Calibri"/>
                <a:sym typeface="Calibri"/>
              </a:rPr>
              <a:t> </a:t>
            </a:r>
            <a:r>
              <a:rPr lang="en-US" sz="2400">
                <a:solidFill>
                  <a:srgbClr val="FEFEFE"/>
                </a:solidFill>
                <a:latin typeface="Calibri"/>
                <a:ea typeface="Calibri"/>
                <a:cs typeface="Calibri"/>
                <a:sym typeface="Calibri"/>
              </a:rPr>
              <a:t>But data sharing must be consistent with human subjects regulations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9"/>
          <p:cNvSpPr txBox="1">
            <a:spLocks noGrp="1"/>
          </p:cNvSpPr>
          <p:nvPr>
            <p:ph type="title"/>
          </p:nvPr>
        </p:nvSpPr>
        <p:spPr>
          <a:xfrm>
            <a:off x="2227152" y="796066"/>
            <a:ext cx="5920968" cy="748455"/>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chemeClr val="lt1"/>
              </a:buClr>
              <a:buSzPts val="3600"/>
              <a:buFont typeface="Calibri"/>
              <a:buNone/>
            </a:pPr>
            <a:r>
              <a:rPr lang="en-US" sz="3600">
                <a:solidFill>
                  <a:schemeClr val="lt1"/>
                </a:solidFill>
              </a:rPr>
              <a:t>Things to keep in mind when sharing CoC protected data…</a:t>
            </a:r>
            <a:endParaRPr/>
          </a:p>
        </p:txBody>
      </p:sp>
      <p:sp>
        <p:nvSpPr>
          <p:cNvPr id="162" name="Google Shape;162;p19"/>
          <p:cNvSpPr txBox="1">
            <a:spLocks noGrp="1"/>
          </p:cNvSpPr>
          <p:nvPr>
            <p:ph type="body" idx="1"/>
          </p:nvPr>
        </p:nvSpPr>
        <p:spPr>
          <a:xfrm>
            <a:off x="823864" y="2198819"/>
            <a:ext cx="7473191" cy="2952603"/>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Arial"/>
              <a:buChar char="•"/>
            </a:pPr>
            <a:r>
              <a:rPr lang="en-US" sz="2800"/>
              <a:t>NIH does not consider summary results to be covered by the CoC</a:t>
            </a:r>
            <a:endParaRPr/>
          </a:p>
          <a:p>
            <a:pPr marL="91440" lvl="0" indent="-177800" algn="l" rtl="0">
              <a:lnSpc>
                <a:spcPct val="90000"/>
              </a:lnSpc>
              <a:spcBef>
                <a:spcPts val="1400"/>
              </a:spcBef>
              <a:spcAft>
                <a:spcPts val="0"/>
              </a:spcAft>
              <a:buSzPts val="2800"/>
              <a:buFont typeface="Arial"/>
              <a:buChar char="•"/>
            </a:pPr>
            <a:r>
              <a:rPr lang="en-US" sz="2800"/>
              <a:t>Repositories should be informed when data are covered by a CoC</a:t>
            </a:r>
            <a:endParaRPr/>
          </a:p>
          <a:p>
            <a:pPr marL="91440" lvl="0" indent="-177800" algn="l" rtl="0">
              <a:lnSpc>
                <a:spcPct val="90000"/>
              </a:lnSpc>
              <a:spcBef>
                <a:spcPts val="1400"/>
              </a:spcBef>
              <a:spcAft>
                <a:spcPts val="0"/>
              </a:spcAft>
              <a:buSzPts val="2800"/>
              <a:buFont typeface="Arial"/>
              <a:buChar char="•"/>
            </a:pPr>
            <a:r>
              <a:rPr lang="en-US" sz="2800"/>
              <a:t>Protected data can be shared on an unrestricted access repository only with explicit consent from the subject</a:t>
            </a:r>
            <a:endParaRPr/>
          </a:p>
        </p:txBody>
      </p:sp>
      <p:pic>
        <p:nvPicPr>
          <p:cNvPr id="163" name="Google Shape;163;p19" descr="Important Reminder Vector Images (over 4,700)"/>
          <p:cNvPicPr preferRelativeResize="0"/>
          <p:nvPr/>
        </p:nvPicPr>
        <p:blipFill rotWithShape="1">
          <a:blip r:embed="rId3">
            <a:alphaModFix/>
          </a:blip>
          <a:srcRect l="15329" t="5148" r="8725" b="6897"/>
          <a:stretch/>
        </p:blipFill>
        <p:spPr>
          <a:xfrm>
            <a:off x="1077361" y="406767"/>
            <a:ext cx="986829" cy="120048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0"/>
          <p:cNvSpPr txBox="1">
            <a:spLocks noGrp="1"/>
          </p:cNvSpPr>
          <p:nvPr>
            <p:ph type="title"/>
          </p:nvPr>
        </p:nvSpPr>
        <p:spPr>
          <a:xfrm>
            <a:off x="822960" y="286604"/>
            <a:ext cx="75438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FEFEFE"/>
              </a:buClr>
              <a:buSzPts val="4800"/>
              <a:buFont typeface="Calibri"/>
              <a:buNone/>
            </a:pPr>
            <a:r>
              <a:rPr lang="en-US"/>
              <a:t>Resources</a:t>
            </a:r>
            <a:endParaRPr/>
          </a:p>
        </p:txBody>
      </p:sp>
      <p:sp>
        <p:nvSpPr>
          <p:cNvPr id="170" name="Google Shape;170;p20"/>
          <p:cNvSpPr txBox="1">
            <a:spLocks noGrp="1"/>
          </p:cNvSpPr>
          <p:nvPr>
            <p:ph type="body" idx="1"/>
          </p:nvPr>
        </p:nvSpPr>
        <p:spPr>
          <a:xfrm>
            <a:off x="822959" y="2154724"/>
            <a:ext cx="7543801" cy="3714369"/>
          </a:xfrm>
          <a:prstGeom prst="rect">
            <a:avLst/>
          </a:prstGeom>
          <a:noFill/>
          <a:ln>
            <a:noFill/>
          </a:ln>
        </p:spPr>
        <p:txBody>
          <a:bodyPr spcFirstLastPara="1" wrap="square" lIns="0" tIns="45700" rIns="0" bIns="45700" anchor="t" anchorCtr="0">
            <a:normAutofit/>
          </a:bodyPr>
          <a:lstStyle/>
          <a:p>
            <a:pPr marL="91440" lvl="0" indent="-152400" algn="l" rtl="0">
              <a:lnSpc>
                <a:spcPct val="90000"/>
              </a:lnSpc>
              <a:spcBef>
                <a:spcPts val="0"/>
              </a:spcBef>
              <a:spcAft>
                <a:spcPts val="0"/>
              </a:spcAft>
              <a:buSzPts val="2400"/>
              <a:buFont typeface="Courier New"/>
              <a:buChar char="o"/>
            </a:pPr>
            <a:r>
              <a:rPr lang="en-US" sz="2400" u="sng">
                <a:solidFill>
                  <a:srgbClr val="00B0F0"/>
                </a:solidFill>
                <a:hlinkClick r:id="rId3">
                  <a:extLst>
                    <a:ext uri="{A12FA001-AC4F-418D-AE19-62706E023703}">
                      <ahyp:hlinkClr xmlns:ahyp="http://schemas.microsoft.com/office/drawing/2018/hyperlinkcolor" val="tx"/>
                    </a:ext>
                  </a:extLst>
                </a:hlinkClick>
              </a:rPr>
              <a:t>HSD INFORMATION SHEET Certificate of Confidentiality</a:t>
            </a:r>
            <a:endParaRPr sz="2400">
              <a:solidFill>
                <a:srgbClr val="00B0F0"/>
              </a:solidFill>
            </a:endParaRPr>
          </a:p>
          <a:p>
            <a:pPr marL="91440" lvl="0" indent="-152400" algn="l" rtl="0">
              <a:lnSpc>
                <a:spcPct val="90000"/>
              </a:lnSpc>
              <a:spcBef>
                <a:spcPts val="1400"/>
              </a:spcBef>
              <a:spcAft>
                <a:spcPts val="0"/>
              </a:spcAft>
              <a:buSzPts val="2400"/>
              <a:buFont typeface="Courier New"/>
              <a:buChar char="o"/>
            </a:pPr>
            <a:r>
              <a:rPr lang="en-US" sz="2400" u="sng">
                <a:solidFill>
                  <a:srgbClr val="00B0F0"/>
                </a:solidFill>
                <a:hlinkClick r:id="rId4">
                  <a:extLst>
                    <a:ext uri="{A12FA001-AC4F-418D-AE19-62706E023703}">
                      <ahyp:hlinkClr xmlns:ahyp="http://schemas.microsoft.com/office/drawing/2018/hyperlinkcolor" val="tx"/>
                    </a:ext>
                  </a:extLst>
                </a:hlinkClick>
              </a:rPr>
              <a:t>HSD GUIDANCE Certificates of Confidentiality</a:t>
            </a:r>
            <a:endParaRPr sz="2400">
              <a:solidFill>
                <a:srgbClr val="00B0F0"/>
              </a:solidFill>
            </a:endParaRPr>
          </a:p>
          <a:p>
            <a:pPr marL="91440" lvl="0" indent="-152400" algn="l" rtl="0">
              <a:lnSpc>
                <a:spcPct val="90000"/>
              </a:lnSpc>
              <a:spcBef>
                <a:spcPts val="1400"/>
              </a:spcBef>
              <a:spcAft>
                <a:spcPts val="0"/>
              </a:spcAft>
              <a:buSzPts val="2400"/>
              <a:buFont typeface="Courier New"/>
              <a:buChar char="o"/>
            </a:pPr>
            <a:r>
              <a:rPr lang="en-US" sz="2400"/>
              <a:t> HSD Consent Template (will be updated end of November to include language about data sharing)</a:t>
            </a:r>
            <a:endParaRPr/>
          </a:p>
          <a:p>
            <a:pPr marL="91440" lvl="0" indent="-152400" algn="l" rtl="0">
              <a:lnSpc>
                <a:spcPct val="90000"/>
              </a:lnSpc>
              <a:spcBef>
                <a:spcPts val="1400"/>
              </a:spcBef>
              <a:spcAft>
                <a:spcPts val="0"/>
              </a:spcAft>
              <a:buSzPts val="2400"/>
              <a:buFont typeface="Courier New"/>
              <a:buChar char="o"/>
            </a:pPr>
            <a:r>
              <a:rPr lang="en-US" sz="2400"/>
              <a:t> </a:t>
            </a:r>
            <a:r>
              <a:rPr lang="en-US" sz="2400" u="sng">
                <a:solidFill>
                  <a:srgbClr val="00B0F0"/>
                </a:solidFill>
                <a:hlinkClick r:id="rId5">
                  <a:extLst>
                    <a:ext uri="{A12FA001-AC4F-418D-AE19-62706E023703}">
                      <ahyp:hlinkClr xmlns:ahyp="http://schemas.microsoft.com/office/drawing/2018/hyperlinkcolor" val="tx"/>
                    </a:ext>
                  </a:extLst>
                </a:hlinkClick>
              </a:rPr>
              <a:t>Supplemental Information to the NIH DMS Policy: Protecting Privacy When Sharing Human Research Participant Data</a:t>
            </a:r>
            <a:endParaRPr>
              <a:solidFill>
                <a:srgbClr val="00B0F0"/>
              </a:solidFill>
            </a:endParaRPr>
          </a:p>
        </p:txBody>
      </p:sp>
      <p:sp>
        <p:nvSpPr>
          <p:cNvPr id="171" name="Google Shape;171;p20"/>
          <p:cNvSpPr txBox="1"/>
          <p:nvPr/>
        </p:nvSpPr>
        <p:spPr>
          <a:xfrm>
            <a:off x="966305" y="3772613"/>
            <a:ext cx="7543801" cy="1657957"/>
          </a:xfrm>
          <a:prstGeom prst="rect">
            <a:avLst/>
          </a:prstGeom>
          <a:noFill/>
          <a:ln>
            <a:noFill/>
          </a:ln>
        </p:spPr>
        <p:txBody>
          <a:bodyPr spcFirstLastPara="1" wrap="square" lIns="0" tIns="45700" rIns="0" bIns="45700" anchor="t" anchorCtr="0">
            <a:normAutofit/>
          </a:bodyPr>
          <a:lstStyle/>
          <a:p>
            <a:pPr marL="0" marR="0" lvl="0" indent="0" algn="l" rtl="0">
              <a:lnSpc>
                <a:spcPct val="90000"/>
              </a:lnSpc>
              <a:spcBef>
                <a:spcPts val="0"/>
              </a:spcBef>
              <a:spcAft>
                <a:spcPts val="0"/>
              </a:spcAft>
              <a:buClr>
                <a:schemeClr val="accent3"/>
              </a:buClr>
              <a:buSzPts val="2000"/>
              <a:buFont typeface="Calibri"/>
              <a:buNone/>
            </a:pPr>
            <a:endParaRPr sz="2000">
              <a:solidFill>
                <a:srgbClr val="FEFEFE"/>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pic>
        <p:nvPicPr>
          <p:cNvPr id="177" name="Google Shape;177;p21" descr="Creative Autumn Presentation Template | Free PowerPoint Template"/>
          <p:cNvPicPr preferRelativeResize="0"/>
          <p:nvPr/>
        </p:nvPicPr>
        <p:blipFill rotWithShape="1">
          <a:blip r:embed="rId3">
            <a:alphaModFix/>
          </a:blip>
          <a:srcRect l="3758" t="6869" r="3755" b="7194"/>
          <a:stretch/>
        </p:blipFill>
        <p:spPr>
          <a:xfrm>
            <a:off x="1140736" y="977774"/>
            <a:ext cx="6862527" cy="3585173"/>
          </a:xfrm>
          <a:prstGeom prst="rect">
            <a:avLst/>
          </a:prstGeom>
          <a:noFill/>
          <a:ln>
            <a:noFill/>
          </a:ln>
        </p:spPr>
      </p:pic>
      <p:sp>
        <p:nvSpPr>
          <p:cNvPr id="178" name="Google Shape;178;p21"/>
          <p:cNvSpPr txBox="1"/>
          <p:nvPr/>
        </p:nvSpPr>
        <p:spPr>
          <a:xfrm>
            <a:off x="1140736" y="4906978"/>
            <a:ext cx="642796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lt1"/>
                </a:solidFill>
                <a:latin typeface="Calibri"/>
                <a:ea typeface="Calibri"/>
                <a:cs typeface="Calibri"/>
                <a:sym typeface="Calibri"/>
              </a:rPr>
              <a:t>Questions? Email the Human Subjects Division at: </a:t>
            </a:r>
            <a:r>
              <a:rPr lang="en-US" sz="1800" u="sng">
                <a:solidFill>
                  <a:schemeClr val="lt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hsdinfo@uw.edu</a:t>
            </a:r>
            <a:r>
              <a:rPr lang="en-US" sz="1800">
                <a:solidFill>
                  <a:schemeClr val="lt1"/>
                </a:solidFill>
                <a:latin typeface="Calibri"/>
                <a:ea typeface="Calibri"/>
                <a:cs typeface="Calibri"/>
                <a:sym typeface="Calibri"/>
              </a:rPr>
              <a:t> </a:t>
            </a:r>
            <a:endParaRPr/>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712</Words>
  <Application>Microsoft Office PowerPoint</Application>
  <PresentationFormat>On-screen Show (4:3)</PresentationFormat>
  <Paragraphs>56</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Noto Sans Symbols</vt:lpstr>
      <vt:lpstr>Retrospect</vt:lpstr>
      <vt:lpstr>Certificates of Confidentiality and the NIH Data Management and Sharing Policy</vt:lpstr>
      <vt:lpstr>What is a Certificate of Confidentiality (CoC)?</vt:lpstr>
      <vt:lpstr>What is identifiable sensitive information?</vt:lpstr>
      <vt:lpstr>How do I get a Certificate of Confidentiality (CoC)?</vt:lpstr>
      <vt:lpstr>Limitations to CoC protections</vt:lpstr>
      <vt:lpstr>Does a CoC prevent sharing of data as required by the new NIH Data Management and Sharing policy?</vt:lpstr>
      <vt:lpstr>Things to keep in mind when sharing CoC protected data…</vt:lpstr>
      <vt:lpstr>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Certificates of Confidentiality and the NIH Data Management and Sharing Policy</dc:title>
  <dc:creator>Azalea Vasquez</dc:creator>
  <cp:lastModifiedBy>Azalea Vasquez</cp:lastModifiedBy>
  <cp:revision>1</cp:revision>
  <dcterms:modified xsi:type="dcterms:W3CDTF">2022-11-11T19:33:36Z</dcterms:modified>
</cp:coreProperties>
</file>